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36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8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8_1#b008790e4?sp=1&amp;vcp=1&amp;pid=4ecd736f3&amp;color=0,0,0&amp;vtp=1&amp;bt=1&amp;bbb=1&amp;hb=1"/>
          <p:cNvSpPr/>
          <p:nvPr/>
        </p:nvSpPr>
        <p:spPr>
          <a:xfrm>
            <a:off x="896112" y="180035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3.阅读《石榴花》，完成练习。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，石榴花开了。远看，那红色的花朵像一簇簇火焰。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近看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，一朵朵石榴花像一个个小喇叭。淡黄色的花蕊在风中摇动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，就像一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群仙女在翩翩起舞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BD.39_1#4e6c245ad?vcp=1&amp;pid=b008790e4&amp;color=0,0,0&amp;vtp=1&amp;bbb=1&amp;hb=1"/>
          <p:cNvSpPr/>
          <p:nvPr/>
        </p:nvSpPr>
        <p:spPr>
          <a:xfrm>
            <a:off x="896112" y="39975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一簇簇”“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”都是描写石榴花数量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多的词语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40_1#4e6c245ad.blank?vcp=1&amp;pid=b008790e4&amp;color=0,0,0&amp;vpa=19&amp;vtp=1&amp;bbb=1"/>
          <p:cNvSpPr/>
          <p:nvPr/>
        </p:nvSpPr>
        <p:spPr>
          <a:xfrm>
            <a:off x="3503580" y="396963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一朵朵</a:t>
            </a:r>
            <a:endParaRPr lang="en-US" altLang="zh-CN" sz="2400" dirty="0"/>
          </a:p>
        </p:txBody>
      </p:sp>
      <p:sp>
        <p:nvSpPr>
          <p:cNvPr id="5" name="QB_4_AN.41_1#4e6c245ad.blank?vcp=1&amp;pid=b008790e4&amp;color=0,0,0&amp;vpa=20&amp;vtp=1&amp;bbb=1"/>
          <p:cNvSpPr/>
          <p:nvPr/>
        </p:nvSpPr>
        <p:spPr>
          <a:xfrm>
            <a:off x="5332380" y="396963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一个个</a:t>
            </a:r>
            <a:endParaRPr lang="en-US" altLang="zh-CN" sz="2400" dirty="0"/>
          </a:p>
        </p:txBody>
      </p:sp>
      <p:sp>
        <p:nvSpPr>
          <p:cNvPr id="6" name="QB_4_AN.42_1#4e6c245ad.blank?vcp=1&amp;pid=b008790e4&amp;color=0,0,0&amp;vpa=21&amp;vtp=1&amp;bbb=1"/>
          <p:cNvSpPr/>
          <p:nvPr/>
        </p:nvSpPr>
        <p:spPr>
          <a:xfrm>
            <a:off x="7161181" y="396963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3_1#e20b54ff9?sp=1&amp;vcp=1&amp;pid=b008790e4&amp;color=0,0,0&amp;vtp=1&amp;bt=1&amp;bbb=1"/>
          <p:cNvSpPr/>
          <p:nvPr/>
        </p:nvSpPr>
        <p:spPr>
          <a:xfrm>
            <a:off x="942266" y="28041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（2）选一选。（填序号）</a:t>
            </a:r>
            <a:endParaRPr lang="en-US" altLang="zh-CN" sz="2400" dirty="0"/>
          </a:p>
        </p:txBody>
      </p:sp>
      <p:graphicFrame>
        <p:nvGraphicFramePr>
          <p:cNvPr id="12" name="QB_4_BD.43_2#e20b54ff9?colgroup=33&amp;vcp=1&amp;pid=b008790e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582914"/>
              </p:ext>
            </p:extLst>
          </p:nvPr>
        </p:nvGraphicFramePr>
        <p:xfrm>
          <a:off x="942266" y="892302"/>
          <a:ext cx="10369296" cy="138264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7045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①仙女起舞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火焰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小喇叭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4_BD.43_3#e20b54ff9?vcp=1&amp;pid=b008790e4&amp;color=0,0,0&amp;vtp=1&amp;bbb=1"/>
          <p:cNvSpPr/>
          <p:nvPr/>
        </p:nvSpPr>
        <p:spPr>
          <a:xfrm>
            <a:off x="942266" y="244170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楷体" pitchFamily="34" charset="-122"/>
                <a:cs typeface="SimSun" pitchFamily="34" charset="-120"/>
              </a:rPr>
              <a:t>石榴花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楷体" pitchFamily="34" charset="-122"/>
                <a:cs typeface="SimSun" pitchFamily="34" charset="-120"/>
              </a:rPr>
              <a:t>远看像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Sun" pitchFamily="34" charset="-120"/>
              </a:rPr>
              <a:t>_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楷体" pitchFamily="34" charset="-122"/>
                <a:cs typeface="SimSun" pitchFamily="34" charset="-120"/>
              </a:rPr>
              <a:t>近看像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Sun" pitchFamily="34" charset="-120"/>
              </a:rPr>
              <a:t>_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楷体" pitchFamily="34" charset="-122"/>
                <a:cs typeface="SimSun" pitchFamily="34" charset="-120"/>
              </a:rPr>
              <a:t>花蕊在风中摇动,像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Sun" pitchFamily="34" charset="-120"/>
              </a:rPr>
              <a:t>_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5" name="QB_4_AN.44_1#e20b54ff9.blank?vcp=1&amp;pid=b008790e4&amp;color=0,0,0&amp;vpa=22&amp;vtp=1"/>
          <p:cNvSpPr/>
          <p:nvPr/>
        </p:nvSpPr>
        <p:spPr>
          <a:xfrm>
            <a:off x="1870309" y="290994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B_4_AN.45_1#e20b54ff9.blank?vcp=1&amp;pid=b008790e4&amp;color=0,0,0&amp;vpa=23&amp;vtp=1"/>
          <p:cNvSpPr/>
          <p:nvPr/>
        </p:nvSpPr>
        <p:spPr>
          <a:xfrm>
            <a:off x="1870309" y="346875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B_4_AN.46_1#e20b54ff9.blank?vcp=1&amp;pid=b008790e4&amp;color=0,0,0&amp;vpa=24&amp;vtp=1"/>
          <p:cNvSpPr/>
          <p:nvPr/>
        </p:nvSpPr>
        <p:spPr>
          <a:xfrm>
            <a:off x="3546708" y="400596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3" name="QB_4_BD.47_1#bc687abfa?sp=1&amp;vcp=1&amp;pid=b008790e4&amp;color=0,0,0&amp;vtp=1&amp;bbb=1">
            <a:extLst>
              <a:ext uri="{FF2B5EF4-FFF2-40B4-BE49-F238E27FC236}">
                <a16:creationId xmlns:a16="http://schemas.microsoft.com/office/drawing/2014/main" id="{DCF6D1A8-5128-A76D-E6E4-90B148999222}"/>
              </a:ext>
            </a:extLst>
          </p:cNvPr>
          <p:cNvSpPr/>
          <p:nvPr/>
        </p:nvSpPr>
        <p:spPr>
          <a:xfrm>
            <a:off x="923978" y="463480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（3）你喜欢什么花？用上“像”这个字写一写它的样子。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4_AN.48_1#bc687abfa.blank?vcp=1&amp;pid=b008790e4&amp;color=0,0,0&amp;vpa=25&amp;vtp=1&amp;bbb=1">
            <a:extLst>
              <a:ext uri="{FF2B5EF4-FFF2-40B4-BE49-F238E27FC236}">
                <a16:creationId xmlns:a16="http://schemas.microsoft.com/office/drawing/2014/main" id="{4B665B7D-2D65-79A8-A723-5A9BA4095A23}"/>
              </a:ext>
            </a:extLst>
          </p:cNvPr>
          <p:cNvSpPr/>
          <p:nvPr/>
        </p:nvSpPr>
        <p:spPr>
          <a:xfrm>
            <a:off x="940646" y="514407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【示例】迎春花</a:t>
            </a:r>
            <a:endParaRPr lang="en-US" altLang="zh-CN" sz="2400" dirty="0"/>
          </a:p>
        </p:txBody>
      </p:sp>
      <p:sp>
        <p:nvSpPr>
          <p:cNvPr id="9" name="QB_4_AN.49_1#bc687abfa.blank?vcp=1&amp;pid=b008790e4&amp;color=0,0,0&amp;vpa=26&amp;vtp=1&amp;bbb=1">
            <a:extLst>
              <a:ext uri="{FF2B5EF4-FFF2-40B4-BE49-F238E27FC236}">
                <a16:creationId xmlns:a16="http://schemas.microsoft.com/office/drawing/2014/main" id="{A53ADA77-1617-2C68-ACF5-B20738F5C393}"/>
              </a:ext>
            </a:extLst>
          </p:cNvPr>
          <p:cNvSpPr/>
          <p:nvPr/>
        </p:nvSpPr>
        <p:spPr>
          <a:xfrm>
            <a:off x="3683846" y="5144071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一颗颗闪闪的小星星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3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0_1#773bfb1e9?sp=1&amp;vcp=1&amp;pid=4ecd736f3&amp;color=0,0,0&amp;vtp=1&amp;bt=1&amp;bbb=1&amp;hb=1"/>
          <p:cNvSpPr/>
          <p:nvPr/>
        </p:nvSpPr>
        <p:spPr>
          <a:xfrm>
            <a:off x="896112" y="900000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4.阅读《最好的礼物》，完成练习。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花猫阿姨病了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,小猫们都带上礼物去看望她。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小黄猫送给花猫阿姨一条大草鱼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,说:“这是我用压岁钱买的!”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小黑猫送给花猫阿姨一条大鲤鱼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,说:“这是我叫爸爸去捉的!”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小白猫送给花猫阿姨一条大青鱼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,说:“这是我爷爷给我买的!”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小麻猫从身后拿出一条小小的黄鱼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,不好意思地说:“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我到河边钓了半天,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就只钓到这条小鱼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。”大家都笑了。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花猫阿姨接过小黄鱼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,说:“孩子们,小麻猫的鱼是自己用劳动换来的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,这是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我收到的最好的礼物啊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1_1#3d92aefe6?sp=1&amp;vcp=1&amp;pid=773bfb1e9&amp;color=0,0,0&amp;vtp=1&amp;bt=1&amp;bbb=1"/>
          <p:cNvSpPr/>
          <p:nvPr/>
        </p:nvSpPr>
        <p:spPr>
          <a:xfrm>
            <a:off x="896112" y="11704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（1）小猫们的鱼各是怎样来的？连一连。</a:t>
            </a:r>
            <a:endParaRPr lang="en-US" altLang="zh-CN" sz="2400" dirty="0"/>
          </a:p>
        </p:txBody>
      </p:sp>
      <p:pic>
        <p:nvPicPr>
          <p:cNvPr id="3" name="QO_4_BD.51_2#3d92aefe6?htil=4&amp;vcp=1&amp;pid=773bfb1e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2224" y="2051297"/>
            <a:ext cx="515721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53_1#c44db4e57?vcp=1&amp;vopoq=1&amp;pid=773bfb1e9&amp;color=0,0,0&amp;vtp=1&amp;bbb=1"/>
          <p:cNvSpPr/>
          <p:nvPr/>
        </p:nvSpPr>
        <p:spPr>
          <a:xfrm>
            <a:off x="896112" y="349808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（2）大家听了小麻猫的话，为什么都笑了？(      )</a:t>
            </a:r>
            <a:endParaRPr lang="en-US" altLang="zh-CN" sz="2400" dirty="0"/>
          </a:p>
        </p:txBody>
      </p:sp>
      <p:sp>
        <p:nvSpPr>
          <p:cNvPr id="7" name="QC_4_AN.54_1#c44db4e57.bracket?vcp=1&amp;vopoq=1&amp;pid=773bfb1e9&amp;color=0,0,0&amp;vpa=27&amp;vtp=1"/>
          <p:cNvSpPr/>
          <p:nvPr/>
        </p:nvSpPr>
        <p:spPr>
          <a:xfrm>
            <a:off x="7161181" y="348665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C_4_BD.53_2#c44db4e57.choices?vcp=1&amp;vopoq=1&amp;pid=773bfb1e9&amp;color=0,0,0&amp;vtp=1&amp;bbb=1"/>
          <p:cNvSpPr/>
          <p:nvPr/>
        </p:nvSpPr>
        <p:spPr>
          <a:xfrm>
            <a:off x="896112" y="404456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①他的鱼太小了。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他的鱼很好看。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大家都喜欢小麻猫的礼物。</a:t>
            </a:r>
            <a:endParaRPr lang="en-US" altLang="zh-CN" sz="2400" dirty="0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4C65C51-2603-5AFC-239F-FE1AA460350C}"/>
              </a:ext>
            </a:extLst>
          </p:cNvPr>
          <p:cNvCxnSpPr>
            <a:cxnSpLocks/>
          </p:cNvCxnSpPr>
          <p:nvPr/>
        </p:nvCxnSpPr>
        <p:spPr>
          <a:xfrm>
            <a:off x="3449719" y="2378435"/>
            <a:ext cx="3890881" cy="40800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8286A31-E062-42A6-EE34-19D7C61E28EC}"/>
              </a:ext>
            </a:extLst>
          </p:cNvPr>
          <p:cNvCxnSpPr>
            <a:cxnSpLocks/>
          </p:cNvCxnSpPr>
          <p:nvPr/>
        </p:nvCxnSpPr>
        <p:spPr>
          <a:xfrm flipH="1">
            <a:off x="3695700" y="2282638"/>
            <a:ext cx="1072279" cy="4306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FAE2F11-D1D4-B380-68F7-70749350D8B2}"/>
              </a:ext>
            </a:extLst>
          </p:cNvPr>
          <p:cNvCxnSpPr>
            <a:cxnSpLocks/>
          </p:cNvCxnSpPr>
          <p:nvPr/>
        </p:nvCxnSpPr>
        <p:spPr>
          <a:xfrm flipH="1">
            <a:off x="5957570" y="2306553"/>
            <a:ext cx="10904" cy="406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964160A8-F7B7-63B1-B887-D121395BE718}"/>
              </a:ext>
            </a:extLst>
          </p:cNvPr>
          <p:cNvCxnSpPr>
            <a:cxnSpLocks/>
          </p:cNvCxnSpPr>
          <p:nvPr/>
        </p:nvCxnSpPr>
        <p:spPr>
          <a:xfrm flipH="1">
            <a:off x="5013960" y="2282638"/>
            <a:ext cx="2424666" cy="4306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226702ac3?vcp=1&amp;vopoq=1&amp;pid=773bfb1e9&amp;color=0,0,0&amp;vtp=1&amp;bt=1&amp;bbb=1"/>
          <p:cNvSpPr/>
          <p:nvPr/>
        </p:nvSpPr>
        <p:spPr>
          <a:xfrm>
            <a:off x="896112" y="23492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花猫阿姨认为什么样的礼物是最好的礼物？(      )</a:t>
            </a:r>
            <a:endParaRPr lang="en-US" altLang="zh-CN" sz="2400" dirty="0"/>
          </a:p>
        </p:txBody>
      </p:sp>
      <p:sp>
        <p:nvSpPr>
          <p:cNvPr id="3" name="QC_4_AN.56_1#226702ac3.bracket?vcp=1&amp;vopoq=1&amp;pid=773bfb1e9&amp;color=0,0,0&amp;vpa=28&amp;vtp=1"/>
          <p:cNvSpPr/>
          <p:nvPr/>
        </p:nvSpPr>
        <p:spPr>
          <a:xfrm>
            <a:off x="7770781" y="23378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4_BD.55_2#226702ac3.choices?vcp=1&amp;vopoq=1&amp;pid=773bfb1e9&amp;color=0,0,0&amp;vtp=1&amp;bbb=1"/>
          <p:cNvSpPr/>
          <p:nvPr/>
        </p:nvSpPr>
        <p:spPr>
          <a:xfrm>
            <a:off x="896112" y="288861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①最贵重的礼物。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自己用劳动换来的礼物。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和父母要的礼物。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b495ac7f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阅读与积累（二）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e8a9af344?sp=1&amp;vcp=1&amp;pid=9b495ac7f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9e4df0b55?vcp=1&amp;pid=9b495ac7f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一、连一连，并把对应的序号写在图片下面。</a:t>
            </a:r>
            <a:endParaRPr lang="en-US" altLang="zh-CN" sz="2800" dirty="0"/>
          </a:p>
        </p:txBody>
      </p:sp>
      <p:pic>
        <p:nvPicPr>
          <p:cNvPr id="4" name="QB_3_BD.1_2#68e2cbfbf?htil=1&amp;vcp=1&amp;pid=9e4df0b5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696" y="1964324"/>
            <a:ext cx="1362456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1_3#68e2cbfbf?htil=1&amp;vcp=1&amp;pid=9e4df0b5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2382" y="1936892"/>
            <a:ext cx="174650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1_4#68e2cbfbf?htil=1&amp;vcp=1&amp;pid=9e4df0b55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0488" y="1927748"/>
            <a:ext cx="146304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1_5#68e2cbfbf?htil=1&amp;vcp=1&amp;pid=9e4df0b55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4774" y="1973468"/>
            <a:ext cx="123444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BD.1_6#68e2cbfbf?vcp=1&amp;pid=9e4df0b55&amp;color=0,0,0&amp;vtp=1&amp;bbb=1"/>
          <p:cNvSpPr/>
          <p:nvPr/>
        </p:nvSpPr>
        <p:spPr>
          <a:xfrm>
            <a:off x="1327911" y="33237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             (    )         (    )            (    )</a:t>
            </a:r>
            <a:endParaRPr lang="en-US" altLang="zh-CN" sz="2400" dirty="0"/>
          </a:p>
        </p:txBody>
      </p:sp>
      <p:sp>
        <p:nvSpPr>
          <p:cNvPr id="9" name="QB_3_AN.2_1#68e2cbfbf.bracket?vcp=1&amp;pid=9e4df0b55&amp;color=0,0,0&amp;vpa=1&amp;vtp=1"/>
          <p:cNvSpPr/>
          <p:nvPr/>
        </p:nvSpPr>
        <p:spPr>
          <a:xfrm>
            <a:off x="1454422" y="333871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3_AN.3_1#68e2cbfbf.bracket?vcp=1&amp;pid=9e4df0b55&amp;color=0,0,0&amp;vpa=2&amp;vtp=1"/>
          <p:cNvSpPr/>
          <p:nvPr/>
        </p:nvSpPr>
        <p:spPr>
          <a:xfrm>
            <a:off x="4396209" y="333121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B_3_AN.4_1#68e2cbfbf.bracket?vcp=1&amp;pid=9e4df0b55&amp;color=0,0,0&amp;vpa=3&amp;vtp=1"/>
          <p:cNvSpPr/>
          <p:nvPr/>
        </p:nvSpPr>
        <p:spPr>
          <a:xfrm>
            <a:off x="6686023" y="32873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3_AN.6_1#68e2cbfbf.bracket?vcp=1&amp;pid=9e4df0b55&amp;color=0,0,0&amp;vpa=4&amp;vtp=1"/>
          <p:cNvSpPr/>
          <p:nvPr/>
        </p:nvSpPr>
        <p:spPr>
          <a:xfrm>
            <a:off x="9333968" y="330870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pic>
        <p:nvPicPr>
          <p:cNvPr id="13" name="QB_3_BD.5_1#68e2cbfbf?htil=2&amp;vcp=1&amp;pid=9e4df0b55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1501" y="3978087"/>
            <a:ext cx="515721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DC7BEEF-B28A-357E-05AB-A82AA199D875}"/>
              </a:ext>
            </a:extLst>
          </p:cNvPr>
          <p:cNvCxnSpPr>
            <a:cxnSpLocks/>
          </p:cNvCxnSpPr>
          <p:nvPr/>
        </p:nvCxnSpPr>
        <p:spPr>
          <a:xfrm>
            <a:off x="4922829" y="4153269"/>
            <a:ext cx="714974" cy="7231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022571E7-8E2D-C6CA-9ACA-257EFF27460E}"/>
              </a:ext>
            </a:extLst>
          </p:cNvPr>
          <p:cNvCxnSpPr>
            <a:cxnSpLocks/>
          </p:cNvCxnSpPr>
          <p:nvPr/>
        </p:nvCxnSpPr>
        <p:spPr>
          <a:xfrm>
            <a:off x="6639746" y="4859035"/>
            <a:ext cx="1264027" cy="2663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765D05BB-05FC-A822-371C-D7C4254F7C00}"/>
              </a:ext>
            </a:extLst>
          </p:cNvPr>
          <p:cNvCxnSpPr>
            <a:cxnSpLocks/>
          </p:cNvCxnSpPr>
          <p:nvPr/>
        </p:nvCxnSpPr>
        <p:spPr>
          <a:xfrm flipV="1">
            <a:off x="5042366" y="4144329"/>
            <a:ext cx="595437" cy="3538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7EA7A8BE-61FD-CAE6-B179-6743350AD0A5}"/>
              </a:ext>
            </a:extLst>
          </p:cNvPr>
          <p:cNvCxnSpPr>
            <a:cxnSpLocks/>
          </p:cNvCxnSpPr>
          <p:nvPr/>
        </p:nvCxnSpPr>
        <p:spPr>
          <a:xfrm>
            <a:off x="6940949" y="4184285"/>
            <a:ext cx="1030751" cy="6747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55457653-6319-E2F0-9AA6-8E6208370D9C}"/>
              </a:ext>
            </a:extLst>
          </p:cNvPr>
          <p:cNvCxnSpPr>
            <a:cxnSpLocks/>
          </p:cNvCxnSpPr>
          <p:nvPr/>
        </p:nvCxnSpPr>
        <p:spPr>
          <a:xfrm flipV="1">
            <a:off x="4898376" y="4498228"/>
            <a:ext cx="739427" cy="3693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D8979C15-5A4B-DC69-0FBC-3957D639F545}"/>
              </a:ext>
            </a:extLst>
          </p:cNvPr>
          <p:cNvCxnSpPr>
            <a:cxnSpLocks/>
          </p:cNvCxnSpPr>
          <p:nvPr/>
        </p:nvCxnSpPr>
        <p:spPr>
          <a:xfrm flipV="1">
            <a:off x="6571235" y="4184285"/>
            <a:ext cx="1400465" cy="321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D9195E2B-77EF-05E0-D694-41359C6421A4}"/>
              </a:ext>
            </a:extLst>
          </p:cNvPr>
          <p:cNvCxnSpPr>
            <a:cxnSpLocks/>
          </p:cNvCxnSpPr>
          <p:nvPr/>
        </p:nvCxnSpPr>
        <p:spPr>
          <a:xfrm flipV="1">
            <a:off x="5017562" y="5193322"/>
            <a:ext cx="620241" cy="47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5593645B-EF3A-BA2E-F3BE-F122DA2A68EA}"/>
              </a:ext>
            </a:extLst>
          </p:cNvPr>
          <p:cNvCxnSpPr>
            <a:cxnSpLocks/>
          </p:cNvCxnSpPr>
          <p:nvPr/>
        </p:nvCxnSpPr>
        <p:spPr>
          <a:xfrm flipV="1">
            <a:off x="6940949" y="4521660"/>
            <a:ext cx="962824" cy="6716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2f133220?vcp=1&amp;pid=9b495ac7f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二、根据本学期学习的知识，选一选。（填序号）</a:t>
            </a:r>
            <a:endParaRPr lang="en-US" altLang="zh-CN" sz="2800" dirty="0"/>
          </a:p>
        </p:txBody>
      </p:sp>
      <p:pic>
        <p:nvPicPr>
          <p:cNvPr id="3" name="QC_3_BD.8_1#45541a953?htil=3&amp;vcp=1&amp;vopoq=1&amp;pid=72f13322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8969" y="1463865"/>
            <a:ext cx="141732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BD.8_2#45541a953?htil=3&amp;sp=1&amp;vcp=1&amp;vopoq=1&amp;pid=72f133220&amp;color=0,0,0&amp;vtp=1&amp;bbb=1&amp;hs=1"/>
          <p:cNvSpPr/>
          <p:nvPr/>
        </p:nvSpPr>
        <p:spPr>
          <a:xfrm>
            <a:off x="896112" y="1317562"/>
            <a:ext cx="88422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1.看到右图，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我想到了谚语(      )。</a:t>
            </a:r>
            <a:endParaRPr lang="en-US" altLang="zh-CN" sz="2400" dirty="0"/>
          </a:p>
        </p:txBody>
      </p:sp>
      <p:sp>
        <p:nvSpPr>
          <p:cNvPr id="5" name="QC_3_AN.9_1#45541a953.bracket?vcp=1&amp;vopoq=1&amp;pid=72f133220&amp;color=0,0,0&amp;vpa=5&amp;vtp=1"/>
          <p:cNvSpPr/>
          <p:nvPr/>
        </p:nvSpPr>
        <p:spPr>
          <a:xfrm>
            <a:off x="4875180" y="13061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C_3_BD.8_3#45541a953.choices?htil=3&amp;vcp=1&amp;vopoq=1&amp;pid=72f133220&amp;color=0,0,0&amp;vtp=1&amp;bbb=1&amp;hs=1"/>
          <p:cNvSpPr/>
          <p:nvPr/>
        </p:nvSpPr>
        <p:spPr>
          <a:xfrm>
            <a:off x="896112" y="1857375"/>
            <a:ext cx="88422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46052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朝霞不出门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无雨半山腰</a:t>
            </a:r>
            <a:endParaRPr lang="en-US" altLang="zh-CN" sz="2400" dirty="0"/>
          </a:p>
        </p:txBody>
      </p:sp>
      <p:sp>
        <p:nvSpPr>
          <p:cNvPr id="7" name="QC_3_AS.10_1#45541a953?htil=3&amp;vcp=1&amp;vopoq=1&amp;pid=72f133220&amp;color=0,0,0&amp;vtp=1&amp;bbb=1&amp;hb=1&amp;hs=1"/>
          <p:cNvSpPr/>
          <p:nvPr/>
        </p:nvSpPr>
        <p:spPr>
          <a:xfrm>
            <a:off x="896112" y="2398713"/>
            <a:ext cx="88422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本题考查看图猜谚语。图片是云围绕在山腰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，所以可以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想到气象谚语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“无雨半山腰”。</a:t>
            </a:r>
            <a:endParaRPr lang="en-US" altLang="zh-CN" sz="2400" dirty="0"/>
          </a:p>
        </p:txBody>
      </p:sp>
      <p:sp>
        <p:nvSpPr>
          <p:cNvPr id="8" name="QC_3_BD.11_1#a243da4be?vcp=1&amp;vopoq=1&amp;pid=72f133220&amp;color=0,0,0&amp;vtp=1&amp;bbb=1&amp;hs=1"/>
          <p:cNvSpPr/>
          <p:nvPr/>
        </p:nvSpPr>
        <p:spPr>
          <a:xfrm>
            <a:off x="896112" y="34956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2.泉水轻轻地流淌着，那么细，那么清，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让我想到了诗句(      )。</a:t>
            </a:r>
            <a:endParaRPr lang="en-US" altLang="zh-CN" sz="2400" dirty="0"/>
          </a:p>
        </p:txBody>
      </p:sp>
      <p:sp>
        <p:nvSpPr>
          <p:cNvPr id="9" name="QC_3_AN.12_1#a243da4be.bracket?vcp=1&amp;vopoq=1&amp;pid=72f133220&amp;color=0,0,0&amp;vpa=6&amp;vtp=1"/>
          <p:cNvSpPr/>
          <p:nvPr/>
        </p:nvSpPr>
        <p:spPr>
          <a:xfrm>
            <a:off x="8837581" y="34842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C_3_BD.11_2#a243da4be.choices?vcp=1&amp;vopoq=1&amp;pid=72f133220&amp;color=0,0,0&amp;vtp=1&amp;bbb=1&amp;hs=1"/>
          <p:cNvSpPr/>
          <p:nvPr/>
        </p:nvSpPr>
        <p:spPr>
          <a:xfrm>
            <a:off x="896112" y="4030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①泉眼无声惜细流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小荷才露尖尖角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45f2a42b7?vcp=1&amp;vopoq=1&amp;pid=72f133220&amp;color=0,0,0&amp;vtp=1&amp;bt=1&amp;bbb=1"/>
          <p:cNvSpPr/>
          <p:nvPr/>
        </p:nvSpPr>
        <p:spPr>
          <a:xfrm>
            <a:off x="896112" y="9898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3.在学习中，我们要善于虚心学习和请教，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做到(      )。</a:t>
            </a:r>
            <a:endParaRPr lang="en-US" altLang="zh-CN" sz="2400" dirty="0"/>
          </a:p>
        </p:txBody>
      </p:sp>
      <p:sp>
        <p:nvSpPr>
          <p:cNvPr id="3" name="QC_3_AN.14_1#45f2a42b7.bracket?vcp=1&amp;vopoq=1&amp;pid=72f133220&amp;color=0,0,0&amp;vpa=7&amp;vtp=1"/>
          <p:cNvSpPr/>
          <p:nvPr/>
        </p:nvSpPr>
        <p:spPr>
          <a:xfrm>
            <a:off x="7618381" y="9784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3_BD.13_2#45f2a42b7.choices?vcp=1&amp;vopoq=1&amp;pid=72f133220&amp;color=0,0,0&amp;vtp=1&amp;bbb=1"/>
          <p:cNvSpPr/>
          <p:nvPr/>
        </p:nvSpPr>
        <p:spPr>
          <a:xfrm>
            <a:off x="896112" y="15225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911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①读万卷书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，行万里路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不知则问，不能则学</a:t>
            </a:r>
            <a:endParaRPr lang="en-US" altLang="zh-CN" sz="2400" dirty="0"/>
          </a:p>
        </p:txBody>
      </p:sp>
      <p:sp>
        <p:nvSpPr>
          <p:cNvPr id="5" name="QC_3_AS.15_1#45f2a42b7?vcp=1&amp;vopoq=1&amp;pid=72f133220&amp;color=0,0,0&amp;vtp=1&amp;bbb=1&amp;hb=1"/>
          <p:cNvSpPr/>
          <p:nvPr/>
        </p:nvSpPr>
        <p:spPr>
          <a:xfrm>
            <a:off x="896112" y="20639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本题考查理解语句。“不知则问，不能则学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”的意思是有不知道的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就要虚心向他人请教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，有不会做的事情就要去深入学习。②与句子语境搭配。</a:t>
            </a:r>
            <a:endParaRPr lang="en-US" altLang="zh-CN" sz="2400" dirty="0"/>
          </a:p>
        </p:txBody>
      </p:sp>
      <p:sp>
        <p:nvSpPr>
          <p:cNvPr id="6" name="QC_3_BD.16_1#10c7d0706?vcp=1&amp;vopoq=1&amp;pid=72f133220&amp;color=0,0,0&amp;vtp=1&amp;bbb=1"/>
          <p:cNvSpPr/>
          <p:nvPr/>
        </p:nvSpPr>
        <p:spPr>
          <a:xfrm>
            <a:off x="896112" y="316087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4.表示“一个人的内心非常不安”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的歇后语是(      )。</a:t>
            </a:r>
            <a:endParaRPr lang="en-US" altLang="zh-CN" sz="2400" dirty="0"/>
          </a:p>
        </p:txBody>
      </p:sp>
      <p:sp>
        <p:nvSpPr>
          <p:cNvPr id="7" name="QC_3_AN.17_1#10c7d0706.bracket?vcp=1&amp;vopoq=1&amp;pid=72f133220&amp;color=0,0,0&amp;vpa=8&amp;vtp=1"/>
          <p:cNvSpPr/>
          <p:nvPr/>
        </p:nvSpPr>
        <p:spPr>
          <a:xfrm>
            <a:off x="7313581" y="314944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C_3_BD.16_2#10c7d0706.choices?vcp=1&amp;vopoq=1&amp;pid=72f133220&amp;color=0,0,0&amp;vtp=1&amp;bbb=1"/>
          <p:cNvSpPr/>
          <p:nvPr/>
        </p:nvSpPr>
        <p:spPr>
          <a:xfrm>
            <a:off x="896112" y="36955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911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①十五个吊桶打水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——七上八下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竹篮打水——一场空</a:t>
            </a:r>
            <a:endParaRPr lang="en-US" altLang="zh-CN" sz="2400" dirty="0"/>
          </a:p>
        </p:txBody>
      </p:sp>
      <p:sp>
        <p:nvSpPr>
          <p:cNvPr id="9" name="QC_3_BD.18_1#54cc43060?vcp=1&amp;vopoq=1&amp;pid=72f133220&amp;color=0,0,0&amp;vtp=1&amp;bbb=1&amp;hb=1"/>
          <p:cNvSpPr/>
          <p:nvPr/>
        </p:nvSpPr>
        <p:spPr>
          <a:xfrm>
            <a:off x="896112" y="42368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5.如果不好好教育孩子，孩子善良的本性就会发生改变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。这个意思可以用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“(      )”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来概括。</a:t>
            </a:r>
            <a:endParaRPr lang="en-US" altLang="zh-CN" sz="2400" dirty="0"/>
          </a:p>
        </p:txBody>
      </p:sp>
      <p:sp>
        <p:nvSpPr>
          <p:cNvPr id="10" name="QC_3_AN.19_1#54cc43060.bracket?vcp=1&amp;vopoq=1&amp;pid=72f133220&amp;color=0,0,0&amp;vpa=9&amp;vtp=1"/>
          <p:cNvSpPr/>
          <p:nvPr/>
        </p:nvSpPr>
        <p:spPr>
          <a:xfrm>
            <a:off x="1522381" y="478424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C_3_BD.18_2#54cc43060.choices?vcp=1&amp;vopoq=1&amp;pid=72f133220&amp;color=0,0,0&amp;vtp=1&amp;bbb=1"/>
          <p:cNvSpPr/>
          <p:nvPr/>
        </p:nvSpPr>
        <p:spPr>
          <a:xfrm>
            <a:off x="896112" y="53338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911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①苟不教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，性乃迁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教之道，贵以专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ecd736f3?vcp=1&amp;pid=9b495ac7f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三、阅读。</a:t>
            </a:r>
            <a:endParaRPr lang="en-US" altLang="zh-CN" sz="2800" dirty="0"/>
          </a:p>
        </p:txBody>
      </p:sp>
      <p:sp>
        <p:nvSpPr>
          <p:cNvPr id="3" name="QO_3_BD.20_1#3ec4445db?sp=1&amp;vcp=1&amp;pid=4ecd736f3&amp;color=0,0,0&amp;vtp=1&amp;bbb=1&amp;hb=1"/>
          <p:cNvSpPr/>
          <p:nvPr/>
        </p:nvSpPr>
        <p:spPr>
          <a:xfrm>
            <a:off x="896112" y="1317562"/>
            <a:ext cx="10387584" cy="4621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1.请你认真阅读短文，并完成练习。</a:t>
            </a:r>
            <a:endParaRPr lang="en-US" altLang="zh-CN" sz="2400" dirty="0"/>
          </a:p>
          <a:p>
            <a:pPr algn="ctr" latinLnBrk="1"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恐龙笨笨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恐龙笨笨没有朋友，因为他的个子实在太大了。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有一次，他趴着睡着了。忽然，他觉得身上痒痒的。醒来一看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，许多小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动物都排着队在他身上走呢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！小兔子说；“谢谢你给我们当桥啊！”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笨笨说：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？我是桥吗？太好玩啦！”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当背上的小动物们都走完的时候，笨笨才发现肚子一直浸在水里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，现在好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痛啊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！小动物们知道他肚子痛，都来帮他揉肚子。后来笨笨的肚子不痛了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，就把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一根巨大的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de木头搭在河上，搭出了一座真正的独木桥，帮助小动物们过河。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f8a0058fd?sp=1&amp;vcp=1&amp;pid=3ec4445db&amp;color=0,0,0&amp;vtp=1&amp;bt=1&amp;bbb=1"/>
          <p:cNvSpPr/>
          <p:nvPr/>
        </p:nvSpPr>
        <p:spPr>
          <a:xfrm>
            <a:off x="896112" y="900000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（1）请你照样子，根据短文内容填一填。</a:t>
            </a:r>
            <a:endParaRPr lang="en-US" altLang="zh-CN" sz="2400" dirty="0"/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（只）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兔子 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桥 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木头</a:t>
            </a:r>
            <a:endParaRPr lang="en-US" altLang="zh-CN" sz="2400" dirty="0"/>
          </a:p>
        </p:txBody>
      </p:sp>
      <p:sp>
        <p:nvSpPr>
          <p:cNvPr id="3" name="QB_4_AN.22_1#f8a0058fd.blank?vcp=1&amp;pid=3ec4445db&amp;color=0,0,0&amp;vpa=10&amp;vtp=1"/>
          <p:cNvSpPr/>
          <p:nvPr/>
        </p:nvSpPr>
        <p:spPr>
          <a:xfrm>
            <a:off x="3198780" y="1305511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座</a:t>
            </a:r>
            <a:endParaRPr lang="en-US" altLang="zh-CN" sz="2400" dirty="0"/>
          </a:p>
        </p:txBody>
      </p:sp>
      <p:sp>
        <p:nvSpPr>
          <p:cNvPr id="4" name="QB_4_AN.23_1#f8a0058fd.blank?vcp=1&amp;pid=3ec4445db&amp;color=0,0,0&amp;vpa=11&amp;vtp=1"/>
          <p:cNvSpPr/>
          <p:nvPr/>
        </p:nvSpPr>
        <p:spPr>
          <a:xfrm>
            <a:off x="4570380" y="1305511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</a:t>
            </a:r>
            <a:endParaRPr lang="en-US" altLang="zh-CN" sz="2400" dirty="0"/>
          </a:p>
        </p:txBody>
      </p:sp>
      <p:sp>
        <p:nvSpPr>
          <p:cNvPr id="5" name="QB_4_BD.24_1#fde07060b?vcp=1&amp;pid=3ec4445db&amp;color=0,0,0&amp;vtp=1&amp;bbb=1&amp;hb=1"/>
          <p:cNvSpPr/>
          <p:nvPr/>
        </p:nvSpPr>
        <p:spPr>
          <a:xfrm>
            <a:off x="896112" y="1796239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（2）为什么恐龙笨笨刚开始没有朋友？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</a:p>
          <a:p>
            <a:pPr algn="l"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在文中画出来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25_1#fde07060b.blank?vcp=1&amp;pid=3ec4445db&amp;color=0,0,0&amp;vpa=12&amp;vtp=1&amp;bbb=1"/>
          <p:cNvSpPr/>
          <p:nvPr/>
        </p:nvSpPr>
        <p:spPr>
          <a:xfrm>
            <a:off x="7389781" y="1765441"/>
            <a:ext cx="38782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因为他的个子实在太大了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C_4_BD.26_1#6ef43ade2?vcp=1&amp;vopoq=1&amp;pid=3ec4445db&amp;color=0,0,0&amp;vtp=1&amp;bbb=1&amp;hb=1"/>
          <p:cNvSpPr/>
          <p:nvPr/>
        </p:nvSpPr>
        <p:spPr>
          <a:xfrm>
            <a:off x="896112" y="2691652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（3）“小兔子说：‘谢谢你给我们当桥啊！’”中的“桥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”实际上是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8" name="QC_4_AN.27_1#6ef43ade2.blank?vcp=1&amp;vopoq=1&amp;pid=3ec4445db&amp;color=0,0,0&amp;vpa=13&amp;vtp=1"/>
          <p:cNvSpPr/>
          <p:nvPr/>
        </p:nvSpPr>
        <p:spPr>
          <a:xfrm>
            <a:off x="10209181" y="2660854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C_4_BD.26_2#6ef43ade2.choices?vcp=1&amp;vopoq=1&amp;pid=3ec4445db&amp;color=0,0,0&amp;vtp=1&amp;bbb=1"/>
          <p:cNvSpPr/>
          <p:nvPr/>
        </p:nvSpPr>
        <p:spPr>
          <a:xfrm>
            <a:off x="896112" y="3605098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49969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①巨大的木头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恐龙笨笨的身体</a:t>
            </a:r>
            <a:endParaRPr lang="en-US" altLang="zh-CN" sz="2400" dirty="0"/>
          </a:p>
        </p:txBody>
      </p:sp>
      <p:sp>
        <p:nvSpPr>
          <p:cNvPr id="10" name="QC_4_AS.28_1#6ef43ade2?vcp=1&amp;vopoq=1&amp;pid=3ec4445db&amp;color=0,0,0&amp;vtp=1&amp;bbb=1&amp;hb=1"/>
          <p:cNvSpPr/>
          <p:nvPr/>
        </p:nvSpPr>
        <p:spPr>
          <a:xfrm>
            <a:off x="896112" y="4043376"/>
            <a:ext cx="10387584" cy="1769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本题考查分析字词、句段的含义。结合文中第②自然段“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醒来一看，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许多小动物都排着队在他身上走呢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!小兔子说:‘谢谢你给我们当桥啊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!’”可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，小兔子说恐龙笨笨是桥。实际是因为恐龙笨笨趴着时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，他的身体可以让小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动物们走过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，所以这里的“桥”指的是恐龙笨笨的身体。故选②。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9_1#e225423f7?sp=1&amp;vcp=1&amp;pid=4ecd736f3&amp;color=0,0,0&amp;vtp=1&amp;bt=1&amp;bbb=1&amp;hb=1"/>
          <p:cNvSpPr/>
          <p:nvPr/>
        </p:nvSpPr>
        <p:spPr>
          <a:xfrm>
            <a:off x="896112" y="96215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2.阅读《懒太阳》，完成练习。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太阳爱睡懒觉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，好大一会儿才升起来。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公鸡看见了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，跳上篱笆，伸长脖子叫:“喔——喔——喔,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快看红苹果!”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花猫看见了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，在院子里蹦呀跳呀地叫:“喵——喵——喵，快看红线团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!”黄狗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，对着太阳喊:“汪——汪——汪，快看大蛋黄!”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太阳听见了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，非常害羞，大声说:“今后，我再也不睡懒觉了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，看你们还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笑话我不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!”</a:t>
            </a:r>
            <a:endParaRPr lang="en-US" altLang="zh-CN" sz="2400" dirty="0"/>
          </a:p>
        </p:txBody>
      </p:sp>
      <p:sp>
        <p:nvSpPr>
          <p:cNvPr id="3" name="QB_4_BD.30_1#ee987b0ae?sp=1&amp;vcp=1&amp;pid=e225423f7&amp;color=0,0,0&amp;vtp=1&amp;bbb=1"/>
          <p:cNvSpPr/>
          <p:nvPr/>
        </p:nvSpPr>
        <p:spPr>
          <a:xfrm>
            <a:off x="896112" y="48103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1）“喔——喔——喔”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)，“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汪——汪——汪”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)。（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spc="-5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黄狗的叫声 ②花猫的叫声 ③公鸡的叫声</a:t>
            </a:r>
            <a:endParaRPr lang="en-US" altLang="zh-CN" sz="2400" dirty="0"/>
          </a:p>
        </p:txBody>
      </p:sp>
      <p:sp>
        <p:nvSpPr>
          <p:cNvPr id="4" name="QB_4_AN.31_1#ee987b0ae.bracket?vcp=1&amp;pid=e225423f7&amp;color=0,0,0&amp;vpa=14&amp;vtp=1"/>
          <p:cNvSpPr/>
          <p:nvPr/>
        </p:nvSpPr>
        <p:spPr>
          <a:xfrm>
            <a:off x="4802155" y="4820539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spc="-50" dirty="0"/>
          </a:p>
        </p:txBody>
      </p:sp>
      <p:sp>
        <p:nvSpPr>
          <p:cNvPr id="5" name="QB_4_AN.32_1#ee987b0ae.bracket?vcp=1&amp;pid=e225423f7&amp;color=0,0,0&amp;vpa=15&amp;vtp=1"/>
          <p:cNvSpPr/>
          <p:nvPr/>
        </p:nvSpPr>
        <p:spPr>
          <a:xfrm>
            <a:off x="8986806" y="4820539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784dca9ef?vcp=1&amp;pid=e225423f7&amp;color=0,0,0&amp;mp=1&amp;vtp=1&amp;bt=1&amp;bbb=1"/>
          <p:cNvSpPr/>
          <p:nvPr/>
        </p:nvSpPr>
        <p:spPr>
          <a:xfrm>
            <a:off x="896112" y="26599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）公鸡把太阳比作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，花猫把太阳比作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34_1#784dca9ef.blank?vcp=1&amp;pid=e225423f7&amp;color=0,0,0&amp;mp=1&amp;vpa=16&amp;vtp=1&amp;bbb=1"/>
          <p:cNvSpPr/>
          <p:nvPr/>
        </p:nvSpPr>
        <p:spPr>
          <a:xfrm>
            <a:off x="3808380" y="261039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红苹果</a:t>
            </a:r>
            <a:endParaRPr lang="en-US" altLang="zh-CN" sz="2400" dirty="0"/>
          </a:p>
        </p:txBody>
      </p:sp>
      <p:sp>
        <p:nvSpPr>
          <p:cNvPr id="4" name="QB_4_AN.35_1#784dca9ef.blank?vcp=1&amp;pid=e225423f7&amp;color=0,0,0&amp;mp=1&amp;vpa=17&amp;vtp=1&amp;bbb=1"/>
          <p:cNvSpPr/>
          <p:nvPr/>
        </p:nvSpPr>
        <p:spPr>
          <a:xfrm>
            <a:off x="7465981" y="261039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红线团</a:t>
            </a:r>
            <a:endParaRPr lang="en-US" altLang="zh-CN" sz="2400" dirty="0"/>
          </a:p>
        </p:txBody>
      </p:sp>
      <p:sp>
        <p:nvSpPr>
          <p:cNvPr id="5" name="QC_4_BD.36_1#5fe0f199d?vcp=1&amp;vopoq=1&amp;pid=e225423f7&amp;color=0,0,0&amp;vtp=1&amp;bbb=1"/>
          <p:cNvSpPr/>
          <p:nvPr/>
        </p:nvSpPr>
        <p:spPr>
          <a:xfrm>
            <a:off x="896112" y="31926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你觉得太阳害羞的原因是(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6" name="QC_4_AN.37_1#5fe0f199d.bracket?vcp=1&amp;vopoq=1&amp;pid=e225423f7&amp;color=0,0,0&amp;vpa=18&amp;vtp=1"/>
          <p:cNvSpPr/>
          <p:nvPr/>
        </p:nvSpPr>
        <p:spPr>
          <a:xfrm>
            <a:off x="5332380" y="31811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C_4_BD.36_2#5fe0f199d.choices?vcp=1&amp;vopoq=1&amp;pid=e225423f7&amp;color=0,0,0&amp;vtp=1&amp;bbb=1"/>
          <p:cNvSpPr/>
          <p:nvPr/>
        </p:nvSpPr>
        <p:spPr>
          <a:xfrm>
            <a:off x="896112" y="37272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①睡懒觉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，被笑话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不喜欢见陌生人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641</Words>
  <Application>Microsoft Office PowerPoint</Application>
  <PresentationFormat>宽屏</PresentationFormat>
  <Paragraphs>130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Heiti SC Medium</vt:lpstr>
      <vt:lpstr>Microsoft YaHei Bold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2025-01-21T11:22:48Z</dcterms:created>
  <dcterms:modified xsi:type="dcterms:W3CDTF">2025-01-21T12:04:19Z</dcterms:modified>
  <cp:category/>
  <cp:contentStatus/>
</cp:coreProperties>
</file>