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68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143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d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51_1#85793f485?vcp=1&amp;pid=e2b71c984&amp;color=0,0,0&amp;vtp=1&amp;bt=1&amp;bbb=1&amp;hb=1"/>
          <p:cNvSpPr/>
          <p:nvPr/>
        </p:nvSpPr>
        <p:spPr>
          <a:xfrm>
            <a:off x="896112" y="1735392"/>
            <a:ext cx="10387584" cy="33888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2.【寻找古诗中的夏天】夏天是杨万里《小池》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中的诗句：</a:t>
            </a:r>
            <a:r>
              <a:rPr lang="en-US" altLang="zh-CN" sz="4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荷</a:t>
            </a:r>
            <a:r>
              <a:rPr lang="en-US" altLang="zh-CN" sz="4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</a:p>
          <a:p>
            <a:pPr latinLnBrk="1">
              <a:lnSpc>
                <a:spcPts val="7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露</a:t>
            </a:r>
            <a:r>
              <a:rPr lang="en-US" altLang="zh-CN" sz="4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，早</a:t>
            </a:r>
            <a:r>
              <a:rPr lang="en-US" altLang="zh-CN" sz="4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蜻蜓</a:t>
            </a:r>
          </a:p>
          <a:p>
            <a:pPr marL="0" marR="0" lvl="0" indent="0" defTabSz="914400" rtl="0" eaLnBrk="1" fontAlgn="auto" latinLnBrk="1" hangingPunct="1">
              <a:lnSpc>
                <a:spcPts val="5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。也是白居易《______》中的诗句：小娃撑小艇，偷</a:t>
            </a:r>
          </a:p>
          <a:p>
            <a:pPr marL="0" marR="0" lvl="0" indent="0" defTabSz="914400" rtl="0" eaLnBrk="1" fontAlgn="auto" latinLnBrk="1" hangingPunct="1">
              <a:lnSpc>
                <a:spcPts val="7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莲</a:t>
            </a:r>
            <a:r>
              <a:rPr kumimoji="0" lang="en-US" altLang="zh-CN" sz="40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。（14枚</a:t>
            </a:r>
            <a:r>
              <a:rPr kumimoji="0" lang="en-US" altLang="zh-CN" sz="40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3" name="QB_3_BD.51_1#85793f485?vcp=1&amp;pid=e2b71c984&amp;color=0,0,0&amp;tib=255,255,255&amp;iip=25&amp;vip=35#3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28945" y="1736535"/>
            <a:ext cx="841248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3_BD.51_1#85793f485?vcp=1&amp;pid=e2b71c984&amp;color=0,0,0&amp;tib=255,255,255&amp;iip=26&amp;vip=36#3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94424" y="1768539"/>
            <a:ext cx="777240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3_BD.51_1#85793f485?vcp=1&amp;pid=e2b71c984&amp;color=0,0,0&amp;tib=255,255,255&amp;iip=27&amp;vip=37#3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32" y="2736660"/>
            <a:ext cx="2249424" cy="78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51_1#85793f485?vcp=1&amp;pid=e2b71c984&amp;color=0,0,0&amp;tib=255,255,255&amp;iip=28&amp;vip=40#4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5688" y="2764092"/>
            <a:ext cx="667512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51_1#85793f485?vcp=1&amp;pid=e2b71c984&amp;color=0,0,0&amp;tib=255,255,255&amp;iip=29&amp;vip=41#4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287" y="3599624"/>
            <a:ext cx="2112264" cy="74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3_BD.51_2#85793f485?vcp=1&amp;pid=e2b71c984&amp;color=0,0,0&amp;tib=255,255,255&amp;iip=30&amp;vip=45#46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7861" y="4361689"/>
            <a:ext cx="1271016" cy="74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3_BD.51_2#85793f485?vcp=1&amp;pid=e2b71c984&amp;color=0,0,0&amp;tib=255,255,255&amp;iip=31&amp;vip=47#4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4825" y="4343401"/>
            <a:ext cx="704088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3_BD.51_2#85793f485?vcp=1&amp;pid=e2b71c984&amp;color=0,0,0&amp;tib=255,255,255&amp;iip=32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0973" y="453542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2" name="QB_3_AN.52_1#85793f485.blank?vcp=1&amp;pid=e2b71c984&amp;color=0,0,0&amp;vpa=35&amp;vtp=1"/>
          <p:cNvSpPr/>
          <p:nvPr/>
        </p:nvSpPr>
        <p:spPr>
          <a:xfrm>
            <a:off x="8883809" y="1855407"/>
            <a:ext cx="758952" cy="7589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3" name="QB_3_AN.53_1#85793f485.blank?vcp=1&amp;pid=e2b71c984&amp;color=0,0,0&amp;vpa=36&amp;vtp=1"/>
          <p:cNvSpPr/>
          <p:nvPr/>
        </p:nvSpPr>
        <p:spPr>
          <a:xfrm>
            <a:off x="10049288" y="1878267"/>
            <a:ext cx="713232" cy="7132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才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4" name="QB_3_AN.54_1#85793f485.blank?vcp=1&amp;pid=e2b71c984&amp;color=0,0,0&amp;vpa=37&amp;vtp=1"/>
          <p:cNvSpPr/>
          <p:nvPr/>
        </p:nvSpPr>
        <p:spPr>
          <a:xfrm>
            <a:off x="1274096" y="2791524"/>
            <a:ext cx="704088" cy="694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尖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5" name="QB_3_AN.55_1#85793f485.blank?vcp=1&amp;pid=e2b71c984&amp;color=0,0,0&amp;vpa=38&amp;vtp=1"/>
          <p:cNvSpPr/>
          <p:nvPr/>
        </p:nvSpPr>
        <p:spPr>
          <a:xfrm>
            <a:off x="1996472" y="2800668"/>
            <a:ext cx="704088" cy="694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尖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6" name="QB_3_AN.56_1#85793f485.blank?vcp=1&amp;pid=e2b71c984&amp;color=0,0,0&amp;vpa=39&amp;vtp=1"/>
          <p:cNvSpPr/>
          <p:nvPr/>
        </p:nvSpPr>
        <p:spPr>
          <a:xfrm>
            <a:off x="2727992" y="2800668"/>
            <a:ext cx="704088" cy="694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角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7" name="QB_3_AN.57_1#85793f485.blank?vcp=1&amp;pid=e2b71c984&amp;color=0,0,0&amp;vpa=40&amp;vtp=1"/>
          <p:cNvSpPr/>
          <p:nvPr/>
        </p:nvSpPr>
        <p:spPr>
          <a:xfrm>
            <a:off x="4151408" y="2855532"/>
            <a:ext cx="603504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8" name="QB_3_AN.58_1#85793f485.blank?vcp=1&amp;pid=e2b71c984&amp;color=0,0,0&amp;vpa=41&amp;vtp=1"/>
          <p:cNvSpPr/>
          <p:nvPr/>
        </p:nvSpPr>
        <p:spPr>
          <a:xfrm>
            <a:off x="952151" y="3654489"/>
            <a:ext cx="658368" cy="658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立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9" name="QB_3_AN.59_1#85793f485.blank?vcp=1&amp;pid=e2b71c984&amp;color=0,0,0&amp;vpa=42&amp;vtp=1"/>
          <p:cNvSpPr/>
          <p:nvPr/>
        </p:nvSpPr>
        <p:spPr>
          <a:xfrm>
            <a:off x="1628807" y="3654489"/>
            <a:ext cx="658368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20" name="QB_3_AN.60_1#85793f485.blank?vcp=1&amp;pid=e2b71c984&amp;color=0,0,0&amp;vpa=43&amp;vtp=1"/>
          <p:cNvSpPr/>
          <p:nvPr/>
        </p:nvSpPr>
        <p:spPr>
          <a:xfrm>
            <a:off x="2314607" y="3654489"/>
            <a:ext cx="658368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头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21" name="QB_3_AN.61_1#85793f485.blank?vcp=1&amp;pid=e2b71c984&amp;color=0,0,0&amp;vpa=44&amp;vtp=1&amp;bbb=1"/>
          <p:cNvSpPr/>
          <p:nvPr/>
        </p:nvSpPr>
        <p:spPr>
          <a:xfrm>
            <a:off x="5160930" y="3824542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池上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22" name="QB_3_AN.62_1#85793f485.blank?vcp=1&amp;pid=e2b71c984&amp;color=0,0,0&amp;vpa=45&amp;vtp=1"/>
          <p:cNvSpPr/>
          <p:nvPr/>
        </p:nvSpPr>
        <p:spPr>
          <a:xfrm>
            <a:off x="1009301" y="4443985"/>
            <a:ext cx="566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采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23" name="QB_3_AN.63_1#85793f485.blank?vcp=1&amp;pid=e2b71c984&amp;color=0,0,0&amp;vpa=46&amp;vtp=1"/>
          <p:cNvSpPr/>
          <p:nvPr/>
        </p:nvSpPr>
        <p:spPr>
          <a:xfrm>
            <a:off x="1594517" y="4443985"/>
            <a:ext cx="566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白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24" name="QB_3_AN.64_1#85793f485.blank?vcp=1&amp;pid=e2b71c984&amp;color=0,0,0&amp;vpa=47&amp;vtp=1"/>
          <p:cNvSpPr/>
          <p:nvPr/>
        </p:nvSpPr>
        <p:spPr>
          <a:xfrm>
            <a:off x="2580545" y="4443985"/>
            <a:ext cx="640080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回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65_1#765b0df66?vcp=1&amp;pid=e2b71c984&amp;color=0,0,0&amp;vtp=1&amp;bt=1&amp;bbb=1"/>
          <p:cNvSpPr/>
          <p:nvPr/>
        </p:nvSpPr>
        <p:spPr>
          <a:xfrm>
            <a:off x="896112" y="153568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3.【寻找知识中的夏天】根据所学知识选一选。（填序号）（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3_BD.65_1#765b0df66?vcp=1&amp;pid=e2b71c984&amp;color=0,0,0&amp;tib=255,255,255&amp;iip=3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6373" y="161677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BD.66_1#7e1c2dc89?vcp=1&amp;vopoq=1&amp;pid=765b0df66&amp;color=0,0,0&amp;vtp=1&amp;bbb=1"/>
          <p:cNvSpPr/>
          <p:nvPr/>
        </p:nvSpPr>
        <p:spPr>
          <a:xfrm>
            <a:off x="896112" y="206736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下列夏季常出现的事物中不属于同一类的一项是(      )。</a:t>
            </a:r>
            <a:endParaRPr lang="en-US" altLang="zh-CN" sz="2400" dirty="0"/>
          </a:p>
        </p:txBody>
      </p:sp>
      <p:sp>
        <p:nvSpPr>
          <p:cNvPr id="5" name="QC_4_AN.67_1#7e1c2dc89.bracket?vcp=1&amp;vopoq=1&amp;pid=765b0df66&amp;color=0,0,0&amp;vpa=48&amp;vtp=1"/>
          <p:cNvSpPr/>
          <p:nvPr/>
        </p:nvSpPr>
        <p:spPr>
          <a:xfrm>
            <a:off x="8380381" y="205593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6" name="QC_4_BD.66_2#7e1c2dc89.choices?vcp=1&amp;vopoq=1&amp;pid=765b0df66&amp;color=0,0,0&amp;vtp=1&amp;bbb=1"/>
          <p:cNvSpPr/>
          <p:nvPr/>
        </p:nvSpPr>
        <p:spPr>
          <a:xfrm>
            <a:off x="896112" y="260203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581021" algn="l"/>
                <a:tab pos="5454142" algn="l"/>
                <a:tab pos="80224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①冰棍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②绿豆汤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③西瓜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凉席</a:t>
            </a:r>
            <a:endParaRPr lang="en-US" altLang="zh-CN" sz="2400" dirty="0"/>
          </a:p>
        </p:txBody>
      </p:sp>
      <p:sp>
        <p:nvSpPr>
          <p:cNvPr id="7" name="QB_4_BD.68_1#1871d2036?sp=1&amp;vcp=1&amp;pid=765b0df66&amp;color=0,0,0&amp;vtp=1&amp;bbb=1&amp;hb=1"/>
          <p:cNvSpPr/>
          <p:nvPr/>
        </p:nvSpPr>
        <p:spPr>
          <a:xfrm>
            <a:off x="896112" y="3143377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（2）夏天的天气虽然多变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，但是我们可以根据一些俗语来对天气进行简单的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推断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比如朝霞不出门，(    )；有雨山戴帽，(    )；(    )，晚上下雨到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天明等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无雨半山腰 ②早晨下雨当日晴 ③晚霞行千里</a:t>
            </a:r>
            <a:endParaRPr lang="en-US" altLang="zh-CN" sz="2400" dirty="0"/>
          </a:p>
        </p:txBody>
      </p:sp>
      <p:sp>
        <p:nvSpPr>
          <p:cNvPr id="8" name="QB_4_AN.69_1#1871d2036.bracket?vcp=1&amp;pid=765b0df66&amp;color=0,0,0&amp;vpa=49&amp;vtp=1"/>
          <p:cNvSpPr/>
          <p:nvPr/>
        </p:nvSpPr>
        <p:spPr>
          <a:xfrm>
            <a:off x="4417980" y="371233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9" name="QB_4_AN.70_1#1871d2036.bracket?vcp=1&amp;pid=765b0df66&amp;color=0,0,0&amp;vpa=50&amp;vtp=1"/>
          <p:cNvSpPr/>
          <p:nvPr/>
        </p:nvSpPr>
        <p:spPr>
          <a:xfrm>
            <a:off x="7465981" y="371233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0" name="QB_4_AN.71_1#1871d2036.bracket?vcp=1&amp;pid=765b0df66&amp;color=0,0,0&amp;vpa=51&amp;vtp=1"/>
          <p:cNvSpPr/>
          <p:nvPr/>
        </p:nvSpPr>
        <p:spPr>
          <a:xfrm>
            <a:off x="8685181" y="371233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30860389?vcp=1&amp;pid=03d47afd4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六、下面是黑板报中的文章，请你阅读，完成练习。（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14枚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530860389?vcp=1&amp;pid=03d47afd4&amp;color=0,0,0&amp;tib=255,255,255&amp;iip=3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4607" y="900000"/>
            <a:ext cx="457200" cy="457200"/>
          </a:xfrm>
          <a:prstGeom prst="rect">
            <a:avLst/>
          </a:prstGeom>
        </p:spPr>
      </p:pic>
      <p:sp>
        <p:nvSpPr>
          <p:cNvPr id="4" name="QM_3_BD.72_1#f32fd8b3f?vcp=1&amp;pid=530860389&amp;color=0,0,0&amp;vtp=1&amp;bbb=1&amp;hb=1"/>
          <p:cNvSpPr/>
          <p:nvPr/>
        </p:nvSpPr>
        <p:spPr>
          <a:xfrm>
            <a:off x="896112" y="1352628"/>
            <a:ext cx="10387584" cy="43630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夏天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夏天到了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!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柳婆婆打着大伞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，荷花姑娘打着小伞。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大伞下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，知了在歌唱。小伞下，鱼儿在游戏。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那不怕天气热的红蜻蜓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，一会儿在空中滑行，一会儿从水面掠过，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又勇敢，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又机灵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，苦练它的飞行本领。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青蛙玩累了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，跳到荷塘里洗了个澡，乐得敲起了绿色的小鼓：呱呱呱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，呱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呱呱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3_1#c9fd400f3?vcp=1&amp;vopoq=1&amp;pid=f32fd8b3f&amp;color=0,0,0&amp;vtp=1&amp;bt=1&amp;bbb=1&amp;hb=1"/>
          <p:cNvSpPr/>
          <p:nvPr/>
        </p:nvSpPr>
        <p:spPr>
          <a:xfrm>
            <a:off x="896112" y="180949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1.读第4自然段，联系生活中蜻蜓飞的样子，我猜“掠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”在文中的意思是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4_BD.73_1#c9fd400f3?vcp=1&amp;vopoq=1&amp;pid=f32fd8b3f&amp;color=0,0,0&amp;tib=255,255,255&amp;iip=3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9573" y="240455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74_1#c9fd400f3.bracket?vcp=1&amp;vopoq=1&amp;pid=f32fd8b3f&amp;color=0,0,0&amp;vpa=52&amp;vtp=1"/>
          <p:cNvSpPr/>
          <p:nvPr/>
        </p:nvSpPr>
        <p:spPr>
          <a:xfrm>
            <a:off x="1217580" y="235686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5" name="QC_4_BD.73_2#c9fd400f3.choices?vcp=1&amp;vopoq=1&amp;pid=f32fd8b3f&amp;color=0,0,0&amp;vtp=1&amp;bbb=1"/>
          <p:cNvSpPr/>
          <p:nvPr/>
        </p:nvSpPr>
        <p:spPr>
          <a:xfrm>
            <a:off x="896112" y="291115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38728" algn="l"/>
                <a:tab pos="73695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①轻轻擦过水面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②站在水面上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在水中游过</a:t>
            </a:r>
            <a:endParaRPr lang="en-US" altLang="zh-CN" sz="2400" dirty="0"/>
          </a:p>
        </p:txBody>
      </p:sp>
      <p:sp>
        <p:nvSpPr>
          <p:cNvPr id="6" name="QB_4_BD.75_1#bc0be78da?vcp=1&amp;pid=f32fd8b3f&amp;color=0,0,0&amp;vtp=1&amp;bbb=1&amp;hb=1"/>
          <p:cNvSpPr/>
          <p:nvPr/>
        </p:nvSpPr>
        <p:spPr>
          <a:xfrm>
            <a:off x="896112" y="345249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2.文中的“大伞”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指的是(    )，“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小伞”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指的是(    )。（填序号）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①荷叶 ②柳树的树冠（ɡu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n） ③树叶</a:t>
            </a:r>
            <a:endParaRPr lang="en-US" altLang="zh-CN" sz="2400" dirty="0"/>
          </a:p>
        </p:txBody>
      </p:sp>
      <p:pic>
        <p:nvPicPr>
          <p:cNvPr id="7" name="QB_4_BD.75_1#bc0be78da?vcp=1&amp;pid=f32fd8b3f&amp;color=0,0,0&amp;tib=255,255,255&amp;iip=3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4078859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4_AN.76_1#bc0be78da.bracket?vcp=1&amp;pid=f32fd8b3f&amp;color=0,0,0&amp;vpa=53&amp;vtp=1"/>
          <p:cNvSpPr/>
          <p:nvPr/>
        </p:nvSpPr>
        <p:spPr>
          <a:xfrm>
            <a:off x="4417980" y="346265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0" name="QB_4_AN.77_1#bc0be78da.bracket?vcp=1&amp;pid=f32fd8b3f&amp;color=0,0,0&amp;vpa=54&amp;vtp=1"/>
          <p:cNvSpPr/>
          <p:nvPr/>
        </p:nvSpPr>
        <p:spPr>
          <a:xfrm>
            <a:off x="7770781" y="346265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9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8_1#f3d3cea0a?vcp=1&amp;pid=f32fd8b3f&amp;color=0,0,0&amp;vtp=1&amp;bt=1&amp;bbb=1"/>
          <p:cNvSpPr/>
          <p:nvPr/>
        </p:nvSpPr>
        <p:spPr>
          <a:xfrm>
            <a:off x="896112" y="182346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3.请你结合短文内容连线，并给图画涂上自己喜欢的颜色。（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4_BD.78_1#f3d3cea0a?vcp=1&amp;pid=f32fd8b3f&amp;color=0,0,0&amp;tib=255,255,255&amp;iip=3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6373" y="190455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78_2#f3d3cea0a?vcp=1&amp;pid=f32fd8b3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3904" y="2426208"/>
            <a:ext cx="4590288" cy="259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3EDB1013-C0B4-A7EA-C098-D9F09D7F7A1E}"/>
              </a:ext>
            </a:extLst>
          </p:cNvPr>
          <p:cNvCxnSpPr>
            <a:cxnSpLocks/>
          </p:cNvCxnSpPr>
          <p:nvPr/>
        </p:nvCxnSpPr>
        <p:spPr>
          <a:xfrm>
            <a:off x="5042493" y="3082220"/>
            <a:ext cx="557118" cy="8801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61B8765C-F43C-D8AC-F84B-D23ED9B315D2}"/>
              </a:ext>
            </a:extLst>
          </p:cNvPr>
          <p:cNvCxnSpPr>
            <a:cxnSpLocks/>
          </p:cNvCxnSpPr>
          <p:nvPr/>
        </p:nvCxnSpPr>
        <p:spPr>
          <a:xfrm flipV="1">
            <a:off x="6099048" y="3161211"/>
            <a:ext cx="667512" cy="9361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3BA93B66-7429-7CC9-DC9B-D12074DF15B9}"/>
              </a:ext>
            </a:extLst>
          </p:cNvPr>
          <p:cNvCxnSpPr>
            <a:cxnSpLocks/>
          </p:cNvCxnSpPr>
          <p:nvPr/>
        </p:nvCxnSpPr>
        <p:spPr>
          <a:xfrm flipV="1">
            <a:off x="4617720" y="3161211"/>
            <a:ext cx="1121229" cy="8011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A21D5A7-3AB0-E86B-0159-B8E5EFDB4797}"/>
              </a:ext>
            </a:extLst>
          </p:cNvPr>
          <p:cNvCxnSpPr>
            <a:cxnSpLocks/>
          </p:cNvCxnSpPr>
          <p:nvPr/>
        </p:nvCxnSpPr>
        <p:spPr>
          <a:xfrm>
            <a:off x="6089904" y="3099254"/>
            <a:ext cx="676656" cy="17331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4DB10943-2AD1-E8F5-C37C-B4B4590D731A}"/>
              </a:ext>
            </a:extLst>
          </p:cNvPr>
          <p:cNvCxnSpPr>
            <a:cxnSpLocks/>
          </p:cNvCxnSpPr>
          <p:nvPr/>
        </p:nvCxnSpPr>
        <p:spPr>
          <a:xfrm>
            <a:off x="4537166" y="4763589"/>
            <a:ext cx="1062445" cy="6879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B627F7C0-FB19-E626-C7D0-ED3C37E4A499}"/>
              </a:ext>
            </a:extLst>
          </p:cNvPr>
          <p:cNvCxnSpPr>
            <a:cxnSpLocks/>
          </p:cNvCxnSpPr>
          <p:nvPr/>
        </p:nvCxnSpPr>
        <p:spPr>
          <a:xfrm flipV="1">
            <a:off x="6235337" y="4097383"/>
            <a:ext cx="748937" cy="7842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QO_4_AN.79_1#f3d3cea0a?vcp=1&amp;pid=f32fd8b3f&amp;color=0,0,0&amp;vtp=1&amp;bbb=1">
            <a:extLst>
              <a:ext uri="{FF2B5EF4-FFF2-40B4-BE49-F238E27FC236}">
                <a16:creationId xmlns:a16="http://schemas.microsoft.com/office/drawing/2014/main" id="{F5ED9BD3-9AEA-E47A-5272-148B4BD65919}"/>
              </a:ext>
            </a:extLst>
          </p:cNvPr>
          <p:cNvSpPr/>
          <p:nvPr/>
        </p:nvSpPr>
        <p:spPr>
          <a:xfrm>
            <a:off x="1488295" y="3122687"/>
            <a:ext cx="10387584" cy="25838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（涂色略）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1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80_1#3d2e3bd4f?vcp=1&amp;vopoq=1&amp;pid=f32fd8b3f&amp;color=0,0,0&amp;vtp=1&amp;bt=1&amp;bbb=1"/>
          <p:cNvSpPr/>
          <p:nvPr/>
        </p:nvSpPr>
        <p:spPr>
          <a:xfrm>
            <a:off x="896112" y="235966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4.文中，青蛙玩累了，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会(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4_BD.80_1#3d2e3bd4f?vcp=1&amp;vopoq=1&amp;pid=f32fd8b3f&amp;color=0,0,0&amp;tib=255,255,255&amp;iip=3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2373" y="244075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81_1#3d2e3bd4f.bracket?vcp=1&amp;vopoq=1&amp;pid=f32fd8b3f&amp;color=0,0,0&amp;vpa=55&amp;vtp=1"/>
          <p:cNvSpPr/>
          <p:nvPr/>
        </p:nvSpPr>
        <p:spPr>
          <a:xfrm>
            <a:off x="4570380" y="234823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5" name="QC_4_BD.80_2#3d2e3bd4f.choices?vcp=1&amp;vopoq=1&amp;pid=f32fd8b3f&amp;color=0,0,0&amp;vtp=1&amp;bbb=1"/>
          <p:cNvSpPr/>
          <p:nvPr/>
        </p:nvSpPr>
        <p:spPr>
          <a:xfrm>
            <a:off x="896112" y="289947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38728" algn="l"/>
                <a:tab pos="73695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①舒舒服服地睡觉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②跳到荷塘里洗个澡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办一场演唱会</a:t>
            </a:r>
            <a:endParaRPr lang="en-US" altLang="zh-CN" sz="2400" dirty="0"/>
          </a:p>
        </p:txBody>
      </p:sp>
      <p:sp>
        <p:nvSpPr>
          <p:cNvPr id="6" name="QB_4_BD.82_1#eb22f1667?vcp=1&amp;pid=f32fd8b3f&amp;color=0,0,0&amp;vtp=1&amp;bbb=1"/>
          <p:cNvSpPr/>
          <p:nvPr/>
        </p:nvSpPr>
        <p:spPr>
          <a:xfrm>
            <a:off x="896112" y="344081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5.你在夏天喜欢做什么事情?试着写一写。（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夏天到了，我喜欢________________________。</a:t>
            </a:r>
            <a:endParaRPr lang="en-US" altLang="zh-CN" sz="2400" dirty="0"/>
          </a:p>
        </p:txBody>
      </p:sp>
      <p:pic>
        <p:nvPicPr>
          <p:cNvPr id="7" name="QB_4_BD.82_1#eb22f1667?vcp=1&amp;pid=f32fd8b3f&amp;color=0,0,0&amp;tib=255,255,255&amp;iip=4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0373" y="351853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4_AN.83_1#eb22f1667.blank?vcp=1&amp;pid=f32fd8b3f&amp;color=0,0,0&amp;vpa=56&amp;vtp=1&amp;bbb=1"/>
          <p:cNvSpPr/>
          <p:nvPr/>
        </p:nvSpPr>
        <p:spPr>
          <a:xfrm>
            <a:off x="3351180" y="3950081"/>
            <a:ext cx="3573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【示例】在公园里看风景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72c4a1bc?vcp=1&amp;pid=03d47afd4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七、下面是黑板报的配图。请你看图写话。（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f72c4a1bc?vcp=1&amp;pid=03d47afd4&amp;color=0,0,0&amp;tib=255,255,255&amp;iip=41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5857" y="900000"/>
            <a:ext cx="457200" cy="457200"/>
          </a:xfrm>
          <a:prstGeom prst="rect">
            <a:avLst/>
          </a:prstGeom>
        </p:spPr>
      </p:pic>
      <p:sp>
        <p:nvSpPr>
          <p:cNvPr id="4" name="QO_3_BD.84_1#b24bf930d?vcp=1&amp;pid=f72c4a1bc&amp;color=0,0,0&amp;vtp=1&amp;bbb=1"/>
          <p:cNvSpPr/>
          <p:nvPr/>
        </p:nvSpPr>
        <p:spPr>
          <a:xfrm>
            <a:off x="896112" y="135262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图上画的是什么季节？有哪些景物，哪些动物？动物们在做什么？</a:t>
            </a:r>
            <a:endParaRPr lang="en-US" altLang="zh-CN" sz="2400" dirty="0"/>
          </a:p>
        </p:txBody>
      </p:sp>
      <p:pic>
        <p:nvPicPr>
          <p:cNvPr id="5" name="QO_3_BD.84_2#b24bf930d?vcp=1&amp;pid=f72c4a1bc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0288" y="1963498"/>
            <a:ext cx="3008376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3_AN.85_1#b24bf930d?vcp=1&amp;pid=f72c4a1bc&amp;color=0,0,0&amp;vtp=1&amp;bbb=1&amp;hb=1"/>
          <p:cNvSpPr/>
          <p:nvPr/>
        </p:nvSpPr>
        <p:spPr>
          <a:xfrm>
            <a:off x="896112" y="424949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【示例】夏天来了，荷花开了。小鹅、小青蛙约上小鱼在池塘里玩耍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。小青蛙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坐在荷叶上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，高兴地唱着歌，小鱼们游来游去，嬉戏玩耍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，小鹅也在水面上悠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闲地逛着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03d47afd4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第六单元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4abf7fdc8?vcp=1&amp;pid=03d47afd4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8868" y="1055448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4abf7fdc8?vcp=1&amp;pid=03d47afd4&amp;color=0,0,0&amp;vtp=1&amp;bt=1&amp;bbb=1"/>
          <p:cNvSpPr/>
          <p:nvPr/>
        </p:nvSpPr>
        <p:spPr>
          <a:xfrm>
            <a:off x="896112" y="90000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：100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 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夏天快要来了，班级正在绘制“寻夏之旅”黑板报。</a:t>
            </a:r>
            <a:endParaRPr lang="en-US" altLang="zh-CN" sz="100" dirty="0"/>
          </a:p>
        </p:txBody>
      </p:sp>
      <p:pic>
        <p:nvPicPr>
          <p:cNvPr id="4" name="P_2_BD#4abf7fdc8?vcp=1&amp;pid=03d47afd4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33814" y="1032588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2_BD#e3880443c?vcp=1&amp;pid=03d47afd4&amp;color=0,0,0&amp;vtp=1&amp;bbb=1"/>
          <p:cNvSpPr/>
          <p:nvPr/>
        </p:nvSpPr>
        <p:spPr>
          <a:xfrm>
            <a:off x="896112" y="2488516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一、黑板报上的内容还没写好，请你拼一拼，写一写。（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7" name="C_2_BD#e3880443c?vcp=1&amp;pid=03d47afd4&amp;color=0,0,0&amp;tib=255,255,255&amp;iip=3&amp;vtp=1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2407" y="2488516"/>
            <a:ext cx="457200" cy="457200"/>
          </a:xfrm>
          <a:prstGeom prst="rect">
            <a:avLst/>
          </a:prstGeom>
        </p:spPr>
      </p:pic>
      <p:sp>
        <p:nvSpPr>
          <p:cNvPr id="8" name="QB_3_BD.1_1#c8e3ab539?vcp=1&amp;pid=e3880443c&amp;color=0,0,0&amp;vtp=1&amp;bbb=1&amp;hb=1"/>
          <p:cNvSpPr/>
          <p:nvPr/>
        </p:nvSpPr>
        <p:spPr>
          <a:xfrm>
            <a:off x="896112" y="2938604"/>
            <a:ext cx="10387584" cy="178346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夏天的小</a:t>
            </a:r>
            <a:r>
              <a:rPr lang="en-US" altLang="zh-CN" sz="4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塘真</a:t>
            </a:r>
            <a:r>
              <a:rPr lang="en-US" altLang="zh-CN" sz="4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r>
              <a:rPr lang="en-US" altLang="zh-CN" sz="4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荷花竞相开放，我和妈妈</a:t>
            </a:r>
            <a:r>
              <a:rPr lang="en-US" altLang="zh-CN" sz="4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在草地</a:t>
            </a:r>
          </a:p>
          <a:p>
            <a:pPr latinLnBrk="1">
              <a:lnSpc>
                <a:spcPts val="8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</a:t>
            </a:r>
            <a:r>
              <a:rPr lang="en-US" altLang="zh-CN" sz="4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荷花、</a:t>
            </a:r>
            <a:r>
              <a:rPr lang="en-US" altLang="zh-CN" sz="45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游戏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，心里很快乐。</a:t>
            </a:r>
            <a:endParaRPr lang="en-US" altLang="zh-CN" sz="2400" dirty="0"/>
          </a:p>
        </p:txBody>
      </p:sp>
      <p:pic>
        <p:nvPicPr>
          <p:cNvPr id="9" name="QB_3_BD.1_1#c8e3ab539?vcp=1&amp;pid=e3880443c&amp;color=0,0,0&amp;tib=255,255,255&amp;iip=4&amp;vip=1#1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4375" y="2938604"/>
            <a:ext cx="704088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3_BD.1_1#c8e3ab539?vcp=1&amp;pid=e3880443c&amp;color=0,0,0&amp;tib=255,255,255&amp;iip=5&amp;vip=2#2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4926" y="2938604"/>
            <a:ext cx="630936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3_BD.1_1#c8e3ab539?vcp=1&amp;pid=e3880443c&amp;color=0,0,0&amp;tib=255,255,255&amp;iip=6&amp;vip=3#4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7525" y="2943176"/>
            <a:ext cx="1161288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B_3_BD.1_1#c8e3ab539?vcp=1&amp;pid=e3880443c&amp;color=0,0,0&amp;tib=255,255,255&amp;iip=7&amp;vip=5#5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4473" y="2956892"/>
            <a:ext cx="621792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3" name="QB_3_BD.1_1#c8e3ab539?vcp=1&amp;pid=e3880443c&amp;color=0,0,0&amp;tib=255,255,255&amp;iip=8&amp;vip=6#6&amp;vtp=1" descr="preencoded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1231" y="3907773"/>
            <a:ext cx="493776" cy="76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4" name="QB_3_BD.1_1#c8e3ab539?vcp=1&amp;pid=e3880443c&amp;color=0,0,0&amp;tib=255,255,255&amp;iip=9&amp;vip=7#7&amp;vtp=1" descr="preencoded.pn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52554" y="3852814"/>
            <a:ext cx="640080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5" name="QB_3_AN.2_1#c8e3ab539.blank?vcp=1&amp;pid=e3880443c&amp;color=0,0,0&amp;vpa=1&amp;vtp=1"/>
          <p:cNvSpPr/>
          <p:nvPr/>
        </p:nvSpPr>
        <p:spPr>
          <a:xfrm>
            <a:off x="2835815" y="3249500"/>
            <a:ext cx="566928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池</a:t>
            </a:r>
            <a:endParaRPr lang="en-US" altLang="zh-CN" sz="2400" dirty="0"/>
          </a:p>
        </p:txBody>
      </p:sp>
      <p:sp>
        <p:nvSpPr>
          <p:cNvPr id="16" name="QB_3_AN.3_1#c8e3ab539.blank?vcp=1&amp;pid=e3880443c&amp;color=0,0,0&amp;vpa=2&amp;vtp=1"/>
          <p:cNvSpPr/>
          <p:nvPr/>
        </p:nvSpPr>
        <p:spPr>
          <a:xfrm>
            <a:off x="4159790" y="3267788"/>
            <a:ext cx="557784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美</a:t>
            </a:r>
            <a:endParaRPr lang="en-US" altLang="zh-CN" sz="2400" dirty="0"/>
          </a:p>
        </p:txBody>
      </p:sp>
      <p:sp>
        <p:nvSpPr>
          <p:cNvPr id="17" name="QB_3_AN.4_1#c8e3ab539.blank?vcp=1&amp;pid=e3880443c&amp;color=0,0,0&amp;vpa=3&amp;vtp=1"/>
          <p:cNvSpPr/>
          <p:nvPr/>
        </p:nvSpPr>
        <p:spPr>
          <a:xfrm>
            <a:off x="5169821" y="3290648"/>
            <a:ext cx="512064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朵</a:t>
            </a:r>
            <a:endParaRPr lang="en-US" altLang="zh-CN" sz="2400" dirty="0"/>
          </a:p>
        </p:txBody>
      </p:sp>
      <p:sp>
        <p:nvSpPr>
          <p:cNvPr id="18" name="QB_3_AN.5_1#c8e3ab539.blank?vcp=1&amp;pid=e3880443c&amp;color=0,0,0&amp;vpa=4&amp;vtp=1"/>
          <p:cNvSpPr/>
          <p:nvPr/>
        </p:nvSpPr>
        <p:spPr>
          <a:xfrm>
            <a:off x="5700173" y="3299792"/>
            <a:ext cx="512064" cy="5120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朵</a:t>
            </a:r>
            <a:endParaRPr lang="en-US" altLang="zh-CN" sz="2400" dirty="0"/>
          </a:p>
        </p:txBody>
      </p:sp>
      <p:sp>
        <p:nvSpPr>
          <p:cNvPr id="19" name="QB_3_AN.6_1#c8e3ab539.blank?vcp=1&amp;pid=e3880443c&amp;color=0,0,0&amp;vpa=5&amp;vtp=1"/>
          <p:cNvSpPr/>
          <p:nvPr/>
        </p:nvSpPr>
        <p:spPr>
          <a:xfrm>
            <a:off x="9679337" y="3258644"/>
            <a:ext cx="539496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坐</a:t>
            </a:r>
            <a:endParaRPr lang="en-US" altLang="zh-CN" sz="2400" dirty="0"/>
          </a:p>
        </p:txBody>
      </p:sp>
      <p:sp>
        <p:nvSpPr>
          <p:cNvPr id="20" name="QB_3_AN.7_1#c8e3ab539.blank?vcp=1&amp;pid=e3880443c&amp;color=0,0,0&amp;vpa=6&amp;vtp=1"/>
          <p:cNvSpPr/>
          <p:nvPr/>
        </p:nvSpPr>
        <p:spPr>
          <a:xfrm>
            <a:off x="1256951" y="4191237"/>
            <a:ext cx="448056" cy="4480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</a:t>
            </a:r>
            <a:endParaRPr lang="en-US" altLang="zh-CN" sz="2400" dirty="0"/>
          </a:p>
        </p:txBody>
      </p:sp>
      <p:sp>
        <p:nvSpPr>
          <p:cNvPr id="21" name="QB_3_AN.8_1#c8e3ab539.blank?vcp=1&amp;pid=e3880443c&amp;color=0,0,0&amp;vpa=7&amp;vtp=1"/>
          <p:cNvSpPr/>
          <p:nvPr/>
        </p:nvSpPr>
        <p:spPr>
          <a:xfrm>
            <a:off x="2707418" y="4163710"/>
            <a:ext cx="539496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玩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2965a5e6?vcp=1&amp;pid=03d47afd4&amp;color=0,0,0&amp;vtp=1&amp;bt=1&amp;bbb=1"/>
          <p:cNvSpPr/>
          <p:nvPr/>
        </p:nvSpPr>
        <p:spPr>
          <a:xfrm>
            <a:off x="896112" y="900000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二、黑板报上可不能出现错别字!（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18枚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b2965a5e6?vcp=1&amp;pid=03d47afd4&amp;color=0,0,0&amp;tib=255,255,255&amp;iip=10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9307" y="900000"/>
            <a:ext cx="457200" cy="457200"/>
          </a:xfrm>
          <a:prstGeom prst="rect">
            <a:avLst/>
          </a:prstGeom>
        </p:spPr>
      </p:pic>
      <p:sp>
        <p:nvSpPr>
          <p:cNvPr id="4" name="QB_3_BD.1_1#fb2a10507?vcp=1&amp;pid=b2965a5e6&amp;color=0,0,0&amp;vtp=1&amp;bbb=1"/>
          <p:cNvSpPr/>
          <p:nvPr/>
        </p:nvSpPr>
        <p:spPr>
          <a:xfrm>
            <a:off x="896112" y="135262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1.请你用“√”选出正确的字，组词。（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B_3_BD.1_1#fb2a10507?vcp=1&amp;pid=b2965a5e6&amp;color=0,0,0&amp;tib=255,255,255&amp;iip=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3173" y="143371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3_BD.1_2#fb2a10507?vcp=1&amp;pid=b2965a5e6&amp;color=0,0,0&amp;vtp=1&amp;bbb=1"/>
          <p:cNvSpPr/>
          <p:nvPr/>
        </p:nvSpPr>
        <p:spPr>
          <a:xfrm>
            <a:off x="896112" y="189910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眼（角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用） 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 首）先 （泉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全）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 （过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这）来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好（像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 （透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秀）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 （露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路）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珠 （贝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见）壳</a:t>
            </a:r>
            <a:endParaRPr lang="en-US" altLang="zh-CN" sz="2400" dirty="0"/>
          </a:p>
        </p:txBody>
      </p:sp>
      <p:sp>
        <p:nvSpPr>
          <p:cNvPr id="7" name="QB_3_BD.10_1#c0bf2c657?vcp=1&amp;pid=b2965a5e6&amp;color=0,0,0&amp;vtp=1&amp;bbb=1"/>
          <p:cNvSpPr/>
          <p:nvPr/>
        </p:nvSpPr>
        <p:spPr>
          <a:xfrm>
            <a:off x="896112" y="299353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2.按要求分类。（填序号）（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8" name="QB_3_BD.10_1#c0bf2c657?vcp=1&amp;pid=b2965a5e6&amp;color=0,0,0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9173" y="307462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9" name="QB_3_BD.10_2#c0bf2c657?colgroup=33&amp;vcp=1&amp;pid=b2965a5e6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594112"/>
              </p:ext>
            </p:extLst>
          </p:nvPr>
        </p:nvGraphicFramePr>
        <p:xfrm>
          <a:off x="896112" y="3599258"/>
          <a:ext cx="10369296" cy="494665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①星  ②尖  ③采  ④躺  ⑤湿  ⑥停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QB_3_BD.10_3#c0bf2c657?vcp=1&amp;pid=b2965a5e6&amp;color=0,0,0&amp;vtp=1&amp;bbb=1"/>
          <p:cNvSpPr/>
          <p:nvPr/>
        </p:nvSpPr>
        <p:spPr>
          <a:xfrm>
            <a:off x="896112" y="422155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左右结构：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上下结构：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400" dirty="0"/>
          </a:p>
        </p:txBody>
      </p:sp>
      <p:sp>
        <p:nvSpPr>
          <p:cNvPr id="11" name="QB_3_AN.11_1#c0bf2c657.blank?vcp=1&amp;pid=b2965a5e6&amp;color=0,0,0&amp;vpa=8&amp;vtp=1&amp;bbb=1"/>
          <p:cNvSpPr/>
          <p:nvPr/>
        </p:nvSpPr>
        <p:spPr>
          <a:xfrm>
            <a:off x="2436781" y="4172028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④⑤⑥</a:t>
            </a:r>
            <a:endParaRPr lang="en-US" altLang="zh-CN" sz="2400" dirty="0"/>
          </a:p>
        </p:txBody>
      </p:sp>
      <p:sp>
        <p:nvSpPr>
          <p:cNvPr id="12" name="QB_3_AN.12_1#c0bf2c657.blank?vcp=1&amp;pid=b2965a5e6&amp;color=0,0,0&amp;vpa=9&amp;vtp=1&amp;bbb=1"/>
          <p:cNvSpPr/>
          <p:nvPr/>
        </p:nvSpPr>
        <p:spPr>
          <a:xfrm>
            <a:off x="5332380" y="4172028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①②③</a:t>
            </a:r>
            <a:endParaRPr lang="en-US" altLang="zh-CN" sz="2400" dirty="0"/>
          </a:p>
        </p:txBody>
      </p:sp>
      <p:sp>
        <p:nvSpPr>
          <p:cNvPr id="24" name="QB_3_AN.2_1#fb2a10507&amp;bc=1">
            <a:extLst>
              <a:ext uri="{FF2B5EF4-FFF2-40B4-BE49-F238E27FC236}">
                <a16:creationId xmlns:a16="http://schemas.microsoft.com/office/drawing/2014/main" id="{4E1E28EC-4C47-147D-2272-061A10704C44}"/>
              </a:ext>
            </a:extLst>
          </p:cNvPr>
          <p:cNvSpPr txBox="1"/>
          <p:nvPr/>
        </p:nvSpPr>
        <p:spPr>
          <a:xfrm>
            <a:off x="1467612" y="2051509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25" name="QB_3_AN.3_1#fb2a10507&amp;bc=1">
            <a:extLst>
              <a:ext uri="{FF2B5EF4-FFF2-40B4-BE49-F238E27FC236}">
                <a16:creationId xmlns:a16="http://schemas.microsoft.com/office/drawing/2014/main" id="{C3F231C7-7036-0F9D-B0E3-E53B71BB5ED2}"/>
              </a:ext>
            </a:extLst>
          </p:cNvPr>
          <p:cNvSpPr txBox="1"/>
          <p:nvPr/>
        </p:nvSpPr>
        <p:spPr>
          <a:xfrm>
            <a:off x="3448812" y="2051509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26" name="QB_3_AN.4_1#fb2a10507&amp;bc=1">
            <a:extLst>
              <a:ext uri="{FF2B5EF4-FFF2-40B4-BE49-F238E27FC236}">
                <a16:creationId xmlns:a16="http://schemas.microsoft.com/office/drawing/2014/main" id="{23889EE0-1F66-2D63-ACB1-9E9684A8FDBC}"/>
              </a:ext>
            </a:extLst>
          </p:cNvPr>
          <p:cNvSpPr txBox="1"/>
          <p:nvPr/>
        </p:nvSpPr>
        <p:spPr>
          <a:xfrm>
            <a:off x="4820412" y="2051509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27" name="QB_3_AN.5_1#fb2a10507&amp;bc=1">
            <a:extLst>
              <a:ext uri="{FF2B5EF4-FFF2-40B4-BE49-F238E27FC236}">
                <a16:creationId xmlns:a16="http://schemas.microsoft.com/office/drawing/2014/main" id="{617AE28E-3D12-78BD-268A-EF60FC5C40D0}"/>
              </a:ext>
            </a:extLst>
          </p:cNvPr>
          <p:cNvSpPr txBox="1"/>
          <p:nvPr/>
        </p:nvSpPr>
        <p:spPr>
          <a:xfrm>
            <a:off x="6649212" y="2051509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28" name="QB_3_AN.6_1#fb2a10507&amp;bc=1">
            <a:extLst>
              <a:ext uri="{FF2B5EF4-FFF2-40B4-BE49-F238E27FC236}">
                <a16:creationId xmlns:a16="http://schemas.microsoft.com/office/drawing/2014/main" id="{87B3984F-2A3A-5474-BB90-69017C80E10B}"/>
              </a:ext>
            </a:extLst>
          </p:cNvPr>
          <p:cNvSpPr txBox="1"/>
          <p:nvPr/>
        </p:nvSpPr>
        <p:spPr>
          <a:xfrm>
            <a:off x="1467612" y="2625549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29" name="QB_3_AN.7_1#fb2a10507&amp;bc=1">
            <a:extLst>
              <a:ext uri="{FF2B5EF4-FFF2-40B4-BE49-F238E27FC236}">
                <a16:creationId xmlns:a16="http://schemas.microsoft.com/office/drawing/2014/main" id="{D1451684-649C-8353-2AFB-8A7005E4F9F8}"/>
              </a:ext>
            </a:extLst>
          </p:cNvPr>
          <p:cNvSpPr txBox="1"/>
          <p:nvPr/>
        </p:nvSpPr>
        <p:spPr>
          <a:xfrm>
            <a:off x="2991612" y="2625549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30" name="QB_3_AN.8_1#fb2a10507&amp;bc=1">
            <a:extLst>
              <a:ext uri="{FF2B5EF4-FFF2-40B4-BE49-F238E27FC236}">
                <a16:creationId xmlns:a16="http://schemas.microsoft.com/office/drawing/2014/main" id="{BD45F100-41AB-8C62-A6FD-83C940E6CFCF}"/>
              </a:ext>
            </a:extLst>
          </p:cNvPr>
          <p:cNvSpPr txBox="1"/>
          <p:nvPr/>
        </p:nvSpPr>
        <p:spPr>
          <a:xfrm>
            <a:off x="4820412" y="2625549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31" name="QB_3_AN.9_1#fb2a10507&amp;bc=1">
            <a:extLst>
              <a:ext uri="{FF2B5EF4-FFF2-40B4-BE49-F238E27FC236}">
                <a16:creationId xmlns:a16="http://schemas.microsoft.com/office/drawing/2014/main" id="{CD92E1DD-59F6-0BA9-387B-C3F8760C1241}"/>
              </a:ext>
            </a:extLst>
          </p:cNvPr>
          <p:cNvSpPr txBox="1"/>
          <p:nvPr/>
        </p:nvSpPr>
        <p:spPr>
          <a:xfrm>
            <a:off x="6649212" y="2625549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10" grpId="0" build="p" animBg="1"/>
      <p:bldP spid="11" grpId="0" build="p" animBg="1"/>
      <p:bldP spid="12" grpId="0" build="p" animBg="1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  <p:bldP spid="3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3_1#1f3ae1e2b?vcp=1&amp;pid=b2965a5e6&amp;color=0,0,0&amp;vtp=1&amp;bbb=1">
            <a:extLst>
              <a:ext uri="{FF2B5EF4-FFF2-40B4-BE49-F238E27FC236}">
                <a16:creationId xmlns:a16="http://schemas.microsoft.com/office/drawing/2014/main" id="{7D88AC17-B865-8A6F-21F6-AF6F808C9069}"/>
              </a:ext>
            </a:extLst>
          </p:cNvPr>
          <p:cNvSpPr/>
          <p:nvPr/>
        </p:nvSpPr>
        <p:spPr>
          <a:xfrm>
            <a:off x="896112" y="230569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3.填一填。（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3" name="QB_4_BD.14_1#d50a80c42?vcp=1&amp;pid=1f3ae1e2b&amp;color=0,0,0&amp;vtp=1&amp;bbb=1&amp;hb=1">
            <a:extLst>
              <a:ext uri="{FF2B5EF4-FFF2-40B4-BE49-F238E27FC236}">
                <a16:creationId xmlns:a16="http://schemas.microsoft.com/office/drawing/2014/main" id="{4CA9E441-E651-177F-98CA-CBDEA2DC0318}"/>
              </a:ext>
            </a:extLst>
          </p:cNvPr>
          <p:cNvSpPr/>
          <p:nvPr/>
        </p:nvSpPr>
        <p:spPr>
          <a:xfrm>
            <a:off x="896112" y="285387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（1）“躺”用音序查字法查字典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，应先查大写字母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，再查音节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”的部首是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4" name="QB_4_BD.18_1#be78e6a0a?vcp=1&amp;pid=1f3ae1e2b&amp;color=0,0,0&amp;vtp=1&amp;bbb=1">
            <a:extLst>
              <a:ext uri="{FF2B5EF4-FFF2-40B4-BE49-F238E27FC236}">
                <a16:creationId xmlns:a16="http://schemas.microsoft.com/office/drawing/2014/main" id="{782960D2-07BA-B190-3C54-5E36FEB557CA}"/>
              </a:ext>
            </a:extLst>
          </p:cNvPr>
          <p:cNvSpPr/>
          <p:nvPr/>
        </p:nvSpPr>
        <p:spPr>
          <a:xfrm>
            <a:off x="896112" y="3894892"/>
            <a:ext cx="10387584" cy="6313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（2）“朵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”的第二笔是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3300" b="0" i="0" u="sng" kern="0" spc="-99900">
                <a:solidFill>
                  <a:srgbClr val="FF00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朵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”可以组词为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5" name="QO_3_BD.13_1#1f3ae1e2b?vcp=1&amp;pid=b2965a5e6&amp;color=0,0,0&amp;tib=255,255,255&amp;iip=13&amp;vtp=1" descr="preencoded.png">
            <a:extLst>
              <a:ext uri="{FF2B5EF4-FFF2-40B4-BE49-F238E27FC236}">
                <a16:creationId xmlns:a16="http://schemas.microsoft.com/office/drawing/2014/main" id="{65D9D748-F89A-83A4-DF74-C65EF85C2E7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85573" y="238678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AN.15_1#d50a80c42.blank?vcp=1&amp;pid=1f3ae1e2b&amp;color=0,0,0&amp;vpa=10&amp;vtp=1">
            <a:extLst>
              <a:ext uri="{FF2B5EF4-FFF2-40B4-BE49-F238E27FC236}">
                <a16:creationId xmlns:a16="http://schemas.microsoft.com/office/drawing/2014/main" id="{A351DED0-970B-92C2-1314-00C613FC9A74}"/>
              </a:ext>
            </a:extLst>
          </p:cNvPr>
          <p:cNvSpPr/>
          <p:nvPr/>
        </p:nvSpPr>
        <p:spPr>
          <a:xfrm>
            <a:off x="7770781" y="2825933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7" name="QB_4_AN.16_1#d50a80c42.blank?vcp=1&amp;pid=1f3ae1e2b&amp;color=0,0,0&amp;vpa=11&amp;vtp=1&amp;bbb=1">
            <a:extLst>
              <a:ext uri="{FF2B5EF4-FFF2-40B4-BE49-F238E27FC236}">
                <a16:creationId xmlns:a16="http://schemas.microsoft.com/office/drawing/2014/main" id="{24D20C43-631D-92DC-D6C2-AB31B57032B8}"/>
              </a:ext>
            </a:extLst>
          </p:cNvPr>
          <p:cNvSpPr/>
          <p:nvPr/>
        </p:nvSpPr>
        <p:spPr>
          <a:xfrm>
            <a:off x="9751981" y="282593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</a:t>
            </a: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ɑ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8" name="QB_4_AN.17_1#d50a80c42.blank?vcp=1&amp;pid=1f3ae1e2b&amp;color=0,0,0&amp;vpa=12&amp;vtp=1">
            <a:extLst>
              <a:ext uri="{FF2B5EF4-FFF2-40B4-BE49-F238E27FC236}">
                <a16:creationId xmlns:a16="http://schemas.microsoft.com/office/drawing/2014/main" id="{8D711F0C-5B9B-9948-4C66-05E6248906C4}"/>
              </a:ext>
            </a:extLst>
          </p:cNvPr>
          <p:cNvSpPr/>
          <p:nvPr/>
        </p:nvSpPr>
        <p:spPr>
          <a:xfrm>
            <a:off x="3046381" y="336314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身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0" name="QB_4_AN.21_1#be78e6a0a.blank?vcp=1&amp;pid=1f3ae1e2b&amp;color=0,0,0&amp;vpa=14&amp;vtp=1&amp;bbb=1">
            <a:extLst>
              <a:ext uri="{FF2B5EF4-FFF2-40B4-BE49-F238E27FC236}">
                <a16:creationId xmlns:a16="http://schemas.microsoft.com/office/drawing/2014/main" id="{4B1387AB-8F47-535E-9492-4521212A41BC}"/>
              </a:ext>
            </a:extLst>
          </p:cNvPr>
          <p:cNvSpPr/>
          <p:nvPr/>
        </p:nvSpPr>
        <p:spPr>
          <a:xfrm>
            <a:off x="7465981" y="4101013"/>
            <a:ext cx="2049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【示例】云朵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1" name="QB_4_AN.22_1#be78e6a0a.blank?vcp=1&amp;pid=1f3ae1e2b&amp;color=0,0,0&amp;vpa=15&amp;vtp=1&amp;bbb=1">
            <a:extLst>
              <a:ext uri="{FF2B5EF4-FFF2-40B4-BE49-F238E27FC236}">
                <a16:creationId xmlns:a16="http://schemas.microsoft.com/office/drawing/2014/main" id="{8B898F61-3907-53FE-07B1-1DDDA528CDA8}"/>
              </a:ext>
            </a:extLst>
          </p:cNvPr>
          <p:cNvSpPr/>
          <p:nvPr/>
        </p:nvSpPr>
        <p:spPr>
          <a:xfrm>
            <a:off x="9904381" y="4101013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花朵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pic>
        <p:nvPicPr>
          <p:cNvPr id="21" name="QB_4_AN.20_1#be78e6a0a?vcp=1&amp;pid=1f3ae1e2b&amp;color=0,0,0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7312" y="4178356"/>
            <a:ext cx="356616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9070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866ab396?vcp=1&amp;pid=03d47afd4&amp;color=0,0,0&amp;vtp=1&amp;bt=1&amp;bbb=1&amp;hb=1"/>
          <p:cNvSpPr/>
          <p:nvPr/>
        </p:nvSpPr>
        <p:spPr>
          <a:xfrm>
            <a:off x="896112" y="896112"/>
            <a:ext cx="10387584" cy="13136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三、黑板报部分内容被同学不小心抹去了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，请你选择恰当的语气词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填空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（填序号，不可重复），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并在“    ”里加上恰当的标点。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（8枚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pic>
        <p:nvPicPr>
          <p:cNvPr id="3" name="C_2_BD#7866ab396?vcp=1&amp;pid=03d47afd4&amp;color=0,0,0&amp;tib=255,255,255&amp;iip=1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907" y="1749552"/>
            <a:ext cx="457200" cy="457200"/>
          </a:xfrm>
          <a:prstGeom prst="rect">
            <a:avLst/>
          </a:prstGeom>
        </p:spPr>
      </p:pic>
      <p:sp>
        <p:nvSpPr>
          <p:cNvPr id="4" name="QM_3_BD.23_1#9d9075f54?vcp=1&amp;pid=7866ab396&amp;color=0,0,0&amp;vtp=1&amp;bbb=1"/>
          <p:cNvSpPr/>
          <p:nvPr/>
        </p:nvSpPr>
        <p:spPr>
          <a:xfrm>
            <a:off x="896112" y="220980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④吧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5" name="QB_4_BD.24_1#0bb21950b?vcp=1&amp;pid=9d9075f54&amp;color=0,0,0&amp;vtp=1&amp;bbb=1"/>
          <p:cNvSpPr/>
          <p:nvPr/>
        </p:nvSpPr>
        <p:spPr>
          <a:xfrm>
            <a:off x="896112" y="2693670"/>
            <a:ext cx="10387584" cy="88074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我正忙着捉虫子(    )</a:t>
            </a:r>
            <a:r>
              <a:rPr lang="en-US" altLang="zh-CN" sz="4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B_4_BD.24_1#0bb21950b?vcp=1&amp;pid=9d9075f54&amp;color=0,0,0&amp;tib=255,255,255&amp;iip=16&amp;vip=17#1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5233" y="2694496"/>
            <a:ext cx="804672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AN.25_1#0bb21950b.bracket?vcp=1&amp;pid=9d9075f54&amp;color=0,0,0&amp;vpa=16&amp;vtp=1"/>
          <p:cNvSpPr/>
          <p:nvPr/>
        </p:nvSpPr>
        <p:spPr>
          <a:xfrm>
            <a:off x="3503580" y="3201987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8" name="QB_4_AN.26_1#0bb21950b.blank?vcp=1&amp;pid=9d9075f54&amp;color=0,0,0&amp;vpa=17&amp;vtp=1"/>
          <p:cNvSpPr/>
          <p:nvPr/>
        </p:nvSpPr>
        <p:spPr>
          <a:xfrm>
            <a:off x="4320953" y="2849944"/>
            <a:ext cx="676656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9" name="QB_4_BD.27_1#1990e5ef6?vcp=1&amp;pid=9d9075f54&amp;color=0,0,0&amp;vtp=1&amp;bbb=1"/>
          <p:cNvSpPr/>
          <p:nvPr/>
        </p:nvSpPr>
        <p:spPr>
          <a:xfrm>
            <a:off x="896112" y="3643756"/>
            <a:ext cx="10387584" cy="666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是要下雨了(    )</a:t>
            </a:r>
            <a:r>
              <a:rPr lang="en-US" altLang="zh-CN" sz="35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10" name="QB_4_BD.27_1#1990e5ef6?vcp=1&amp;pid=9d9075f54&amp;color=0,0,0&amp;tib=255,255,255&amp;iip=17&amp;vip=19#1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7345" y="3642677"/>
            <a:ext cx="612648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B_4_AN.28_1#1990e5ef6.bracket?vcp=1&amp;pid=9d9075f54&amp;color=0,0,0&amp;vpa=18&amp;vtp=1"/>
          <p:cNvSpPr/>
          <p:nvPr/>
        </p:nvSpPr>
        <p:spPr>
          <a:xfrm>
            <a:off x="2893981" y="3958843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2" name="QB_4_AN.29_1#1990e5ef6.blank?vcp=1&amp;pid=9d9075f54&amp;color=0,0,0&amp;vpa=19&amp;vtp=1"/>
          <p:cNvSpPr/>
          <p:nvPr/>
        </p:nvSpPr>
        <p:spPr>
          <a:xfrm>
            <a:off x="3683921" y="3761549"/>
            <a:ext cx="51206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3" name="QB_4_BD.30_1#27ef32019?vcp=1&amp;pid=9d9075f54&amp;color=0,0,0&amp;vtp=1&amp;bbb=1"/>
          <p:cNvSpPr/>
          <p:nvPr/>
        </p:nvSpPr>
        <p:spPr>
          <a:xfrm>
            <a:off x="896112" y="4387785"/>
            <a:ext cx="10387584" cy="8478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3.妈妈，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请您给我买一本字典(    )</a:t>
            </a:r>
            <a:r>
              <a:rPr lang="en-US" altLang="zh-CN" sz="44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14" name="QB_4_BD.30_1#27ef32019?vcp=1&amp;pid=9d9075f54&amp;color=0,0,0&amp;tib=255,255,255&amp;iip=18&amp;vip=21#2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3518" y="4386579"/>
            <a:ext cx="694944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5" name="QB_4_AN.31_1#27ef32019.bracket?vcp=1&amp;pid=9d9075f54&amp;color=0,0,0&amp;vpa=20&amp;vtp=1"/>
          <p:cNvSpPr/>
          <p:nvPr/>
        </p:nvSpPr>
        <p:spPr>
          <a:xfrm>
            <a:off x="5027580" y="4860479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6" name="QB_4_AN.32_1#27ef32019.blank?vcp=1&amp;pid=9d9075f54&amp;color=0,0,0&amp;vpa=21&amp;vtp=1"/>
          <p:cNvSpPr/>
          <p:nvPr/>
        </p:nvSpPr>
        <p:spPr>
          <a:xfrm>
            <a:off x="5839237" y="4532883"/>
            <a:ext cx="2259733" cy="630936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     （或。）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21" name="C_2_BD#7866ab396?vcp=1&amp;pid=03d47afd4&amp;color=0,0,0&amp;vtp=1&amp;bt=1&amp;bbb=1&amp;hb=1&amp;ib=1">
            <a:extLst>
              <a:ext uri="{FF2B5EF4-FFF2-40B4-BE49-F238E27FC236}">
                <a16:creationId xmlns:a16="http://schemas.microsoft.com/office/drawing/2014/main" id="{43D31186-5863-5E7E-723E-09A4CC4791B4}"/>
              </a:ext>
            </a:extLst>
          </p:cNvPr>
          <p:cNvSpPr/>
          <p:nvPr/>
        </p:nvSpPr>
        <p:spPr>
          <a:xfrm>
            <a:off x="6611112" y="1366012"/>
            <a:ext cx="717614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4_BD.33_1#2b25619b8?vcp=1&amp;pid=9d9075f54&amp;color=0,0,0&amp;vtp=1&amp;bbb=1">
            <a:extLst>
              <a:ext uri="{FF2B5EF4-FFF2-40B4-BE49-F238E27FC236}">
                <a16:creationId xmlns:a16="http://schemas.microsoft.com/office/drawing/2014/main" id="{84D5F987-9448-A710-09EE-6809C2120A33}"/>
              </a:ext>
            </a:extLst>
          </p:cNvPr>
          <p:cNvSpPr/>
          <p:nvPr/>
        </p:nvSpPr>
        <p:spPr>
          <a:xfrm>
            <a:off x="933682" y="5163819"/>
            <a:ext cx="10387584" cy="7832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4.燕子，燕子，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你为什么飞得这么低(    ) </a:t>
            </a:r>
            <a:r>
              <a:rPr lang="en-US" altLang="zh-CN" sz="4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18" name="QB_4_BD.33_1#2b25619b8?vcp=1&amp;pid=9d9075f54&amp;color=0,0,0&amp;tib=255,255,255&amp;iip=19&amp;vip=23#23&amp;vtp=1" descr="preencoded.png">
            <a:extLst>
              <a:ext uri="{FF2B5EF4-FFF2-40B4-BE49-F238E27FC236}">
                <a16:creationId xmlns:a16="http://schemas.microsoft.com/office/drawing/2014/main" id="{04E1243D-D5FF-7148-6219-C5947A27EE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96745" y="5159120"/>
            <a:ext cx="704088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9" name="QB_4_AN.34_1#2b25619b8.bracket?vcp=1&amp;pid=9d9075f54&amp;color=0,0,0&amp;vpa=22&amp;vtp=1">
            <a:extLst>
              <a:ext uri="{FF2B5EF4-FFF2-40B4-BE49-F238E27FC236}">
                <a16:creationId xmlns:a16="http://schemas.microsoft.com/office/drawing/2014/main" id="{D9A7ED7B-EFD1-1F7D-F010-7CB753DC3DDD}"/>
              </a:ext>
            </a:extLst>
          </p:cNvPr>
          <p:cNvSpPr/>
          <p:nvPr/>
        </p:nvSpPr>
        <p:spPr>
          <a:xfrm>
            <a:off x="5979550" y="5579285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20" name="QB_4_AN.35_1#2b25619b8.blank?vcp=1&amp;pid=9d9075f54&amp;color=0,0,0&amp;vpa=23&amp;vtp=1"/>
          <p:cNvSpPr/>
          <p:nvPr/>
        </p:nvSpPr>
        <p:spPr>
          <a:xfrm>
            <a:off x="6933321" y="5296280"/>
            <a:ext cx="594360" cy="585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7" grpId="0" build="p" animBg="1"/>
      <p:bldP spid="19" grpId="0" build="p" animBg="1"/>
      <p:bldP spid="20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6_1#2b25619b8?vcp=1&amp;pid=9d9075f54&amp;color=0,0,0&amp;vtp=1&amp;bt=1&amp;bbb=1&amp;hb=1"/>
          <p:cNvSpPr/>
          <p:nvPr/>
        </p:nvSpPr>
        <p:spPr>
          <a:xfrm>
            <a:off x="896112" y="20887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本题考查对语气词的辨析以及标点的运用。吗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：可用在句末表示疑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问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。呀：表示惊异的叹词或表示语气的助词。呢：可用在陈述句的末尾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，表示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动作或情况正在继续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。吧：可用在祈使句末，使语气变得较为舒缓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。问句的后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面应用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“？”。一句话说完，感情舒缓的用“。”，感情强烈的用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“！”。依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据语境进行选择即可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e2d6b881?vcp=1&amp;pid=03d47afd4&amp;color=0,0,0&amp;vtp=1&amp;bt=1&amp;bbb=1&amp;hb=1"/>
          <p:cNvSpPr/>
          <p:nvPr/>
        </p:nvSpPr>
        <p:spPr>
          <a:xfrm>
            <a:off x="896112" y="896112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四、老师认为黑板报上的句子还可以“换花样”。请你照样子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，仿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写句子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ae2d6b881?vcp=1&amp;pid=03d47afd4&amp;color=0,0,0&amp;tib=255,255,255&amp;iip=20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8657" y="1322832"/>
            <a:ext cx="457200" cy="457200"/>
          </a:xfrm>
          <a:prstGeom prst="rect">
            <a:avLst/>
          </a:prstGeom>
        </p:spPr>
      </p:pic>
      <p:pic>
        <p:nvPicPr>
          <p:cNvPr id="4" name="QB_3_BD.37_1#906a0a33b?htil=1&amp;vcp=1&amp;pid=ae2d6b881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48816" y="1816100"/>
            <a:ext cx="2816352" cy="211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3_BD.37_2#906a0a33b?htil=1&amp;sp=1&amp;vcp=1&amp;pid=ae2d6b881&amp;color=0,0,0&amp;vtp=1&amp;bbb=1&amp;hs=1"/>
          <p:cNvSpPr/>
          <p:nvPr/>
        </p:nvSpPr>
        <p:spPr>
          <a:xfrm>
            <a:off x="896112" y="1788668"/>
            <a:ext cx="744321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1.看图，照样子写句子。</a:t>
            </a:r>
            <a:endParaRPr lang="en-US" altLang="zh-CN" sz="2400" dirty="0"/>
          </a:p>
        </p:txBody>
      </p:sp>
      <p:sp>
        <p:nvSpPr>
          <p:cNvPr id="6" name="QB_3_BD.37_3#906a0a33b?htil=1&amp;vcp=1&amp;pid=ae2d6b881&amp;color=0,0,0&amp;vtp=1&amp;bbb=1&amp;hs=1"/>
          <p:cNvSpPr/>
          <p:nvPr/>
        </p:nvSpPr>
        <p:spPr>
          <a:xfrm>
            <a:off x="896112" y="2335149"/>
            <a:ext cx="7443216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例：荷叶圆圆的，绿绿的。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太阳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马路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B_3_AN.38_1#906a0a33b.blank?vcp=1&amp;pid=ae2d6b881&amp;color=0,0,0&amp;vpa=24&amp;vtp=1&amp;bbb=1"/>
          <p:cNvSpPr/>
          <p:nvPr/>
        </p:nvSpPr>
        <p:spPr>
          <a:xfrm>
            <a:off x="1522381" y="286600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圆圆</a:t>
            </a:r>
            <a:endParaRPr lang="en-US" altLang="zh-CN" sz="2400" dirty="0"/>
          </a:p>
        </p:txBody>
      </p:sp>
      <p:sp>
        <p:nvSpPr>
          <p:cNvPr id="8" name="QB_3_AN.39_1#906a0a33b.blank?vcp=1&amp;pid=ae2d6b881&amp;color=0,0,0&amp;vpa=25&amp;vtp=1&amp;bbb=1"/>
          <p:cNvSpPr/>
          <p:nvPr/>
        </p:nvSpPr>
        <p:spPr>
          <a:xfrm>
            <a:off x="3046381" y="286600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大大</a:t>
            </a:r>
            <a:endParaRPr lang="en-US" altLang="zh-CN" sz="2400" dirty="0"/>
          </a:p>
        </p:txBody>
      </p:sp>
      <p:sp>
        <p:nvSpPr>
          <p:cNvPr id="9" name="QB_3_AN.40_1#906a0a33b.blank?vcp=1&amp;pid=ae2d6b881&amp;color=0,0,0&amp;vpa=26&amp;vtp=1&amp;bbb=1"/>
          <p:cNvSpPr/>
          <p:nvPr/>
        </p:nvSpPr>
        <p:spPr>
          <a:xfrm>
            <a:off x="1522381" y="340321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长长</a:t>
            </a:r>
            <a:endParaRPr lang="en-US" altLang="zh-CN" sz="2400" dirty="0"/>
          </a:p>
        </p:txBody>
      </p:sp>
      <p:sp>
        <p:nvSpPr>
          <p:cNvPr id="10" name="QB_3_AN.41_1#906a0a33b.blank?vcp=1&amp;pid=ae2d6b881&amp;color=0,0,0&amp;vpa=27&amp;vtp=1&amp;bbb=1"/>
          <p:cNvSpPr/>
          <p:nvPr/>
        </p:nvSpPr>
        <p:spPr>
          <a:xfrm>
            <a:off x="3046381" y="340321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宽宽</a:t>
            </a:r>
            <a:endParaRPr lang="en-US" altLang="zh-CN" sz="2400" dirty="0"/>
          </a:p>
        </p:txBody>
      </p:sp>
      <p:sp>
        <p:nvSpPr>
          <p:cNvPr id="11" name="QB_3_BD.42_1#cb0bc0949?sp=1&amp;vcp=1&amp;pid=ae2d6b881&amp;color=0,0,0&amp;vtp=1&amp;bbb=1&amp;hs=1"/>
          <p:cNvSpPr/>
          <p:nvPr/>
        </p:nvSpPr>
        <p:spPr>
          <a:xfrm>
            <a:off x="896112" y="398614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2.例：小白兔割草。庭庭写作业。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小白兔</a:t>
            </a:r>
            <a:r>
              <a:rPr lang="en-US" altLang="zh-CN" sz="2400" b="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在山坡上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割草。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庭庭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写作业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小白兔</a:t>
            </a:r>
            <a:r>
              <a:rPr lang="en-US" altLang="zh-CN" sz="2400" b="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弯着腰在山坡上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割草。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庭庭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写作业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2" name="QB_3_AN.43_1#cb0bc0949.blank?vcp=1&amp;pid=ae2d6b881&amp;color=0,0,0&amp;vpa=28&amp;vtp=1&amp;bbb=1"/>
          <p:cNvSpPr/>
          <p:nvPr/>
        </p:nvSpPr>
        <p:spPr>
          <a:xfrm>
            <a:off x="6823996" y="4517009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在家里</a:t>
            </a:r>
            <a:endParaRPr lang="en-US" altLang="zh-CN" sz="2400" dirty="0"/>
          </a:p>
        </p:txBody>
      </p:sp>
      <p:sp>
        <p:nvSpPr>
          <p:cNvPr id="13" name="QB_3_AN.44_1#cb0bc0949.blank?vcp=1&amp;pid=ae2d6b881&amp;color=0,0,0&amp;vpa=29&amp;vtp=1&amp;bbb=1"/>
          <p:cNvSpPr/>
          <p:nvPr/>
        </p:nvSpPr>
        <p:spPr>
          <a:xfrm>
            <a:off x="6823996" y="5054219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认真地在家里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2b71c984?vcp=1&amp;pid=03d47afd4&amp;color=0,0,0&amp;vtp=1&amp;bt=1&amp;bbb=1&amp;hb=1"/>
          <p:cNvSpPr/>
          <p:nvPr/>
        </p:nvSpPr>
        <p:spPr>
          <a:xfrm>
            <a:off x="896112" y="896112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五、课文中也有黑板报素材。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请你根据课文内容完成下面的练习。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（27枚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pic>
        <p:nvPicPr>
          <p:cNvPr id="3" name="C_2_BD#e2b71c984?vcp=1&amp;pid=03d47afd4&amp;color=0,0,0&amp;tib=255,255,255&amp;iip=21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294" y="1322832"/>
            <a:ext cx="457200" cy="457200"/>
          </a:xfrm>
          <a:prstGeom prst="rect">
            <a:avLst/>
          </a:prstGeom>
        </p:spPr>
      </p:pic>
      <p:sp>
        <p:nvSpPr>
          <p:cNvPr id="4" name="QB_3_BD.45_1#8b09391a4?vcp=1&amp;pid=e2b71c984&amp;color=0,0,0&amp;vtp=1&amp;bbb=1"/>
          <p:cNvSpPr/>
          <p:nvPr/>
        </p:nvSpPr>
        <p:spPr>
          <a:xfrm>
            <a:off x="896112" y="1788668"/>
            <a:ext cx="10387584" cy="35012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1.【寻找景物中的夏天】想一想，选一选，填序号。（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algn="ctr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①摇篮②停机坪③忙着搬东西④游到水面上来了⑤忙着捉虫子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6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36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荷叶圆圆的，绿绿的。它是小水珠的(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)，是小蜻蜓的(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)，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是小青蛙的歌台，是小鱼儿的凉伞。</a:t>
            </a:r>
          </a:p>
          <a:p>
            <a:pPr marL="0" marR="0" lvl="0" indent="0" defTabSz="914400" rtl="0" eaLnBrk="1" fontAlgn="auto" latinLnBrk="1" hangingPunct="1">
              <a:lnSpc>
                <a:spcPts val="9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51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要下雨了，小燕子(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)，小鱼(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)，蚂蚁(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5" name="QB_3_BD.45_1#8b09391a4?vcp=1&amp;pid=e2b71c984&amp;color=0,0,0&amp;tib=255,255,255&amp;iip=2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1973" y="186639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45_3#8b09391a4?vcp=1&amp;pid=e2b71c984&amp;color=0,0,0&amp;tib=255,255,255&amp;iip=2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4888" y="2887091"/>
            <a:ext cx="896112" cy="83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3_BD.45_4#8b09391a4?vcp=1&amp;pid=e2b71c984&amp;color=0,0,0&amp;tib=255,255,255&amp;iip=2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5744" y="4265613"/>
            <a:ext cx="914400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B_3_AN.46_1#8b09391a4.bracket?vcp=1&amp;pid=e2b71c984&amp;color=0,0,0&amp;vpa=30&amp;vtp=1"/>
          <p:cNvSpPr/>
          <p:nvPr/>
        </p:nvSpPr>
        <p:spPr>
          <a:xfrm>
            <a:off x="7465981" y="3265424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2" name="QB_3_AN.47_1#8b09391a4.bracket?vcp=1&amp;pid=e2b71c984&amp;color=0,0,0&amp;vpa=31&amp;vtp=1"/>
          <p:cNvSpPr/>
          <p:nvPr/>
        </p:nvSpPr>
        <p:spPr>
          <a:xfrm>
            <a:off x="10209181" y="3265424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3" name="QB_3_AN.48_1#8b09391a4.bracket?vcp=1&amp;pid=e2b71c984&amp;color=0,0,0&amp;vpa=32&amp;vtp=1"/>
          <p:cNvSpPr/>
          <p:nvPr/>
        </p:nvSpPr>
        <p:spPr>
          <a:xfrm>
            <a:off x="5027580" y="4907978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4" name="QB_3_AN.49_1#8b09391a4.bracket?vcp=1&amp;pid=e2b71c984&amp;color=0,0,0&amp;vpa=33&amp;vtp=1"/>
          <p:cNvSpPr/>
          <p:nvPr/>
        </p:nvSpPr>
        <p:spPr>
          <a:xfrm>
            <a:off x="6856381" y="4907978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5" name="QB_3_AN.50_1#8b09391a4.bracket?vcp=1&amp;pid=e2b71c984&amp;color=0,0,0&amp;vpa=34&amp;vtp=1"/>
          <p:cNvSpPr/>
          <p:nvPr/>
        </p:nvSpPr>
        <p:spPr>
          <a:xfrm>
            <a:off x="8685181" y="4907978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764</Words>
  <Application>Microsoft Office PowerPoint</Application>
  <PresentationFormat>宽屏</PresentationFormat>
  <Paragraphs>163</Paragraphs>
  <Slides>17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Heiti SC Medium</vt:lpstr>
      <vt:lpstr>Microsoft YaHei Bold</vt:lpstr>
      <vt:lpstr>华文细黑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2025-01-21T11:16:37Z</dcterms:created>
  <dcterms:modified xsi:type="dcterms:W3CDTF">2025-01-21T11:53:03Z</dcterms:modified>
  <cp:category/>
  <cp:contentStatus/>
</cp:coreProperties>
</file>