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4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8" d="100"/>
          <a:sy n="108" d="100"/>
        </p:scale>
        <p:origin x="12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-199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2172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4d5ac02dd36cfead7acbf#tid=678b3e0e58ebf60009e42bc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668babbd3?vcp=1&amp;pid=e1a458f45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三、一起来欣赏路上的风景吧。（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23枚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668babbd3?vcp=1&amp;pid=e1a458f45&amp;color=0,0,0&amp;tib=255,255,255&amp;iip=24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9919" y="900000"/>
            <a:ext cx="457200" cy="457200"/>
          </a:xfrm>
          <a:prstGeom prst="rect">
            <a:avLst/>
          </a:prstGeom>
        </p:spPr>
      </p:pic>
      <p:sp>
        <p:nvSpPr>
          <p:cNvPr id="4" name="QO_3_BD.46_1#088e144cd?vcp=1&amp;pid=668babbd3&amp;color=0,0,0&amp;vtp=1&amp;bbb=1"/>
          <p:cNvSpPr/>
          <p:nvPr/>
        </p:nvSpPr>
        <p:spPr>
          <a:xfrm>
            <a:off x="896112" y="135262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1.小天将风景画了下来。看图，完成练习。（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5" name="QO_3_BD.46_1#088e144cd?vcp=1&amp;pid=668babbd3&amp;color=0,0,0&amp;tib=255,255,255&amp;iip=2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5173" y="1433718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O_3_BD.46_2#088e144cd?vcp=1&amp;pid=668babbd3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09744" y="1963498"/>
            <a:ext cx="2578608" cy="175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4_BD.47_1#2da8aca7b?vcp=1&amp;pid=088e144cd&amp;color=0,0,0&amp;vtp=1&amp;bbb=1"/>
          <p:cNvSpPr/>
          <p:nvPr/>
        </p:nvSpPr>
        <p:spPr>
          <a:xfrm>
            <a:off x="896112" y="385579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（1）图中有什么?选择合适的量词填空。（填序号） 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8" name="QB_4_BD.47_1#2da8aca7b?vcp=1&amp;pid=088e144cd&amp;color=0,0,0&amp;tib=255,255,255&amp;iip=2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34660" y="3912059"/>
            <a:ext cx="429768" cy="429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11" name="QB_4_BD.47_2#2da8aca7b?colgroup=33&amp;vcp=1&amp;pid=088e144cd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954598"/>
              </p:ext>
            </p:extLst>
          </p:nvPr>
        </p:nvGraphicFramePr>
        <p:xfrm>
          <a:off x="896112" y="4466668"/>
          <a:ext cx="10369296" cy="494665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①条 ②座 ③棵 ④个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QB_4_BD.47_3#2da8aca7b?vcp=1&amp;pid=088e144cd&amp;color=0,0,0&amp;vtp=1&amp;bbb=1"/>
          <p:cNvSpPr/>
          <p:nvPr/>
        </p:nvSpPr>
        <p:spPr>
          <a:xfrm>
            <a:off x="896112" y="508896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树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小路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几(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山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男孩</a:t>
            </a:r>
            <a:endParaRPr lang="en-US" altLang="zh-CN" sz="2400" dirty="0"/>
          </a:p>
        </p:txBody>
      </p:sp>
      <p:sp>
        <p:nvSpPr>
          <p:cNvPr id="9" name="QB_4_AN.48_1#2da8aca7b.bracket?vcp=1&amp;pid=088e144cd&amp;color=0,0,0&amp;vpa=32&amp;vtp=1"/>
          <p:cNvSpPr/>
          <p:nvPr/>
        </p:nvSpPr>
        <p:spPr>
          <a:xfrm>
            <a:off x="1369980" y="507753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12" name="QB_4_AN.49_1#2da8aca7b.bracket?vcp=1&amp;pid=088e144cd&amp;color=0,0,0&amp;vpa=33&amp;vtp=1"/>
          <p:cNvSpPr/>
          <p:nvPr/>
        </p:nvSpPr>
        <p:spPr>
          <a:xfrm>
            <a:off x="3046381" y="507753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3" name="QB_4_AN.50_1#2da8aca7b.bracket?vcp=1&amp;pid=088e144cd&amp;color=0,0,0&amp;vpa=34&amp;vtp=1"/>
          <p:cNvSpPr/>
          <p:nvPr/>
        </p:nvSpPr>
        <p:spPr>
          <a:xfrm>
            <a:off x="5027580" y="507753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4" name="QB_4_AN.51_1#2da8aca7b.bracket?vcp=1&amp;pid=088e144cd&amp;color=0,0,0&amp;vpa=35&amp;vtp=1"/>
          <p:cNvSpPr/>
          <p:nvPr/>
        </p:nvSpPr>
        <p:spPr>
          <a:xfrm>
            <a:off x="6703981" y="507753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10" grpId="0" build="p" animBg="1"/>
      <p:bldP spid="9" grpId="0" build="p" animBg="1"/>
      <p:bldP spid="12" grpId="0" build="p" animBg="1"/>
      <p:bldP spid="13" grpId="0" build="p" animBg="1"/>
      <p:bldP spid="1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2_1#769010d8c?vcp=1&amp;pid=088e144cd&amp;color=0,0,0&amp;vtp=1&amp;bt=1&amp;bbb=1&amp;hb=1"/>
          <p:cNvSpPr/>
          <p:nvPr/>
        </p:nvSpPr>
        <p:spPr>
          <a:xfrm>
            <a:off x="896112" y="200818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（2）下面的事物有什么特点?选一选，将短语补充完整，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每个词只填一次。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B_4_BD.52_1#769010d8c?vcp=1&amp;pid=088e144cd&amp;color=0,0,0&amp;tib=255,255,255&amp;iip=2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85573" y="2603246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12" name="QB_4_BD.52_2#769010d8c?colgroup=33&amp;vcp=1&amp;pid=088e144cd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656378"/>
              </p:ext>
            </p:extLst>
          </p:nvPr>
        </p:nvGraphicFramePr>
        <p:xfrm>
          <a:off x="896112" y="3176334"/>
          <a:ext cx="10369296" cy="494665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①弯弯 ②洁白 ③雄伟 ④宽宽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QB_4_BD.52_3#769010d8c?vcp=1&amp;pid=088e144cd&amp;color=0,0,0&amp;vtp=1&amp;bbb=1"/>
          <p:cNvSpPr/>
          <p:nvPr/>
        </p:nvSpPr>
        <p:spPr>
          <a:xfrm>
            <a:off x="896112" y="379863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42239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)的天安门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的公路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42239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)的小路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的雪莲</a:t>
            </a:r>
            <a:endParaRPr lang="en-US" altLang="zh-CN" sz="2400" dirty="0"/>
          </a:p>
        </p:txBody>
      </p:sp>
      <p:sp>
        <p:nvSpPr>
          <p:cNvPr id="6" name="QB_4_AN.53_1#769010d8c.bracket?vcp=1&amp;pid=088e144cd&amp;color=0,0,0&amp;vpa=36&amp;vtp=1"/>
          <p:cNvSpPr/>
          <p:nvPr/>
        </p:nvSpPr>
        <p:spPr>
          <a:xfrm>
            <a:off x="1065180" y="3808794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7" name="QB_4_AN.54_1#769010d8c.bracket?vcp=1&amp;pid=088e144cd&amp;color=0,0,0&amp;vpa=37&amp;vtp=1"/>
          <p:cNvSpPr/>
          <p:nvPr/>
        </p:nvSpPr>
        <p:spPr>
          <a:xfrm>
            <a:off x="6487446" y="3808794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8" name="QB_4_AN.55_1#769010d8c.bracket?vcp=1&amp;pid=088e144cd&amp;color=0,0,0&amp;vpa=38&amp;vtp=1"/>
          <p:cNvSpPr/>
          <p:nvPr/>
        </p:nvSpPr>
        <p:spPr>
          <a:xfrm>
            <a:off x="1065180" y="4346004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9" name="QB_4_AN.56_1#769010d8c.bracket?vcp=1&amp;pid=088e144cd&amp;color=0,0,0&amp;vpa=39&amp;vtp=1"/>
          <p:cNvSpPr/>
          <p:nvPr/>
        </p:nvSpPr>
        <p:spPr>
          <a:xfrm>
            <a:off x="6487446" y="4346004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7_1#adc95490d?vcp=1&amp;pid=088e144cd&amp;color=0,0,0&amp;vtp=1&amp;bbb=1">
            <a:extLst>
              <a:ext uri="{FF2B5EF4-FFF2-40B4-BE49-F238E27FC236}">
                <a16:creationId xmlns:a16="http://schemas.microsoft.com/office/drawing/2014/main" id="{8D98EE27-A22E-A196-F31E-71D472583D0C}"/>
              </a:ext>
            </a:extLst>
          </p:cNvPr>
          <p:cNvSpPr/>
          <p:nvPr/>
        </p:nvSpPr>
        <p:spPr>
          <a:xfrm>
            <a:off x="896112" y="179366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（3）请你照样子，写一写。（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B_4_BD.57_2#adc95490d?vcp=1&amp;pid=088e144cd&amp;color=0,0,0&amp;vtp=1&amp;bbb=1">
            <a:extLst>
              <a:ext uri="{FF2B5EF4-FFF2-40B4-BE49-F238E27FC236}">
                <a16:creationId xmlns:a16="http://schemas.microsoft.com/office/drawing/2014/main" id="{870D4BD8-D244-CD31-9C0B-04893B851EA7}"/>
              </a:ext>
            </a:extLst>
          </p:cNvPr>
          <p:cNvSpPr/>
          <p:nvPr/>
        </p:nvSpPr>
        <p:spPr>
          <a:xfrm>
            <a:off x="896112" y="2341841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1790361" algn="l"/>
                <a:tab pos="58540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例: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花儿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小朋友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1790361" algn="l"/>
                <a:tab pos="5854023" algn="l"/>
              </a:tabLst>
            </a:pP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花儿开放。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小朋友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1790361" algn="l"/>
                <a:tab pos="5854023" algn="l"/>
              </a:tabLst>
            </a:pP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花儿在阳光下开放。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小朋友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B_4_AS.60_1#adc95490d?vcp=1&amp;pid=088e144cd&amp;color=0,0,0&amp;vtp=1&amp;bbb=1&amp;hb=1">
            <a:extLst>
              <a:ext uri="{FF2B5EF4-FFF2-40B4-BE49-F238E27FC236}">
                <a16:creationId xmlns:a16="http://schemas.microsoft.com/office/drawing/2014/main" id="{1E77F1F5-0FAE-4820-A6F5-8455B5F7AD2C}"/>
              </a:ext>
            </a:extLst>
          </p:cNvPr>
          <p:cNvSpPr/>
          <p:nvPr/>
        </p:nvSpPr>
        <p:spPr>
          <a:xfrm>
            <a:off x="896112" y="3987761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本题考查句子仿写。第一空写出小朋友在做什么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，第二空写出小朋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友在哪里做什么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5" name="QB_4_BD.57_1#adc95490d?vcp=1&amp;pid=088e144cd&amp;color=0,0,0&amp;tib=255,255,255&amp;iip=28&amp;vtp=1" descr="preencoded.png">
            <a:extLst>
              <a:ext uri="{FF2B5EF4-FFF2-40B4-BE49-F238E27FC236}">
                <a16:creationId xmlns:a16="http://schemas.microsoft.com/office/drawing/2014/main" id="{233D6325-D2E3-8723-5689-D462CC41A21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71573" y="1874750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4_AN.58_1#adc95490d.blank?vcp=1&amp;pid=088e144cd&amp;color=0,0,0&amp;vpa=40&amp;vtp=1&amp;bbb=1">
            <a:extLst>
              <a:ext uri="{FF2B5EF4-FFF2-40B4-BE49-F238E27FC236}">
                <a16:creationId xmlns:a16="http://schemas.microsoft.com/office/drawing/2014/main" id="{FAD049E7-CD40-881B-4E41-35994D9344F0}"/>
              </a:ext>
            </a:extLst>
          </p:cNvPr>
          <p:cNvSpPr/>
          <p:nvPr/>
        </p:nvSpPr>
        <p:spPr>
          <a:xfrm>
            <a:off x="7681246" y="2872701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【示例】奔跑</a:t>
            </a:r>
            <a:endParaRPr lang="en-US" altLang="zh-CN" sz="2400" dirty="0"/>
          </a:p>
        </p:txBody>
      </p:sp>
      <p:sp>
        <p:nvSpPr>
          <p:cNvPr id="7" name="QB_4_AN.59_1#adc95490d.blank?vcp=1&amp;pid=088e144cd&amp;color=0,0,0&amp;vpa=41&amp;vtp=1&amp;bbb=1">
            <a:extLst>
              <a:ext uri="{FF2B5EF4-FFF2-40B4-BE49-F238E27FC236}">
                <a16:creationId xmlns:a16="http://schemas.microsoft.com/office/drawing/2014/main" id="{BB58E961-0846-5802-B7AA-C949479AD306}"/>
              </a:ext>
            </a:extLst>
          </p:cNvPr>
          <p:cNvSpPr/>
          <p:nvPr/>
        </p:nvSpPr>
        <p:spPr>
          <a:xfrm>
            <a:off x="7681246" y="3409911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在草地上奔跑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6663759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61_1#34ba68074?vcp=1&amp;pid=668babbd3&amp;color=0,0,0&amp;vtp=1&amp;bt=1&amp;bbb=1&amp;hb=1"/>
          <p:cNvSpPr/>
          <p:nvPr/>
        </p:nvSpPr>
        <p:spPr>
          <a:xfrm>
            <a:off x="896112" y="181130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2.下面是你和小天看到车窗外的景物后产生的联想，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请你补充完整。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（11枚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O_3_BD.61_1#34ba68074?vcp=1&amp;pid=668babbd3&amp;color=0,0,0&amp;tib=255,255,255&amp;iip=2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3973" y="240636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BD.62_1#dad9c9b78?vcp=1&amp;pid=34ba68074&amp;color=0,0,0&amp;vtp=1&amp;bbb=1&amp;hb=1"/>
          <p:cNvSpPr/>
          <p:nvPr/>
        </p:nvSpPr>
        <p:spPr>
          <a:xfrm>
            <a:off x="896112" y="2915063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（1）小天看到了一块石碑，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他不由得想到沙洲坝的乡亲们为了纪念挖井的人，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也在井旁边立了一块石碑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，上面刻着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:“吃水不忘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，时刻想念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5" name="QB_4_BD.62_1#dad9c9b78?vcp=1&amp;pid=34ba68074&amp;color=0,0,0&amp;tib=255,255,255&amp;iip=3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85573" y="4058762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4_BD.62_2#dad9c9b78?vcp=1&amp;pid=34ba68074&amp;color=0,0,0&amp;vtp=1&amp;bbb=1"/>
          <p:cNvSpPr/>
          <p:nvPr/>
        </p:nvSpPr>
        <p:spPr>
          <a:xfrm>
            <a:off x="896112" y="455939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①毛主席 ②战士们 ③挖井人</a:t>
            </a:r>
            <a:endParaRPr lang="en-US" altLang="zh-CN" sz="2400" dirty="0"/>
          </a:p>
        </p:txBody>
      </p:sp>
      <p:sp>
        <p:nvSpPr>
          <p:cNvPr id="7" name="QB_4_AN.63_1#dad9c9b78.blank?vcp=1&amp;pid=34ba68074&amp;color=0,0,0&amp;vpa=42&amp;vtp=1"/>
          <p:cNvSpPr/>
          <p:nvPr/>
        </p:nvSpPr>
        <p:spPr>
          <a:xfrm>
            <a:off x="7465981" y="344592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8" name="QB_4_AN.64_1#dad9c9b78.blank?vcp=1&amp;pid=34ba68074&amp;color=0,0,0&amp;vpa=43&amp;vtp=1"/>
          <p:cNvSpPr/>
          <p:nvPr/>
        </p:nvSpPr>
        <p:spPr>
          <a:xfrm>
            <a:off x="9599581" y="344592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6" grpId="0" build="p" animBg="1"/>
      <p:bldP spid="7" grpId="0" build="p" animBg="1"/>
      <p:bldP spid="8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5_1#7a22690ba?vcp=1&amp;pid=34ba68074&amp;color=0,0,0&amp;vtp=1&amp;bt=1&amp;bbb=1"/>
          <p:cNvSpPr/>
          <p:nvPr/>
        </p:nvSpPr>
        <p:spPr>
          <a:xfrm>
            <a:off x="896112" y="900000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（2）你望着远处的大山，想到了学过的一首诗。（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9枚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B_4_BD.65_1#7a22690ba?vcp=1&amp;pid=34ba68074&amp;color=0,0,0&amp;tib=255,255,255&amp;iip=3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14773" y="939942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BD.65_2#7a22690ba?vcp=1&amp;pid=34ba68074&amp;color=0,0,0&amp;vtp=1&amp;bbb=1&amp;hb=1"/>
          <p:cNvSpPr/>
          <p:nvPr/>
        </p:nvSpPr>
        <p:spPr>
          <a:xfrm>
            <a:off x="896112" y="1389585"/>
            <a:ext cx="10387584" cy="2912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《寻隐者不遇》</a:t>
            </a:r>
            <a:endParaRPr lang="en-US" altLang="zh-CN" sz="2400" dirty="0"/>
          </a:p>
          <a:p>
            <a:pPr algn="ctr" latinLnBrk="1"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松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问童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，言师采药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algn="ctr" latinLnBrk="1">
              <a:lnSpc>
                <a:spcPts val="39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此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深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知处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将古诗补充完整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。这首诗的作者是（李白 贾岛）（请你画“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√”）。</a:t>
            </a:r>
          </a:p>
          <a:p>
            <a:pPr latinLnBrk="1"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隐者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”在诗中指的是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  <a:endParaRPr lang="en-US" altLang="zh-CN" sz="2400" dirty="0"/>
          </a:p>
          <a:p>
            <a:pPr algn="ctr"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童子 ②童子的师傅 ③诗人自己</a:t>
            </a:r>
            <a:endParaRPr lang="en-US" altLang="zh-CN" sz="2400" dirty="0"/>
          </a:p>
        </p:txBody>
      </p:sp>
      <p:sp>
        <p:nvSpPr>
          <p:cNvPr id="5" name="QB_4_AN.66_1#7a22690ba.blank?vcp=1&amp;pid=34ba68074&amp;color=0,0,0&amp;vpa=44&amp;vtp=1"/>
          <p:cNvSpPr/>
          <p:nvPr/>
        </p:nvSpPr>
        <p:spPr>
          <a:xfrm>
            <a:off x="4125055" y="1848309"/>
            <a:ext cx="525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</a:t>
            </a:r>
            <a:endParaRPr lang="en-US" altLang="zh-CN" sz="2400" dirty="0"/>
          </a:p>
        </p:txBody>
      </p:sp>
      <p:sp>
        <p:nvSpPr>
          <p:cNvPr id="6" name="QB_4_AN.67_1#7a22690ba.blank?vcp=1&amp;pid=34ba68074&amp;color=0,0,0&amp;vpa=45&amp;vtp=1"/>
          <p:cNvSpPr/>
          <p:nvPr/>
        </p:nvSpPr>
        <p:spPr>
          <a:xfrm>
            <a:off x="5344255" y="1848309"/>
            <a:ext cx="525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子</a:t>
            </a:r>
            <a:endParaRPr lang="en-US" altLang="zh-CN" sz="2400" dirty="0"/>
          </a:p>
        </p:txBody>
      </p:sp>
      <p:sp>
        <p:nvSpPr>
          <p:cNvPr id="7" name="QB_4_AN.68_1#7a22690ba.blank?vcp=1&amp;pid=34ba68074&amp;color=0,0,0&amp;vpa=46&amp;vtp=1"/>
          <p:cNvSpPr/>
          <p:nvPr/>
        </p:nvSpPr>
        <p:spPr>
          <a:xfrm>
            <a:off x="7477856" y="1848309"/>
            <a:ext cx="525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去</a:t>
            </a:r>
            <a:endParaRPr lang="en-US" altLang="zh-CN" sz="2400" dirty="0"/>
          </a:p>
        </p:txBody>
      </p:sp>
      <p:sp>
        <p:nvSpPr>
          <p:cNvPr id="8" name="QB_4_AN.69_1#7a22690ba.blank?vcp=1&amp;pid=34ba68074&amp;color=0,0,0&amp;vpa=47&amp;vtp=1&amp;bbb=1"/>
          <p:cNvSpPr/>
          <p:nvPr/>
        </p:nvSpPr>
        <p:spPr>
          <a:xfrm>
            <a:off x="3667855" y="2343609"/>
            <a:ext cx="8302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只在</a:t>
            </a:r>
            <a:endParaRPr lang="en-US" altLang="zh-CN" sz="2400" dirty="0"/>
          </a:p>
        </p:txBody>
      </p:sp>
      <p:sp>
        <p:nvSpPr>
          <p:cNvPr id="9" name="QB_4_AN.70_1#7a22690ba.blank?vcp=1&amp;pid=34ba68074&amp;color=0,0,0&amp;vpa=48&amp;vtp=1&amp;bbb=1"/>
          <p:cNvSpPr/>
          <p:nvPr/>
        </p:nvSpPr>
        <p:spPr>
          <a:xfrm>
            <a:off x="4887055" y="2343609"/>
            <a:ext cx="8302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山中</a:t>
            </a:r>
            <a:endParaRPr lang="en-US" altLang="zh-CN" sz="2400" dirty="0"/>
          </a:p>
        </p:txBody>
      </p:sp>
      <p:sp>
        <p:nvSpPr>
          <p:cNvPr id="10" name="QB_4_AN.71_1#7a22690ba.blank?vcp=1&amp;pid=34ba68074&amp;color=0,0,0&amp;vpa=49&amp;vtp=1"/>
          <p:cNvSpPr/>
          <p:nvPr/>
        </p:nvSpPr>
        <p:spPr>
          <a:xfrm>
            <a:off x="6106255" y="2343609"/>
            <a:ext cx="525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云</a:t>
            </a:r>
            <a:endParaRPr lang="en-US" altLang="zh-CN" sz="2400" dirty="0"/>
          </a:p>
        </p:txBody>
      </p:sp>
      <p:sp>
        <p:nvSpPr>
          <p:cNvPr id="11" name="QB_4_AN.72_1#7a22690ba.blank?vcp=1&amp;pid=34ba68074&amp;color=0,0,0&amp;vpa=50&amp;vtp=1"/>
          <p:cNvSpPr/>
          <p:nvPr/>
        </p:nvSpPr>
        <p:spPr>
          <a:xfrm>
            <a:off x="7020656" y="2343609"/>
            <a:ext cx="525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</a:t>
            </a:r>
            <a:endParaRPr lang="en-US" altLang="zh-CN" sz="2400" dirty="0"/>
          </a:p>
        </p:txBody>
      </p:sp>
      <p:sp>
        <p:nvSpPr>
          <p:cNvPr id="12" name="QB_4_AN.73_1#7a22690ba.blank?vcp=1&amp;pid=34ba68074&amp;color=0,0,0&amp;vpa=51&amp;vtp=1"/>
          <p:cNvSpPr/>
          <p:nvPr/>
        </p:nvSpPr>
        <p:spPr>
          <a:xfrm>
            <a:off x="3960780" y="3334209"/>
            <a:ext cx="525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4" name="QB_4_AS.75_1#7a22690ba?vcp=1&amp;pid=34ba68074&amp;color=0,0,0&amp;vtp=1&amp;bbb=1&amp;hb=1"/>
          <p:cNvSpPr/>
          <p:nvPr/>
        </p:nvSpPr>
        <p:spPr>
          <a:xfrm>
            <a:off x="912463" y="4394341"/>
            <a:ext cx="10387584" cy="931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本题考查诗句默写和理解。根据积累完成默写。通过译文可知作者</a:t>
            </a:r>
            <a:endParaRPr lang="en-US" altLang="zh-CN" sz="2400" b="0" i="0" dirty="0">
              <a:solidFill>
                <a:srgbClr val="FF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ts val="38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想要寻找的是童子的师傅，所以“隐者”就是童子的师傅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5" name="QB_5_AN.10_1#18a132127.bracket?vbadefaultcenterpage=1&amp;parentnodeid=0bde3e718&amp;vbapositionanswer=6&amp;vbahtmlprocessed=1">
            <a:extLst>
              <a:ext uri="{FF2B5EF4-FFF2-40B4-BE49-F238E27FC236}">
                <a16:creationId xmlns:a16="http://schemas.microsoft.com/office/drawing/2014/main" id="{64A1C8E0-D6AC-3546-6113-8E9856A66138}"/>
              </a:ext>
            </a:extLst>
          </p:cNvPr>
          <p:cNvSpPr/>
          <p:nvPr/>
        </p:nvSpPr>
        <p:spPr>
          <a:xfrm>
            <a:off x="7322455" y="2680857"/>
            <a:ext cx="574389" cy="653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36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√</a:t>
            </a:r>
            <a:endParaRPr lang="en-US" altLang="zh-CN" sz="3230" dirty="0">
              <a:solidFill>
                <a:srgbClr val="FF0000"/>
              </a:solidFill>
              <a:latin typeface="Sitka Subheading" panose="02000505000000020004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4" grpId="0" build="p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51c98f09?vcp=1&amp;pid=e1a458f45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四、在路上小天给你分享了一个小故事。（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16枚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d51c98f09?vcp=1&amp;pid=e1a458f45&amp;color=0,0,0&amp;tib=255,255,255&amp;iip=32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8669" y="900000"/>
            <a:ext cx="457200" cy="457200"/>
          </a:xfrm>
          <a:prstGeom prst="rect">
            <a:avLst/>
          </a:prstGeom>
        </p:spPr>
      </p:pic>
      <p:sp>
        <p:nvSpPr>
          <p:cNvPr id="4" name="QM_3_BD.76_1#80615f5b0?vcp=1&amp;pid=d51c98f09&amp;color=0,0,0&amp;vtp=1&amp;bbb=1&amp;hb=1"/>
          <p:cNvSpPr/>
          <p:nvPr/>
        </p:nvSpPr>
        <p:spPr>
          <a:xfrm>
            <a:off x="896112" y="1352628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调皮的太阳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调皮的太阳来到屋子里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，掀开被子，催小朋友早早起床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。调皮的太阳来到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碧绿碧绿的田野里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，掏出画笔，把苹果涂成红彤彤的颜色。</a:t>
            </a:r>
            <a:endParaRPr lang="en-US" altLang="zh-CN" sz="2400" dirty="0"/>
          </a:p>
        </p:txBody>
      </p:sp>
      <p:sp>
        <p:nvSpPr>
          <p:cNvPr id="5" name="QM_3_BD.76_2#80615f5b0?vcp=1&amp;pid=d51c98f09&amp;color=0,0,0&amp;vtp=1&amp;bbb=1"/>
          <p:cNvSpPr/>
          <p:nvPr/>
        </p:nvSpPr>
        <p:spPr>
          <a:xfrm>
            <a:off x="896112" y="3006041"/>
            <a:ext cx="10387584" cy="46316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调皮的太阳挂在空中睡午觉</a:t>
            </a:r>
            <a:r>
              <a:rPr lang="en-US" altLang="zh-CN" sz="25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温暖着小朋友的</a:t>
            </a:r>
            <a:r>
              <a:rPr lang="en-US" altLang="zh-CN" sz="24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6" name="QM_3_BD.76_2#80615f5b0?vcp=1&amp;pid=d51c98f09&amp;color=0,0,0&amp;tib=255,255,255&amp;iip=3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77060" y="3003628"/>
            <a:ext cx="429768" cy="48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M_3_BD.76_2#80615f5b0?vcp=1&amp;pid=d51c98f09&amp;color=0,0,0&amp;tib=255,255,255&amp;iip=3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67860" y="3003628"/>
            <a:ext cx="429768" cy="48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M_3_BD.76_3#80615f5b0?vcp=1&amp;pid=d51c98f09&amp;color=0,0,0&amp;vtp=1&amp;bbb=1"/>
          <p:cNvSpPr/>
          <p:nvPr/>
        </p:nvSpPr>
        <p:spPr>
          <a:xfrm>
            <a:off x="896112" y="354629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调皮的太阳躲进乌云捉迷藏，吓得妈妈慌慌张张地把被子收进屋子里。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调皮的太阳玩累了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，红着脸躲进西山妈妈的怀里。</a:t>
            </a:r>
            <a:endParaRPr lang="en-US" altLang="zh-CN" sz="2400" dirty="0"/>
          </a:p>
        </p:txBody>
      </p:sp>
      <p:sp>
        <p:nvSpPr>
          <p:cNvPr id="9" name="QB_4_AN.79_1#fba7ac03f?vcp=1&amp;pid=80615f5b0&amp;color=0,0,0&amp;vtp=1&amp;bbb=1"/>
          <p:cNvSpPr/>
          <p:nvPr/>
        </p:nvSpPr>
        <p:spPr>
          <a:xfrm>
            <a:off x="5252991" y="2976049"/>
            <a:ext cx="133218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endParaRPr lang="en-US" altLang="zh-CN" sz="2400" dirty="0"/>
          </a:p>
        </p:txBody>
      </p:sp>
      <p:sp>
        <p:nvSpPr>
          <p:cNvPr id="10" name="QB_4_AN.79_1#fba7ac03f?vcp=1&amp;pid=80615f5b0&amp;color=0,0,0&amp;vtp=1&amp;bbb=1">
            <a:extLst>
              <a:ext uri="{FF2B5EF4-FFF2-40B4-BE49-F238E27FC236}">
                <a16:creationId xmlns:a16="http://schemas.microsoft.com/office/drawing/2014/main" id="{DBE4AFCA-A3BB-C076-AB47-D486D53FE551}"/>
              </a:ext>
            </a:extLst>
          </p:cNvPr>
          <p:cNvSpPr/>
          <p:nvPr/>
        </p:nvSpPr>
        <p:spPr>
          <a:xfrm>
            <a:off x="7961177" y="2954401"/>
            <a:ext cx="133218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8" grpId="0" build="p" animBg="1"/>
      <p:bldP spid="9" grpId="0" build="p" animBg="1"/>
      <p:bldP spid="10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7_1#fba7ac03f?vcp=1&amp;pid=80615f5b0&amp;color=0,0,0&amp;vtp=1&amp;bt=1&amp;bbb=1&amp;hb=1"/>
          <p:cNvSpPr/>
          <p:nvPr/>
        </p:nvSpPr>
        <p:spPr>
          <a:xfrm>
            <a:off x="896112" y="127736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.这篇短文一共有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个自然段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。请在第2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自然段的方框内加上合适的标点符号。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（6枚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B_4_BD.77_1#fba7ac03f?vcp=1&amp;pid=80615f5b0&amp;color=0,0,0&amp;tib=255,255,255&amp;iip=3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1573" y="187242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AN.78_1#fba7ac03f.blank?vcp=1&amp;pid=80615f5b0&amp;color=0,0,0&amp;vpa=52&amp;vtp=1"/>
          <p:cNvSpPr/>
          <p:nvPr/>
        </p:nvSpPr>
        <p:spPr>
          <a:xfrm>
            <a:off x="3351180" y="124942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</a:t>
            </a:r>
            <a:endParaRPr lang="en-US" altLang="zh-CN" sz="2400" dirty="0"/>
          </a:p>
        </p:txBody>
      </p:sp>
      <p:sp>
        <p:nvSpPr>
          <p:cNvPr id="6" name="QO_4_BD.80_1#6e81d6c1d?vcp=1&amp;pid=80615f5b0&amp;color=0,0,0&amp;vtp=1&amp;bbb=1&amp;hb=1"/>
          <p:cNvSpPr/>
          <p:nvPr/>
        </p:nvSpPr>
        <p:spPr>
          <a:xfrm>
            <a:off x="936122" y="231037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2.第1自然段中，调皮的太阳去过哪些地方，请你用“____”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画出来。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7" name="QO_4_BD.80_1#6e81d6c1d?vcp=1&amp;pid=80615f5b0&amp;color=0,0,0&amp;tib=255,255,255&amp;iip=3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01583" y="2905436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O_4_AN.81_1#6e81d6c1d?vcp=1&amp;pid=80615f5b0&amp;color=0,0,0&amp;vtp=1&amp;bbb=1"/>
          <p:cNvSpPr/>
          <p:nvPr/>
        </p:nvSpPr>
        <p:spPr>
          <a:xfrm>
            <a:off x="936122" y="340734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屋子田野</a:t>
            </a:r>
            <a:endParaRPr lang="en-US" altLang="zh-CN" sz="2400" dirty="0"/>
          </a:p>
        </p:txBody>
      </p:sp>
      <p:sp>
        <p:nvSpPr>
          <p:cNvPr id="9" name="QO_4_AS.82_1#6e81d6c1d?vcp=1&amp;pid=80615f5b0&amp;color=0,0,0&amp;vtp=1&amp;bbb=1&amp;hb=1"/>
          <p:cNvSpPr/>
          <p:nvPr/>
        </p:nvSpPr>
        <p:spPr>
          <a:xfrm>
            <a:off x="936122" y="394867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本题考查提取文中信息。根据第1自然段中“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调皮的太阳来到屋子里”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调皮的太阳来到碧绿碧绿的田野里”可知，太阳去过屋子和田野。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6" grpId="0" build="p" animBg="1"/>
      <p:bldP spid="8" grpId="0" build="p" animBg="1"/>
      <p:bldP spid="9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83_1#e43721d9b?vcp=1&amp;pid=80615f5b0&amp;color=0,0,0&amp;vtp=1&amp;bt=1&amp;bbb=1"/>
          <p:cNvSpPr/>
          <p:nvPr/>
        </p:nvSpPr>
        <p:spPr>
          <a:xfrm>
            <a:off x="896112" y="207797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3.照样子，写词语。（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红彤彤：________________、________ 碧绿碧绿：__________、__________</a:t>
            </a:r>
            <a:endParaRPr lang="en-US" altLang="zh-CN" sz="2400" dirty="0"/>
          </a:p>
        </p:txBody>
      </p:sp>
      <p:pic>
        <p:nvPicPr>
          <p:cNvPr id="3" name="QB_4_BD.83_1#e43721d9b?vcp=1&amp;pid=80615f5b0&amp;color=0,0,0&amp;tib=255,255,255&amp;iip=3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04773" y="2155698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4_AN.84_1#e43721d9b.blank?vcp=1&amp;pid=80615f5b0&amp;color=0,0,0&amp;vpa=53&amp;vtp=1&amp;bbb=1"/>
          <p:cNvSpPr/>
          <p:nvPr/>
        </p:nvSpPr>
        <p:spPr>
          <a:xfrm>
            <a:off x="2131981" y="2587244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【示例】白花花</a:t>
            </a:r>
            <a:endParaRPr lang="en-US" altLang="zh-CN" sz="2400" dirty="0"/>
          </a:p>
        </p:txBody>
      </p:sp>
      <p:sp>
        <p:nvSpPr>
          <p:cNvPr id="6" name="QB_4_AN.85_1#e43721d9b.blank?vcp=1&amp;pid=80615f5b0&amp;color=0,0,0&amp;vpa=54&amp;vtp=1&amp;bbb=1"/>
          <p:cNvSpPr/>
          <p:nvPr/>
        </p:nvSpPr>
        <p:spPr>
          <a:xfrm>
            <a:off x="4875180" y="2587244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黑乎乎</a:t>
            </a:r>
            <a:endParaRPr lang="en-US" altLang="zh-CN" sz="2400" dirty="0"/>
          </a:p>
        </p:txBody>
      </p:sp>
      <p:sp>
        <p:nvSpPr>
          <p:cNvPr id="7" name="QB_4_AN.86_1#e43721d9b.blank?vcp=1&amp;pid=80615f5b0&amp;color=0,0,0&amp;vpa=55&amp;vtp=1&amp;bbb=1"/>
          <p:cNvSpPr/>
          <p:nvPr/>
        </p:nvSpPr>
        <p:spPr>
          <a:xfrm>
            <a:off x="7770781" y="2587244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火红火红</a:t>
            </a:r>
            <a:endParaRPr lang="en-US" altLang="zh-CN" sz="2400" dirty="0"/>
          </a:p>
        </p:txBody>
      </p:sp>
      <p:sp>
        <p:nvSpPr>
          <p:cNvPr id="8" name="QB_4_AN.87_1#e43721d9b.blank?vcp=1&amp;pid=80615f5b0&amp;color=0,0,0&amp;vpa=56&amp;vtp=1&amp;bbb=1"/>
          <p:cNvSpPr/>
          <p:nvPr/>
        </p:nvSpPr>
        <p:spPr>
          <a:xfrm>
            <a:off x="9599581" y="2587244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金黄金黄</a:t>
            </a:r>
            <a:endParaRPr lang="en-US" altLang="zh-CN" sz="2400" dirty="0"/>
          </a:p>
        </p:txBody>
      </p:sp>
      <p:sp>
        <p:nvSpPr>
          <p:cNvPr id="9" name="QB_4_BD.88_1#1e068d759?vcp=1&amp;pid=80615f5b0&amp;color=0,0,0&amp;vtp=1&amp;bbb=1"/>
          <p:cNvSpPr/>
          <p:nvPr/>
        </p:nvSpPr>
        <p:spPr>
          <a:xfrm>
            <a:off x="896112" y="317861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4.调皮的太阳还会去什么地方，去干什么呢？请你写一写吧！（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10" name="QB_4_BD.88_1#1e068d759?vcp=1&amp;pid=80615f5b0&amp;color=0,0,0&amp;tib=255,255,255&amp;iip=3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91173" y="3259709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1" name="QB_4_BD.88_2#1e068d759?vcp=1&amp;pid=80615f5b0&amp;color=0,0,0&amp;vtp=1&amp;bbb=1"/>
          <p:cNvSpPr/>
          <p:nvPr/>
        </p:nvSpPr>
        <p:spPr>
          <a:xfrm>
            <a:off x="896112" y="371995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调皮的太阳来到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到站后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，你和小天游览了郑州的美景，小天的心愿完成了。</a:t>
            </a:r>
            <a:endParaRPr lang="en-US" altLang="zh-CN" sz="2400" dirty="0"/>
          </a:p>
        </p:txBody>
      </p:sp>
      <p:sp>
        <p:nvSpPr>
          <p:cNvPr id="12" name="QB_4_AN.89_1#1e068d759.blank?vcp=1&amp;pid=80615f5b0&amp;color=0,0,0&amp;vpa=57&amp;vtp=1&amp;bbb=1"/>
          <p:cNvSpPr/>
          <p:nvPr/>
        </p:nvSpPr>
        <p:spPr>
          <a:xfrm>
            <a:off x="3046381" y="3692017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【示例】深山</a:t>
            </a:r>
            <a:endParaRPr lang="en-US" altLang="zh-CN" sz="2400" dirty="0"/>
          </a:p>
        </p:txBody>
      </p:sp>
      <p:sp>
        <p:nvSpPr>
          <p:cNvPr id="13" name="QB_4_AN.90_1#1e068d759.blank?vcp=1&amp;pid=80615f5b0&amp;color=0,0,0&amp;vpa=58&amp;vtp=1&amp;bbb=1"/>
          <p:cNvSpPr/>
          <p:nvPr/>
        </p:nvSpPr>
        <p:spPr>
          <a:xfrm>
            <a:off x="5484780" y="3692017"/>
            <a:ext cx="265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赶跑了寒风与大雪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1" grpId="0" build="p" animBg="1"/>
      <p:bldP spid="12" grpId="0" build="p" animBg="1"/>
      <p:bldP spid="1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5abf85fe?vcp=1&amp;pid=e1a458f45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五、你的心愿是什么呢?请你写一写。（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20枚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e5abf85fe?vcp=1&amp;pid=e1a458f45&amp;color=0,0,0&amp;tib=255,255,255&amp;iip=39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3682" y="900000"/>
            <a:ext cx="457200" cy="457200"/>
          </a:xfrm>
          <a:prstGeom prst="rect">
            <a:avLst/>
          </a:prstGeom>
        </p:spPr>
      </p:pic>
      <p:sp>
        <p:nvSpPr>
          <p:cNvPr id="4" name="QO_3_BD.91_1#e704e9d1b?vcp=1&amp;pid=e5abf85fe&amp;color=0,0,0&amp;vtp=1&amp;bbb=1&amp;hb=1"/>
          <p:cNvSpPr/>
          <p:nvPr/>
        </p:nvSpPr>
        <p:spPr>
          <a:xfrm>
            <a:off x="896112" y="135262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请分享一下自己的心愿吧！可以用上“我多想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”这个句式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，不会写的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字可以用拼音代替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O_3_AN.92_1#e704e9d1b?vcp=1&amp;pid=e5abf85fe&amp;color=0,0,0&amp;vtp=1&amp;bbb=1"/>
          <p:cNvSpPr/>
          <p:nvPr/>
        </p:nvSpPr>
        <p:spPr>
          <a:xfrm>
            <a:off x="896112" y="244870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【示例】我多想拥有一只自己的小狗，带着它一起在公园里快乐地奔跑。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e1a458f45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1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第二单元</a:t>
            </a:r>
            <a:r>
              <a:rPr lang="en-US" altLang="zh-CN" sz="7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综合检测卷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6888732d4?vcp=1&amp;pid=e1a458f45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5068" y="2786443"/>
            <a:ext cx="22860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6888732d4?vcp=1&amp;pid=e1a458f45&amp;color=0,0,0&amp;vtp=1&amp;bt=1&amp;bbb=1"/>
          <p:cNvSpPr/>
          <p:nvPr/>
        </p:nvSpPr>
        <p:spPr>
          <a:xfrm>
            <a:off x="896112" y="263099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：40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奖章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100枚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小天很想去郑州看看，今天他要去完成这个心愿，请你和他一起去吧。</a:t>
            </a:r>
            <a:endParaRPr lang="en-US" altLang="zh-CN" sz="100" dirty="0"/>
          </a:p>
        </p:txBody>
      </p:sp>
      <p:pic>
        <p:nvPicPr>
          <p:cNvPr id="4" name="P_2_BD#6888732d4?vcp=1&amp;pid=e1a458f45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0014" y="276358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0dcb6f30?vcp=1&amp;pid=e1a458f45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一、出发前的准备。（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20dcb6f30?vcp=1&amp;pid=e1a458f45&amp;color=0,0,0&amp;tib=255,255,255&amp;iip=3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594" y="900000"/>
            <a:ext cx="457200" cy="457200"/>
          </a:xfrm>
          <a:prstGeom prst="rect">
            <a:avLst/>
          </a:prstGeom>
        </p:spPr>
      </p:pic>
      <p:sp>
        <p:nvSpPr>
          <p:cNvPr id="4" name="QO_3_BD.1_1#5463072c1?vcp=1&amp;pid=20dcb6f30&amp;color=0,0,0&amp;vtp=1&amp;bbb=1&amp;hb=1"/>
          <p:cNvSpPr/>
          <p:nvPr/>
        </p:nvSpPr>
        <p:spPr>
          <a:xfrm>
            <a:off x="896112" y="135262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小天收拾好行李啦！请你将小天行李中的东西和对应的词语连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接起来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5" name="QO_3_BD.1_1#5463072c1?vcp=1&amp;pid=20dcb6f30&amp;color=0,0,0&amp;tib=255,255,255&amp;iip=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7802" y="1421208"/>
            <a:ext cx="1700784" cy="41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O_3_BD.1_1#5463072c1?vcp=1&amp;pid=20dcb6f30&amp;color=0,0,0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80773" y="1947686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O_3_BD.1_2#5463072c1?htil=1&amp;vcp=1&amp;pid=20dcb6f30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7150" y="2686826"/>
            <a:ext cx="5157216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4AF7AE56-9C5B-0B49-9CEC-64276B20B3AF}"/>
              </a:ext>
            </a:extLst>
          </p:cNvPr>
          <p:cNvCxnSpPr>
            <a:cxnSpLocks/>
          </p:cNvCxnSpPr>
          <p:nvPr/>
        </p:nvCxnSpPr>
        <p:spPr>
          <a:xfrm>
            <a:off x="4180345" y="3784106"/>
            <a:ext cx="1070924" cy="7617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D9CD621A-20A6-41D3-E4AB-6E8ABFB198F8}"/>
              </a:ext>
            </a:extLst>
          </p:cNvPr>
          <p:cNvCxnSpPr>
            <a:cxnSpLocks/>
          </p:cNvCxnSpPr>
          <p:nvPr/>
        </p:nvCxnSpPr>
        <p:spPr>
          <a:xfrm flipH="1">
            <a:off x="4180345" y="3731854"/>
            <a:ext cx="1068657" cy="81402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D5185981-B0DD-E37C-78A7-6379F013B007}"/>
              </a:ext>
            </a:extLst>
          </p:cNvPr>
          <p:cNvCxnSpPr>
            <a:cxnSpLocks/>
          </p:cNvCxnSpPr>
          <p:nvPr/>
        </p:nvCxnSpPr>
        <p:spPr>
          <a:xfrm>
            <a:off x="6718756" y="3731854"/>
            <a:ext cx="1354090" cy="9359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E26925F-1437-17CC-96AD-B2B5EE8B6E5B}"/>
              </a:ext>
            </a:extLst>
          </p:cNvPr>
          <p:cNvCxnSpPr>
            <a:cxnSpLocks/>
          </p:cNvCxnSpPr>
          <p:nvPr/>
        </p:nvCxnSpPr>
        <p:spPr>
          <a:xfrm flipH="1">
            <a:off x="6718756" y="3731854"/>
            <a:ext cx="1354090" cy="81402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3_1#78b612c87?vcp=1&amp;pid=20dcb6f30&amp;color=0,0,0&amp;vtp=1&amp;bt=1&amp;bbb=1"/>
          <p:cNvSpPr/>
          <p:nvPr/>
        </p:nvSpPr>
        <p:spPr>
          <a:xfrm>
            <a:off x="896112" y="263042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2.坐车前需要先买票，请你帮他买车票。（填序号）（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B_3_BD.3_1#78b612c87?vcp=1&amp;pid=20dcb6f30&amp;color=0,0,0&amp;tib=255,255,255&amp;iip=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71973" y="271151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3_BD.3_2#78b612c87?vcp=1&amp;pid=20dcb6f30&amp;color=0,0,0&amp;vtp=1&amp;bbb=1"/>
          <p:cNvSpPr/>
          <p:nvPr/>
        </p:nvSpPr>
        <p:spPr>
          <a:xfrm>
            <a:off x="896112" y="316877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①填一填 ②涂一涂 ③选一选 ④连一连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买票时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小天需要(       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坐火车的时间，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再(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自己的信息。</a:t>
            </a:r>
            <a:endParaRPr lang="en-US" altLang="zh-CN" sz="2400" dirty="0"/>
          </a:p>
        </p:txBody>
      </p:sp>
      <p:sp>
        <p:nvSpPr>
          <p:cNvPr id="5" name="QB_3_AN.4_1#78b612c87.bracket?vcp=1&amp;pid=20dcb6f30&amp;color=0,0,0&amp;vpa=1&amp;vtp=1&amp;bbb=1"/>
          <p:cNvSpPr/>
          <p:nvPr/>
        </p:nvSpPr>
        <p:spPr>
          <a:xfrm>
            <a:off x="3503580" y="3716147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【示例】③</a:t>
            </a:r>
            <a:endParaRPr lang="en-US" altLang="zh-CN" sz="2400" dirty="0"/>
          </a:p>
        </p:txBody>
      </p:sp>
      <p:sp>
        <p:nvSpPr>
          <p:cNvPr id="6" name="QB_3_AN.5_1#78b612c87.bracket?vcp=1&amp;pid=20dcb6f30&amp;color=0,0,0&amp;vpa=2&amp;vtp=1"/>
          <p:cNvSpPr/>
          <p:nvPr/>
        </p:nvSpPr>
        <p:spPr>
          <a:xfrm>
            <a:off x="8075581" y="371614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ed0cc41c?vcp=1&amp;pid=e1a458f45&amp;color=0,0,0&amp;vtp=1&amp;bt=1&amp;bbb=1"/>
          <p:cNvSpPr/>
          <p:nvPr/>
        </p:nvSpPr>
        <p:spPr>
          <a:xfrm>
            <a:off x="896112" y="903048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</a:t>
            </a:r>
            <a:r>
              <a:rPr lang="en-US" altLang="zh-CN" sz="28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坐火车。（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35枚</a:t>
            </a:r>
            <a:r>
              <a:rPr lang="en-US" altLang="zh-CN" sz="3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7ed0cc41c?vcp=1&amp;pid=e1a458f45&amp;color=0,0,0&amp;tib=255,255,255&amp;iip=7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8214" y="900000"/>
            <a:ext cx="1984248" cy="475488"/>
          </a:xfrm>
          <a:prstGeom prst="rect">
            <a:avLst/>
          </a:prstGeom>
        </p:spPr>
      </p:pic>
      <p:pic>
        <p:nvPicPr>
          <p:cNvPr id="4" name="C_2_BD#7ed0cc41c?vcp=1&amp;pid=e1a458f45&amp;color=0,0,0&amp;tib=255,255,255&amp;iip=8&amp;vtp=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2056" y="918288"/>
            <a:ext cx="457200" cy="457200"/>
          </a:xfrm>
          <a:prstGeom prst="rect">
            <a:avLst/>
          </a:prstGeom>
        </p:spPr>
      </p:pic>
      <p:sp>
        <p:nvSpPr>
          <p:cNvPr id="5" name="QB_3_BD.6_1#7e1fdf642?vcp=1&amp;pid=7ed0cc41c&amp;color=0,0,0&amp;vtp=1&amp;bbb=1&amp;hb=1"/>
          <p:cNvSpPr/>
          <p:nvPr/>
        </p:nvSpPr>
        <p:spPr>
          <a:xfrm>
            <a:off x="896112" y="138342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1.到火车站啦，快找到自己的车厢吧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。请给火车车厢上的字母写出对应的大写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和小写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,再按《汉语拼音字母表》中的顺序排排序。（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6" name="QB_3_BD.6_1#7e1fdf642?vcp=1&amp;pid=7ed0cc41c&amp;color=0,0,0&amp;tib=255,255,255&amp;iip=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19573" y="197848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3_BD.6_2#7e1fdf642?vcp=1&amp;pid=7ed0cc41c&amp;color=0,0,0&amp;tib=255,255,255&amp;vip=3#8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3544" y="2550556"/>
            <a:ext cx="10351008" cy="134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B_3_BD.6_3#7e1fdf642?vcp=1&amp;pid=7ed0cc41c&amp;color=0,0,0&amp;vtp=1&amp;bbb=1"/>
          <p:cNvSpPr/>
          <p:nvPr/>
        </p:nvSpPr>
        <p:spPr>
          <a:xfrm>
            <a:off x="896112" y="402375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大写字母排序：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endParaRPr lang="en-US" altLang="zh-CN" sz="2400" dirty="0"/>
          </a:p>
        </p:txBody>
      </p:sp>
      <p:sp>
        <p:nvSpPr>
          <p:cNvPr id="9" name="QB_3_AN.7_1#7e1fdf642.blank?vcp=1&amp;pid=7ed0cc41c&amp;color=0,0,0&amp;vpa=3&amp;vtp=1"/>
          <p:cNvSpPr/>
          <p:nvPr/>
        </p:nvSpPr>
        <p:spPr>
          <a:xfrm>
            <a:off x="3675888" y="3007756"/>
            <a:ext cx="320040" cy="29260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q</a:t>
            </a:r>
            <a:endParaRPr lang="en-US" altLang="zh-CN" sz="2300" dirty="0"/>
          </a:p>
        </p:txBody>
      </p:sp>
      <p:sp>
        <p:nvSpPr>
          <p:cNvPr id="10" name="QB_3_AN.8_1#7e1fdf642.blank?vcp=1&amp;pid=7ed0cc41c&amp;color=0,0,0&amp;vpa=4&amp;vtp=1"/>
          <p:cNvSpPr/>
          <p:nvPr/>
        </p:nvSpPr>
        <p:spPr>
          <a:xfrm>
            <a:off x="4443984" y="2989468"/>
            <a:ext cx="329184" cy="31089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T</a:t>
            </a:r>
            <a:endParaRPr lang="en-US" altLang="zh-CN" sz="2300" dirty="0"/>
          </a:p>
        </p:txBody>
      </p:sp>
      <p:sp>
        <p:nvSpPr>
          <p:cNvPr id="11" name="QB_3_AN.9_1#7e1fdf642.blank?vcp=1&amp;pid=7ed0cc41c&amp;color=0,0,0&amp;vpa=5&amp;vtp=1"/>
          <p:cNvSpPr/>
          <p:nvPr/>
        </p:nvSpPr>
        <p:spPr>
          <a:xfrm>
            <a:off x="6492240" y="3007756"/>
            <a:ext cx="329184" cy="31089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r</a:t>
            </a:r>
            <a:endParaRPr lang="en-US" altLang="zh-CN" sz="2300" dirty="0"/>
          </a:p>
        </p:txBody>
      </p:sp>
      <p:sp>
        <p:nvSpPr>
          <p:cNvPr id="12" name="QB_3_AN.10_1#7e1fdf642.blank?vcp=1&amp;pid=7ed0cc41c&amp;color=0,0,0&amp;vpa=6&amp;vtp=1"/>
          <p:cNvSpPr/>
          <p:nvPr/>
        </p:nvSpPr>
        <p:spPr>
          <a:xfrm>
            <a:off x="7918704" y="2989468"/>
            <a:ext cx="329184" cy="31089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ɡ</a:t>
            </a:r>
            <a:endParaRPr lang="en-US" altLang="zh-CN" sz="2300" dirty="0"/>
          </a:p>
        </p:txBody>
      </p:sp>
      <p:sp>
        <p:nvSpPr>
          <p:cNvPr id="13" name="QB_3_AN.11_1#7e1fdf642.blank?vcp=1&amp;pid=7ed0cc41c&amp;color=0,0,0&amp;vpa=7&amp;vtp=1"/>
          <p:cNvSpPr/>
          <p:nvPr/>
        </p:nvSpPr>
        <p:spPr>
          <a:xfrm>
            <a:off x="8695944" y="2989468"/>
            <a:ext cx="320040" cy="32004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endParaRPr lang="en-US" altLang="zh-CN" sz="2300" dirty="0"/>
          </a:p>
        </p:txBody>
      </p:sp>
      <p:sp>
        <p:nvSpPr>
          <p:cNvPr id="14" name="QB_3_AN.12_1#7e1fdf642.blank?vcp=1&amp;pid=7ed0cc41c&amp;color=0,0,0&amp;vpa=8&amp;vtp=1"/>
          <p:cNvSpPr/>
          <p:nvPr/>
        </p:nvSpPr>
        <p:spPr>
          <a:xfrm>
            <a:off x="10762487" y="2989468"/>
            <a:ext cx="310896" cy="31089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300" dirty="0"/>
          </a:p>
        </p:txBody>
      </p:sp>
      <p:sp>
        <p:nvSpPr>
          <p:cNvPr id="15" name="QB_3_AN.13_1#7e1fdf642.blank?vcp=1&amp;pid=7ed0cc41c&amp;color=0,0,0&amp;vpa=9&amp;vtp=1&amp;bbb=1"/>
          <p:cNvSpPr/>
          <p:nvPr/>
        </p:nvSpPr>
        <p:spPr>
          <a:xfrm>
            <a:off x="3046381" y="3974226"/>
            <a:ext cx="1897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 D G Q R T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14_1#7f416e564?vcp=1&amp;pid=7ed0cc41c&amp;color=0,0,0&amp;vtp=1&amp;bt=1&amp;bbb=1"/>
          <p:cNvSpPr/>
          <p:nvPr/>
        </p:nvSpPr>
        <p:spPr>
          <a:xfrm>
            <a:off x="896112" y="1987391"/>
            <a:ext cx="10387584" cy="28876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2.坐在车上，你和小天交谈了起来。请你根据拼音写出字词。（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9枚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9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51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好大，感觉整个世界都在</a:t>
            </a:r>
            <a:r>
              <a:rPr kumimoji="0" lang="en-US" altLang="zh-CN" sz="51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的怀抱中。我以</a:t>
            </a:r>
            <a:r>
              <a:rPr kumimoji="0" lang="en-US" altLang="zh-CN" sz="51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还想要去</a:t>
            </a:r>
          </a:p>
          <a:p>
            <a:pPr marL="0" marR="0" lvl="0" indent="0" defTabSz="914400" rtl="0" eaLnBrk="1" fontAlgn="auto" latinLnBrk="1" hangingPunct="1">
              <a:lnSpc>
                <a:spcPts val="10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1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天安门</a:t>
            </a:r>
            <a:r>
              <a:rPr kumimoji="0" lang="en-US" altLang="zh-CN" sz="53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场上</a:t>
            </a:r>
            <a:r>
              <a:rPr kumimoji="0" lang="en-US" altLang="zh-CN" sz="60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3" name="QB_3_BD.14_1#7f416e564?vcp=1&amp;pid=7ed0cc41c&amp;color=0,0,0&amp;tib=255,255,255&amp;iip=1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91173" y="2065115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3_BD.14_2#7f416e564?vcp=1&amp;pid=7ed0cc41c&amp;color=0,0,0&amp;tib=255,255,255&amp;iip=11&amp;vip=10#1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9173" y="2626328"/>
            <a:ext cx="1307592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3_BD.14_2#7f416e564?vcp=1&amp;pid=7ed0cc41c&amp;color=0,0,0&amp;tib=255,255,255&amp;iip=12&amp;vip=12#1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98140" y="2585180"/>
            <a:ext cx="749808" cy="107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3_BD.14_2#7f416e564?vcp=1&amp;pid=7ed0cc41c&amp;color=0,0,0&amp;tib=255,255,255&amp;iip=13&amp;vip=13#13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16981" y="2612612"/>
            <a:ext cx="722376" cy="102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3_BD.14_2#7f416e564?vcp=1&amp;pid=7ed0cc41c&amp;color=0,0,0&amp;tib=255,255,255&amp;iip=14&amp;vip=14#15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3576" y="3779901"/>
            <a:ext cx="1316736" cy="102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B_3_BD.14_2#7f416e564?vcp=1&amp;pid=7ed0cc41c&amp;color=0,0,0&amp;tib=255,255,255&amp;iip=15&amp;vip=16#16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92431" y="3775329"/>
            <a:ext cx="722376" cy="103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B_3_BD.14_2#7f416e564?vcp=1&amp;pid=7ed0cc41c&amp;color=0,0,0&amp;tib=255,255,255&amp;iip=16&amp;vip=17#18&amp;vtp=1" descr="preencoded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60983" y="3709321"/>
            <a:ext cx="1490472" cy="116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1" name="QB_3_AN.15_1#7f416e564.blank?vcp=1&amp;pid=7ed0cc41c&amp;color=0,0,0&amp;vpa=10&amp;vtp=1"/>
          <p:cNvSpPr/>
          <p:nvPr/>
        </p:nvSpPr>
        <p:spPr>
          <a:xfrm>
            <a:off x="1618901" y="3010376"/>
            <a:ext cx="576072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太</a:t>
            </a:r>
            <a:endParaRPr lang="en-US" altLang="zh-CN" sz="2400" dirty="0"/>
          </a:p>
        </p:txBody>
      </p:sp>
      <p:sp>
        <p:nvSpPr>
          <p:cNvPr id="12" name="QB_3_AN.16_1#7f416e564.blank?vcp=1&amp;pid=7ed0cc41c&amp;color=0,0,0&amp;vpa=11&amp;vtp=1"/>
          <p:cNvSpPr/>
          <p:nvPr/>
        </p:nvSpPr>
        <p:spPr>
          <a:xfrm>
            <a:off x="2213261" y="3001232"/>
            <a:ext cx="576072" cy="576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阳</a:t>
            </a:r>
            <a:endParaRPr lang="en-US" altLang="zh-CN" sz="2400" dirty="0"/>
          </a:p>
        </p:txBody>
      </p:sp>
      <p:sp>
        <p:nvSpPr>
          <p:cNvPr id="13" name="QB_3_AN.17_1#7f416e564.blank?vcp=1&amp;pid=7ed0cc41c&amp;color=0,0,0&amp;vpa=12&amp;vtp=1"/>
          <p:cNvSpPr/>
          <p:nvPr/>
        </p:nvSpPr>
        <p:spPr>
          <a:xfrm>
            <a:off x="6262148" y="2978372"/>
            <a:ext cx="649224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光</a:t>
            </a:r>
            <a:endParaRPr lang="en-US" altLang="zh-CN" sz="2400" dirty="0"/>
          </a:p>
        </p:txBody>
      </p:sp>
      <p:sp>
        <p:nvSpPr>
          <p:cNvPr id="14" name="QB_3_AN.18_1#7f416e564.blank?vcp=1&amp;pid=7ed0cc41c&amp;color=0,0,0&amp;vpa=13&amp;vtp=1"/>
          <p:cNvSpPr/>
          <p:nvPr/>
        </p:nvSpPr>
        <p:spPr>
          <a:xfrm>
            <a:off x="9180989" y="3005804"/>
            <a:ext cx="594360" cy="5943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后</a:t>
            </a:r>
            <a:endParaRPr lang="en-US" altLang="zh-CN" sz="2400" dirty="0"/>
          </a:p>
        </p:txBody>
      </p:sp>
      <p:sp>
        <p:nvSpPr>
          <p:cNvPr id="15" name="QB_3_AN.19_1#7f416e564.blank?vcp=1&amp;pid=7ed0cc41c&amp;color=0,0,0&amp;vpa=14&amp;vtp=1"/>
          <p:cNvSpPr/>
          <p:nvPr/>
        </p:nvSpPr>
        <p:spPr>
          <a:xfrm>
            <a:off x="969296" y="4173093"/>
            <a:ext cx="594360" cy="5943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北</a:t>
            </a:r>
            <a:endParaRPr lang="en-US" altLang="zh-CN" sz="2400" dirty="0"/>
          </a:p>
        </p:txBody>
      </p:sp>
      <p:sp>
        <p:nvSpPr>
          <p:cNvPr id="16" name="QB_3_AN.20_1#7f416e564.blank?vcp=1&amp;pid=7ed0cc41c&amp;color=0,0,0&amp;vpa=15&amp;vtp=1"/>
          <p:cNvSpPr/>
          <p:nvPr/>
        </p:nvSpPr>
        <p:spPr>
          <a:xfrm>
            <a:off x="1591088" y="4182237"/>
            <a:ext cx="594360" cy="5943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京</a:t>
            </a:r>
            <a:endParaRPr lang="en-US" altLang="zh-CN" sz="2400" dirty="0"/>
          </a:p>
        </p:txBody>
      </p:sp>
      <p:sp>
        <p:nvSpPr>
          <p:cNvPr id="17" name="QB_3_AN.21_1#7f416e564.blank?vcp=1&amp;pid=7ed0cc41c&amp;color=0,0,0&amp;vpa=16&amp;vtp=1"/>
          <p:cNvSpPr/>
          <p:nvPr/>
        </p:nvSpPr>
        <p:spPr>
          <a:xfrm>
            <a:off x="3238151" y="4168521"/>
            <a:ext cx="612648" cy="6035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广</a:t>
            </a:r>
            <a:endParaRPr lang="en-US" altLang="zh-CN" sz="2400" dirty="0"/>
          </a:p>
        </p:txBody>
      </p:sp>
      <p:sp>
        <p:nvSpPr>
          <p:cNvPr id="18" name="QB_3_AN.22_1#7f416e564.blank?vcp=1&amp;pid=7ed0cc41c&amp;color=0,0,0&amp;vpa=17&amp;vtp=1"/>
          <p:cNvSpPr/>
          <p:nvPr/>
        </p:nvSpPr>
        <p:spPr>
          <a:xfrm>
            <a:off x="4615847" y="4166521"/>
            <a:ext cx="676656" cy="6583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走</a:t>
            </a:r>
            <a:endParaRPr lang="en-US" altLang="zh-CN" sz="2400" dirty="0"/>
          </a:p>
        </p:txBody>
      </p:sp>
      <p:sp>
        <p:nvSpPr>
          <p:cNvPr id="19" name="QB_3_AN.23_1#7f416e564.blank?vcp=1&amp;pid=7ed0cc41c&amp;color=0,0,0&amp;vpa=18&amp;vtp=1"/>
          <p:cNvSpPr/>
          <p:nvPr/>
        </p:nvSpPr>
        <p:spPr>
          <a:xfrm>
            <a:off x="5338223" y="4166521"/>
            <a:ext cx="676656" cy="6675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走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24_1#b3801f6ea?vcp=1&amp;pid=7ed0cc41c&amp;color=0,0,0&amp;vtp=1&amp;bt=1&amp;bbb=1&amp;hb=1"/>
          <p:cNvSpPr/>
          <p:nvPr/>
        </p:nvSpPr>
        <p:spPr>
          <a:xfrm>
            <a:off x="896112" y="127155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3.你们交谈的时候小天说错了一些字的读音，请你用“____”画出每组词语中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加点字的错误读音，并改正在横线上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。（6枚</a:t>
            </a:r>
            <a:r>
              <a:rPr lang="en-US" altLang="zh-CN" sz="900" b="0" i="0" kern="0" dirty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O_3_BD.24_1#b3801f6ea?vcp=1&amp;pid=7ed0cc41c&amp;color=0,0,0&amp;tib=255,255,255&amp;iip=1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43173" y="186661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BD.25_1#8a68d4e8d?vcp=1&amp;pid=b3801f6ea&amp;color=0,0,0&amp;vtp=1&amp;bbb=1"/>
          <p:cNvSpPr/>
          <p:nvPr/>
        </p:nvSpPr>
        <p:spPr>
          <a:xfrm>
            <a:off x="896112" y="236864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589528" algn="l"/>
                <a:tab pos="640435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（1）战（zh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n）士</a:t>
            </a:r>
            <a:r>
              <a:rPr lang="en-US" altLang="zh-CN" sz="24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想念（li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r>
              <a:rPr lang="en-US" altLang="zh-CN" sz="24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热（rè）爱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400" dirty="0"/>
          </a:p>
        </p:txBody>
      </p:sp>
      <p:sp>
        <p:nvSpPr>
          <p:cNvPr id="5" name="QB_4_AN.26_1#8a68d4e8d.blank?vcp=1&amp;pid=b3801f6ea&amp;color=0,0,0&amp;vpa=19&amp;vtp=1&amp;bbb=1"/>
          <p:cNvSpPr/>
          <p:nvPr/>
        </p:nvSpPr>
        <p:spPr>
          <a:xfrm>
            <a:off x="8993790" y="231911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ni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endParaRPr lang="en-US" altLang="zh-CN" sz="2400" dirty="0"/>
          </a:p>
        </p:txBody>
      </p:sp>
      <p:sp>
        <p:nvSpPr>
          <p:cNvPr id="7" name="QB_4_BD.28_1#b12415b14?vcp=1&amp;pid=b3801f6ea&amp;color=0,0,0&amp;vtp=1&amp;bbb=1"/>
          <p:cNvSpPr/>
          <p:nvPr/>
        </p:nvSpPr>
        <p:spPr>
          <a:xfrm>
            <a:off x="896112" y="343798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589528" algn="l"/>
                <a:tab pos="640435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）水井（jǐn）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告诉（su）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练（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li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）习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400" dirty="0"/>
          </a:p>
        </p:txBody>
      </p:sp>
      <p:sp>
        <p:nvSpPr>
          <p:cNvPr id="8" name="QB_4_AN.29_1#b12415b14.blank?vcp=1&amp;pid=b3801f6ea&amp;color=0,0,0&amp;vpa=20&amp;vtp=1&amp;bbb=1"/>
          <p:cNvSpPr/>
          <p:nvPr/>
        </p:nvSpPr>
        <p:spPr>
          <a:xfrm>
            <a:off x="9146190" y="338845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jǐnɡ</a:t>
            </a:r>
            <a:endParaRPr lang="en-US" altLang="zh-CN" sz="2400" dirty="0"/>
          </a:p>
        </p:txBody>
      </p:sp>
      <p:sp>
        <p:nvSpPr>
          <p:cNvPr id="10" name="QB_4_BD.31_1#26f7da4ed?vcp=1&amp;pid=b3801f6ea&amp;color=0,0,0&amp;vtp=1&amp;bbb=1"/>
          <p:cNvSpPr/>
          <p:nvPr/>
        </p:nvSpPr>
        <p:spPr>
          <a:xfrm>
            <a:off x="896112" y="450732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589528" algn="l"/>
                <a:tab pos="640435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3）幸（xìnɡ）福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宽（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k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）容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共（ɡònɡ）产党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400" dirty="0"/>
          </a:p>
        </p:txBody>
      </p:sp>
      <p:sp>
        <p:nvSpPr>
          <p:cNvPr id="11" name="QB_4_AN.32_1#26f7da4ed.blank?vcp=1&amp;pid=b3801f6ea&amp;color=0,0,0&amp;vpa=21&amp;vtp=1&amp;bbb=1"/>
          <p:cNvSpPr/>
          <p:nvPr/>
        </p:nvSpPr>
        <p:spPr>
          <a:xfrm>
            <a:off x="9603390" y="445779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ku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endParaRPr lang="en-US" altLang="zh-CN" sz="2400" dirty="0"/>
          </a:p>
        </p:txBody>
      </p:sp>
      <p:sp>
        <p:nvSpPr>
          <p:cNvPr id="13" name="QB_4_BD.25_1#8a68d4e8d?vcp=1&amp;pid=b3801f6ea&amp;color=0,0,0&amp;vtp=1&amp;bbb=1&amp;zzd= 1">
            <a:extLst>
              <a:ext uri="{FF2B5EF4-FFF2-40B4-BE49-F238E27FC236}">
                <a16:creationId xmlns:a16="http://schemas.microsoft.com/office/drawing/2014/main" id="{6B69343A-FC3C-A1C8-396E-D638B4819BB2}"/>
              </a:ext>
            </a:extLst>
          </p:cNvPr>
          <p:cNvSpPr/>
          <p:nvPr/>
        </p:nvSpPr>
        <p:spPr>
          <a:xfrm>
            <a:off x="1791494" y="28686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4_BD.25_1#8a68d4e8d?vcp=1&amp;pid=b3801f6ea&amp;color=0,0,0&amp;vtp=1&amp;bbb=1&amp;zzd= 1">
            <a:extLst>
              <a:ext uri="{FF2B5EF4-FFF2-40B4-BE49-F238E27FC236}">
                <a16:creationId xmlns:a16="http://schemas.microsoft.com/office/drawing/2014/main" id="{917070D4-8353-FFFA-FB97-1718D139CBE4}"/>
              </a:ext>
            </a:extLst>
          </p:cNvPr>
          <p:cNvSpPr/>
          <p:nvPr/>
        </p:nvSpPr>
        <p:spPr>
          <a:xfrm>
            <a:off x="4923949" y="28686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4_BD.25_1#8a68d4e8d?vcp=1&amp;pid=b3801f6ea&amp;color=0,0,0&amp;vtp=1&amp;bbb=1&amp;zzd= 1">
            <a:extLst>
              <a:ext uri="{FF2B5EF4-FFF2-40B4-BE49-F238E27FC236}">
                <a16:creationId xmlns:a16="http://schemas.microsoft.com/office/drawing/2014/main" id="{00A7531B-0F72-4702-1666-BEF2F6F76E03}"/>
              </a:ext>
            </a:extLst>
          </p:cNvPr>
          <p:cNvSpPr/>
          <p:nvPr/>
        </p:nvSpPr>
        <p:spPr>
          <a:xfrm>
            <a:off x="7434104" y="28686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4_BD.28_1#b12415b14?vcp=1&amp;pid=b3801f6ea&amp;color=0,0,0&amp;vtp=1&amp;bbb=1&amp;zzd= 1">
            <a:extLst>
              <a:ext uri="{FF2B5EF4-FFF2-40B4-BE49-F238E27FC236}">
                <a16:creationId xmlns:a16="http://schemas.microsoft.com/office/drawing/2014/main" id="{B0774165-D9A9-4A8B-7A25-45DD363A733D}"/>
              </a:ext>
            </a:extLst>
          </p:cNvPr>
          <p:cNvSpPr/>
          <p:nvPr/>
        </p:nvSpPr>
        <p:spPr>
          <a:xfrm>
            <a:off x="2096294" y="393798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4_BD.28_1#b12415b14?vcp=1&amp;pid=b3801f6ea&amp;color=0,0,0&amp;vtp=1&amp;bbb=1&amp;zzd= 1">
            <a:extLst>
              <a:ext uri="{FF2B5EF4-FFF2-40B4-BE49-F238E27FC236}">
                <a16:creationId xmlns:a16="http://schemas.microsoft.com/office/drawing/2014/main" id="{8C7D80BE-1E13-ADFE-CAD4-8BA43642EEDA}"/>
              </a:ext>
            </a:extLst>
          </p:cNvPr>
          <p:cNvSpPr/>
          <p:nvPr/>
        </p:nvSpPr>
        <p:spPr>
          <a:xfrm>
            <a:off x="4923949" y="393798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4_BD.28_1#b12415b14?vcp=1&amp;pid=b3801f6ea&amp;color=0,0,0&amp;vtp=1&amp;bbb=1&amp;zzd= 1">
            <a:extLst>
              <a:ext uri="{FF2B5EF4-FFF2-40B4-BE49-F238E27FC236}">
                <a16:creationId xmlns:a16="http://schemas.microsoft.com/office/drawing/2014/main" id="{878BADBC-3239-F188-FE6A-5ED301E1AF6F}"/>
              </a:ext>
            </a:extLst>
          </p:cNvPr>
          <p:cNvSpPr/>
          <p:nvPr/>
        </p:nvSpPr>
        <p:spPr>
          <a:xfrm>
            <a:off x="7434104" y="393798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4_BD.31_1#26f7da4ed?vcp=1&amp;pid=b3801f6ea&amp;color=0,0,0&amp;vtp=1&amp;bbb=1&amp;zzd= 1">
            <a:extLst>
              <a:ext uri="{FF2B5EF4-FFF2-40B4-BE49-F238E27FC236}">
                <a16:creationId xmlns:a16="http://schemas.microsoft.com/office/drawing/2014/main" id="{140D9D04-FFF2-CBF4-45EB-2E611984A8F3}"/>
              </a:ext>
            </a:extLst>
          </p:cNvPr>
          <p:cNvSpPr/>
          <p:nvPr/>
        </p:nvSpPr>
        <p:spPr>
          <a:xfrm>
            <a:off x="1791494" y="50073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4_BD.31_1#26f7da4ed?vcp=1&amp;pid=b3801f6ea&amp;color=0,0,0&amp;vtp=1&amp;bbb=1&amp;zzd= 1">
            <a:extLst>
              <a:ext uri="{FF2B5EF4-FFF2-40B4-BE49-F238E27FC236}">
                <a16:creationId xmlns:a16="http://schemas.microsoft.com/office/drawing/2014/main" id="{7974EDDC-25A4-F034-6B1D-4F74204BC1A7}"/>
              </a:ext>
            </a:extLst>
          </p:cNvPr>
          <p:cNvSpPr/>
          <p:nvPr/>
        </p:nvSpPr>
        <p:spPr>
          <a:xfrm>
            <a:off x="4619149" y="50073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4_BD.31_1#26f7da4ed?vcp=1&amp;pid=b3801f6ea&amp;color=0,0,0&amp;vtp=1&amp;bbb=1&amp;zzd= 1">
            <a:extLst>
              <a:ext uri="{FF2B5EF4-FFF2-40B4-BE49-F238E27FC236}">
                <a16:creationId xmlns:a16="http://schemas.microsoft.com/office/drawing/2014/main" id="{DF73E37A-1EE1-63A9-C2CF-47BBF2462BD7}"/>
              </a:ext>
            </a:extLst>
          </p:cNvPr>
          <p:cNvSpPr/>
          <p:nvPr/>
        </p:nvSpPr>
        <p:spPr>
          <a:xfrm>
            <a:off x="7434104" y="50073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9F3F324C-701A-521E-BFE5-91C34B706305}"/>
              </a:ext>
            </a:extLst>
          </p:cNvPr>
          <p:cNvCxnSpPr>
            <a:cxnSpLocks/>
          </p:cNvCxnSpPr>
          <p:nvPr/>
        </p:nvCxnSpPr>
        <p:spPr>
          <a:xfrm>
            <a:off x="5342801" y="2855812"/>
            <a:ext cx="66971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41E3E5EC-8B98-8B78-9EC9-7A53CAF0D675}"/>
              </a:ext>
            </a:extLst>
          </p:cNvPr>
          <p:cNvCxnSpPr>
            <a:cxnSpLocks/>
          </p:cNvCxnSpPr>
          <p:nvPr/>
        </p:nvCxnSpPr>
        <p:spPr>
          <a:xfrm>
            <a:off x="2551704" y="3912584"/>
            <a:ext cx="66971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id="{267050FA-30A8-C5D2-8176-EACF3BBFA0AC}"/>
              </a:ext>
            </a:extLst>
          </p:cNvPr>
          <p:cNvCxnSpPr>
            <a:cxnSpLocks/>
          </p:cNvCxnSpPr>
          <p:nvPr/>
        </p:nvCxnSpPr>
        <p:spPr>
          <a:xfrm>
            <a:off x="5007941" y="4979279"/>
            <a:ext cx="66971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34_1#f80caa7b3?vcp=1&amp;pid=7ed0cc41c&amp;color=0,0,0&amp;vtp=1&amp;bt=1&amp;bbb=1&amp;hb=1"/>
          <p:cNvSpPr/>
          <p:nvPr/>
        </p:nvSpPr>
        <p:spPr>
          <a:xfrm>
            <a:off x="896112" y="118894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4.小天说，郑州二七广场的升旗仪式很壮观，他想去看看。这句话中的“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场”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字的部首是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想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”字的部首是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pic>
        <p:nvPicPr>
          <p:cNvPr id="3" name="QB_3_BD.34_1#f80caa7b3?vcp=1&amp;pid=7ed0cc41c&amp;color=0,0,0&amp;tib=255,255,255&amp;iip=1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2773" y="1784001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3_AN.35_1#f80caa7b3.blank?vcp=1&amp;pid=7ed0cc41c&amp;color=0,0,0&amp;vpa=22&amp;vtp=1"/>
          <p:cNvSpPr/>
          <p:nvPr/>
        </p:nvSpPr>
        <p:spPr>
          <a:xfrm>
            <a:off x="2436781" y="169821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土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5" name="QB_3_AN.36_1#f80caa7b3.blank?vcp=1&amp;pid=7ed0cc41c&amp;color=0,0,0&amp;vpa=23&amp;vtp=1"/>
          <p:cNvSpPr/>
          <p:nvPr/>
        </p:nvSpPr>
        <p:spPr>
          <a:xfrm>
            <a:off x="5789580" y="169821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心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6" name="QB_3_BD.37_1#d271529db?vcp=1&amp;pid=7ed0cc41c&amp;color=0,0,0&amp;vtp=1&amp;bbb=1"/>
          <p:cNvSpPr/>
          <p:nvPr/>
        </p:nvSpPr>
        <p:spPr>
          <a:xfrm>
            <a:off x="896112" y="2292698"/>
            <a:ext cx="10387584" cy="3394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5.你们透过车窗，看到小鸟们正忙着搭窝呢。请你给字组词。（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例：井 （水井）（井口）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b" latinLnBrk="1" hangingPunct="1">
              <a:lnSpc>
                <a:spcPts val="9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968492" algn="l"/>
              </a:tabLst>
              <a:defRPr/>
            </a:pPr>
            <a:r>
              <a:rPr kumimoji="0" lang="en-US" altLang="zh-CN" sz="53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(</a:t>
            </a: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)(</a:t>
            </a: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)</a:t>
            </a:r>
            <a:r>
              <a:rPr kumimoji="0" lang="en-US" altLang="zh-CN" sz="24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54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(</a:t>
            </a: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)(</a:t>
            </a: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)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9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968492" algn="l"/>
              </a:tabLst>
              <a:defRPr/>
            </a:pPr>
            <a:r>
              <a:rPr kumimoji="0" lang="en-US" altLang="zh-CN" sz="24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(</a:t>
            </a: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)(</a:t>
            </a: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)</a:t>
            </a:r>
            <a:r>
              <a:rPr kumimoji="0" lang="en-US" altLang="zh-CN" sz="24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53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(</a:t>
            </a: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)(</a:t>
            </a: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)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pic>
        <p:nvPicPr>
          <p:cNvPr id="7" name="QB_3_BD.37_1#d271529db?vcp=1&amp;pid=7ed0cc41c&amp;color=0,0,0&amp;tib=255,255,255&amp;iip=1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91173" y="2370422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B_3_BD.37_2#d271529db?vcp=1&amp;pid=7ed0cc41c&amp;color=0,0,0&amp;tib=255,255,255&amp;iip=2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345" y="3496277"/>
            <a:ext cx="1298448" cy="103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QB_3_BD.37_3#d271529db?vcp=1&amp;pid=7ed0cc41c&amp;color=0,0,0&amp;tib=255,255,255&amp;iip=21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58997" y="3487133"/>
            <a:ext cx="1106424" cy="105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2" name="QB_3_BD.37_3#d271529db?vcp=1&amp;pid=7ed0cc41c&amp;color=0,0,0&amp;tib=255,255,255&amp;iip=22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7203" y="4634515"/>
            <a:ext cx="1170432" cy="103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4" name="QB_3_BD.37_4#d271529db?vcp=1&amp;pid=7ed0cc41c&amp;color=0,0,0&amp;tib=255,255,255&amp;iip=23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55568" y="4662614"/>
            <a:ext cx="1170432" cy="97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5" name="QB_3_AN.38_1#d271529db.bracket?vcp=1&amp;pid=7ed0cc41c&amp;color=0,0,0&amp;vpa=24&amp;vtp=1&amp;bbb=1"/>
          <p:cNvSpPr/>
          <p:nvPr/>
        </p:nvSpPr>
        <p:spPr>
          <a:xfrm>
            <a:off x="2532031" y="4078699"/>
            <a:ext cx="20494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【示例】乡村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6" name="QB_3_AN.39_1#d271529db.bracket?vcp=1&amp;pid=7ed0cc41c&amp;color=0,0,0&amp;vpa=25&amp;vtp=1&amp;bbb=1"/>
          <p:cNvSpPr/>
          <p:nvPr/>
        </p:nvSpPr>
        <p:spPr>
          <a:xfrm>
            <a:off x="4970430" y="4078699"/>
            <a:ext cx="8302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村子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7" name="QB_3_AN.40_1#d271529db.bracket?vcp=1&amp;pid=7ed0cc41c&amp;color=0,0,0&amp;vpa=26&amp;vtp=1&amp;bbb=1"/>
          <p:cNvSpPr/>
          <p:nvPr/>
        </p:nvSpPr>
        <p:spPr>
          <a:xfrm>
            <a:off x="8328946" y="4078699"/>
            <a:ext cx="8302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主动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8" name="QB_3_AN.41_1#d271529db.bracket?vcp=1&amp;pid=7ed0cc41c&amp;color=0,0,0&amp;vpa=27&amp;vtp=1&amp;bbb=1"/>
          <p:cNvSpPr/>
          <p:nvPr/>
        </p:nvSpPr>
        <p:spPr>
          <a:xfrm>
            <a:off x="9548146" y="4078699"/>
            <a:ext cx="8302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主力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9" name="QB_3_AN.42_1#d271529db.bracket?vcp=1&amp;pid=7ed0cc41c&amp;color=0,0,0&amp;vpa=28&amp;vtp=1&amp;bbb=1"/>
          <p:cNvSpPr/>
          <p:nvPr/>
        </p:nvSpPr>
        <p:spPr>
          <a:xfrm>
            <a:off x="2417731" y="5300756"/>
            <a:ext cx="8302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亲人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20" name="QB_3_AN.43_1#d271529db.bracket?vcp=1&amp;pid=7ed0cc41c&amp;color=0,0,0&amp;vpa=29&amp;vtp=1&amp;bbb=1"/>
          <p:cNvSpPr/>
          <p:nvPr/>
        </p:nvSpPr>
        <p:spPr>
          <a:xfrm>
            <a:off x="3636930" y="5300756"/>
            <a:ext cx="8302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乡亲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21" name="QB_3_AN.44_1#d271529db.bracket?vcp=1&amp;pid=7ed0cc41c&amp;color=0,0,0&amp;vpa=30&amp;vtp=1&amp;bbb=1"/>
          <p:cNvSpPr/>
          <p:nvPr/>
        </p:nvSpPr>
        <p:spPr>
          <a:xfrm>
            <a:off x="8386096" y="5300756"/>
            <a:ext cx="8302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想念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22" name="QB_3_AN.45_1#d271529db.bracket?vcp=1&amp;pid=7ed0cc41c&amp;color=0,0,0&amp;vpa=31&amp;vtp=1&amp;bbb=1"/>
          <p:cNvSpPr/>
          <p:nvPr/>
        </p:nvSpPr>
        <p:spPr>
          <a:xfrm>
            <a:off x="9605296" y="5300756"/>
            <a:ext cx="8302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念书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747</Words>
  <Application>Microsoft Office PowerPoint</Application>
  <PresentationFormat>宽屏</PresentationFormat>
  <Paragraphs>161</Paragraphs>
  <Slides>19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Heiti SC Medium</vt:lpstr>
      <vt:lpstr>Microsoft YaHei Bold</vt:lpstr>
      <vt:lpstr>SimSun</vt:lpstr>
      <vt:lpstr>微软雅黑</vt:lpstr>
      <vt:lpstr>Arial</vt:lpstr>
      <vt:lpstr>Calibri</vt:lpstr>
      <vt:lpstr>Sitka Subheading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2025-01-21T11:08:16Z</dcterms:created>
  <dcterms:modified xsi:type="dcterms:W3CDTF">2025-01-21T11:45:28Z</dcterms:modified>
  <cp:category/>
  <cp:contentStatus/>
</cp:coreProperties>
</file>