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41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fbc2d499?vcp=1&amp;pid=aeeb881f2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六、观察下面的图片，完成填空。（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3fbc2d499?vcp=1&amp;pid=aeeb881f2&amp;color=0,0,0&amp;tib=255,255,255&amp;iip=1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719" y="900000"/>
            <a:ext cx="457200" cy="457200"/>
          </a:xfrm>
          <a:prstGeom prst="rect">
            <a:avLst/>
          </a:prstGeom>
        </p:spPr>
      </p:pic>
      <p:pic>
        <p:nvPicPr>
          <p:cNvPr id="4" name="QM_4_BD.41_1#48be6b333?htil=1&amp;vcp=1&amp;pid=3fbc2d499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6299" y="1347040"/>
            <a:ext cx="2954436" cy="214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42_1#d9071152b?htil=1&amp;vcp=1&amp;pid=48be6b333&amp;color=0,0,0&amp;vtp=1&amp;bbb=1&amp;hs=1"/>
          <p:cNvSpPr/>
          <p:nvPr/>
        </p:nvSpPr>
        <p:spPr>
          <a:xfrm>
            <a:off x="896112" y="1352628"/>
            <a:ext cx="663854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1.图中有什么？照样子，写一写。（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5_BD.42_1#d9071152b?htil=1&amp;vcp=1&amp;pid=48be6b333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5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42_2#d9071152b?htil=1&amp;vcp=1&amp;pid=48be6b333&amp;color=0,0,0&amp;vtp=1&amp;bbb=1&amp;hs=1"/>
          <p:cNvSpPr/>
          <p:nvPr/>
        </p:nvSpPr>
        <p:spPr>
          <a:xfrm>
            <a:off x="896112" y="1899109"/>
            <a:ext cx="663854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几（个）（可爱）的小孩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        )(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的草地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两(    )(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的大树</a:t>
            </a:r>
            <a:endParaRPr lang="en-US" altLang="zh-CN" sz="2400" dirty="0"/>
          </a:p>
        </p:txBody>
      </p:sp>
      <p:sp>
        <p:nvSpPr>
          <p:cNvPr id="8" name="QB_5_AN.43_1#d9071152b.bracket?vcp=1&amp;pid=48be6b333&amp;color=0,0,0&amp;vpa=33&amp;vtp=1&amp;bbb=1"/>
          <p:cNvSpPr/>
          <p:nvPr/>
        </p:nvSpPr>
        <p:spPr>
          <a:xfrm>
            <a:off x="1369980" y="2468069"/>
            <a:ext cx="17510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片</a:t>
            </a:r>
            <a:endParaRPr lang="en-US" altLang="zh-CN" sz="2400" dirty="0"/>
          </a:p>
        </p:txBody>
      </p:sp>
      <p:sp>
        <p:nvSpPr>
          <p:cNvPr id="9" name="QB_5_AN.44_1#d9071152b.bracket?vcp=1&amp;pid=48be6b333&amp;color=0,0,0&amp;vpa=34&amp;vtp=1&amp;bbb=1"/>
          <p:cNvSpPr/>
          <p:nvPr/>
        </p:nvSpPr>
        <p:spPr>
          <a:xfrm>
            <a:off x="3503580" y="246806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平坦</a:t>
            </a:r>
            <a:endParaRPr lang="en-US" altLang="zh-CN" sz="2400" dirty="0"/>
          </a:p>
        </p:txBody>
      </p:sp>
      <p:sp>
        <p:nvSpPr>
          <p:cNvPr id="10" name="QB_5_AN.45_1#d9071152b.bracket?vcp=1&amp;pid=48be6b333&amp;color=0,0,0&amp;vpa=35&amp;vtp=1"/>
          <p:cNvSpPr/>
          <p:nvPr/>
        </p:nvSpPr>
        <p:spPr>
          <a:xfrm>
            <a:off x="1369980" y="30052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棵</a:t>
            </a:r>
            <a:endParaRPr lang="en-US" altLang="zh-CN" sz="2400" dirty="0"/>
          </a:p>
        </p:txBody>
      </p:sp>
      <p:sp>
        <p:nvSpPr>
          <p:cNvPr id="11" name="QB_5_AN.46_1#d9071152b.bracket?vcp=1&amp;pid=48be6b333&amp;color=0,0,0&amp;vpa=36&amp;vtp=1&amp;bbb=1"/>
          <p:cNvSpPr/>
          <p:nvPr/>
        </p:nvSpPr>
        <p:spPr>
          <a:xfrm>
            <a:off x="2284381" y="300527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茂盛</a:t>
            </a:r>
            <a:endParaRPr lang="en-US" altLang="zh-CN" sz="2400" dirty="0"/>
          </a:p>
        </p:txBody>
      </p:sp>
      <p:sp>
        <p:nvSpPr>
          <p:cNvPr id="12" name="QB_5_BD.47_1#8d072783c?vcp=1&amp;pid=48be6b333&amp;color=0,0,0&amp;vtp=1&amp;bbb=1&amp;hs=1"/>
          <p:cNvSpPr/>
          <p:nvPr/>
        </p:nvSpPr>
        <p:spPr>
          <a:xfrm>
            <a:off x="896112" y="35450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2.图中的小朋友们在干什么？填一填。（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小朋友们有的(    )秋千，有的(    )画，有的(    )足球，有的在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(    )课外书，还有一位小朋友拿着望远镜正在观察远处的风景呢。</a:t>
            </a:r>
            <a:endParaRPr lang="en-US" altLang="zh-CN" sz="2400" dirty="0"/>
          </a:p>
        </p:txBody>
      </p:sp>
      <p:pic>
        <p:nvPicPr>
          <p:cNvPr id="13" name="QB_5_BD.47_1#8d072783c?vcp=1&amp;pid=48be6b333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362275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5_AN.48_1#8d072783c.bracket?vcp=1&amp;pid=48be6b333&amp;color=0,0,0&amp;vpa=37&amp;vtp=1"/>
          <p:cNvSpPr/>
          <p:nvPr/>
        </p:nvSpPr>
        <p:spPr>
          <a:xfrm>
            <a:off x="3503580" y="41139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荡</a:t>
            </a:r>
            <a:endParaRPr lang="en-US" altLang="zh-CN" sz="2400" dirty="0"/>
          </a:p>
        </p:txBody>
      </p:sp>
      <p:sp>
        <p:nvSpPr>
          <p:cNvPr id="16" name="QB_5_AN.49_1#8d072783c.bracket?vcp=1&amp;pid=48be6b333&amp;color=0,0,0&amp;vpa=38&amp;vtp=1"/>
          <p:cNvSpPr/>
          <p:nvPr/>
        </p:nvSpPr>
        <p:spPr>
          <a:xfrm>
            <a:off x="5941980" y="41139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endParaRPr lang="en-US" altLang="zh-CN" sz="2400" dirty="0"/>
          </a:p>
        </p:txBody>
      </p:sp>
      <p:sp>
        <p:nvSpPr>
          <p:cNvPr id="17" name="QB_5_AN.50_1#8d072783c.bracket?vcp=1&amp;pid=48be6b333&amp;color=0,0,0&amp;vpa=39&amp;vtp=1"/>
          <p:cNvSpPr/>
          <p:nvPr/>
        </p:nvSpPr>
        <p:spPr>
          <a:xfrm>
            <a:off x="8075581" y="411398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踢</a:t>
            </a:r>
            <a:endParaRPr lang="en-US" altLang="zh-CN" sz="2400" dirty="0"/>
          </a:p>
        </p:txBody>
      </p:sp>
      <p:sp>
        <p:nvSpPr>
          <p:cNvPr id="18" name="QB_5_AN.51_1#8d072783c.bracket?vcp=1&amp;pid=48be6b333&amp;color=0,0,0&amp;vpa=40&amp;vtp=1"/>
          <p:cNvSpPr/>
          <p:nvPr/>
        </p:nvSpPr>
        <p:spPr>
          <a:xfrm>
            <a:off x="1065180" y="465119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6859991b?vcp=1&amp;pid=aeeb881f2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七、照样子，写一写。（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46859991b?vcp=1&amp;pid=aeeb881f2&amp;color=0,0,0&amp;tib=255,255,255&amp;iip=2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81" y="900000"/>
            <a:ext cx="457200" cy="457200"/>
          </a:xfrm>
          <a:prstGeom prst="rect">
            <a:avLst/>
          </a:prstGeom>
        </p:spPr>
      </p:pic>
      <p:sp>
        <p:nvSpPr>
          <p:cNvPr id="4" name="QB_4_BD.52_1#5feaa0258?sp=1&amp;vcp=1&amp;pid=46859991b&amp;color=0,0,0&amp;vtp=1&amp;bb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1.例： 小公鸡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偷偷地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跟在小鸭子后面，也下了水。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汽车从街上驶过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。（飞快地）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dirty="0"/>
          </a:p>
        </p:txBody>
      </p:sp>
      <p:sp>
        <p:nvSpPr>
          <p:cNvPr id="5" name="QB_4_AN.53_1#5feaa0258.blank?vcp=1&amp;pid=46859991b&amp;color=0,0,0&amp;vpa=41&amp;vtp=1&amp;bbb=1"/>
          <p:cNvSpPr/>
          <p:nvPr/>
        </p:nvSpPr>
        <p:spPr>
          <a:xfrm>
            <a:off x="938180" y="2420698"/>
            <a:ext cx="47990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汽车飞快地从街上驶过。</a:t>
            </a:r>
            <a:endParaRPr lang="en-US" altLang="zh-CN" sz="2400" dirty="0"/>
          </a:p>
        </p:txBody>
      </p:sp>
      <p:sp>
        <p:nvSpPr>
          <p:cNvPr id="6" name="QB_4_BD.54_1#896f56f92?sp=1&amp;vcp=1&amp;pid=46859991b&amp;color=0,0,0&amp;vtp=1&amp;bbb=1"/>
          <p:cNvSpPr/>
          <p:nvPr/>
        </p:nvSpPr>
        <p:spPr>
          <a:xfrm>
            <a:off x="896112" y="30027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2.例：美丽的小路不见了。 美丽的小路怎么不见了？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小方生病了。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400" dirty="0"/>
          </a:p>
        </p:txBody>
      </p:sp>
      <p:sp>
        <p:nvSpPr>
          <p:cNvPr id="7" name="QB_4_AN.55_1#896f56f92.blank?vcp=1&amp;pid=46859991b&amp;color=0,0,0&amp;vpa=42&amp;vtp=1&amp;bbb=1"/>
          <p:cNvSpPr/>
          <p:nvPr/>
        </p:nvSpPr>
        <p:spPr>
          <a:xfrm>
            <a:off x="2741581" y="3512009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小方怎么生病了？</a:t>
            </a:r>
            <a:endParaRPr lang="en-US" altLang="zh-CN" sz="2400" dirty="0"/>
          </a:p>
        </p:txBody>
      </p:sp>
      <p:sp>
        <p:nvSpPr>
          <p:cNvPr id="8" name="QB_4_BD.56_1#2318969f9?sp=1&amp;vcp=1&amp;pid=46859991b&amp;color=0,0,0&amp;vtp=1&amp;bbb=1"/>
          <p:cNvSpPr/>
          <p:nvPr/>
        </p:nvSpPr>
        <p:spPr>
          <a:xfrm>
            <a:off x="896112" y="410636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：天一黑我就不敢往外瞧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仿写：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400" dirty="0"/>
          </a:p>
        </p:txBody>
      </p:sp>
      <p:sp>
        <p:nvSpPr>
          <p:cNvPr id="9" name="QB_4_AN.57_1#2318969f9.blank?vcp=1&amp;pid=46859991b&amp;color=0,0,0&amp;vpa=43&amp;vtp=1&amp;bbb=1"/>
          <p:cNvSpPr/>
          <p:nvPr/>
        </p:nvSpPr>
        <p:spPr>
          <a:xfrm>
            <a:off x="1827181" y="4615639"/>
            <a:ext cx="17510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</a:t>
            </a:r>
            <a:endParaRPr lang="en-US" altLang="zh-CN" sz="2400" dirty="0"/>
          </a:p>
        </p:txBody>
      </p:sp>
      <p:sp>
        <p:nvSpPr>
          <p:cNvPr id="10" name="QB_4_AN.58_1#2318969f9.blank?vcp=1&amp;pid=46859991b&amp;color=0,0,0&amp;vpa=44&amp;vtp=1&amp;bbb=1"/>
          <p:cNvSpPr/>
          <p:nvPr/>
        </p:nvSpPr>
        <p:spPr>
          <a:xfrm>
            <a:off x="3960780" y="461563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看书</a:t>
            </a:r>
            <a:endParaRPr lang="en-US" altLang="zh-CN" sz="2400" dirty="0"/>
          </a:p>
        </p:txBody>
      </p:sp>
      <p:sp>
        <p:nvSpPr>
          <p:cNvPr id="11" name="QB_4_AN.59_1#2318969f9.blank?vcp=1&amp;pid=46859991b&amp;color=0,0,0&amp;vpa=45&amp;vtp=1&amp;bbb=1"/>
          <p:cNvSpPr/>
          <p:nvPr/>
        </p:nvSpPr>
        <p:spPr>
          <a:xfrm>
            <a:off x="5179980" y="4615639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被书中的故事吸引了。</a:t>
            </a:r>
            <a:endParaRPr lang="en-US" altLang="zh-CN" sz="2400" dirty="0"/>
          </a:p>
        </p:txBody>
      </p:sp>
      <p:sp>
        <p:nvSpPr>
          <p:cNvPr id="12" name="QB_4_BD.56_1#2318969f9?sp=1&amp;vcp=1&amp;pid=46859991b&amp;color=0,0,0&amp;vtp=1&amp;bbb=1&amp;zzd= 1">
            <a:extLst>
              <a:ext uri="{FF2B5EF4-FFF2-40B4-BE49-F238E27FC236}">
                <a16:creationId xmlns:a16="http://schemas.microsoft.com/office/drawing/2014/main" id="{B8380F7E-10F9-6B3C-A3F4-91E07E4D8E74}"/>
              </a:ext>
            </a:extLst>
          </p:cNvPr>
          <p:cNvSpPr/>
          <p:nvPr/>
        </p:nvSpPr>
        <p:spPr>
          <a:xfrm>
            <a:off x="2248694" y="46778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56_1#2318969f9?sp=1&amp;vcp=1&amp;pid=46859991b&amp;color=0,0,0&amp;vtp=1&amp;bbb=1&amp;zzd= 1">
            <a:extLst>
              <a:ext uri="{FF2B5EF4-FFF2-40B4-BE49-F238E27FC236}">
                <a16:creationId xmlns:a16="http://schemas.microsoft.com/office/drawing/2014/main" id="{07E3BE2B-BFFD-EF8B-24AB-A5ACAA4EABDA}"/>
              </a:ext>
            </a:extLst>
          </p:cNvPr>
          <p:cNvSpPr/>
          <p:nvPr/>
        </p:nvSpPr>
        <p:spPr>
          <a:xfrm>
            <a:off x="3163094" y="46778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ca43edf0?vcp=1&amp;pid=aeeb881f2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八、根据课文内容选一选，填一填。（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2ca43edf0?vcp=1&amp;pid=aeeb881f2&amp;color=0,0,0&amp;tib=255,255,255&amp;iip=2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294" y="900000"/>
            <a:ext cx="457200" cy="457200"/>
          </a:xfrm>
          <a:prstGeom prst="rect">
            <a:avLst/>
          </a:prstGeom>
        </p:spPr>
      </p:pic>
      <p:sp>
        <p:nvSpPr>
          <p:cNvPr id="4" name="QB_4_BD.60_1#f3343a60b?vcp=1&amp;pid=2ca43edf0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为图片选出相匹配的诗句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</a:t>
            </a:r>
            <a:endParaRPr lang="en-US" altLang="zh-CN" sz="2400" dirty="0"/>
          </a:p>
        </p:txBody>
      </p:sp>
      <p:pic>
        <p:nvPicPr>
          <p:cNvPr id="5" name="QB_4_BD.60_1#f3343a60b?vcp=1&amp;pid=2ca43edf0&amp;color=0,0,0&amp;tib=255,255,255&amp;iip=2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424574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60_2#f3343a60b?vcp=1&amp;pid=2ca43edf0&amp;color=0,0,0&amp;tib=255,255,255&amp;vip=46#4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008" y="1963498"/>
            <a:ext cx="6245352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BD.60_3#f3343a60b?vcp=1&amp;pid=2ca43edf0&amp;color=0,0,0&amp;vtp=1&amp;bbb=1"/>
          <p:cNvSpPr/>
          <p:nvPr/>
        </p:nvSpPr>
        <p:spPr>
          <a:xfrm>
            <a:off x="896112" y="371609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2699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春眠不觉晓，处处闻啼鸟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latinLnBrk="1">
              <a:lnSpc>
                <a:spcPts val="4400"/>
              </a:lnSpc>
              <a:tabLst>
                <a:tab pos="52699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②举头望明月，低头思故乡。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2699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③松下问童子，言师采药去。</a:t>
            </a:r>
            <a:endParaRPr lang="en-US" altLang="zh-CN" sz="2400" dirty="0"/>
          </a:p>
        </p:txBody>
      </p:sp>
      <p:sp>
        <p:nvSpPr>
          <p:cNvPr id="8" name="QB_4_AN.61_1#f3343a60b.blank?vcp=1&amp;pid=2ca43edf0&amp;color=0,0,0&amp;vpa=46&amp;vtp=1"/>
          <p:cNvSpPr/>
          <p:nvPr/>
        </p:nvSpPr>
        <p:spPr>
          <a:xfrm>
            <a:off x="1700784" y="3234514"/>
            <a:ext cx="493776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9" name="QB_4_AN.62_1#f3343a60b.blank?vcp=1&amp;pid=2ca43edf0&amp;color=0,0,0&amp;vpa=47&amp;vtp=1"/>
          <p:cNvSpPr/>
          <p:nvPr/>
        </p:nvSpPr>
        <p:spPr>
          <a:xfrm>
            <a:off x="4123944" y="3243658"/>
            <a:ext cx="484632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10" name="QB_4_AN.63_1#f3343a60b.blank?vcp=1&amp;pid=2ca43edf0&amp;color=0,0,0&amp;vpa=48&amp;vtp=1"/>
          <p:cNvSpPr/>
          <p:nvPr/>
        </p:nvSpPr>
        <p:spPr>
          <a:xfrm>
            <a:off x="6400800" y="3234514"/>
            <a:ext cx="512064" cy="2651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4_1#f3343a60b?vcp=1&amp;pid=2ca43edf0&amp;color=0,0,0&amp;vtp=1&amp;bt=1&amp;bbb=1&amp;hb=1"/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本题考查借助图片识记古诗。第一幅图中有诗人在抬头望月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；第二幅图中有睡觉的人和停留在树枝上的鸟，故选①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；第三幅图中是诗人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与童子在对话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bedb942b2?vcp=1&amp;pid=2ca43edf0&amp;color=0,0,0&amp;vtp=1&amp;bt=1&amp;bbb=1"/>
          <p:cNvSpPr/>
          <p:nvPr/>
        </p:nvSpPr>
        <p:spPr>
          <a:xfrm>
            <a:off x="896112" y="26599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2.老师带我们一起念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：池草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，鱼出水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66_1#bedb942b2.blank?vcp=1&amp;pid=2ca43edf0&amp;color=0,0,0&amp;vpa=49&amp;vtp=1"/>
          <p:cNvSpPr/>
          <p:nvPr/>
        </p:nvSpPr>
        <p:spPr>
          <a:xfrm>
            <a:off x="4570380" y="26103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4" name="QB_4_AN.67_1#bedb942b2.blank?vcp=1&amp;pid=2ca43edf0&amp;color=0,0,0&amp;vpa=50&amp;vtp=1"/>
          <p:cNvSpPr/>
          <p:nvPr/>
        </p:nvSpPr>
        <p:spPr>
          <a:xfrm>
            <a:off x="5789580" y="26103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5" name="QB_4_AN.68_1#bedb942b2.blank?vcp=1&amp;pid=2ca43edf0&amp;color=0,0,0&amp;vpa=51&amp;vtp=1"/>
          <p:cNvSpPr/>
          <p:nvPr/>
        </p:nvSpPr>
        <p:spPr>
          <a:xfrm>
            <a:off x="8532781" y="26103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入</a:t>
            </a:r>
            <a:endParaRPr lang="en-US" altLang="zh-CN" sz="2400" dirty="0"/>
          </a:p>
        </p:txBody>
      </p:sp>
      <p:sp>
        <p:nvSpPr>
          <p:cNvPr id="6" name="QB_4_BD.69_1#224f38a14?vcp=1&amp;pid=2ca43edf0&amp;color=0,0,0&amp;vtp=1&amp;bbb=1"/>
          <p:cNvSpPr/>
          <p:nvPr/>
        </p:nvSpPr>
        <p:spPr>
          <a:xfrm>
            <a:off x="896112" y="31926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.我多么想去遥远的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，看看雄伟的天安门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4_AN.70_1#224f38a14.blank?vcp=1&amp;pid=2ca43edf0&amp;color=0,0,0&amp;vpa=52&amp;vtp=1&amp;bbb=1"/>
          <p:cNvSpPr/>
          <p:nvPr/>
        </p:nvSpPr>
        <p:spPr>
          <a:xfrm>
            <a:off x="3655980" y="314309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北京</a:t>
            </a:r>
            <a:endParaRPr lang="en-US" altLang="zh-CN" sz="2400" dirty="0"/>
          </a:p>
        </p:txBody>
      </p:sp>
      <p:sp>
        <p:nvSpPr>
          <p:cNvPr id="8" name="QB_4_AN.71_1#224f38a14.blank?vcp=1&amp;pid=2ca43edf0&amp;color=0,0,0&amp;vpa=53&amp;vtp=1"/>
          <p:cNvSpPr/>
          <p:nvPr/>
        </p:nvSpPr>
        <p:spPr>
          <a:xfrm>
            <a:off x="7313581" y="31430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广</a:t>
            </a:r>
            <a:endParaRPr lang="en-US" altLang="zh-CN" sz="2400" dirty="0"/>
          </a:p>
        </p:txBody>
      </p:sp>
      <p:sp>
        <p:nvSpPr>
          <p:cNvPr id="9" name="QB_4_BD.72_1#8697711e4?vcp=1&amp;pid=2ca43edf0&amp;color=0,0,0&amp;vtp=1&amp;bbb=1"/>
          <p:cNvSpPr/>
          <p:nvPr/>
        </p:nvSpPr>
        <p:spPr>
          <a:xfrm>
            <a:off x="896112" y="37272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4.石碑上刻着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：“吃水不忘挖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人，时刻想念毛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10" name="QB_4_AN.73_1#8697711e4.blank?vcp=1&amp;pid=2ca43edf0&amp;color=0,0,0&amp;vpa=54&amp;vtp=1"/>
          <p:cNvSpPr/>
          <p:nvPr/>
        </p:nvSpPr>
        <p:spPr>
          <a:xfrm>
            <a:off x="4875180" y="367776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井</a:t>
            </a:r>
            <a:endParaRPr lang="en-US" altLang="zh-CN" sz="2400" dirty="0"/>
          </a:p>
        </p:txBody>
      </p:sp>
      <p:sp>
        <p:nvSpPr>
          <p:cNvPr id="11" name="QB_4_AN.74_1#8697711e4.blank?vcp=1&amp;pid=2ca43edf0&amp;color=0,0,0&amp;vpa=55&amp;vtp=1"/>
          <p:cNvSpPr/>
          <p:nvPr/>
        </p:nvSpPr>
        <p:spPr>
          <a:xfrm>
            <a:off x="7618381" y="367776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48b5452f?sp=1&amp;vcp=1&amp;pid=ad681b96c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阅读表达我最棒</a:t>
            </a:r>
            <a:endParaRPr lang="en-US" altLang="zh-CN" sz="3000" dirty="0"/>
          </a:p>
        </p:txBody>
      </p:sp>
      <p:sp>
        <p:nvSpPr>
          <p:cNvPr id="3" name="C_3_BD#4dbcadcfc?vcp=1&amp;pid=148b5452f&amp;color=0,0,0&amp;vtp=1&amp;bbb=1"/>
          <p:cNvSpPr/>
          <p:nvPr/>
        </p:nvSpPr>
        <p:spPr>
          <a:xfrm>
            <a:off x="896112" y="1412811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九、请你阅读并完成练习。（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4dbcadcfc?vcp=1&amp;pid=148b5452f&amp;color=0,0,0&amp;tib=255,255,255&amp;iip=2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544" y="1412811"/>
            <a:ext cx="457200" cy="457200"/>
          </a:xfrm>
          <a:prstGeom prst="rect">
            <a:avLst/>
          </a:prstGeom>
        </p:spPr>
      </p:pic>
      <p:sp>
        <p:nvSpPr>
          <p:cNvPr id="5" name="QM_4_BD.75_1#973a57d08?vcp=1&amp;pid=4dbcadcfc&amp;color=0,0,0&amp;vtp=1&amp;bbb=1"/>
          <p:cNvSpPr/>
          <p:nvPr/>
        </p:nvSpPr>
        <p:spPr>
          <a:xfrm>
            <a:off x="896112" y="1870456"/>
            <a:ext cx="10387584" cy="4055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野牵牛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金波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野牵牛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,爬高楼;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高楼高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,爬树梢;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树梢长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，爬东墙;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东墙滑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,爬篱笆;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篱笆细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，不敢爬。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躺在地上吹喇叭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</a:t>
            </a:r>
            <a:endParaRPr lang="en-US" altLang="zh-CN" sz="2400" dirty="0"/>
          </a:p>
          <a:p>
            <a:pPr algn="ctr"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嘀嘀嗒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!嘀嘀嗒!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6_1#cf4162096?vcp=1&amp;pid=973a57d08&amp;color=0,0,0&amp;vtp=1&amp;bt=1&amp;bbb=1"/>
          <p:cNvSpPr/>
          <p:nvPr/>
        </p:nvSpPr>
        <p:spPr>
          <a:xfrm>
            <a:off x="896112" y="20828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1.“野牵牛”遇到了哪些困难？（连一连）（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5_BD.76_1#cf4162096?vcp=1&amp;pid=973a57d08&amp;color=0,0,0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773" y="216392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76_2#cf4162096?htil=2&amp;vcp=1&amp;pid=973a57d0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0062" y="3047279"/>
            <a:ext cx="515721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ACC6675-F701-2B72-6EA5-94406D6B422B}"/>
              </a:ext>
            </a:extLst>
          </p:cNvPr>
          <p:cNvCxnSpPr>
            <a:cxnSpLocks/>
          </p:cNvCxnSpPr>
          <p:nvPr/>
        </p:nvCxnSpPr>
        <p:spPr>
          <a:xfrm>
            <a:off x="3470045" y="3970823"/>
            <a:ext cx="1088342" cy="6447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DB62EBB-037D-D77D-499C-CD053C1BDA7E}"/>
              </a:ext>
            </a:extLst>
          </p:cNvPr>
          <p:cNvCxnSpPr>
            <a:cxnSpLocks/>
          </p:cNvCxnSpPr>
          <p:nvPr/>
        </p:nvCxnSpPr>
        <p:spPr>
          <a:xfrm>
            <a:off x="4540328" y="3962114"/>
            <a:ext cx="1411430" cy="7493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207E5316-BB88-335C-28F2-2D0A0F87721C}"/>
              </a:ext>
            </a:extLst>
          </p:cNvPr>
          <p:cNvCxnSpPr>
            <a:cxnSpLocks/>
          </p:cNvCxnSpPr>
          <p:nvPr/>
        </p:nvCxnSpPr>
        <p:spPr>
          <a:xfrm flipH="1">
            <a:off x="3470045" y="3866238"/>
            <a:ext cx="2554865" cy="7493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FF3516D1-85BB-63D5-7BFB-C4BC4A086578}"/>
              </a:ext>
            </a:extLst>
          </p:cNvPr>
          <p:cNvCxnSpPr>
            <a:cxnSpLocks/>
          </p:cNvCxnSpPr>
          <p:nvPr/>
        </p:nvCxnSpPr>
        <p:spPr>
          <a:xfrm>
            <a:off x="7800908" y="3779166"/>
            <a:ext cx="0" cy="8363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8_1#6762ec844?vcp=1&amp;vopoq=1&amp;pid=973a57d08&amp;color=0,0,0&amp;mp=1&amp;vtp=1&amp;bt=1&amp;bbb=1"/>
          <p:cNvSpPr/>
          <p:nvPr/>
        </p:nvSpPr>
        <p:spPr>
          <a:xfrm>
            <a:off x="896112" y="9817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这是一株(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的“野牵牛”。（填序号）（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78_1#6762ec844?vcp=1&amp;vopoq=1&amp;pid=973a57d08&amp;color=0,0,0&amp;mp=1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373" y="10628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79_1#6762ec844.bracket?vcp=1&amp;vopoq=1&amp;pid=973a57d08&amp;color=0,0,0&amp;mp=1&amp;vpa=56&amp;vtp=1"/>
          <p:cNvSpPr/>
          <p:nvPr/>
        </p:nvSpPr>
        <p:spPr>
          <a:xfrm>
            <a:off x="2741581" y="9702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5_BD.78_2#6762ec844.choices?vcp=1&amp;vopoq=1&amp;pid=973a57d08&amp;color=0,0,0&amp;vtp=1&amp;bbb=1"/>
          <p:cNvSpPr/>
          <p:nvPr/>
        </p:nvSpPr>
        <p:spPr>
          <a:xfrm>
            <a:off x="896112" y="152152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①胆小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勇敢</a:t>
            </a:r>
            <a:endParaRPr lang="en-US" altLang="zh-CN" sz="2400" dirty="0"/>
          </a:p>
        </p:txBody>
      </p:sp>
      <p:sp>
        <p:nvSpPr>
          <p:cNvPr id="6" name="QC_5_AS.80_1#6762ec844?vcp=1&amp;vopoq=1&amp;pid=973a57d08&amp;color=0,0,0&amp;vtp=1&amp;bbb=1&amp;hb=1"/>
          <p:cNvSpPr/>
          <p:nvPr/>
        </p:nvSpPr>
        <p:spPr>
          <a:xfrm>
            <a:off x="896112" y="206286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本题考查理解文本。由“篱笆细，不敢爬”可知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，这是一株胆小的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野牵牛”。</a:t>
            </a:r>
            <a:endParaRPr lang="en-US" altLang="zh-CN" sz="2400" dirty="0"/>
          </a:p>
        </p:txBody>
      </p:sp>
      <p:sp>
        <p:nvSpPr>
          <p:cNvPr id="7" name="QO_5_BD.81_1#e7698a3c1?vcp=1&amp;pid=973a57d08&amp;color=0,0,0&amp;vtp=1&amp;bbb=1"/>
          <p:cNvSpPr/>
          <p:nvPr/>
        </p:nvSpPr>
        <p:spPr>
          <a:xfrm>
            <a:off x="896112" y="315982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3.“野牵牛”为什么躺在地上吹喇叭？用“____”在文中画出来。（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O_5_BD.81_1#e7698a3c1?vcp=1&amp;pid=973a57d08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00773" y="324091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O_5_AN.82_1#e7698a3c1?vcp=1&amp;pid=973a57d08&amp;color=0,0,0&amp;vtp=1&amp;bbb=1&amp;hb=1"/>
          <p:cNvSpPr/>
          <p:nvPr/>
        </p:nvSpPr>
        <p:spPr>
          <a:xfrm>
            <a:off x="896112" y="370116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野牵牛，爬高楼；高楼高，爬树梢；树梢长，爬东墙；东墙滑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篱笆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；篱笆细，不敢爬。</a:t>
            </a:r>
            <a:endParaRPr lang="en-US" altLang="zh-CN" sz="2400" dirty="0"/>
          </a:p>
        </p:txBody>
      </p:sp>
      <p:sp>
        <p:nvSpPr>
          <p:cNvPr id="10" name="QB_5_BD.83_1#3c38df556?vcp=1&amp;pid=973a57d08&amp;color=0,0,0&amp;vtp=1&amp;bbb=1"/>
          <p:cNvSpPr/>
          <p:nvPr/>
        </p:nvSpPr>
        <p:spPr>
          <a:xfrm>
            <a:off x="896112" y="480479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4.我们在生活中遇到困难时应该怎么做呢？请写一写。（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lang="en-US" altLang="zh-CN" sz="2400" dirty="0"/>
          </a:p>
        </p:txBody>
      </p:sp>
      <p:pic>
        <p:nvPicPr>
          <p:cNvPr id="11" name="QB_5_BD.83_1#3c38df556?vcp=1&amp;pid=973a57d08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6773" y="48825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5_AN.84_1#3c38df556.blank?vcp=1&amp;pid=973a57d08&amp;color=0,0,0&amp;vpa=57&amp;vtp=1&amp;bbb=1"/>
          <p:cNvSpPr/>
          <p:nvPr/>
        </p:nvSpPr>
        <p:spPr>
          <a:xfrm>
            <a:off x="938180" y="5314061"/>
            <a:ext cx="6621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【示例】我们不能害怕困难，要勇敢战胜困难。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7dc680df?vcp=1&amp;pid=148b5452f&amp;color=0,0,0&amp;vtp=1&amp;bt=1&amp;bbb=1"/>
          <p:cNvSpPr/>
          <p:nvPr/>
        </p:nvSpPr>
        <p:spPr>
          <a:xfrm>
            <a:off x="896112" y="900000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十、看图写话。（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47dc680df?vcp=1&amp;pid=148b5452f&amp;color=0,0,0&amp;tib=255,255,255&amp;iip=2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606" y="900000"/>
            <a:ext cx="457200" cy="457200"/>
          </a:xfrm>
          <a:prstGeom prst="rect">
            <a:avLst/>
          </a:prstGeom>
        </p:spPr>
      </p:pic>
      <p:pic>
        <p:nvPicPr>
          <p:cNvPr id="4" name="QO_4_BD.85_1#05165ab2b?htil=3&amp;vcp=1&amp;pid=47dc680df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9062" y="1380060"/>
            <a:ext cx="4605204" cy="362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85_2#05165ab2b?htil=3&amp;vcp=1&amp;pid=47dc680df&amp;color=0,0,0&amp;vtp=1&amp;bbb=1&amp;hb=1&amp;hs=1"/>
          <p:cNvSpPr/>
          <p:nvPr/>
        </p:nvSpPr>
        <p:spPr>
          <a:xfrm>
            <a:off x="896112" y="1352628"/>
            <a:ext cx="5193792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想一想：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图上的人们在过什么节日?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在这个节日里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他们进行了哪些活动？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用自己的话写一写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O_4_AN.86_1#05165ab2b?htil=3&amp;vcp=1&amp;pid=47dc680df&amp;color=0,0,0&amp;vtp=1&amp;bbb=1&amp;hb=1&amp;hs=1"/>
          <p:cNvSpPr/>
          <p:nvPr/>
        </p:nvSpPr>
        <p:spPr>
          <a:xfrm>
            <a:off x="896112" y="2867294"/>
            <a:ext cx="5193792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中秋节到了，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小明和爸爸妈妈、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爷爷奶奶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、姐姐一起过中秋。晚上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们把桌子搬到院子里，妈妈在桌子上摆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上各种各样的好吃的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，有水果、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月饼等。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他们一边吃月饼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，一边赏月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，奶奶还给</a:t>
            </a:r>
            <a:endParaRPr lang="en-US" altLang="zh-CN" sz="2400" dirty="0"/>
          </a:p>
        </p:txBody>
      </p:sp>
      <p:sp>
        <p:nvSpPr>
          <p:cNvPr id="7" name="QO_4_AN.86_1#05165ab2b?htil=3&amp;vcp=1&amp;pid=47dc680df&amp;color=0,0,0&amp;vtp=1&amp;bbb=1&amp;hb=1&amp;hs=1">
            <a:extLst>
              <a:ext uri="{FF2B5EF4-FFF2-40B4-BE49-F238E27FC236}">
                <a16:creationId xmlns:a16="http://schemas.microsoft.com/office/drawing/2014/main" id="{FEB10D52-D866-1DC9-A771-B0C9B9D2BBAE}"/>
              </a:ext>
            </a:extLst>
          </p:cNvPr>
          <p:cNvSpPr/>
          <p:nvPr/>
        </p:nvSpPr>
        <p:spPr>
          <a:xfrm>
            <a:off x="899991" y="5395228"/>
            <a:ext cx="1039201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孩子们讲了嫦娥奔月的故事，这个夜晚真是太美好了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d681b96c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期中检测卷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28ffbacc?vcp=1&amp;pid=ad681b96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28ffbacc?vcp=1&amp;pid=ad681b96c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周末，小雨和伙伴一起到智慧乐园参加闯关游戏。</a:t>
            </a:r>
            <a:endParaRPr lang="en-US" altLang="zh-CN" sz="100" dirty="0"/>
          </a:p>
        </p:txBody>
      </p:sp>
      <p:pic>
        <p:nvPicPr>
          <p:cNvPr id="4" name="P_2_BD#f28ffbacc?vcp=1&amp;pid=ad681b96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cf83686c?sp=1&amp;vcp=1&amp;pid=ad681b96c&amp;color=0,0,0&amp;mp=1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开启闯关之门</a:t>
            </a:r>
            <a:endParaRPr lang="en-US" altLang="zh-CN" sz="3000" dirty="0"/>
          </a:p>
        </p:txBody>
      </p:sp>
      <p:sp>
        <p:nvSpPr>
          <p:cNvPr id="3" name="C_3_BD#d38c4f812?vcp=1&amp;pid=5cf83686c&amp;color=0,0,0&amp;vtp=1&amp;bbb=1&amp;hb=1"/>
          <p:cNvSpPr/>
          <p:nvPr/>
        </p:nvSpPr>
        <p:spPr>
          <a:xfrm>
            <a:off x="896112" y="1416807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一、按《汉语拼音字母表》的顺序写大写字母，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并写出开门密码。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（9枚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d38c4f812?vcp=1&amp;pid=5cf83686c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907" y="1843527"/>
            <a:ext cx="457200" cy="457200"/>
          </a:xfrm>
          <a:prstGeom prst="rect">
            <a:avLst/>
          </a:prstGeom>
        </p:spPr>
      </p:pic>
      <p:graphicFrame>
        <p:nvGraphicFramePr>
          <p:cNvPr id="5" name="QB_4_BD.1_1#3833e5bc5?colgroup=2,30&amp;vcp=1&amp;pid=d38c4f81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729383"/>
              </p:ext>
            </p:extLst>
          </p:nvPr>
        </p:nvGraphicFramePr>
        <p:xfrm>
          <a:off x="896112" y="2434336"/>
          <a:ext cx="10360152" cy="1005332"/>
        </p:xfrm>
        <a:graphic>
          <a:graphicData uri="http://schemas.openxmlformats.org/drawingml/2006/table">
            <a:tbl>
              <a:tblPr/>
              <a:tblGrid>
                <a:gridCol w="996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3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53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5900"/>
                        </a:lnSpc>
                      </a:pPr>
                      <a:r>
                        <a:rPr lang="en-US" altLang="zh-CN" sz="33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J(   )LM(   )(   )P(   )(   )S(   )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密码：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密码是所填字母对应的小写字母）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QB_4_BD.1_2#3833e5bc5.table_image?tii=1&amp;vcp=1&amp;pid=d38c4f81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7844" y="2616962"/>
            <a:ext cx="713232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2_1#3833e5bc5.bracket?vcp=1&amp;pid=d38c4f812&amp;color=0,0,0&amp;vpa=1&amp;vtp=1"/>
          <p:cNvSpPr/>
          <p:nvPr/>
        </p:nvSpPr>
        <p:spPr>
          <a:xfrm>
            <a:off x="2286277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</a:t>
            </a:r>
            <a:endParaRPr lang="en-US" altLang="zh-CN" sz="2400" dirty="0"/>
          </a:p>
        </p:txBody>
      </p:sp>
      <p:sp>
        <p:nvSpPr>
          <p:cNvPr id="8" name="QB_4_AN.3_1#3833e5bc5.bracket?vcp=1&amp;pid=d38c4f812&amp;color=0,0,0&amp;vpa=2&amp;vtp=1"/>
          <p:cNvSpPr/>
          <p:nvPr/>
        </p:nvSpPr>
        <p:spPr>
          <a:xfrm>
            <a:off x="3353076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9" name="QB_4_AN.4_1#3833e5bc5.bracket?vcp=1&amp;pid=d38c4f812&amp;color=0,0,0&amp;vpa=3&amp;vtp=1"/>
          <p:cNvSpPr/>
          <p:nvPr/>
        </p:nvSpPr>
        <p:spPr>
          <a:xfrm>
            <a:off x="4115076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10" name="QB_4_AN.5_1#3833e5bc5.bracket?vcp=1&amp;pid=d38c4f812&amp;color=0,0,0&amp;vpa=4&amp;vtp=1"/>
          <p:cNvSpPr/>
          <p:nvPr/>
        </p:nvSpPr>
        <p:spPr>
          <a:xfrm>
            <a:off x="5029476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400" dirty="0"/>
          </a:p>
        </p:txBody>
      </p:sp>
      <p:sp>
        <p:nvSpPr>
          <p:cNvPr id="11" name="QB_4_AN.6_1#3833e5bc5.bracket?vcp=1&amp;pid=d38c4f812&amp;color=0,0,0&amp;vpa=5&amp;vtp=1"/>
          <p:cNvSpPr/>
          <p:nvPr/>
        </p:nvSpPr>
        <p:spPr>
          <a:xfrm>
            <a:off x="5791476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</a:t>
            </a:r>
            <a:endParaRPr lang="en-US" altLang="zh-CN" sz="2400" dirty="0"/>
          </a:p>
        </p:txBody>
      </p:sp>
      <p:sp>
        <p:nvSpPr>
          <p:cNvPr id="12" name="QB_4_AN.7_1#3833e5bc5.bracket?vcp=1&amp;pid=d38c4f812&amp;color=0,0,0&amp;vpa=6&amp;vtp=1"/>
          <p:cNvSpPr/>
          <p:nvPr/>
        </p:nvSpPr>
        <p:spPr>
          <a:xfrm>
            <a:off x="6705877" y="2494089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endParaRPr lang="en-US" altLang="zh-CN" sz="2400" dirty="0"/>
          </a:p>
        </p:txBody>
      </p:sp>
      <p:sp>
        <p:nvSpPr>
          <p:cNvPr id="13" name="QB_4_AN.8_1#3833e5bc5.blank?vcp=1&amp;pid=d38c4f812&amp;color=0,0,0&amp;vpa=7&amp;vtp=1&amp;bbb=1"/>
          <p:cNvSpPr/>
          <p:nvPr/>
        </p:nvSpPr>
        <p:spPr>
          <a:xfrm>
            <a:off x="2895877" y="2905061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knoqrt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329a8f15?sp=1&amp;vcp=1&amp;pid=ad681b96c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识字写字我能行</a:t>
            </a:r>
            <a:endParaRPr lang="en-US" altLang="zh-CN" sz="3000" dirty="0"/>
          </a:p>
        </p:txBody>
      </p:sp>
      <p:sp>
        <p:nvSpPr>
          <p:cNvPr id="3" name="C_3_BD#2216c241a?vcp=1&amp;pid=f329a8f15&amp;color=0,0,0&amp;vtp=1&amp;bbb=1"/>
          <p:cNvSpPr/>
          <p:nvPr/>
        </p:nvSpPr>
        <p:spPr>
          <a:xfrm>
            <a:off x="896112" y="1412811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二、读拼音，写字词。（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2216c241a?vcp=1&amp;pid=f329a8f15&amp;color=0,0,0&amp;tib=255,255,255&amp;iip=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81" y="1412811"/>
            <a:ext cx="457200" cy="457200"/>
          </a:xfrm>
          <a:prstGeom prst="rect">
            <a:avLst/>
          </a:prstGeom>
        </p:spPr>
      </p:pic>
      <p:sp>
        <p:nvSpPr>
          <p:cNvPr id="5" name="QB_4_BD.9_1#c7a6ce6e0?vcp=1&amp;pid=2216c241a&amp;color=0,0,0&amp;vtp=1&amp;bbb=1&amp;hb=1"/>
          <p:cNvSpPr/>
          <p:nvPr/>
        </p:nvSpPr>
        <p:spPr>
          <a:xfrm>
            <a:off x="896112" y="1870456"/>
            <a:ext cx="10387584" cy="39416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我问爸爸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：“经过这两天的</a:t>
            </a:r>
            <a:r>
              <a:rPr lang="en-US" altLang="zh-CN" sz="4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考，您已经想好假期带我去什么</a:t>
            </a:r>
          </a:p>
          <a:p>
            <a:pPr latinLnBrk="1">
              <a:lnSpc>
                <a:spcPts val="8500"/>
              </a:lnSpc>
            </a:pPr>
            <a:r>
              <a:rPr lang="en-US" altLang="zh-CN" sz="4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游玩了吗?”</a:t>
            </a:r>
          </a:p>
          <a:p>
            <a:pPr marL="0" marR="0" lvl="0" indent="0" defTabSz="914400" rtl="0" eaLnBrk="1" fontAlgn="auto" latinLnBrk="1" hangingPunct="1">
              <a:lnSpc>
                <a:spcPts val="10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他</a:t>
            </a:r>
            <a:r>
              <a:rPr kumimoji="0" lang="en-US" altLang="zh-CN" sz="4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着</a:t>
            </a:r>
            <a:r>
              <a:rPr kumimoji="0" lang="en-US" altLang="zh-CN" sz="4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：“我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57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去一次郑州吧，那里的夜晚格外美丽，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郑州的很多美食我们还没吃过。”</a:t>
            </a:r>
            <a:endParaRPr lang="en-US" altLang="zh-CN" sz="2400" dirty="0"/>
          </a:p>
        </p:txBody>
      </p:sp>
      <p:pic>
        <p:nvPicPr>
          <p:cNvPr id="6" name="QB_4_BD.9_1#c7a6ce6e0?vcp=1&amp;pid=2216c241a&amp;color=0,0,0&amp;tib=255,255,255&amp;iip=5&amp;vip=8#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9059" y="1865884"/>
            <a:ext cx="731520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9_1#c7a6ce6e0?vcp=1&amp;pid=2216c241a&amp;color=0,0,0&amp;tib=255,255,255&amp;iip=6&amp;vip=9#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5575" y="3047746"/>
            <a:ext cx="1161288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9_2#c7a6ce6e0?vcp=1&amp;pid=2216c241a&amp;color=0,0,0&amp;tib=255,255,255&amp;iip=7&amp;vip=11#1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687" y="4140453"/>
            <a:ext cx="74066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9_2#c7a6ce6e0?vcp=1&amp;pid=2216c241a&amp;color=0,0,0&amp;tib=255,255,255&amp;iip=8&amp;vip=12#12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8581" y="4149598"/>
            <a:ext cx="722376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4_BD.9_2#c7a6ce6e0?vcp=1&amp;pid=2216c241a&amp;color=0,0,0&amp;tib=255,255,255&amp;iip=9&amp;vip=13#13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7361" y="4081018"/>
            <a:ext cx="813816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4_BD.9_2#c7a6ce6e0?vcp=1&amp;pid=2216c241a&amp;color=0,0,0&amp;tib=255,255,255&amp;iip=10&amp;vip=14#14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2038" y="4021582"/>
            <a:ext cx="896112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4_AN.10_1#c7a6ce6e0.blank?vcp=1&amp;pid=2216c241a&amp;color=0,0,0&amp;vpa=8&amp;vtp=1"/>
          <p:cNvSpPr/>
          <p:nvPr/>
        </p:nvSpPr>
        <p:spPr>
          <a:xfrm>
            <a:off x="5196491" y="2231644"/>
            <a:ext cx="704088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</a:t>
            </a:r>
            <a:endParaRPr lang="en-US" altLang="zh-CN" sz="2400" dirty="0"/>
          </a:p>
        </p:txBody>
      </p:sp>
      <p:sp>
        <p:nvSpPr>
          <p:cNvPr id="14" name="QB_4_AN.11_1#c7a6ce6e0.blank?vcp=1&amp;pid=2216c241a&amp;color=0,0,0&amp;vpa=9&amp;vtp=1"/>
          <p:cNvSpPr/>
          <p:nvPr/>
        </p:nvSpPr>
        <p:spPr>
          <a:xfrm>
            <a:off x="952151" y="3358642"/>
            <a:ext cx="548640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</a:t>
            </a:r>
            <a:endParaRPr lang="en-US" altLang="zh-CN" sz="2400" dirty="0"/>
          </a:p>
        </p:txBody>
      </p:sp>
      <p:sp>
        <p:nvSpPr>
          <p:cNvPr id="15" name="QB_4_AN.12_1#c7a6ce6e0.blank?vcp=1&amp;pid=2216c241a&amp;color=0,0,0&amp;vpa=10&amp;vtp=1"/>
          <p:cNvSpPr/>
          <p:nvPr/>
        </p:nvSpPr>
        <p:spPr>
          <a:xfrm>
            <a:off x="1509935" y="3349498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</a:t>
            </a:r>
            <a:endParaRPr lang="en-US" altLang="zh-CN" sz="2400" dirty="0"/>
          </a:p>
        </p:txBody>
      </p:sp>
      <p:sp>
        <p:nvSpPr>
          <p:cNvPr id="16" name="QB_4_AN.13_1#c7a6ce6e0.blank?vcp=1&amp;pid=2216c241a&amp;color=0,0,0&amp;vpa=11&amp;vtp=1"/>
          <p:cNvSpPr/>
          <p:nvPr/>
        </p:nvSpPr>
        <p:spPr>
          <a:xfrm>
            <a:off x="1857407" y="4515358"/>
            <a:ext cx="667512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</a:t>
            </a:r>
            <a:endParaRPr lang="en-US" altLang="zh-CN" sz="2400" dirty="0"/>
          </a:p>
        </p:txBody>
      </p:sp>
      <p:sp>
        <p:nvSpPr>
          <p:cNvPr id="17" name="QB_4_AN.14_1#c7a6ce6e0.blank?vcp=1&amp;pid=2216c241a&amp;color=0,0,0&amp;vpa=12&amp;vtp=1"/>
          <p:cNvSpPr/>
          <p:nvPr/>
        </p:nvSpPr>
        <p:spPr>
          <a:xfrm>
            <a:off x="2905157" y="4533646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</a:t>
            </a:r>
            <a:endParaRPr lang="en-US" altLang="zh-CN" sz="2400" dirty="0"/>
          </a:p>
        </p:txBody>
      </p:sp>
      <p:sp>
        <p:nvSpPr>
          <p:cNvPr id="18" name="QB_4_AN.15_1#c7a6ce6e0.blank?vcp=1&amp;pid=2216c241a&amp;color=0,0,0&amp;vpa=13&amp;vtp=1"/>
          <p:cNvSpPr/>
          <p:nvPr/>
        </p:nvSpPr>
        <p:spPr>
          <a:xfrm>
            <a:off x="4564793" y="4483353"/>
            <a:ext cx="758952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</a:t>
            </a:r>
            <a:endParaRPr lang="en-US" altLang="zh-CN" sz="2400" dirty="0"/>
          </a:p>
        </p:txBody>
      </p:sp>
      <p:sp>
        <p:nvSpPr>
          <p:cNvPr id="19" name="QB_4_AN.16_1#c7a6ce6e0.blank?vcp=1&amp;pid=2216c241a&amp;color=0,0,0&amp;vpa=14&amp;vtp=1"/>
          <p:cNvSpPr/>
          <p:nvPr/>
        </p:nvSpPr>
        <p:spPr>
          <a:xfrm>
            <a:off x="5400326" y="4469638"/>
            <a:ext cx="822960" cy="822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099ae425?vcp=1&amp;pid=f329a8f1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三、读句子，给加点字选择合适的读音，画“√”。（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a099ae425?vcp=1&amp;pid=f329a8f15&amp;color=0,0,0&amp;tib=255,255,255&amp;iip=1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5219" y="900000"/>
            <a:ext cx="457200" cy="457200"/>
          </a:xfrm>
          <a:prstGeom prst="rect">
            <a:avLst/>
          </a:prstGeom>
        </p:spPr>
      </p:pic>
      <p:sp>
        <p:nvSpPr>
          <p:cNvPr id="4" name="QB_4_BD.1_1#c3e4235a7?vcp=1&amp;pid=a099ae425&amp;color=0,0,0&amp;vtp=1&amp;bbb=1&amp;h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我是一个幸（xīn xìnɡ）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福的小朋友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，我喜欢和邻居（jū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）家的小孩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一起玩，喜欢吃蜜枣粽（cónɡ zònɡ）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喜欢去清明上河园看清清的河水。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我每天都很快乐（lè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yuè）。</a:t>
            </a:r>
            <a:endParaRPr lang="en-US" altLang="zh-CN" sz="2400" dirty="0"/>
          </a:p>
        </p:txBody>
      </p:sp>
      <p:sp>
        <p:nvSpPr>
          <p:cNvPr id="5" name="QB_4_AN.2_1#c3e4235a7&amp;bc=1">
            <a:extLst>
              <a:ext uri="{FF2B5EF4-FFF2-40B4-BE49-F238E27FC236}">
                <a16:creationId xmlns:a16="http://schemas.microsoft.com/office/drawing/2014/main" id="{A57E97D3-E3C4-F356-61E5-568BEE4BA1CA}"/>
              </a:ext>
            </a:extLst>
          </p:cNvPr>
          <p:cNvSpPr txBox="1"/>
          <p:nvPr/>
        </p:nvSpPr>
        <p:spPr>
          <a:xfrm>
            <a:off x="4058412" y="1505028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B_4_AN.3_1#c3e4235a7&amp;bc=1">
            <a:extLst>
              <a:ext uri="{FF2B5EF4-FFF2-40B4-BE49-F238E27FC236}">
                <a16:creationId xmlns:a16="http://schemas.microsoft.com/office/drawing/2014/main" id="{5C42EB1B-A103-FA4D-B3B9-9B5330B640F0}"/>
              </a:ext>
            </a:extLst>
          </p:cNvPr>
          <p:cNvSpPr txBox="1"/>
          <p:nvPr/>
        </p:nvSpPr>
        <p:spPr>
          <a:xfrm>
            <a:off x="8782812" y="1505028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7" name="QB_4_AN.4_1#c3e4235a7&amp;bc=1">
            <a:extLst>
              <a:ext uri="{FF2B5EF4-FFF2-40B4-BE49-F238E27FC236}">
                <a16:creationId xmlns:a16="http://schemas.microsoft.com/office/drawing/2014/main" id="{74915165-2EC5-0FCC-452C-B187E860E957}"/>
              </a:ext>
            </a:extLst>
          </p:cNvPr>
          <p:cNvSpPr txBox="1"/>
          <p:nvPr/>
        </p:nvSpPr>
        <p:spPr>
          <a:xfrm>
            <a:off x="5125212" y="2063828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4_AN.5_1#c3e4235a7&amp;bc=1">
            <a:extLst>
              <a:ext uri="{FF2B5EF4-FFF2-40B4-BE49-F238E27FC236}">
                <a16:creationId xmlns:a16="http://schemas.microsoft.com/office/drawing/2014/main" id="{17E78EC4-AC0C-6391-173D-23FE240B6807}"/>
              </a:ext>
            </a:extLst>
          </p:cNvPr>
          <p:cNvSpPr txBox="1"/>
          <p:nvPr/>
        </p:nvSpPr>
        <p:spPr>
          <a:xfrm>
            <a:off x="3296412" y="2622628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BD.1_1#c3e4235a7?vcp=1&amp;pid=a099ae425&amp;color=0,0,0&amp;vtp=1&amp;bbb=1&amp;hb=1&amp;zzd= 1">
            <a:extLst>
              <a:ext uri="{FF2B5EF4-FFF2-40B4-BE49-F238E27FC236}">
                <a16:creationId xmlns:a16="http://schemas.microsoft.com/office/drawing/2014/main" id="{478D9781-D717-8ACB-50CF-A473187D92AE}"/>
              </a:ext>
            </a:extLst>
          </p:cNvPr>
          <p:cNvSpPr/>
          <p:nvPr/>
        </p:nvSpPr>
        <p:spPr>
          <a:xfrm>
            <a:off x="2858294" y="19241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1_1#c3e4235a7?vcp=1&amp;pid=a099ae425&amp;color=0,0,0&amp;vtp=1&amp;bbb=1&amp;hb=1&amp;zzd= 1">
            <a:extLst>
              <a:ext uri="{FF2B5EF4-FFF2-40B4-BE49-F238E27FC236}">
                <a16:creationId xmlns:a16="http://schemas.microsoft.com/office/drawing/2014/main" id="{26D6C7EB-7AC4-0B38-F01A-F5B926F0D263}"/>
              </a:ext>
            </a:extLst>
          </p:cNvPr>
          <p:cNvSpPr/>
          <p:nvPr/>
        </p:nvSpPr>
        <p:spPr>
          <a:xfrm>
            <a:off x="8344694" y="19241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1_1#c3e4235a7?vcp=1&amp;pid=a099ae425&amp;color=0,0,0&amp;vtp=1&amp;bbb=1&amp;hb=1&amp;zzd= 2">
            <a:extLst>
              <a:ext uri="{FF2B5EF4-FFF2-40B4-BE49-F238E27FC236}">
                <a16:creationId xmlns:a16="http://schemas.microsoft.com/office/drawing/2014/main" id="{87920856-DADC-9E37-F32B-E1467761E19F}"/>
              </a:ext>
            </a:extLst>
          </p:cNvPr>
          <p:cNvSpPr/>
          <p:nvPr/>
        </p:nvSpPr>
        <p:spPr>
          <a:xfrm>
            <a:off x="3772694" y="24829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1_1#c3e4235a7?vcp=1&amp;pid=a099ae425&amp;color=0,0,0&amp;vtp=1&amp;bbb=1&amp;hb=1&amp;zzd= 3">
            <a:extLst>
              <a:ext uri="{FF2B5EF4-FFF2-40B4-BE49-F238E27FC236}">
                <a16:creationId xmlns:a16="http://schemas.microsoft.com/office/drawing/2014/main" id="{9950F438-B421-6989-A9B7-A4D280B0B7A9}"/>
              </a:ext>
            </a:extLst>
          </p:cNvPr>
          <p:cNvSpPr/>
          <p:nvPr/>
        </p:nvSpPr>
        <p:spPr>
          <a:xfrm>
            <a:off x="2858294" y="297022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/>
      <p:bldP spid="6" grpId="0" build="p"/>
      <p:bldP spid="7" grpId="0" build="p"/>
      <p:bldP spid="8" grpId="0" build="p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b3b44ec5?vcp=1&amp;pid=f329a8f15&amp;color=0,0,0&amp;vtp=1&amp;bt=1&amp;bbb=1"/>
          <p:cNvSpPr/>
          <p:nvPr/>
        </p:nvSpPr>
        <p:spPr>
          <a:xfrm>
            <a:off x="896112" y="903048"/>
            <a:ext cx="10387584" cy="472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en-US" altLang="zh-CN" sz="2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我会查字典。（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3_BD#4b3b44ec5?vcp=1&amp;pid=f329a8f15&amp;color=0,0,0&amp;tib=255,255,255&amp;iip=12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pic>
        <p:nvPicPr>
          <p:cNvPr id="4" name="C_3_BD#4b3b44ec5?vcp=1&amp;pid=f329a8f15&amp;color=0,0,0&amp;tib=255,255,255&amp;iip=13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7044" y="918288"/>
            <a:ext cx="457200" cy="457200"/>
          </a:xfrm>
          <a:prstGeom prst="rect">
            <a:avLst/>
          </a:prstGeom>
        </p:spPr>
      </p:pic>
      <p:graphicFrame>
        <p:nvGraphicFramePr>
          <p:cNvPr id="8" name="QM_4_BD.18_1#79e675cd5?colgroup=33&amp;vcp=1&amp;pid=4b3b44ec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462609"/>
              </p:ext>
            </p:extLst>
          </p:nvPr>
        </p:nvGraphicFramePr>
        <p:xfrm>
          <a:off x="896112" y="1510426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熊猫花花可爱极了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它有一颗圆圆的大脑袋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身体圆滚滚的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QM_4_BD.18_2#79e675cd5?vcp=1&amp;pid=4b3b44ec5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3560" y="2132726"/>
            <a:ext cx="94183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19_1#040005ebb?vcp=1&amp;pid=79e675cd5&amp;color=0,0,0&amp;vtp=1&amp;bbb=1&amp;hb=1"/>
          <p:cNvSpPr/>
          <p:nvPr/>
        </p:nvSpPr>
        <p:spPr>
          <a:xfrm>
            <a:off x="896112" y="36313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1.加点的“花”字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，音序是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，音节是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”的笔顺规则是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①先上后下 ②先下后上）（填序号）;加点的“体”字，用部首查字法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部，再查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，“体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”的笔顺规则是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①先左后右 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先右后左）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5_BD.19_1#040005ebb?vcp=1&amp;pid=79e675cd5&amp;color=0,0,0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0373" y="532366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20_1#040005ebb.blank?vcp=1&amp;pid=79e675cd5&amp;color=0,0,0&amp;vpa=15&amp;vtp=1"/>
          <p:cNvSpPr/>
          <p:nvPr/>
        </p:nvSpPr>
        <p:spPr>
          <a:xfrm>
            <a:off x="4570380" y="360338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</a:t>
            </a:r>
            <a:endParaRPr lang="en-US" altLang="zh-CN" sz="2400" dirty="0"/>
          </a:p>
        </p:txBody>
      </p:sp>
      <p:sp>
        <p:nvSpPr>
          <p:cNvPr id="10" name="QB_5_AN.21_1#040005ebb.blank?vcp=1&amp;pid=79e675cd5&amp;color=0,0,0&amp;vpa=16&amp;vtp=1&amp;bbb=1"/>
          <p:cNvSpPr/>
          <p:nvPr/>
        </p:nvSpPr>
        <p:spPr>
          <a:xfrm>
            <a:off x="6166612" y="3603386"/>
            <a:ext cx="762000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ɑ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11" name="QB_5_AN.22_1#040005ebb.blank?vcp=1&amp;pid=79e675cd5&amp;color=0,0,0&amp;vpa=17&amp;vtp=1"/>
          <p:cNvSpPr/>
          <p:nvPr/>
        </p:nvSpPr>
        <p:spPr>
          <a:xfrm>
            <a:off x="9904381" y="360338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5_AN.23_1#040005ebb.blank?vcp=1&amp;pid=79e675cd5&amp;color=0,0,0&amp;vpa=18&amp;vtp=1"/>
          <p:cNvSpPr/>
          <p:nvPr/>
        </p:nvSpPr>
        <p:spPr>
          <a:xfrm>
            <a:off x="1522381" y="472098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亻</a:t>
            </a:r>
            <a:endParaRPr lang="en-US" altLang="zh-CN" sz="2400" dirty="0"/>
          </a:p>
        </p:txBody>
      </p:sp>
      <p:sp>
        <p:nvSpPr>
          <p:cNvPr id="13" name="QB_5_AN.24_1#040005ebb.blank?vcp=1&amp;pid=79e675cd5&amp;color=0,0,0&amp;vpa=19&amp;vtp=1"/>
          <p:cNvSpPr/>
          <p:nvPr/>
        </p:nvSpPr>
        <p:spPr>
          <a:xfrm>
            <a:off x="3351180" y="472098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  <p:sp>
        <p:nvSpPr>
          <p:cNvPr id="14" name="QB_5_AN.25_1#040005ebb.blank?vcp=1&amp;pid=79e675cd5&amp;color=0,0,0&amp;vpa=20&amp;vtp=1"/>
          <p:cNvSpPr/>
          <p:nvPr/>
        </p:nvSpPr>
        <p:spPr>
          <a:xfrm>
            <a:off x="7161181" y="472098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9" name="QM_4_BD.18_1#79e675cd5?colgroup=33&amp;vcp=1&amp;pid=4b3b44ec5&amp;color=0,0,0&amp;vtp=1&amp;bbb=1&amp;zzd= 1">
            <a:extLst>
              <a:ext uri="{FF2B5EF4-FFF2-40B4-BE49-F238E27FC236}">
                <a16:creationId xmlns:a16="http://schemas.microsoft.com/office/drawing/2014/main" id="{50D6BEA9-A388-4D86-3E5D-D3772FF0C51E}"/>
              </a:ext>
            </a:extLst>
          </p:cNvPr>
          <p:cNvSpPr/>
          <p:nvPr/>
        </p:nvSpPr>
        <p:spPr>
          <a:xfrm>
            <a:off x="2727992" y="1966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M_4_BD.18_1#79e675cd5?colgroup=33&amp;vcp=1&amp;pid=4b3b44ec5&amp;color=0,0,0&amp;vtp=1&amp;bbb=1&amp;zzd= 1">
            <a:extLst>
              <a:ext uri="{FF2B5EF4-FFF2-40B4-BE49-F238E27FC236}">
                <a16:creationId xmlns:a16="http://schemas.microsoft.com/office/drawing/2014/main" id="{68E75DA5-C353-4051-C69F-24D7FAAEA9D7}"/>
              </a:ext>
            </a:extLst>
          </p:cNvPr>
          <p:cNvSpPr/>
          <p:nvPr/>
        </p:nvSpPr>
        <p:spPr>
          <a:xfrm>
            <a:off x="8493792" y="19664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9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30b560b74?vcp=1&amp;vopoq=1&amp;pid=79e675cd5&amp;color=0,0,0&amp;vtp=1&amp;bbb=1">
            <a:extLst>
              <a:ext uri="{FF2B5EF4-FFF2-40B4-BE49-F238E27FC236}">
                <a16:creationId xmlns:a16="http://schemas.microsoft.com/office/drawing/2014/main" id="{0108BDDB-E750-1320-8172-B986AAFE86D0}"/>
              </a:ext>
            </a:extLst>
          </p:cNvPr>
          <p:cNvSpPr/>
          <p:nvPr/>
        </p:nvSpPr>
        <p:spPr>
          <a:xfrm>
            <a:off x="896112" y="290951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2.你想请别人帮你和大熊猫拍合照，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应该怎么说?(      )（3枚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C_5_BD.26_2#30b560b74.choices?vcp=1&amp;vopoq=1&amp;pid=79e675cd5&amp;color=0,0,0&amp;vtp=1&amp;bbb=1">
            <a:extLst>
              <a:ext uri="{FF2B5EF4-FFF2-40B4-BE49-F238E27FC236}">
                <a16:creationId xmlns:a16="http://schemas.microsoft.com/office/drawing/2014/main" id="{56B2993E-E9C4-EB67-56E1-86658E926A29}"/>
              </a:ext>
            </a:extLst>
          </p:cNvPr>
          <p:cNvSpPr/>
          <p:nvPr/>
        </p:nvSpPr>
        <p:spPr>
          <a:xfrm>
            <a:off x="896112" y="34510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43111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快给我拍张照。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您好，可以请您帮我拍张照吗?</a:t>
            </a:r>
            <a:endParaRPr lang="en-US" altLang="zh-CN" sz="2400" dirty="0"/>
          </a:p>
        </p:txBody>
      </p:sp>
      <p:pic>
        <p:nvPicPr>
          <p:cNvPr id="4" name="QC_5_BD.26_1#30b560b74?vcp=1&amp;vopoq=1&amp;pid=79e675cd5&amp;color=0,0,0&amp;tib=255,255,255&amp;iip=15&amp;vtp=1" descr="preencoded.png">
            <a:extLst>
              <a:ext uri="{FF2B5EF4-FFF2-40B4-BE49-F238E27FC236}">
                <a16:creationId xmlns:a16="http://schemas.microsoft.com/office/drawing/2014/main" id="{4F84AC6F-5E03-4828-5679-03E277A1FC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3973" y="299060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AN.27_1#30b560b74.bracket?vcp=1&amp;vopoq=1&amp;pid=79e675cd5&amp;color=0,0,0&amp;vpa=21&amp;vtp=1">
            <a:extLst>
              <a:ext uri="{FF2B5EF4-FFF2-40B4-BE49-F238E27FC236}">
                <a16:creationId xmlns:a16="http://schemas.microsoft.com/office/drawing/2014/main" id="{75ACC8B5-591C-0510-F975-3F9DAE1B8072}"/>
              </a:ext>
            </a:extLst>
          </p:cNvPr>
          <p:cNvSpPr/>
          <p:nvPr/>
        </p:nvSpPr>
        <p:spPr>
          <a:xfrm>
            <a:off x="7770781" y="289808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9480087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eeb881f2?sp=1&amp;vcp=1&amp;pid=ad681b96c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活学活用本领强</a:t>
            </a:r>
            <a:endParaRPr lang="en-US" altLang="zh-CN" sz="3000" dirty="0"/>
          </a:p>
        </p:txBody>
      </p:sp>
      <p:sp>
        <p:nvSpPr>
          <p:cNvPr id="3" name="C_3_BD#3135213df?vcp=1&amp;pid=aeeb881f2&amp;color=0,0,0&amp;vtp=1&amp;bbb=1"/>
          <p:cNvSpPr/>
          <p:nvPr/>
        </p:nvSpPr>
        <p:spPr>
          <a:xfrm>
            <a:off x="896112" y="1412811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五、照样子，写一写。（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3135213df?vcp=1&amp;pid=aeeb881f2&amp;color=0,0,0&amp;tib=255,255,255&amp;iip=1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169" y="1412811"/>
            <a:ext cx="457200" cy="457200"/>
          </a:xfrm>
          <a:prstGeom prst="rect">
            <a:avLst/>
          </a:prstGeom>
        </p:spPr>
      </p:pic>
      <p:sp>
        <p:nvSpPr>
          <p:cNvPr id="5" name="QB_4_BD.28_1#3d3424629?sp=1&amp;vcp=1&amp;pid=3135213df&amp;color=0,0,0&amp;vtp=1&amp;bbb=1"/>
          <p:cNvSpPr/>
          <p:nvPr/>
        </p:nvSpPr>
        <p:spPr>
          <a:xfrm>
            <a:off x="896112" y="18704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1.主 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（注意） 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（柱子）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 请(              )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</a:t>
            </a:r>
            <a:endParaRPr lang="en-US" altLang="zh-CN" sz="2400" dirty="0"/>
          </a:p>
        </p:txBody>
      </p:sp>
      <p:sp>
        <p:nvSpPr>
          <p:cNvPr id="6" name="QB_4_AN.29_1#3d3424629.bracket?vcp=1&amp;pid=3135213df&amp;color=0,0,0&amp;vpa=22&amp;vtp=1&amp;bbb=1"/>
          <p:cNvSpPr/>
          <p:nvPr/>
        </p:nvSpPr>
        <p:spPr>
          <a:xfrm>
            <a:off x="1827181" y="2417826"/>
            <a:ext cx="20558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请坐</a:t>
            </a:r>
            <a:endParaRPr lang="en-US" altLang="zh-CN" sz="2400" dirty="0"/>
          </a:p>
        </p:txBody>
      </p:sp>
      <p:sp>
        <p:nvSpPr>
          <p:cNvPr id="7" name="QB_4_AN.30_1#3d3424629.blank?vcp=1&amp;pid=3135213df&amp;color=0,0,0&amp;vpa=23&amp;vtp=1"/>
          <p:cNvSpPr/>
          <p:nvPr/>
        </p:nvSpPr>
        <p:spPr>
          <a:xfrm>
            <a:off x="4265580" y="23797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8" name="QB_4_AN.31_1#3d3424629.bracket?vcp=1&amp;pid=3135213df&amp;color=0,0,0&amp;vpa=24&amp;vtp=1&amp;bbb=1"/>
          <p:cNvSpPr/>
          <p:nvPr/>
        </p:nvSpPr>
        <p:spPr>
          <a:xfrm>
            <a:off x="5027580" y="241782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清水</a:t>
            </a:r>
            <a:endParaRPr lang="en-US" altLang="zh-CN" sz="2400" dirty="0"/>
          </a:p>
        </p:txBody>
      </p:sp>
      <p:sp>
        <p:nvSpPr>
          <p:cNvPr id="9" name="QB_4_AN.32_1#3d3424629.blank?vcp=1&amp;pid=3135213df&amp;color=0,0,0&amp;vpa=25&amp;vtp=1"/>
          <p:cNvSpPr/>
          <p:nvPr/>
        </p:nvSpPr>
        <p:spPr>
          <a:xfrm>
            <a:off x="6246780" y="23797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</a:t>
            </a:r>
            <a:endParaRPr lang="en-US" altLang="zh-CN" sz="2400" dirty="0"/>
          </a:p>
        </p:txBody>
      </p:sp>
      <p:sp>
        <p:nvSpPr>
          <p:cNvPr id="10" name="QB_4_AN.33_1#3d3424629.bracket?vcp=1&amp;pid=3135213df&amp;color=0,0,0&amp;vpa=26&amp;vtp=1&amp;bbb=1"/>
          <p:cNvSpPr/>
          <p:nvPr/>
        </p:nvSpPr>
        <p:spPr>
          <a:xfrm>
            <a:off x="7008781" y="241782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心情</a:t>
            </a:r>
            <a:endParaRPr lang="en-US" altLang="zh-CN" sz="2400" dirty="0"/>
          </a:p>
        </p:txBody>
      </p:sp>
      <p:sp>
        <p:nvSpPr>
          <p:cNvPr id="11" name="QB_4_AN.34_1#3d3424629.blank?vcp=1&amp;pid=3135213df&amp;color=0,0,0&amp;vpa=27&amp;vtp=1"/>
          <p:cNvSpPr/>
          <p:nvPr/>
        </p:nvSpPr>
        <p:spPr>
          <a:xfrm>
            <a:off x="8227981" y="237972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</a:t>
            </a:r>
            <a:endParaRPr lang="en-US" altLang="zh-CN" sz="2400" dirty="0"/>
          </a:p>
        </p:txBody>
      </p:sp>
      <p:sp>
        <p:nvSpPr>
          <p:cNvPr id="12" name="QB_4_AN.35_1#3d3424629.bracket?vcp=1&amp;pid=3135213df&amp;color=0,0,0&amp;vpa=28&amp;vtp=1&amp;bbb=1"/>
          <p:cNvSpPr/>
          <p:nvPr/>
        </p:nvSpPr>
        <p:spPr>
          <a:xfrm>
            <a:off x="8989981" y="241782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晴天</a:t>
            </a:r>
            <a:endParaRPr lang="en-US" altLang="zh-CN" sz="2400" dirty="0"/>
          </a:p>
        </p:txBody>
      </p:sp>
      <p:sp>
        <p:nvSpPr>
          <p:cNvPr id="13" name="QB_4_BD.36_1#9654aef26?sp=1&amp;vcp=1&amp;pid=3135213df&amp;color=0,0,0&amp;vtp=1&amp;bbb=1"/>
          <p:cNvSpPr/>
          <p:nvPr/>
        </p:nvSpPr>
        <p:spPr>
          <a:xfrm>
            <a:off x="896112" y="29731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2.井（水井）（井口）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勇(      )(      ) 样(      )(      )</a:t>
            </a:r>
            <a:endParaRPr lang="en-US" altLang="zh-CN" sz="2400" dirty="0"/>
          </a:p>
        </p:txBody>
      </p:sp>
      <p:sp>
        <p:nvSpPr>
          <p:cNvPr id="14" name="QB_4_AN.37_1#9654aef26.bracket?vcp=1&amp;pid=3135213df&amp;color=0,0,0&amp;vpa=29&amp;vtp=1&amp;bbb=1"/>
          <p:cNvSpPr/>
          <p:nvPr/>
        </p:nvSpPr>
        <p:spPr>
          <a:xfrm>
            <a:off x="1369980" y="35205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勇敢</a:t>
            </a:r>
            <a:endParaRPr lang="en-US" altLang="zh-CN" sz="2400" dirty="0"/>
          </a:p>
        </p:txBody>
      </p:sp>
      <p:sp>
        <p:nvSpPr>
          <p:cNvPr id="15" name="QB_4_AN.38_1#9654aef26.bracket?vcp=1&amp;pid=3135213df&amp;color=0,0,0&amp;vpa=30&amp;vtp=1&amp;bbb=1"/>
          <p:cNvSpPr/>
          <p:nvPr/>
        </p:nvSpPr>
        <p:spPr>
          <a:xfrm>
            <a:off x="2589181" y="35205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勇气</a:t>
            </a:r>
            <a:endParaRPr lang="en-US" altLang="zh-CN" sz="2400" dirty="0"/>
          </a:p>
        </p:txBody>
      </p:sp>
      <p:sp>
        <p:nvSpPr>
          <p:cNvPr id="16" name="QB_4_AN.39_1#9654aef26.bracket?vcp=1&amp;pid=3135213df&amp;color=0,0,0&amp;vpa=31&amp;vtp=1&amp;bbb=1"/>
          <p:cNvSpPr/>
          <p:nvPr/>
        </p:nvSpPr>
        <p:spPr>
          <a:xfrm>
            <a:off x="4265580" y="35205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样子</a:t>
            </a:r>
            <a:endParaRPr lang="en-US" altLang="zh-CN" sz="2400" dirty="0"/>
          </a:p>
        </p:txBody>
      </p:sp>
      <p:sp>
        <p:nvSpPr>
          <p:cNvPr id="17" name="QB_4_AN.40_1#9654aef26.bracket?vcp=1&amp;pid=3135213df&amp;color=0,0,0&amp;vpa=32&amp;vtp=1&amp;bbb=1"/>
          <p:cNvSpPr/>
          <p:nvPr/>
        </p:nvSpPr>
        <p:spPr>
          <a:xfrm>
            <a:off x="5484780" y="35205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榜样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755</Words>
  <Application>Microsoft Office PowerPoint</Application>
  <PresentationFormat>宽屏</PresentationFormat>
  <Paragraphs>171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2025-01-21T11:10:06Z</dcterms:created>
  <dcterms:modified xsi:type="dcterms:W3CDTF">2025-01-21T11:48:21Z</dcterms:modified>
  <cp:category/>
  <cp:contentStatus/>
</cp:coreProperties>
</file>