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871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1_1#fe709cf5c?vcp=1&amp;pid=5be46757b&amp;color=0,0,0&amp;vtp=1&amp;bt=1&amp;bbb=1"/>
          <p:cNvSpPr/>
          <p:nvPr/>
        </p:nvSpPr>
        <p:spPr>
          <a:xfrm>
            <a:off x="896112" y="181127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5.牟小中带领大家运用积累。（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41_1#fe709cf5c?vcp=1&amp;pid=5be46757b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6373" y="189236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42_1#d67bdadeb?vcp=1&amp;pid=fe709cf5c&amp;color=0,0,0&amp;vtp=1&amp;bbb=1&amp;hb=1"/>
          <p:cNvSpPr/>
          <p:nvPr/>
        </p:nvSpPr>
        <p:spPr>
          <a:xfrm>
            <a:off x="896112" y="234962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（1）只要你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“不知则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，不能则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你的成绩肯定会“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芝麻开花——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5" name="QB_4_AN.43_1#d67bdadeb.blank?vcp=1&amp;pid=fe709cf5c&amp;color=0,0,0&amp;vpa=29&amp;vtp=1"/>
          <p:cNvSpPr/>
          <p:nvPr/>
        </p:nvSpPr>
        <p:spPr>
          <a:xfrm>
            <a:off x="3808380" y="23216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问</a:t>
            </a:r>
            <a:endParaRPr lang="en-US" altLang="zh-CN" sz="2400" dirty="0"/>
          </a:p>
        </p:txBody>
      </p:sp>
      <p:sp>
        <p:nvSpPr>
          <p:cNvPr id="6" name="QB_4_AN.44_1#d67bdadeb.blank?vcp=1&amp;pid=fe709cf5c&amp;color=0,0,0&amp;vpa=30&amp;vtp=1"/>
          <p:cNvSpPr/>
          <p:nvPr/>
        </p:nvSpPr>
        <p:spPr>
          <a:xfrm>
            <a:off x="5637180" y="23216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</a:t>
            </a:r>
            <a:endParaRPr lang="en-US" altLang="zh-CN" sz="2400" dirty="0"/>
          </a:p>
        </p:txBody>
      </p:sp>
      <p:sp>
        <p:nvSpPr>
          <p:cNvPr id="7" name="QB_4_AN.45_1#d67bdadeb.blank?vcp=1&amp;pid=fe709cf5c&amp;color=0,0,0&amp;vpa=31&amp;vtp=1&amp;bbb=1"/>
          <p:cNvSpPr/>
          <p:nvPr/>
        </p:nvSpPr>
        <p:spPr>
          <a:xfrm>
            <a:off x="912780" y="285889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节节高</a:t>
            </a:r>
            <a:endParaRPr lang="en-US" altLang="zh-CN" sz="2400" dirty="0"/>
          </a:p>
        </p:txBody>
      </p:sp>
      <p:sp>
        <p:nvSpPr>
          <p:cNvPr id="8" name="QB_4_BD.46_1#1af22e63e?vcp=1&amp;pid=fe709cf5c&amp;color=0,0,0&amp;vtp=1&amp;bbb=1"/>
          <p:cNvSpPr/>
          <p:nvPr/>
        </p:nvSpPr>
        <p:spPr>
          <a:xfrm>
            <a:off x="896112" y="34465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）“春暖对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“朝霞对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让我们感受到了大自然的奇妙。</a:t>
            </a:r>
            <a:endParaRPr lang="en-US" altLang="zh-CN" sz="2400" dirty="0"/>
          </a:p>
        </p:txBody>
      </p:sp>
      <p:sp>
        <p:nvSpPr>
          <p:cNvPr id="9" name="QB_4_AN.47_1#1af22e63e.blank?vcp=1&amp;pid=fe709cf5c&amp;color=0,0,0&amp;vpa=32&amp;vtp=1&amp;bbb=1"/>
          <p:cNvSpPr/>
          <p:nvPr/>
        </p:nvSpPr>
        <p:spPr>
          <a:xfrm>
            <a:off x="2893981" y="339705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秋凉</a:t>
            </a:r>
            <a:endParaRPr lang="en-US" altLang="zh-CN" sz="2400" dirty="0"/>
          </a:p>
        </p:txBody>
      </p:sp>
      <p:sp>
        <p:nvSpPr>
          <p:cNvPr id="10" name="QB_4_AN.48_1#1af22e63e.blank?vcp=1&amp;pid=fe709cf5c&amp;color=0,0,0&amp;vpa=33&amp;vtp=1&amp;bbb=1"/>
          <p:cNvSpPr/>
          <p:nvPr/>
        </p:nvSpPr>
        <p:spPr>
          <a:xfrm>
            <a:off x="5637180" y="339705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夕阳</a:t>
            </a:r>
            <a:endParaRPr lang="en-US" altLang="zh-CN" sz="2400" dirty="0"/>
          </a:p>
        </p:txBody>
      </p:sp>
      <p:sp>
        <p:nvSpPr>
          <p:cNvPr id="11" name="QB_4_BD.49_1#7bd05b34e?vcp=1&amp;pid=fe709cf5c&amp;color=0,0,0&amp;vtp=1&amp;bbb=1&amp;hb=1"/>
          <p:cNvSpPr/>
          <p:nvPr/>
        </p:nvSpPr>
        <p:spPr>
          <a:xfrm>
            <a:off x="896112" y="398792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）人们在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①中秋节 ②端午节）吃粽子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，是为了纪念爱国诗人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①李白 ②屈原）。（填序号）</a:t>
            </a:r>
            <a:endParaRPr lang="en-US" altLang="zh-CN" sz="2400" dirty="0"/>
          </a:p>
        </p:txBody>
      </p:sp>
      <p:sp>
        <p:nvSpPr>
          <p:cNvPr id="12" name="QB_4_AN.50_1#7bd05b34e.blank?vcp=1&amp;pid=fe709cf5c&amp;color=0,0,0&amp;vpa=34&amp;vtp=1"/>
          <p:cNvSpPr/>
          <p:nvPr/>
        </p:nvSpPr>
        <p:spPr>
          <a:xfrm>
            <a:off x="2589181" y="39599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B_4_AN.51_1#7bd05b34e.blank?vcp=1&amp;pid=fe709cf5c&amp;color=0,0,0&amp;vpa=35&amp;vtp=1"/>
          <p:cNvSpPr/>
          <p:nvPr/>
        </p:nvSpPr>
        <p:spPr>
          <a:xfrm>
            <a:off x="10361581" y="39599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55e9cf93?vcp=1&amp;pid=7a16ad3e3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三、雏鹰飞翔：感受生活知识乐趣多。（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555e9cf93?vcp=1&amp;pid=7a16ad3e3&amp;color=0,0,0&amp;tib=255,255,255&amp;iip=18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82" y="900000"/>
            <a:ext cx="457200" cy="457200"/>
          </a:xfrm>
          <a:prstGeom prst="rect">
            <a:avLst/>
          </a:prstGeom>
        </p:spPr>
      </p:pic>
      <p:sp>
        <p:nvSpPr>
          <p:cNvPr id="4" name="QB_3_BD.52_1#63ef2ae6a?vcp=1&amp;pid=555e9cf93&amp;color=0,0,0&amp;vtp=1&amp;bbb=1&amp;h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6.牟小中看到学校的微信群里有一则通知（见下图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），让我们整理一下通知内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，让大家看得更明白。（填序号）（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3_BD.52_1#63ef2ae6a?vcp=1&amp;pid=555e9cf93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8373" y="194768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52_2#63ef2ae6a?vcp=1&amp;pid=555e9cf9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2519758"/>
            <a:ext cx="2231136" cy="28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B_3_BD.52_3#63ef2ae6a?colgroup=33&amp;vcp=1&amp;pid=555e9cf93&amp;color=0,0,0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554866"/>
              </p:ext>
            </p:extLst>
          </p:nvPr>
        </p:nvGraphicFramePr>
        <p:xfrm>
          <a:off x="896112" y="2449385"/>
          <a:ext cx="10369296" cy="1959229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5922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 知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（时间）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请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参加人）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地点）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（事情）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通知人：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  <a:p>
                      <a:pPr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通知时间：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QB_3_AN.53_1#63ef2ae6a.blank?vcp=1&amp;pid=555e9cf93&amp;color=0,0,0&amp;mp=1&amp;vpa=36&amp;vtp=1"/>
          <p:cNvSpPr/>
          <p:nvPr/>
        </p:nvSpPr>
        <p:spPr>
          <a:xfrm>
            <a:off x="2813581" y="294798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3_AN.54_1#63ef2ae6a.blank?vcp=1&amp;pid=555e9cf93&amp;color=0,0,0&amp;mp=1&amp;vpa=37&amp;vtp=1"/>
          <p:cNvSpPr/>
          <p:nvPr/>
        </p:nvSpPr>
        <p:spPr>
          <a:xfrm>
            <a:off x="5251980" y="294798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  <p:sp>
        <p:nvSpPr>
          <p:cNvPr id="5" name="QB_3_AN.55_1#63ef2ae6a.blank?vcp=1&amp;pid=555e9cf93&amp;color=0,0,0&amp;mp=1&amp;vpa=38&amp;vtp=1"/>
          <p:cNvSpPr/>
          <p:nvPr/>
        </p:nvSpPr>
        <p:spPr>
          <a:xfrm>
            <a:off x="7385579" y="294798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6" name="QB_3_AN.56_1#63ef2ae6a.blank?vcp=1&amp;pid=555e9cf93&amp;color=0,0,0&amp;mp=1&amp;vpa=39&amp;vtp=1"/>
          <p:cNvSpPr/>
          <p:nvPr/>
        </p:nvSpPr>
        <p:spPr>
          <a:xfrm>
            <a:off x="9214381" y="294798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7" name="QB_3_AN.57_1#63ef2ae6a.blank?vcp=1&amp;pid=555e9cf93&amp;color=0,0,0&amp;mp=1&amp;vpa=40&amp;vtp=1"/>
          <p:cNvSpPr/>
          <p:nvPr/>
        </p:nvSpPr>
        <p:spPr>
          <a:xfrm>
            <a:off x="10600268" y="3430587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8" name="QB_3_AN.58_1#63ef2ae6a.blank?vcp=1&amp;pid=555e9cf93&amp;color=0,0,0&amp;mp=1&amp;vpa=41&amp;vtp=1"/>
          <p:cNvSpPr/>
          <p:nvPr/>
        </p:nvSpPr>
        <p:spPr>
          <a:xfrm>
            <a:off x="10600268" y="3892359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9_1#9a961add7?vcp=1&amp;pid=555e9cf93&amp;color=0,0,0&amp;vtp=1&amp;bt=1&amp;bbb=1&amp;hb=1"/>
          <p:cNvSpPr/>
          <p:nvPr/>
        </p:nvSpPr>
        <p:spPr>
          <a:xfrm>
            <a:off x="896112" y="10620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7.牟小中关注了近期的天气情况，他制作了天气预报表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，请你依据图示帮他补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，再按要求解决一些问题。（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59_1#9a961add7?vcp=1&amp;pid=555e9cf93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573" y="165706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3_BD.59_2#9a961add7?vcp=1&amp;pid=555e9cf9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230152"/>
            <a:ext cx="10351008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60_1#505cdbb2d?vcp=1&amp;pid=9a961add7&amp;color=0,0,0&amp;vtp=1&amp;bbb=1"/>
          <p:cNvSpPr/>
          <p:nvPr/>
        </p:nvSpPr>
        <p:spPr>
          <a:xfrm>
            <a:off x="896112" y="42113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（1）选择恰当的天气填在图下的括号里。（填序号）（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O_4_BD.60_1#505cdbb2d?vcp=1&amp;pid=9a961add7&amp;color=0,0,0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4373" y="429244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4_BD.60_2#505cdbb2d?vcp=1&amp;pid=9a961add7&amp;color=0,0,0&amp;vtp=1&amp;bbb=1"/>
          <p:cNvSpPr/>
          <p:nvPr/>
        </p:nvSpPr>
        <p:spPr>
          <a:xfrm>
            <a:off x="896112" y="47511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①大雨 ②晴 ③雷电</a:t>
            </a:r>
            <a:endParaRPr lang="en-US" altLang="zh-CN" sz="2400" dirty="0"/>
          </a:p>
        </p:txBody>
      </p:sp>
      <p:sp>
        <p:nvSpPr>
          <p:cNvPr id="8" name="QO_4_AN.61_1#505cdbb2d?vcp=1&amp;pid=9a961add7&amp;color=0,0,0&amp;vtp=1&amp;bbb=1"/>
          <p:cNvSpPr/>
          <p:nvPr/>
        </p:nvSpPr>
        <p:spPr>
          <a:xfrm>
            <a:off x="1339995" y="3619272"/>
            <a:ext cx="408519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O_4_AN.61_1#505cdbb2d?vcp=1&amp;pid=9a961add7&amp;color=0,0,0&amp;vtp=1&amp;bbb=1">
            <a:extLst>
              <a:ext uri="{FF2B5EF4-FFF2-40B4-BE49-F238E27FC236}">
                <a16:creationId xmlns:a16="http://schemas.microsoft.com/office/drawing/2014/main" id="{8049AD28-968A-C694-7FFC-EEBE17FB4B97}"/>
              </a:ext>
            </a:extLst>
          </p:cNvPr>
          <p:cNvSpPr/>
          <p:nvPr/>
        </p:nvSpPr>
        <p:spPr>
          <a:xfrm>
            <a:off x="2938707" y="3701068"/>
            <a:ext cx="408519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0" name="QO_4_AN.61_1#505cdbb2d?vcp=1&amp;pid=9a961add7&amp;color=0,0,0&amp;vtp=1&amp;bbb=1">
            <a:extLst>
              <a:ext uri="{FF2B5EF4-FFF2-40B4-BE49-F238E27FC236}">
                <a16:creationId xmlns:a16="http://schemas.microsoft.com/office/drawing/2014/main" id="{81DC4C8F-DBCD-CC46-E16E-3908036240D2}"/>
              </a:ext>
            </a:extLst>
          </p:cNvPr>
          <p:cNvSpPr/>
          <p:nvPr/>
        </p:nvSpPr>
        <p:spPr>
          <a:xfrm>
            <a:off x="5841637" y="3652436"/>
            <a:ext cx="408519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2_1#688b26882?vcp=1&amp;pid=9a961add7&amp;color=0,0,0&amp;vtp=1&amp;bt=1&amp;bbb=1&amp;hb=1"/>
          <p:cNvSpPr/>
          <p:nvPr/>
        </p:nvSpPr>
        <p:spPr>
          <a:xfrm>
            <a:off x="896112" y="15336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（2）牟小中的弟弟要到游乐场去玩，我们应该提醒他最好在（①星期一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期日）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62_1#688b26882?vcp=1&amp;pid=9a961add7&amp;color=0,0,0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9173" y="2128712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63_1#688b26882.blank?vcp=1&amp;pid=9a961add7&amp;color=0,0,0&amp;vpa=42&amp;vtp=1"/>
          <p:cNvSpPr/>
          <p:nvPr/>
        </p:nvSpPr>
        <p:spPr>
          <a:xfrm>
            <a:off x="1827181" y="20429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B_4_AS.64_1#688b26882?vcp=1&amp;pid=9a961add7&amp;color=0,0,0&amp;vtp=1&amp;bbb=1&amp;hb=1"/>
          <p:cNvSpPr/>
          <p:nvPr/>
        </p:nvSpPr>
        <p:spPr>
          <a:xfrm>
            <a:off x="896112" y="263740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本题考查分析图片。从图片中可以看出，星期日的天气是晴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，星期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一的天气是雷电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。牟小中的弟弟要到游乐场去玩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，我们应该提醒他最好在星期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。故选②。</a:t>
            </a:r>
            <a:endParaRPr lang="en-US" altLang="zh-CN" sz="2400" dirty="0"/>
          </a:p>
        </p:txBody>
      </p:sp>
      <p:sp>
        <p:nvSpPr>
          <p:cNvPr id="6" name="QB_4_BD.65_1#39f7ee425?vcp=1&amp;pid=9a961add7&amp;color=0,0,0&amp;vtp=1&amp;bbb=1&amp;hb=1"/>
          <p:cNvSpPr/>
          <p:nvPr/>
        </p:nvSpPr>
        <p:spPr>
          <a:xfrm>
            <a:off x="896112" y="42884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（3）牟小中教给弟弟一句谚语，叮嘱他注意观察天气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：早晨下雨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晚上下雨到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B_4_BD.65_1#39f7ee425?vcp=1&amp;pid=9a961add7&amp;color=0,0,0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4773" y="488346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AN.66_1#39f7ee425.blank?vcp=1&amp;pid=9a961add7&amp;color=0,0,0&amp;vpa=43&amp;vtp=1&amp;bbb=1"/>
          <p:cNvSpPr/>
          <p:nvPr/>
        </p:nvSpPr>
        <p:spPr>
          <a:xfrm>
            <a:off x="9599581" y="426046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当日</a:t>
            </a:r>
            <a:endParaRPr lang="en-US" altLang="zh-CN" sz="2400" dirty="0"/>
          </a:p>
        </p:txBody>
      </p:sp>
      <p:sp>
        <p:nvSpPr>
          <p:cNvPr id="9" name="QB_4_AN.67_1#39f7ee425.blank?vcp=1&amp;pid=9a961add7&amp;color=0,0,0&amp;vpa=44&amp;vtp=1&amp;bbb=1"/>
          <p:cNvSpPr/>
          <p:nvPr/>
        </p:nvSpPr>
        <p:spPr>
          <a:xfrm>
            <a:off x="2436781" y="479767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ef45a5b1?vcp=1&amp;pid=7a16ad3e3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四、雏鹰飞翔：阅读理解之中见成长。（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21枚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3ef45a5b1?vcp=1&amp;pid=7a16ad3e3&amp;color=0,0,0&amp;tib=255,255,255&amp;iip=24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82" y="900000"/>
            <a:ext cx="457200" cy="457200"/>
          </a:xfrm>
          <a:prstGeom prst="rect">
            <a:avLst/>
          </a:prstGeom>
        </p:spPr>
      </p:pic>
      <p:sp>
        <p:nvSpPr>
          <p:cNvPr id="4" name="QO_3_BD.68_1#97585cc7a?vcp=1&amp;pid=3ef45a5b1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8.牟小中带来一个有趣的故事，认真阅读，完成练习。（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21枚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O_3_BD.68_1#97585cc7a?vcp=1&amp;pid=3ef45a5b1&amp;color=0,0,0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9173" y="1433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3_BD.68_2#97585cc7a?vcp=1&amp;pid=3ef45a5b1&amp;color=0,0,0&amp;vtp=1&amp;bbb=1&amp;hb=1"/>
          <p:cNvSpPr/>
          <p:nvPr/>
        </p:nvSpPr>
        <p:spPr>
          <a:xfrm>
            <a:off x="896112" y="189910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是谁松的土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春天到了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，小桃树上开满了小花，红红的,过了几天又长满了叶子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，绿绿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。小桃树说:“是谁帮我松的土，让我的花开得这么美，叶子长得这么好?”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一只小蜜蜂飞来了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，小桃树说:“谢谢你，小蜜蜂，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是你帮我松的土吧?”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小蜜蜂说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:“不是不是，我只会采蜜。”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8_3#97585cc7a?vcp=1&amp;pid=3ef45a5b1&amp;color=0,0,0&amp;mp=1&amp;vtp=1&amp;bt=1&amp;bbb=1&amp;hb=1"/>
          <p:cNvSpPr/>
          <p:nvPr/>
        </p:nvSpPr>
        <p:spPr>
          <a:xfrm>
            <a:off x="896112" y="15210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一头大象慢吞吞地走了过来，小桃树说:“谢谢你，大象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，是你帮我松的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土吧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?”大象说:“不是不是，我只会浇水。”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一只啄木鸟落在了小桃树的枝头上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，小桃树说:“谢谢你，啄木鸟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帮我松的土吧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?”啄木鸟说:“不是不是，我只会捉害虫。”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小桃树还问了小白兔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、小蝴蝶，他们都说不会松土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。一条小蚯蚓慢吞吞地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从软软的泥土里钻了出来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，不声不响地待在一旁。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小朋友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，你们猜是谁帮小桃树松的土呢?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9_1#30901f54e?vcp=1&amp;pid=97585cc7a&amp;color=0,0,0&amp;vtp=1&amp;bt=1&amp;bbb=1"/>
          <p:cNvSpPr/>
          <p:nvPr/>
        </p:nvSpPr>
        <p:spPr>
          <a:xfrm>
            <a:off x="896112" y="14806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（1）根据故事内容，写一写。（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（绿绿）的叶子 ______的小花 ______的泥土</a:t>
            </a:r>
            <a:endParaRPr lang="en-US" altLang="zh-CN" sz="2400" dirty="0"/>
          </a:p>
        </p:txBody>
      </p:sp>
      <p:pic>
        <p:nvPicPr>
          <p:cNvPr id="3" name="QB_4_BD.69_1#30901f54e?vcp=1&amp;pid=97585cc7a&amp;color=0,0,0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6373" y="155835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70_1#30901f54e.blank?vcp=1&amp;pid=97585cc7a&amp;color=0,0,0&amp;vpa=45&amp;vtp=1&amp;bbb=1"/>
          <p:cNvSpPr/>
          <p:nvPr/>
        </p:nvSpPr>
        <p:spPr>
          <a:xfrm>
            <a:off x="3198780" y="1989900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红红</a:t>
            </a:r>
            <a:endParaRPr lang="en-US" altLang="zh-CN" sz="2400" dirty="0"/>
          </a:p>
        </p:txBody>
      </p:sp>
      <p:sp>
        <p:nvSpPr>
          <p:cNvPr id="6" name="QB_4_AN.71_1#30901f54e.blank?vcp=1&amp;pid=97585cc7a&amp;color=0,0,0&amp;vpa=46&amp;vtp=1&amp;bbb=1"/>
          <p:cNvSpPr/>
          <p:nvPr/>
        </p:nvSpPr>
        <p:spPr>
          <a:xfrm>
            <a:off x="5179980" y="1989900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软软</a:t>
            </a:r>
            <a:endParaRPr lang="en-US" altLang="zh-CN" sz="2400" dirty="0"/>
          </a:p>
        </p:txBody>
      </p:sp>
      <p:sp>
        <p:nvSpPr>
          <p:cNvPr id="7" name="QO_4_BD.72_1#7891a2326?vcp=1&amp;pid=97585cc7a&amp;color=0,0,0&amp;vtp=1&amp;bbb=1"/>
          <p:cNvSpPr/>
          <p:nvPr/>
        </p:nvSpPr>
        <p:spPr>
          <a:xfrm>
            <a:off x="896112" y="258127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（2）根据故事内容连一连。（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O_4_BD.72_1#7891a2326?vcp=1&amp;pid=97585cc7a&amp;color=0,0,0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1573" y="266236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O_4_BD.72_2#7891a2326?vcp=1&amp;pid=97585cc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3624" y="3187002"/>
            <a:ext cx="907084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214D1710-AC82-B90A-4C46-4BBD911AB9B4}"/>
              </a:ext>
            </a:extLst>
          </p:cNvPr>
          <p:cNvCxnSpPr>
            <a:cxnSpLocks/>
          </p:cNvCxnSpPr>
          <p:nvPr/>
        </p:nvCxnSpPr>
        <p:spPr>
          <a:xfrm>
            <a:off x="2275535" y="3517648"/>
            <a:ext cx="1338376" cy="4861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F562F5E3-4EB7-CD99-F219-D356338C5D43}"/>
              </a:ext>
            </a:extLst>
          </p:cNvPr>
          <p:cNvCxnSpPr>
            <a:cxnSpLocks/>
          </p:cNvCxnSpPr>
          <p:nvPr/>
        </p:nvCxnSpPr>
        <p:spPr>
          <a:xfrm flipV="1">
            <a:off x="2275535" y="3517648"/>
            <a:ext cx="1338376" cy="4229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F3D51CC-B7A4-39DB-8E30-775C6769CCED}"/>
              </a:ext>
            </a:extLst>
          </p:cNvPr>
          <p:cNvCxnSpPr>
            <a:cxnSpLocks/>
          </p:cNvCxnSpPr>
          <p:nvPr/>
        </p:nvCxnSpPr>
        <p:spPr>
          <a:xfrm>
            <a:off x="8269442" y="3429000"/>
            <a:ext cx="1338376" cy="51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3DA965BF-58FA-BCDA-1C40-6EF1B67E9AD6}"/>
              </a:ext>
            </a:extLst>
          </p:cNvPr>
          <p:cNvCxnSpPr>
            <a:cxnSpLocks/>
          </p:cNvCxnSpPr>
          <p:nvPr/>
        </p:nvCxnSpPr>
        <p:spPr>
          <a:xfrm flipV="1">
            <a:off x="8120001" y="3517648"/>
            <a:ext cx="1487817" cy="4861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4_1#aa8569264?vcp=1&amp;pid=97585cc7a&amp;color=0,0,0&amp;vtp=1&amp;bt=1&amp;bbb=1&amp;hb=1"/>
          <p:cNvSpPr/>
          <p:nvPr/>
        </p:nvSpPr>
        <p:spPr>
          <a:xfrm>
            <a:off x="896112" y="182807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）读完故事后你积累到的词语有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。再用其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中一个词语写一句话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74_1#aa8569264?vcp=1&amp;pid=97585cc7a&amp;color=0,0,0&amp;tib=255,255,255&amp;iip=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9573" y="242312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75_1#aa8569264.blank?vcp=1&amp;pid=97585cc7a&amp;color=0,0,0&amp;vpa=47&amp;vtp=1&amp;bbb=1"/>
          <p:cNvSpPr/>
          <p:nvPr/>
        </p:nvSpPr>
        <p:spPr>
          <a:xfrm>
            <a:off x="5637180" y="1800131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【示例】慢吞吞</a:t>
            </a:r>
            <a:endParaRPr lang="en-US" altLang="zh-CN" sz="2400" dirty="0"/>
          </a:p>
        </p:txBody>
      </p:sp>
      <p:sp>
        <p:nvSpPr>
          <p:cNvPr id="5" name="QB_4_AN.76_1#aa8569264.blank?vcp=1&amp;pid=97585cc7a&amp;color=0,0,0&amp;vpa=48&amp;vtp=1&amp;bbb=1"/>
          <p:cNvSpPr/>
          <p:nvPr/>
        </p:nvSpPr>
        <p:spPr>
          <a:xfrm>
            <a:off x="8380381" y="1800131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不声不响</a:t>
            </a:r>
            <a:endParaRPr lang="en-US" altLang="zh-CN" sz="2400" dirty="0"/>
          </a:p>
        </p:txBody>
      </p:sp>
      <p:sp>
        <p:nvSpPr>
          <p:cNvPr id="6" name="QB_4_AN.77_1#aa8569264?vcp=1&amp;pid=97585cc7a&amp;color=0,0,0&amp;vtp=1&amp;bbb=1"/>
          <p:cNvSpPr/>
          <p:nvPr/>
        </p:nvSpPr>
        <p:spPr>
          <a:xfrm>
            <a:off x="896112" y="292973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选择“慢吞吞”：太阳拖着疲惫的身躯慢吞吞地回家了。</a:t>
            </a:r>
            <a:endParaRPr lang="en-US" altLang="zh-CN" sz="2400" dirty="0"/>
          </a:p>
        </p:txBody>
      </p:sp>
      <p:sp>
        <p:nvSpPr>
          <p:cNvPr id="7" name="QO_4_BD.78_1#9f8242903?vcp=1&amp;pid=97585cc7a&amp;color=0,0,0&amp;vtp=1&amp;bbb=1&amp;hb=1"/>
          <p:cNvSpPr/>
          <p:nvPr/>
        </p:nvSpPr>
        <p:spPr>
          <a:xfrm>
            <a:off x="896112" y="347106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（4）从什么地方可以看出小桃树非常有礼貌？用“____”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在文中画出来。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只画一处即可）（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8" name="QO_4_BD.78_1#9f8242903?vcp=1&amp;pid=97585cc7a&amp;color=0,0,0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9973" y="406612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O_4_AN.79_1#9f8242903?vcp=1&amp;pid=97585cc7a&amp;color=0,0,0&amp;vtp=1&amp;bbb=1"/>
          <p:cNvSpPr/>
          <p:nvPr/>
        </p:nvSpPr>
        <p:spPr>
          <a:xfrm>
            <a:off x="896112" y="45680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小桃树说：“谢谢你，大象，是你帮我松的土吧？”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2_1#88009fe6e?vcp=1&amp;pid=97585cc7a&amp;color=0,0,0&amp;vtp=1&amp;bt=1&amp;bbb=1&amp;hb=1"/>
          <p:cNvSpPr/>
          <p:nvPr/>
        </p:nvSpPr>
        <p:spPr>
          <a:xfrm>
            <a:off x="896112" y="15413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（5）小桃树知道真相后会怎么说？小蚯蚓会怎么回答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？可以用上下面的词语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写一写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，让这个故事更完整。（不会写的字可以用拼音代替）（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82_1#88009fe6e?vcp=1&amp;pid=97585cc7a&amp;color=0,0,0&amp;tib=255,255,255&amp;iip=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1173" y="2136457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82_2#88009fe6e?vcp=1&amp;pid=97585cc7a&amp;color=0,0,0&amp;vtp=1&amp;bbb=1&amp;hb=1&amp;hltap=1"/>
          <p:cNvSpPr/>
          <p:nvPr/>
        </p:nvSpPr>
        <p:spPr>
          <a:xfrm>
            <a:off x="896112" y="2645156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不用谢 谢谢 没关系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5" name="QB_4_AN.83_1#88009fe6e?vcp=1&amp;pid=97585cc7a&amp;color=0,0,0&amp;vtp=1&amp;bbb=1&amp;hb=1&amp;hla=1">
            <a:extLst>
              <a:ext uri="{FF2B5EF4-FFF2-40B4-BE49-F238E27FC236}">
                <a16:creationId xmlns:a16="http://schemas.microsoft.com/office/drawing/2014/main" id="{4C7242F5-4F2E-4CC1-3B69-2C3A7F380C29}"/>
              </a:ext>
            </a:extLst>
          </p:cNvPr>
          <p:cNvSpPr/>
          <p:nvPr/>
        </p:nvSpPr>
        <p:spPr>
          <a:xfrm>
            <a:off x="896112" y="3181096"/>
            <a:ext cx="10387584" cy="207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示例】小桃树知道真相后，惊讶又感激地说：“原来是你呀，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小蚯蚓！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一直都是你在默默地帮我松土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，我之前一直都没注意到你。太感谢你啦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！”小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蚯蚓不好意思地说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：“没关系，不用谢，这是我应该做的。”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小桃树微笑着说：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“真的很谢谢你！”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a16ad3e3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郑州中牟县期末检测卷</a:t>
            </a:r>
            <a:endParaRPr lang="en-US" altLang="zh-CN" sz="6000" dirty="0"/>
          </a:p>
        </p:txBody>
      </p:sp>
      <p:sp>
        <p:nvSpPr>
          <p:cNvPr id="3" name="C_1_BD#7a16ad3e3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0ec64d43d?vcp=1&amp;pid=7a16ad3e3&amp;color=0,0,0&amp;vtp=1&amp;bt=1&amp;bbb=1"/>
          <p:cNvSpPr/>
          <p:nvPr/>
        </p:nvSpPr>
        <p:spPr>
          <a:xfrm>
            <a:off x="896112" y="29116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时间：60分钟 奖章：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d340fc4a?vcp=1&amp;pid=7a16ad3e3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一、雏鹰飞翔：字词乐园争章忙，（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0d340fc4a?vcp=1&amp;pid=7a16ad3e3&amp;color=0,0,0&amp;tib=255,255,255&amp;iip=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7107" y="900000"/>
            <a:ext cx="457200" cy="457200"/>
          </a:xfrm>
          <a:prstGeom prst="rect">
            <a:avLst/>
          </a:prstGeom>
        </p:spPr>
      </p:pic>
      <p:sp>
        <p:nvSpPr>
          <p:cNvPr id="4" name="QO_3_BD.1_1#c19805623?vcp=1&amp;pid=0d340fc4a&amp;color=0,0,0&amp;vtp=1&amp;bbb=1&amp;h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1.牟小中启动“雏鹰飞翔”活动，要求每位队员连线成长密码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，连线正确即可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按动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“启动”键。（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O_3_BD.1_1#c19805623?vcp=1&amp;pid=0d340fc4a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9973" y="194768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1_2#c19805623?htil=1&amp;vcp=1&amp;pid=0d340fc4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9891" y="2894852"/>
            <a:ext cx="7653378" cy="135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F0C1E628-728F-347C-0041-6E2B700CF891}"/>
              </a:ext>
            </a:extLst>
          </p:cNvPr>
          <p:cNvCxnSpPr>
            <a:cxnSpLocks/>
          </p:cNvCxnSpPr>
          <p:nvPr/>
        </p:nvCxnSpPr>
        <p:spPr>
          <a:xfrm>
            <a:off x="3516313" y="3353396"/>
            <a:ext cx="1386613" cy="3042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D93A5C12-DD36-7221-0E38-62B1EB323C77}"/>
              </a:ext>
            </a:extLst>
          </p:cNvPr>
          <p:cNvCxnSpPr>
            <a:cxnSpLocks/>
          </p:cNvCxnSpPr>
          <p:nvPr/>
        </p:nvCxnSpPr>
        <p:spPr>
          <a:xfrm>
            <a:off x="4296569" y="3310023"/>
            <a:ext cx="2792208" cy="42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4F7F84A7-BE81-4900-6A0B-89A7AD9D754D}"/>
              </a:ext>
            </a:extLst>
          </p:cNvPr>
          <p:cNvCxnSpPr>
            <a:cxnSpLocks/>
          </p:cNvCxnSpPr>
          <p:nvPr/>
        </p:nvCxnSpPr>
        <p:spPr>
          <a:xfrm>
            <a:off x="4992099" y="3310023"/>
            <a:ext cx="3385547" cy="42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1264937-7599-CA14-5011-CDAE311FDAAF}"/>
              </a:ext>
            </a:extLst>
          </p:cNvPr>
          <p:cNvCxnSpPr>
            <a:cxnSpLocks/>
          </p:cNvCxnSpPr>
          <p:nvPr/>
        </p:nvCxnSpPr>
        <p:spPr>
          <a:xfrm flipH="1">
            <a:off x="4296569" y="3327227"/>
            <a:ext cx="1396104" cy="4087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DC1E3C02-3AE4-9D9C-EB7F-ED00D0EC5D6A}"/>
              </a:ext>
            </a:extLst>
          </p:cNvPr>
          <p:cNvCxnSpPr>
            <a:cxnSpLocks/>
          </p:cNvCxnSpPr>
          <p:nvPr/>
        </p:nvCxnSpPr>
        <p:spPr>
          <a:xfrm>
            <a:off x="6349916" y="3310023"/>
            <a:ext cx="1365878" cy="4431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5F8B037A-F455-5C06-27AA-E4F5E516E228}"/>
              </a:ext>
            </a:extLst>
          </p:cNvPr>
          <p:cNvCxnSpPr>
            <a:cxnSpLocks/>
          </p:cNvCxnSpPr>
          <p:nvPr/>
        </p:nvCxnSpPr>
        <p:spPr>
          <a:xfrm flipH="1">
            <a:off x="5692673" y="3320566"/>
            <a:ext cx="1314486" cy="4154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5E5B2045-FACD-893F-B00B-C021F7FB33C4}"/>
              </a:ext>
            </a:extLst>
          </p:cNvPr>
          <p:cNvCxnSpPr>
            <a:cxnSpLocks/>
          </p:cNvCxnSpPr>
          <p:nvPr/>
        </p:nvCxnSpPr>
        <p:spPr>
          <a:xfrm flipH="1">
            <a:off x="3634717" y="3265260"/>
            <a:ext cx="4234316" cy="4154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AA2768C2-EE17-0296-3C7C-450DFDDF4ADA}"/>
              </a:ext>
            </a:extLst>
          </p:cNvPr>
          <p:cNvCxnSpPr>
            <a:cxnSpLocks/>
          </p:cNvCxnSpPr>
          <p:nvPr/>
        </p:nvCxnSpPr>
        <p:spPr>
          <a:xfrm flipH="1">
            <a:off x="6249348" y="3269999"/>
            <a:ext cx="2244939" cy="4831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_1#e5836efad?vcp=1&amp;pid=0d340fc4a&amp;color=0,0,0&amp;vtp=1&amp;bt=1&amp;bbb=1&amp;hb=1"/>
          <p:cNvSpPr/>
          <p:nvPr/>
        </p:nvSpPr>
        <p:spPr>
          <a:xfrm>
            <a:off x="896112" y="1685766"/>
            <a:ext cx="10387584" cy="3504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2.牟小中要带领大家诵读一段话，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请你先根据拼音把这段话写完整。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（10枚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defTabSz="914400" rtl="0" eaLnBrk="1" fontAlgn="auto" latinLnBrk="1" hangingPunct="1">
              <a:lnSpc>
                <a:spcPts val="10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</a:t>
            </a:r>
            <a:r>
              <a:rPr kumimoji="0" lang="en-US" altLang="zh-CN" sz="51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我们的祖国，她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有，她有五</a:t>
            </a:r>
            <a:r>
              <a:rPr kumimoji="0" lang="en-US" altLang="zh-CN" sz="56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56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旗；她有神</a:t>
            </a:r>
          </a:p>
          <a:p>
            <a:pPr marL="0" marR="0" lvl="0" indent="0" defTabSz="914400" rtl="0" eaLnBrk="1" fontAlgn="auto" latinLnBrk="1" hangingPunct="1">
              <a:lnSpc>
                <a:spcPts val="10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舟飞船，她有最快的列</a:t>
            </a:r>
            <a:r>
              <a:rPr kumimoji="0" lang="en-US" altLang="zh-CN" sz="5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。我</a:t>
            </a:r>
            <a:r>
              <a:rPr kumimoji="0" lang="en-US" altLang="zh-CN" sz="57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自豪，我</a:t>
            </a:r>
            <a:r>
              <a:rPr kumimoji="0" lang="en-US" altLang="zh-CN" sz="57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中国！</a:t>
            </a:r>
            <a:endParaRPr lang="en-US" altLang="zh-CN" sz="2400" dirty="0"/>
          </a:p>
        </p:txBody>
      </p:sp>
      <p:pic>
        <p:nvPicPr>
          <p:cNvPr id="3" name="QB_3_BD.3_1#e5836efad?vcp=1&amp;pid=0d340fc4a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973" y="231213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3_2#e5836efad?vcp=1&amp;pid=0d340fc4a&amp;color=0,0,0&amp;tib=255,255,255&amp;iip=4&amp;vip=1#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689" y="2833338"/>
            <a:ext cx="822960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3_2#e5836efad?vcp=1&amp;pid=0d340fc4a&amp;color=0,0,0&amp;tib=255,255,255&amp;iip=5&amp;vip=2#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1394" y="2833338"/>
            <a:ext cx="1600200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3_2#e5836efad?vcp=1&amp;pid=0d340fc4a&amp;color=0,0,0&amp;tib=255,255,255&amp;iip=6&amp;vip=4#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9597" y="2783046"/>
            <a:ext cx="923544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3_2#e5836efad?vcp=1&amp;pid=0d340fc4a&amp;color=0,0,0&amp;tib=255,255,255&amp;iip=7&amp;vip=5#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9717" y="2837910"/>
            <a:ext cx="832104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3_2#e5836efad?vcp=1&amp;pid=0d340fc4a&amp;color=0,0,0&amp;tib=255,255,255&amp;iip=8&amp;vip=6#6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4144" y="4123944"/>
            <a:ext cx="685800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3_2#e5836efad?vcp=1&amp;pid=0d340fc4a&amp;color=0,0,0&amp;tib=255,255,255&amp;iip=9&amp;vip=7#8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2117" y="4064508"/>
            <a:ext cx="1517904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3_2#e5836efad?vcp=1&amp;pid=0d340fc4a&amp;color=0,0,0&amp;tib=255,255,255&amp;iip=10&amp;vip=9#10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0938" y="4123944"/>
            <a:ext cx="1353312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3_AN.4_1#e5836efad.blank?vcp=1&amp;pid=0d340fc4a&amp;color=0,0,0&amp;vpa=1&amp;vtp=1"/>
          <p:cNvSpPr/>
          <p:nvPr/>
        </p:nvSpPr>
        <p:spPr>
          <a:xfrm>
            <a:off x="1891697" y="3244818"/>
            <a:ext cx="694944" cy="70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</a:t>
            </a:r>
            <a:endParaRPr lang="en-US" altLang="zh-CN" sz="2400" dirty="0"/>
          </a:p>
        </p:txBody>
      </p:sp>
      <p:sp>
        <p:nvSpPr>
          <p:cNvPr id="13" name="QB_3_AN.5_1#e5836efad.blank?vcp=1&amp;pid=0d340fc4a&amp;color=0,0,0&amp;vpa=2&amp;vtp=1"/>
          <p:cNvSpPr/>
          <p:nvPr/>
        </p:nvSpPr>
        <p:spPr>
          <a:xfrm>
            <a:off x="4856258" y="3226530"/>
            <a:ext cx="731520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</a:t>
            </a:r>
            <a:endParaRPr lang="en-US" altLang="zh-CN" sz="2400" dirty="0"/>
          </a:p>
        </p:txBody>
      </p:sp>
      <p:sp>
        <p:nvSpPr>
          <p:cNvPr id="14" name="QB_3_AN.6_1#e5836efad.blank?vcp=1&amp;pid=0d340fc4a&amp;color=0,0,0&amp;vpa=3&amp;vtp=1"/>
          <p:cNvSpPr/>
          <p:nvPr/>
        </p:nvSpPr>
        <p:spPr>
          <a:xfrm>
            <a:off x="5633498" y="3235674"/>
            <a:ext cx="713232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京</a:t>
            </a:r>
            <a:endParaRPr lang="en-US" altLang="zh-CN" sz="2400" dirty="0"/>
          </a:p>
        </p:txBody>
      </p:sp>
      <p:sp>
        <p:nvSpPr>
          <p:cNvPr id="15" name="QB_3_AN.7_1#e5836efad.blank?vcp=1&amp;pid=0d340fc4a&amp;color=0,0,0&amp;vpa=4&amp;vtp=1"/>
          <p:cNvSpPr/>
          <p:nvPr/>
        </p:nvSpPr>
        <p:spPr>
          <a:xfrm>
            <a:off x="8022749" y="3194526"/>
            <a:ext cx="786384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星</a:t>
            </a:r>
            <a:endParaRPr lang="en-US" altLang="zh-CN" sz="2400" dirty="0"/>
          </a:p>
        </p:txBody>
      </p:sp>
      <p:sp>
        <p:nvSpPr>
          <p:cNvPr id="16" name="QB_3_AN.8_1#e5836efad.blank?vcp=1&amp;pid=0d340fc4a&amp;color=0,0,0&amp;vpa=5&amp;vtp=1"/>
          <p:cNvSpPr/>
          <p:nvPr/>
        </p:nvSpPr>
        <p:spPr>
          <a:xfrm>
            <a:off x="8964581" y="3240246"/>
            <a:ext cx="694944" cy="7040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红</a:t>
            </a:r>
            <a:endParaRPr lang="en-US" altLang="zh-CN" sz="2400" dirty="0"/>
          </a:p>
        </p:txBody>
      </p:sp>
      <p:sp>
        <p:nvSpPr>
          <p:cNvPr id="17" name="QB_3_AN.9_1#e5836efad.blank?vcp=1&amp;pid=0d340fc4a&amp;color=0,0,0&amp;vpa=6&amp;vtp=1"/>
          <p:cNvSpPr/>
          <p:nvPr/>
        </p:nvSpPr>
        <p:spPr>
          <a:xfrm>
            <a:off x="3980720" y="4462272"/>
            <a:ext cx="612648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</a:t>
            </a:r>
            <a:endParaRPr lang="en-US" altLang="zh-CN" sz="2400" dirty="0"/>
          </a:p>
        </p:txBody>
      </p:sp>
      <p:sp>
        <p:nvSpPr>
          <p:cNvPr id="18" name="QB_3_AN.10_1#e5836efad.blank?vcp=1&amp;pid=0d340fc4a&amp;color=0,0,0&amp;vpa=7&amp;vtp=1"/>
          <p:cNvSpPr/>
          <p:nvPr/>
        </p:nvSpPr>
        <p:spPr>
          <a:xfrm>
            <a:off x="5306981" y="4430268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非</a:t>
            </a:r>
            <a:endParaRPr lang="en-US" altLang="zh-CN" sz="2400" dirty="0"/>
          </a:p>
        </p:txBody>
      </p:sp>
      <p:sp>
        <p:nvSpPr>
          <p:cNvPr id="19" name="QB_3_AN.11_1#e5836efad.blank?vcp=1&amp;pid=0d340fc4a&amp;color=0,0,0&amp;vpa=8&amp;vtp=1"/>
          <p:cNvSpPr/>
          <p:nvPr/>
        </p:nvSpPr>
        <p:spPr>
          <a:xfrm>
            <a:off x="6029357" y="4430268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常</a:t>
            </a:r>
            <a:endParaRPr lang="en-US" altLang="zh-CN" sz="2400" dirty="0"/>
          </a:p>
        </p:txBody>
      </p:sp>
      <p:sp>
        <p:nvSpPr>
          <p:cNvPr id="20" name="QB_3_AN.12_1#e5836efad.blank?vcp=1&amp;pid=0d340fc4a&amp;color=0,0,0&amp;vpa=9&amp;vtp=1"/>
          <p:cNvSpPr/>
          <p:nvPr/>
        </p:nvSpPr>
        <p:spPr>
          <a:xfrm>
            <a:off x="8084090" y="4471416"/>
            <a:ext cx="585216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</a:t>
            </a:r>
            <a:endParaRPr lang="en-US" altLang="zh-CN" sz="2400" dirty="0"/>
          </a:p>
        </p:txBody>
      </p:sp>
      <p:sp>
        <p:nvSpPr>
          <p:cNvPr id="21" name="QB_3_AN.13_1#e5836efad.blank?vcp=1&amp;pid=0d340fc4a&amp;color=0,0,0&amp;vpa=10&amp;vtp=1"/>
          <p:cNvSpPr/>
          <p:nvPr/>
        </p:nvSpPr>
        <p:spPr>
          <a:xfrm>
            <a:off x="8705882" y="4471416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4_1#45812d883?vcp=1&amp;pid=0d340fc4a&amp;color=0,0,0&amp;vtp=1&amp;bt=1&amp;bbb=1"/>
          <p:cNvSpPr/>
          <p:nvPr/>
        </p:nvSpPr>
        <p:spPr>
          <a:xfrm>
            <a:off x="896112" y="134727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3.牟小中来到词语站，有三个小游戏，和他一起来玩吧。（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14_1#45812d883?vcp=1&amp;pid=0d340fc4a&amp;color=0,0,0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3973" y="1428369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15_1#cb2f1eeba?vcp=1&amp;pid=45812d883&amp;color=0,0,0&amp;vtp=1&amp;bbb=1"/>
          <p:cNvSpPr/>
          <p:nvPr/>
        </p:nvSpPr>
        <p:spPr>
          <a:xfrm>
            <a:off x="896112" y="18789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游戏（1）： 词语接龙。（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B_4_BD.15_1#cb2f1eeba?vcp=1&amp;pid=45812d883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4373" y="196005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15_2#cb2f1eeba?vcp=1&amp;pid=45812d883&amp;color=0,0,0&amp;tib=255,255,255&amp;vip=11#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484692"/>
            <a:ext cx="10351008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16_1#cb2f1eeba.blank?vcp=1&amp;pid=45812d883&amp;color=0,0,0&amp;vpa=11&amp;vtp=1"/>
          <p:cNvSpPr/>
          <p:nvPr/>
        </p:nvSpPr>
        <p:spPr>
          <a:xfrm>
            <a:off x="7510705" y="3080493"/>
            <a:ext cx="813814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ctr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【示例】安</a:t>
            </a:r>
            <a:endParaRPr lang="en-US" altLang="zh-CN" dirty="0"/>
          </a:p>
        </p:txBody>
      </p:sp>
      <p:sp>
        <p:nvSpPr>
          <p:cNvPr id="8" name="QB_4_AN.17_1#cb2f1eeba.blank?vcp=1&amp;pid=45812d883&amp;color=0,0,0&amp;vpa=12&amp;vtp=1"/>
          <p:cNvSpPr/>
          <p:nvPr/>
        </p:nvSpPr>
        <p:spPr>
          <a:xfrm>
            <a:off x="8595359" y="3106483"/>
            <a:ext cx="457200" cy="43891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全</a:t>
            </a:r>
            <a:endParaRPr lang="en-US" altLang="zh-CN" dirty="0"/>
          </a:p>
        </p:txBody>
      </p:sp>
      <p:sp>
        <p:nvSpPr>
          <p:cNvPr id="9" name="QB_4_AN.18_1#cb2f1eeba.blank?vcp=1&amp;pid=45812d883&amp;color=0,0,0&amp;vpa=13&amp;vtp=1"/>
          <p:cNvSpPr/>
          <p:nvPr/>
        </p:nvSpPr>
        <p:spPr>
          <a:xfrm>
            <a:off x="9665207" y="3088195"/>
            <a:ext cx="46634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全</a:t>
            </a:r>
            <a:endParaRPr lang="en-US" altLang="zh-CN" dirty="0"/>
          </a:p>
        </p:txBody>
      </p:sp>
      <p:sp>
        <p:nvSpPr>
          <p:cNvPr id="10" name="QB_4_AN.19_1#cb2f1eeba.blank?vcp=1&amp;pid=45812d883&amp;color=0,0,0&amp;vpa=14&amp;vtp=1"/>
          <p:cNvSpPr/>
          <p:nvPr/>
        </p:nvSpPr>
        <p:spPr>
          <a:xfrm>
            <a:off x="10543031" y="3097339"/>
            <a:ext cx="448056" cy="4480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员</a:t>
            </a:r>
            <a:endParaRPr lang="en-US" altLang="zh-CN" dirty="0"/>
          </a:p>
        </p:txBody>
      </p:sp>
      <p:sp>
        <p:nvSpPr>
          <p:cNvPr id="11" name="QB_4_AS.20_1#cb2f1eeba?vcp=1&amp;pid=45812d883&amp;color=0,0,0&amp;vtp=1&amp;bbb=1&amp;hb=1"/>
          <p:cNvSpPr/>
          <p:nvPr/>
        </p:nvSpPr>
        <p:spPr>
          <a:xfrm>
            <a:off x="896112" y="445319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本题考查组词。通过观察可知，要求用所给词语开头，</a:t>
            </a: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进行词语接龙，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即前一个词语的最后一个字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，是后一个词语的第一个字。故可填：安全、全员。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1_1#d4d661c4b?vcp=1&amp;pid=45812d883&amp;color=0,0,0&amp;vtp=1&amp;bt=1&amp;bbb=1"/>
          <p:cNvSpPr/>
          <p:nvPr/>
        </p:nvSpPr>
        <p:spPr>
          <a:xfrm>
            <a:off x="896112" y="235610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游戏（2）： 火眼金睛送形近字回家。（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21_1#d4d661c4b?vcp=1&amp;pid=45812d883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243719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21_2#d4d661c4b?vcp=1&amp;pid=45812d883&amp;color=0,0,0&amp;vtp=1&amp;bbb=1&amp;hb=1"/>
          <p:cNvSpPr/>
          <p:nvPr/>
        </p:nvSpPr>
        <p:spPr>
          <a:xfrm>
            <a:off x="896112" y="289445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 情 青 晴 请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今天，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空万里，小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蛙心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特别好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。它在荷叶上唱歌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，小鱼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来小虾当听众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，它们边听边在周围的河水里游来游去。</a:t>
            </a:r>
            <a:endParaRPr lang="en-US" altLang="zh-CN" sz="2400" dirty="0"/>
          </a:p>
        </p:txBody>
      </p:sp>
      <p:sp>
        <p:nvSpPr>
          <p:cNvPr id="5" name="QB_4_AN.22_1#d4d661c4b.blank?vcp=1&amp;pid=45812d883&amp;color=0,0,0&amp;vpa=15&amp;vtp=1"/>
          <p:cNvSpPr/>
          <p:nvPr/>
        </p:nvSpPr>
        <p:spPr>
          <a:xfrm>
            <a:off x="2436781" y="34253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晴</a:t>
            </a:r>
            <a:endParaRPr lang="en-US" altLang="zh-CN" sz="2400" dirty="0"/>
          </a:p>
        </p:txBody>
      </p:sp>
      <p:sp>
        <p:nvSpPr>
          <p:cNvPr id="6" name="QB_4_AN.23_1#d4d661c4b.blank?vcp=1&amp;pid=45812d883&amp;color=0,0,0&amp;vpa=16&amp;vtp=1"/>
          <p:cNvSpPr/>
          <p:nvPr/>
        </p:nvSpPr>
        <p:spPr>
          <a:xfrm>
            <a:off x="4570380" y="34253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</a:t>
            </a:r>
            <a:endParaRPr lang="en-US" altLang="zh-CN" sz="2400" dirty="0"/>
          </a:p>
        </p:txBody>
      </p:sp>
      <p:sp>
        <p:nvSpPr>
          <p:cNvPr id="7" name="QB_4_AN.24_1#d4d661c4b.blank?vcp=1&amp;pid=45812d883&amp;color=0,0,0&amp;vpa=17&amp;vtp=1"/>
          <p:cNvSpPr/>
          <p:nvPr/>
        </p:nvSpPr>
        <p:spPr>
          <a:xfrm>
            <a:off x="5789580" y="34253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</a:t>
            </a:r>
            <a:endParaRPr lang="en-US" altLang="zh-CN" sz="2400" dirty="0"/>
          </a:p>
        </p:txBody>
      </p:sp>
      <p:sp>
        <p:nvSpPr>
          <p:cNvPr id="8" name="QB_4_AN.25_1#d4d661c4b.blank?vcp=1&amp;pid=45812d883&amp;color=0,0,0&amp;vpa=18&amp;vtp=1"/>
          <p:cNvSpPr/>
          <p:nvPr/>
        </p:nvSpPr>
        <p:spPr>
          <a:xfrm>
            <a:off x="10666381" y="34253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2955a75ed?vcp=1&amp;pid=45812d883&amp;color=0,0,0&amp;vtp=1&amp;bt=1&amp;bbb=1&amp;hb=1"/>
          <p:cNvSpPr/>
          <p:nvPr/>
        </p:nvSpPr>
        <p:spPr>
          <a:xfrm>
            <a:off x="896112" y="152349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游戏（3）： 街边有个甜品店，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招牌上的字需要我们查字典才能知道意思。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（10枚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4_BD.26_1#2955a75ed?vcp=1&amp;pid=45812d883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973" y="211855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26_2#2955a75ed?vcp=1&amp;pid=45812d883&amp;color=0,0,0&amp;vtp=1&amp;bbb=1&amp;hb=1"/>
          <p:cNvSpPr/>
          <p:nvPr/>
        </p:nvSpPr>
        <p:spPr>
          <a:xfrm>
            <a:off x="896112" y="262724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回忆音序查字法口诀：音序查字要牢记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，先把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找。字母下面找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看看它在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第几页 ②首个字母 ③音节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“茶”字应先在“汉语拼音音节索引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”里找到大写字母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，再找音节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翻到相应页码找到“茶”字，就可以看到“茶”的解释了。</a:t>
            </a:r>
            <a:endParaRPr lang="en-US" altLang="zh-CN" sz="2400" dirty="0"/>
          </a:p>
        </p:txBody>
      </p:sp>
      <p:sp>
        <p:nvSpPr>
          <p:cNvPr id="5" name="QB_4_AN.27_1#2955a75ed.blank?vcp=1&amp;pid=45812d883&amp;color=0,0,0&amp;vpa=19&amp;vtp=1"/>
          <p:cNvSpPr/>
          <p:nvPr/>
        </p:nvSpPr>
        <p:spPr>
          <a:xfrm>
            <a:off x="7618381" y="259930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6" name="QB_4_AN.28_1#2955a75ed.blank?vcp=1&amp;pid=45812d883&amp;color=0,0,0&amp;vpa=20&amp;vtp=1"/>
          <p:cNvSpPr/>
          <p:nvPr/>
        </p:nvSpPr>
        <p:spPr>
          <a:xfrm>
            <a:off x="10361581" y="259930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7" name="QB_4_AN.29_1#2955a75ed.blank?vcp=1&amp;pid=45812d883&amp;color=0,0,0&amp;vpa=21&amp;vtp=1"/>
          <p:cNvSpPr/>
          <p:nvPr/>
        </p:nvSpPr>
        <p:spPr>
          <a:xfrm>
            <a:off x="2131981" y="315810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8" name="QB_4_AN.30_1#2955a75ed.blank?vcp=1&amp;pid=45812d883&amp;color=0,0,0&amp;vpa=22&amp;vtp=1"/>
          <p:cNvSpPr/>
          <p:nvPr/>
        </p:nvSpPr>
        <p:spPr>
          <a:xfrm>
            <a:off x="8837581" y="4275709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B_4_AN.31_1#2955a75ed.blank?vcp=1&amp;pid=45812d883&amp;color=0,0,0&amp;vpa=23&amp;vtp=1&amp;bbb=1"/>
          <p:cNvSpPr/>
          <p:nvPr/>
        </p:nvSpPr>
        <p:spPr>
          <a:xfrm>
            <a:off x="832612" y="4812919"/>
            <a:ext cx="762000" cy="45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be46757b?vcp=1&amp;pid=7a16ad3e3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二、雏鹰飞翔：遨游传统文化天地间。（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24枚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5be46757b?vcp=1&amp;pid=7a16ad3e3&amp;color=0,0,0&amp;tib=255,255,255&amp;iip=1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482" y="900000"/>
            <a:ext cx="457200" cy="457200"/>
          </a:xfrm>
          <a:prstGeom prst="rect">
            <a:avLst/>
          </a:prstGeom>
        </p:spPr>
      </p:pic>
      <p:sp>
        <p:nvSpPr>
          <p:cNvPr id="4" name="QO_3_BD.32_1#b86f5b014?vcp=1&amp;pid=5be46757b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4.牟小中带领大家温习古诗。（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O_3_BD.32_1#b86f5b014?vcp=1&amp;pid=5be46757b&amp;color=0,0,0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6373" y="1433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33_1#d260011c3?vcp=1&amp;pid=b86f5b014&amp;color=0,0,0&amp;vtp=1&amp;bbb=1"/>
          <p:cNvSpPr/>
          <p:nvPr/>
        </p:nvSpPr>
        <p:spPr>
          <a:xfrm>
            <a:off x="896112" y="18924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（1）诗中藏着春天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：夜来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，花落知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4_AN.34_1#d260011c3.blank?vcp=1&amp;pid=b86f5b014&amp;color=0,0,0&amp;vpa=24&amp;vtp=1&amp;bbb=1"/>
          <p:cNvSpPr/>
          <p:nvPr/>
        </p:nvSpPr>
        <p:spPr>
          <a:xfrm>
            <a:off x="4417980" y="184291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风雨声</a:t>
            </a:r>
            <a:endParaRPr lang="en-US" altLang="zh-CN" sz="2400" dirty="0"/>
          </a:p>
        </p:txBody>
      </p:sp>
      <p:sp>
        <p:nvSpPr>
          <p:cNvPr id="8" name="QB_4_AN.35_1#d260011c3.blank?vcp=1&amp;pid=b86f5b014&amp;color=0,0,0&amp;vpa=25&amp;vtp=1&amp;bbb=1"/>
          <p:cNvSpPr/>
          <p:nvPr/>
        </p:nvSpPr>
        <p:spPr>
          <a:xfrm>
            <a:off x="6856381" y="1842911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多少</a:t>
            </a:r>
            <a:endParaRPr lang="en-US" altLang="zh-CN" sz="2400" dirty="0"/>
          </a:p>
        </p:txBody>
      </p:sp>
      <p:sp>
        <p:nvSpPr>
          <p:cNvPr id="9" name="QB_4_BD.36_1#d861b0805?vcp=1&amp;pid=b86f5b014&amp;color=0,0,0&amp;vtp=1&amp;bbb=1"/>
          <p:cNvSpPr/>
          <p:nvPr/>
        </p:nvSpPr>
        <p:spPr>
          <a:xfrm>
            <a:off x="896112" y="24271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（2）诗中藏着夏天：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小荷才露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，早有蜻蜓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B_4_AN.37_1#d861b0805.blank?vcp=1&amp;pid=b86f5b014&amp;color=0,0,0&amp;vpa=26&amp;vtp=1&amp;bbb=1"/>
          <p:cNvSpPr/>
          <p:nvPr/>
        </p:nvSpPr>
        <p:spPr>
          <a:xfrm>
            <a:off x="5179980" y="237758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尖尖角</a:t>
            </a:r>
            <a:endParaRPr lang="en-US" altLang="zh-CN" sz="2400" dirty="0"/>
          </a:p>
        </p:txBody>
      </p:sp>
      <p:sp>
        <p:nvSpPr>
          <p:cNvPr id="11" name="QB_4_AN.38_1#d861b0805.blank?vcp=1&amp;pid=b86f5b014&amp;color=0,0,0&amp;vpa=27&amp;vtp=1&amp;bbb=1"/>
          <p:cNvSpPr/>
          <p:nvPr/>
        </p:nvSpPr>
        <p:spPr>
          <a:xfrm>
            <a:off x="7923181" y="2377581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立上头</a:t>
            </a:r>
            <a:endParaRPr lang="en-US" altLang="zh-CN" sz="2400" dirty="0"/>
          </a:p>
        </p:txBody>
      </p:sp>
      <p:sp>
        <p:nvSpPr>
          <p:cNvPr id="12" name="QB_4_BD.39_1#3e64b4c2c?vcp=1&amp;pid=b86f5b014&amp;color=0,0,0&amp;vtp=1&amp;bbb=1"/>
          <p:cNvSpPr/>
          <p:nvPr/>
        </p:nvSpPr>
        <p:spPr>
          <a:xfrm>
            <a:off x="896112" y="29617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（3）诗中藏着思念：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举头望明月，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3" name="QB_4_AN.40_1#3e64b4c2c.blank?vcp=1&amp;pid=b86f5b014&amp;color=0,0,0&amp;vpa=28&amp;vtp=1&amp;bbb=1"/>
          <p:cNvSpPr/>
          <p:nvPr/>
        </p:nvSpPr>
        <p:spPr>
          <a:xfrm>
            <a:off x="5637180" y="291225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低头思故乡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762</Words>
  <Application>Microsoft Office PowerPoint</Application>
  <PresentationFormat>宽屏</PresentationFormat>
  <Paragraphs>160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Heiti SC Medium</vt:lpstr>
      <vt:lpstr>Microsoft YaHei Bold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2025-01-21T11:26:24Z</dcterms:created>
  <dcterms:modified xsi:type="dcterms:W3CDTF">2025-01-21T12:13:31Z</dcterms:modified>
  <cp:category/>
  <cp:contentStatus/>
</cp:coreProperties>
</file>