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7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88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ecf59e80b?vcp=1&amp;vopoq=1&amp;pid=d3c163f5a&amp;color=0,0,0&amp;vtp=1&amp;bt=1&amp;bbb=1&amp;hb=1"/>
          <p:cNvSpPr/>
          <p:nvPr/>
        </p:nvSpPr>
        <p:spPr>
          <a:xfrm>
            <a:off x="896112" y="23528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10.你想找《丁丁历险记》这本书,可是不知道在哪里,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想找图书馆管理员帮忙，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你会怎么说?(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46_1#ecf59e80b?vcp=1&amp;vopoq=1&amp;pid=d3c163f5a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1173" y="294786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47_1#ecf59e80b.bracket?vcp=1&amp;vopoq=1&amp;pid=d3c163f5a&amp;color=0,0,0&amp;vpa=34&amp;vtp=1"/>
          <p:cNvSpPr/>
          <p:nvPr/>
        </p:nvSpPr>
        <p:spPr>
          <a:xfrm>
            <a:off x="2893981" y="290017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5_BD.46_2#ecf59e80b.choices?vcp=1&amp;vopoq=1&amp;pid=d3c163f5a&amp;color=0,0,0&amp;vtp=1&amp;bbb=1"/>
          <p:cNvSpPr/>
          <p:nvPr/>
        </p:nvSpPr>
        <p:spPr>
          <a:xfrm>
            <a:off x="896112" y="34565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①喂，《丁丁历险记》在哪里?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老师,您好!请您帮我找一找《丁丁历险记》这本书,好吗?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8bf58165d?vcp=1&amp;pid=d3c163f5a&amp;color=0,0,0&amp;vtp=1&amp;bt=1&amp;bbb=1&amp;hb=1"/>
          <p:cNvSpPr/>
          <p:nvPr/>
        </p:nvSpPr>
        <p:spPr>
          <a:xfrm>
            <a:off x="896112" y="18161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11.请你给下面一段话加上标点符号,并用“\”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划去错误的读音和汉字。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（11枚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5_BD.48_1#8bf58165d?vcp=1&amp;pid=d3c163f5a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73" y="241122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48_2#8bf58165d?vcp=1&amp;pid=d3c163f5a&amp;color=0,0,0&amp;vtp=1&amp;bbb=1&amp;hb=1"/>
          <p:cNvSpPr/>
          <p:nvPr/>
        </p:nvSpPr>
        <p:spPr>
          <a:xfrm>
            <a:off x="896112" y="291992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来到图书馆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我内心激动极了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（le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图书馆的空间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可真大啊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这里得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（de děi）有一个（蓝 篮）球场那么大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。门口还有一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颗 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）大树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大树伸出枝条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,就（像 象）在和我们打招（z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zh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o）呼。</a:t>
            </a:r>
            <a:endParaRPr lang="en-US" altLang="zh-CN" sz="2400" dirty="0"/>
          </a:p>
        </p:txBody>
      </p:sp>
      <p:pic>
        <p:nvPicPr>
          <p:cNvPr id="5" name="QO_5_BD.48_2#8bf58165d?vcp=1&amp;pid=d3c163f5a&amp;color=0,0,0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5746" y="2997645"/>
            <a:ext cx="3108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5_BD.48_2#8bf58165d?vcp=1&amp;pid=d3c163f5a&amp;color=0,0,0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8646" y="2997645"/>
            <a:ext cx="3108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5_BD.48_2#8bf58165d?vcp=1&amp;pid=d3c163f5a&amp;color=0,0,0&amp;tib=255,255,255&amp;iip=1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1346" y="3546284"/>
            <a:ext cx="3108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O_5_BD.48_2#8bf58165d?vcp=1&amp;pid=d3c163f5a&amp;color=0,0,0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3346" y="4063619"/>
            <a:ext cx="3108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O_5_AN.49_1#8bf58165d?vcp=1&amp;pid=d3c163f5a&amp;color=0,0,0&amp;vtp=1&amp;bbb=1"/>
          <p:cNvSpPr/>
          <p:nvPr/>
        </p:nvSpPr>
        <p:spPr>
          <a:xfrm>
            <a:off x="3092555" y="2876429"/>
            <a:ext cx="10387584" cy="4648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E509BE4F-C268-9E9A-1067-232BBCEFA33C}"/>
              </a:ext>
            </a:extLst>
          </p:cNvPr>
          <p:cNvCxnSpPr>
            <a:cxnSpLocks/>
          </p:cNvCxnSpPr>
          <p:nvPr/>
        </p:nvCxnSpPr>
        <p:spPr>
          <a:xfrm>
            <a:off x="6431147" y="2971677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E1F6C3A-0315-E004-4993-389DACFBFDC4}"/>
              </a:ext>
            </a:extLst>
          </p:cNvPr>
          <p:cNvCxnSpPr>
            <a:cxnSpLocks/>
          </p:cNvCxnSpPr>
          <p:nvPr/>
        </p:nvCxnSpPr>
        <p:spPr>
          <a:xfrm>
            <a:off x="9792805" y="2971676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99E5CE4-82CA-ED3E-205D-E4EF8658CA99}"/>
              </a:ext>
            </a:extLst>
          </p:cNvPr>
          <p:cNvCxnSpPr>
            <a:cxnSpLocks/>
          </p:cNvCxnSpPr>
          <p:nvPr/>
        </p:nvCxnSpPr>
        <p:spPr>
          <a:xfrm>
            <a:off x="3692341" y="3517648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36C6F7E0-1DDF-2802-55B3-497EF94BF7F3}"/>
              </a:ext>
            </a:extLst>
          </p:cNvPr>
          <p:cNvCxnSpPr>
            <a:cxnSpLocks/>
          </p:cNvCxnSpPr>
          <p:nvPr/>
        </p:nvCxnSpPr>
        <p:spPr>
          <a:xfrm>
            <a:off x="6084888" y="3547968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B5B4CEC-5BA9-3CDE-7C6F-66FD13297082}"/>
              </a:ext>
            </a:extLst>
          </p:cNvPr>
          <p:cNvCxnSpPr>
            <a:cxnSpLocks/>
          </p:cNvCxnSpPr>
          <p:nvPr/>
        </p:nvCxnSpPr>
        <p:spPr>
          <a:xfrm>
            <a:off x="1173233" y="4093939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F235B7A-30DE-C680-4A9C-7086552F6CB6}"/>
              </a:ext>
            </a:extLst>
          </p:cNvPr>
          <p:cNvCxnSpPr>
            <a:cxnSpLocks/>
          </p:cNvCxnSpPr>
          <p:nvPr/>
        </p:nvCxnSpPr>
        <p:spPr>
          <a:xfrm>
            <a:off x="6278023" y="4093939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7C506EB2-4EAA-321F-5931-9316176B10A2}"/>
              </a:ext>
            </a:extLst>
          </p:cNvPr>
          <p:cNvCxnSpPr>
            <a:cxnSpLocks/>
          </p:cNvCxnSpPr>
          <p:nvPr/>
        </p:nvCxnSpPr>
        <p:spPr>
          <a:xfrm>
            <a:off x="9763528" y="4061395"/>
            <a:ext cx="287153" cy="5459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QO_5_AN.49_1#8bf58165d?vcp=1&amp;pid=d3c163f5a&amp;color=0,0,0&amp;vtp=1&amp;bbb=1">
            <a:extLst>
              <a:ext uri="{FF2B5EF4-FFF2-40B4-BE49-F238E27FC236}">
                <a16:creationId xmlns:a16="http://schemas.microsoft.com/office/drawing/2014/main" id="{D238EA06-433A-D94E-3B14-16C75753E93F}"/>
              </a:ext>
            </a:extLst>
          </p:cNvPr>
          <p:cNvSpPr/>
          <p:nvPr/>
        </p:nvSpPr>
        <p:spPr>
          <a:xfrm>
            <a:off x="7295427" y="2849563"/>
            <a:ext cx="10387584" cy="4648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9" name="QO_5_AN.49_1#8bf58165d?vcp=1&amp;pid=d3c163f5a&amp;color=0,0,0&amp;vtp=1&amp;bbb=1">
            <a:extLst>
              <a:ext uri="{FF2B5EF4-FFF2-40B4-BE49-F238E27FC236}">
                <a16:creationId xmlns:a16="http://schemas.microsoft.com/office/drawing/2014/main" id="{50BEE72E-A192-066B-78B9-7EBB444D19BA}"/>
              </a:ext>
            </a:extLst>
          </p:cNvPr>
          <p:cNvSpPr/>
          <p:nvPr/>
        </p:nvSpPr>
        <p:spPr>
          <a:xfrm>
            <a:off x="2228574" y="3474592"/>
            <a:ext cx="10387584" cy="4648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20" name="QO_5_AN.49_1#8bf58165d?vcp=1&amp;pid=d3c163f5a&amp;color=0,0,0&amp;vtp=1&amp;bbb=1">
            <a:extLst>
              <a:ext uri="{FF2B5EF4-FFF2-40B4-BE49-F238E27FC236}">
                <a16:creationId xmlns:a16="http://schemas.microsoft.com/office/drawing/2014/main" id="{1B17C7CE-021A-2D7B-EC81-0BA510C6D5BA}"/>
              </a:ext>
            </a:extLst>
          </p:cNvPr>
          <p:cNvSpPr/>
          <p:nvPr/>
        </p:nvSpPr>
        <p:spPr>
          <a:xfrm>
            <a:off x="3020232" y="3943025"/>
            <a:ext cx="10387584" cy="4648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9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6e93d7b6?sp=1&amp;vcp=1&amp;pid=cbc7140f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活动三：师生阅读</a:t>
            </a:r>
            <a:endParaRPr lang="en-US" altLang="zh-CN" sz="3000" dirty="0"/>
          </a:p>
        </p:txBody>
      </p:sp>
      <p:sp>
        <p:nvSpPr>
          <p:cNvPr id="3" name="C_3_BD#a638b612a?vcp=1&amp;pid=b6e93d7b6&amp;color=0,0,0&amp;vtp=1&amp;bbb=1&amp;hb=1"/>
          <p:cNvSpPr/>
          <p:nvPr/>
        </p:nvSpPr>
        <p:spPr>
          <a:xfrm>
            <a:off x="896112" y="1416807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三、老师给我们读了一篇短文，根据要求，完成12—18题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a638b612a?vcp=1&amp;pid=b6e93d7b6&amp;color=0,0,0&amp;tib=255,255,255&amp;iip=2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843527"/>
            <a:ext cx="457200" cy="457200"/>
          </a:xfrm>
          <a:prstGeom prst="rect">
            <a:avLst/>
          </a:prstGeom>
        </p:spPr>
      </p:pic>
      <p:sp>
        <p:nvSpPr>
          <p:cNvPr id="5" name="QM_4_BD.50_1#6b60d4339?vcp=1&amp;pid=a638b612a&amp;color=0,0,0&amp;vtp=1&amp;bbb=1&amp;hb=1"/>
          <p:cNvSpPr/>
          <p:nvPr/>
        </p:nvSpPr>
        <p:spPr>
          <a:xfrm>
            <a:off x="896112" y="2307336"/>
            <a:ext cx="10387584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枯井里的小青蛙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小青蛙不小心掉到了枯井里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，他不急不慌，在井里唱起了歌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。一头大象听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见井里发出的歌声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，觉得很奇怪，就走过来朝井里问:“谁在里头唱歌?”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“是我，小青蛙!”小青蛙赶紧说:“大象伯伯，快救我出去吧!”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0_1#6b60d4339?vcp=1&amp;pid=a638b612a&amp;color=0,0,0&amp;vtp=1&amp;bbb=1&amp;hb=1">
            <a:extLst>
              <a:ext uri="{FF2B5EF4-FFF2-40B4-BE49-F238E27FC236}">
                <a16:creationId xmlns:a16="http://schemas.microsoft.com/office/drawing/2014/main" id="{BC7802DB-83D5-6F6B-2EB3-004308E48B38}"/>
              </a:ext>
            </a:extLst>
          </p:cNvPr>
          <p:cNvSpPr/>
          <p:nvPr/>
        </p:nvSpPr>
        <p:spPr>
          <a:xfrm>
            <a:off x="896112" y="125216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大象问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:“你掉进井里，怎么还有心思唱歌呀?”小青蛙说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:“我唱歌是因为我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相信人们听到我的歌声一定会来救我的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。要是遇到一点儿困难就哭鼻子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，多没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出息呀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你真是一个又聪明又勇敢的小家伙!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”大象说着，就伸下长鼻子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，把小青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蛙救上来了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BD.51_1#d63e76d36?vcp=1&amp;pid=6b60d4339&amp;color=0,0,0&amp;vtp=1&amp;bbb=1&amp;hb=1">
            <a:extLst>
              <a:ext uri="{FF2B5EF4-FFF2-40B4-BE49-F238E27FC236}">
                <a16:creationId xmlns:a16="http://schemas.microsoft.com/office/drawing/2014/main" id="{4A1B0829-8692-244F-097C-9A4012B29CF5}"/>
              </a:ext>
            </a:extLst>
          </p:cNvPr>
          <p:cNvSpPr/>
          <p:nvPr/>
        </p:nvSpPr>
        <p:spPr>
          <a:xfrm>
            <a:off x="896112" y="400633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这篇短文共有(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第(   )自然段写了大象把小青蛙救了出来。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B_5_BD.54_1#cc0df9b67?vcp=1&amp;pid=6b60d4339&amp;color=0,0,0&amp;vtp=1&amp;bbb=1">
            <a:extLst>
              <a:ext uri="{FF2B5EF4-FFF2-40B4-BE49-F238E27FC236}">
                <a16:creationId xmlns:a16="http://schemas.microsoft.com/office/drawing/2014/main" id="{DACEBF6F-2EF7-470D-CCAA-675C853B5EC3}"/>
              </a:ext>
            </a:extLst>
          </p:cNvPr>
          <p:cNvSpPr/>
          <p:nvPr/>
        </p:nvSpPr>
        <p:spPr>
          <a:xfrm>
            <a:off x="896112" y="51032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短文写了(      )和(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之间的故事。（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5_BD.51_1#d63e76d36?vcp=1&amp;pid=6b60d4339&amp;color=0,0,0&amp;tib=255,255,255&amp;iip=21&amp;vtp=1" descr="preencoded.png">
            <a:extLst>
              <a:ext uri="{FF2B5EF4-FFF2-40B4-BE49-F238E27FC236}">
                <a16:creationId xmlns:a16="http://schemas.microsoft.com/office/drawing/2014/main" id="{51F41F21-A47E-1429-6782-09E3DEB0A1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60139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AN.52_1#d63e76d36.bracket?vcp=1&amp;pid=6b60d4339&amp;color=0,0,0&amp;vpa=35&amp;vtp=1">
            <a:extLst>
              <a:ext uri="{FF2B5EF4-FFF2-40B4-BE49-F238E27FC236}">
                <a16:creationId xmlns:a16="http://schemas.microsoft.com/office/drawing/2014/main" id="{7322DE61-AD27-F120-4029-503A9450B5B4}"/>
              </a:ext>
            </a:extLst>
          </p:cNvPr>
          <p:cNvSpPr/>
          <p:nvPr/>
        </p:nvSpPr>
        <p:spPr>
          <a:xfrm>
            <a:off x="3351180" y="401649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7" name="QB_5_AN.53_1#d63e76d36.bracket?vcp=1&amp;pid=6b60d4339&amp;color=0,0,0&amp;vpa=36&amp;vtp=1">
            <a:extLst>
              <a:ext uri="{FF2B5EF4-FFF2-40B4-BE49-F238E27FC236}">
                <a16:creationId xmlns:a16="http://schemas.microsoft.com/office/drawing/2014/main" id="{B1ACC2D9-6B3F-188E-A981-A8D043E25F49}"/>
              </a:ext>
            </a:extLst>
          </p:cNvPr>
          <p:cNvSpPr/>
          <p:nvPr/>
        </p:nvSpPr>
        <p:spPr>
          <a:xfrm>
            <a:off x="5789580" y="401649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pic>
        <p:nvPicPr>
          <p:cNvPr id="8" name="QB_5_BD.54_1#cc0df9b67?vcp=1&amp;pid=6b60d4339&amp;color=0,0,0&amp;tib=255,255,255&amp;iip=22&amp;vtp=1" descr="preencoded.png">
            <a:extLst>
              <a:ext uri="{FF2B5EF4-FFF2-40B4-BE49-F238E27FC236}">
                <a16:creationId xmlns:a16="http://schemas.microsoft.com/office/drawing/2014/main" id="{B65F493D-E7EF-8F8C-297E-EC649E9118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4773" y="518438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55_1#cc0df9b67.bracket?vcp=1&amp;pid=6b60d4339&amp;color=0,0,0&amp;vpa=37&amp;vtp=1&amp;bbb=1">
            <a:extLst>
              <a:ext uri="{FF2B5EF4-FFF2-40B4-BE49-F238E27FC236}">
                <a16:creationId xmlns:a16="http://schemas.microsoft.com/office/drawing/2014/main" id="{25F5D7BF-81A5-AD36-6D22-125ACB079386}"/>
              </a:ext>
            </a:extLst>
          </p:cNvPr>
          <p:cNvSpPr/>
          <p:nvPr/>
        </p:nvSpPr>
        <p:spPr>
          <a:xfrm>
            <a:off x="2741581" y="50918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大象</a:t>
            </a:r>
            <a:endParaRPr lang="en-US" altLang="zh-CN" sz="2400" dirty="0"/>
          </a:p>
        </p:txBody>
      </p:sp>
      <p:sp>
        <p:nvSpPr>
          <p:cNvPr id="10" name="QB_5_AN.56_1#cc0df9b67.bracket?vcp=1&amp;pid=6b60d4339&amp;color=0,0,0&amp;vpa=38&amp;vtp=1&amp;bbb=1">
            <a:extLst>
              <a:ext uri="{FF2B5EF4-FFF2-40B4-BE49-F238E27FC236}">
                <a16:creationId xmlns:a16="http://schemas.microsoft.com/office/drawing/2014/main" id="{A48ECFA4-0106-BB1C-56C1-88D42564DF5D}"/>
              </a:ext>
            </a:extLst>
          </p:cNvPr>
          <p:cNvSpPr/>
          <p:nvPr/>
        </p:nvSpPr>
        <p:spPr>
          <a:xfrm>
            <a:off x="4265580" y="509186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小青蛙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6387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c0c2750e5?vcp=1&amp;pid=6b60d4339&amp;color=0,0,0&amp;vtp=1&amp;bt=1&amp;bbb=1"/>
          <p:cNvSpPr/>
          <p:nvPr/>
        </p:nvSpPr>
        <p:spPr>
          <a:xfrm>
            <a:off x="896112" y="9946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14.根据短文内容,判断对错,对的画“√”,错的画“×”。（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5_BD.57_1#c0c2750e5?vcp=1&amp;pid=6b60d4339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373" y="107575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T_6_BD.58_1#cbdf0de85?vcp=1&amp;pid=c0c2750e5&amp;color=0,0,0&amp;vtp=1&amp;bbb=1"/>
          <p:cNvSpPr/>
          <p:nvPr/>
        </p:nvSpPr>
        <p:spPr>
          <a:xfrm>
            <a:off x="896112" y="152634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（1）小青蛙掉进了枯井里,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非常着急。(    )</a:t>
            </a:r>
            <a:endParaRPr lang="en-US" altLang="zh-CN" sz="2400" dirty="0"/>
          </a:p>
        </p:txBody>
      </p:sp>
      <p:sp>
        <p:nvSpPr>
          <p:cNvPr id="5" name="QT_6_AN.59_1#cbdf0de85.bracket?vcp=1&amp;pid=c0c2750e5&amp;color=0,0,0&amp;vpa=39&amp;vtp=1"/>
          <p:cNvSpPr/>
          <p:nvPr/>
        </p:nvSpPr>
        <p:spPr>
          <a:xfrm>
            <a:off x="6246780" y="15149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6" name="QT_6_BD.60_1#e7d297460?vcp=1&amp;pid=c0c2750e5&amp;color=0,0,0&amp;vtp=1&amp;bbb=1"/>
          <p:cNvSpPr/>
          <p:nvPr/>
        </p:nvSpPr>
        <p:spPr>
          <a:xfrm>
            <a:off x="896112" y="206101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（2）大象听到井里发出的歌声，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觉得很开心。(    )</a:t>
            </a:r>
            <a:endParaRPr lang="en-US" altLang="zh-CN" sz="2400" dirty="0"/>
          </a:p>
        </p:txBody>
      </p:sp>
      <p:sp>
        <p:nvSpPr>
          <p:cNvPr id="7" name="QT_6_AN.61_1#e7d297460.bracket?vcp=1&amp;pid=c0c2750e5&amp;color=0,0,0&amp;vpa=40&amp;vtp=1"/>
          <p:cNvSpPr/>
          <p:nvPr/>
        </p:nvSpPr>
        <p:spPr>
          <a:xfrm>
            <a:off x="7313581" y="20495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8" name="QT_6_BD.62_1#e27168c78?vcp=1&amp;pid=c0c2750e5&amp;color=0,0,0&amp;vtp=1&amp;bbb=1"/>
          <p:cNvSpPr/>
          <p:nvPr/>
        </p:nvSpPr>
        <p:spPr>
          <a:xfrm>
            <a:off x="896112" y="25956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（3）小青蛙又聪明又勇敢,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用歌声救了自己。(    )</a:t>
            </a:r>
            <a:endParaRPr lang="en-US" altLang="zh-CN" sz="2400" dirty="0"/>
          </a:p>
        </p:txBody>
      </p:sp>
      <p:sp>
        <p:nvSpPr>
          <p:cNvPr id="9" name="QT_6_AN.63_1#e27168c78.bracket?vcp=1&amp;pid=c0c2750e5&amp;color=0,0,0&amp;vpa=41&amp;vtp=1"/>
          <p:cNvSpPr/>
          <p:nvPr/>
        </p:nvSpPr>
        <p:spPr>
          <a:xfrm>
            <a:off x="7161181" y="25842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10" name="QO_5_AS.64_1#c0c2750e5?vcp=1&amp;pid=6b60d4339&amp;color=0,0,0&amp;vtp=1&amp;bbb=1&amp;hb=1"/>
          <p:cNvSpPr/>
          <p:nvPr/>
        </p:nvSpPr>
        <p:spPr>
          <a:xfrm>
            <a:off x="896112" y="3137027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本题考查理解文章内容。根据文章中的句子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“小青蛙不小心掉到了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枯井里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，他不急不慌”可知，小青蛙并不着急，故（1）错。根据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“一头大象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听见井里发出的歌声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，觉得很奇怪”可知，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大象觉得奇怪而不是觉得很开心，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（2）错。根据小青蛙的表现和句子“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你真是一个又聪明又勇敢的小家伙”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（3）正确。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5_1#10f05b7c4?vcp=1&amp;pid=6b60d4339&amp;color=0,0,0&amp;vtp=1&amp;bt=1&amp;bbb=1"/>
          <p:cNvSpPr/>
          <p:nvPr/>
        </p:nvSpPr>
        <p:spPr>
          <a:xfrm>
            <a:off x="896112" y="9730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15.仿照文中画横线的句子写一句话。（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____________________又______又______________。</a:t>
            </a:r>
            <a:endParaRPr lang="en-US" altLang="zh-CN" sz="2400" dirty="0"/>
          </a:p>
        </p:txBody>
      </p:sp>
      <p:pic>
        <p:nvPicPr>
          <p:cNvPr id="3" name="QB_5_BD.65_1#10f05b7c4?vcp=1&amp;pid=6b60d4339&amp;color=0,0,0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773" y="105079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66_1#10f05b7c4.blank?vcp=1&amp;pid=6b60d4339&amp;color=0,0,0&amp;vpa=42&amp;vtp=1&amp;bbb=1"/>
          <p:cNvSpPr/>
          <p:nvPr/>
        </p:nvSpPr>
        <p:spPr>
          <a:xfrm>
            <a:off x="912780" y="1482344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【示例】你真是一个</a:t>
            </a:r>
            <a:endParaRPr lang="en-US" altLang="zh-CN" sz="2400" dirty="0"/>
          </a:p>
        </p:txBody>
      </p:sp>
      <p:sp>
        <p:nvSpPr>
          <p:cNvPr id="6" name="QB_5_AN.67_1#10f05b7c4.blank?vcp=1&amp;pid=6b60d4339&amp;color=0,0,0&amp;vpa=43&amp;vtp=1&amp;bbb=1"/>
          <p:cNvSpPr/>
          <p:nvPr/>
        </p:nvSpPr>
        <p:spPr>
          <a:xfrm>
            <a:off x="4265580" y="148234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乖巧</a:t>
            </a:r>
            <a:endParaRPr lang="en-US" altLang="zh-CN" sz="2400" dirty="0"/>
          </a:p>
        </p:txBody>
      </p:sp>
      <p:sp>
        <p:nvSpPr>
          <p:cNvPr id="7" name="QB_5_AN.68_1#10f05b7c4.blank?vcp=1&amp;pid=6b60d4339&amp;color=0,0,0&amp;vpa=44&amp;vtp=1&amp;bbb=1"/>
          <p:cNvSpPr/>
          <p:nvPr/>
        </p:nvSpPr>
        <p:spPr>
          <a:xfrm>
            <a:off x="5484780" y="1482344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懂事的好孩子</a:t>
            </a:r>
            <a:endParaRPr lang="en-US" altLang="zh-CN" sz="2400" dirty="0"/>
          </a:p>
        </p:txBody>
      </p:sp>
      <p:sp>
        <p:nvSpPr>
          <p:cNvPr id="8" name="QC_5_BD.69_1#00fcc188c?vcp=1&amp;vopoq=1&amp;pid=6b60d4339&amp;color=0,0,0&amp;vtp=1&amp;bbb=1"/>
          <p:cNvSpPr/>
          <p:nvPr/>
        </p:nvSpPr>
        <p:spPr>
          <a:xfrm>
            <a:off x="896112" y="207371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小青蛙为什么在枯井里唱歌?(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9" name="QC_5_BD.69_1#00fcc188c?vcp=1&amp;vopoq=1&amp;pid=6b60d4339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215480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5_AN.70_1#00fcc188c.bracket?vcp=1&amp;vopoq=1&amp;pid=6b60d4339&amp;color=0,0,0&amp;vpa=45&amp;vtp=1"/>
          <p:cNvSpPr/>
          <p:nvPr/>
        </p:nvSpPr>
        <p:spPr>
          <a:xfrm>
            <a:off x="5484780" y="20622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C_5_BD.69_2#00fcc188c.choices?vcp=1&amp;vopoq=1&amp;pid=6b60d4339&amp;color=0,0,0&amp;vtp=1&amp;bbb=1"/>
          <p:cNvSpPr/>
          <p:nvPr/>
        </p:nvSpPr>
        <p:spPr>
          <a:xfrm>
            <a:off x="896112" y="26150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①小青蛙特别喜欢唱歌。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小青蛙要用歌声吸引别人的注意来救自己。</a:t>
            </a:r>
            <a:endParaRPr lang="en-US" altLang="zh-CN" sz="2400" dirty="0"/>
          </a:p>
        </p:txBody>
      </p:sp>
      <p:sp>
        <p:nvSpPr>
          <p:cNvPr id="12" name="QB_5_BD.71_1#83cdb254a?vcp=1&amp;pid=6b60d4339&amp;color=0,0,0&amp;vtp=1&amp;bbb=1"/>
          <p:cNvSpPr/>
          <p:nvPr/>
        </p:nvSpPr>
        <p:spPr>
          <a:xfrm>
            <a:off x="896112" y="371868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17.如果你遇到困难了,你会怎么做?请写一写吧。（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endParaRPr lang="en-US" altLang="zh-CN" sz="2400" dirty="0"/>
          </a:p>
        </p:txBody>
      </p:sp>
      <p:pic>
        <p:nvPicPr>
          <p:cNvPr id="13" name="QB_5_BD.71_1#83cdb254a?vcp=1&amp;pid=6b60d4339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4773" y="379641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5_AN.72_1#83cdb254a.blank?vcp=1&amp;pid=6b60d4339&amp;color=0,0,0&amp;vpa=46&amp;vtp=1&amp;bbb=1"/>
          <p:cNvSpPr/>
          <p:nvPr/>
        </p:nvSpPr>
        <p:spPr>
          <a:xfrm>
            <a:off x="938180" y="4227957"/>
            <a:ext cx="875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【示例】我会勇敢地克服困难，不慌乱，冷静地寻找解决办法。</a:t>
            </a:r>
            <a:endParaRPr lang="en-US" altLang="zh-CN" sz="2400" dirty="0"/>
          </a:p>
        </p:txBody>
      </p:sp>
      <p:sp>
        <p:nvSpPr>
          <p:cNvPr id="16" name="QB_5_BD.73_1#aa43a5223?vcp=1&amp;pid=6b60d4339&amp;color=0,0,0&amp;vtp=1&amp;bbb=1"/>
          <p:cNvSpPr/>
          <p:nvPr/>
        </p:nvSpPr>
        <p:spPr>
          <a:xfrm>
            <a:off x="896112" y="48223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18.请你来夸一夸小青蛙吧。（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endParaRPr lang="en-US" altLang="zh-CN" sz="2400" dirty="0"/>
          </a:p>
        </p:txBody>
      </p:sp>
      <p:pic>
        <p:nvPicPr>
          <p:cNvPr id="17" name="QB_5_BD.73_1#aa43a5223?vcp=1&amp;pid=6b60d4339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1573" y="490004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5_AN.74_1#aa43a5223.blank?vcp=1&amp;pid=6b60d4339&amp;color=0,0,0&amp;vpa=47&amp;vtp=1&amp;bbb=1"/>
          <p:cNvSpPr/>
          <p:nvPr/>
        </p:nvSpPr>
        <p:spPr>
          <a:xfrm>
            <a:off x="938180" y="5331587"/>
            <a:ext cx="7535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【示例】小青蛙，你真是一个又聪明又勇敢的小家伙。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5" grpId="0" build="p" animBg="1"/>
      <p:bldP spid="16" grpId="0" build="p" animBg="1"/>
      <p:bldP spid="1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3a0f0bbf?sp=1&amp;vcp=1&amp;pid=cbc7140f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活动四：写下见闻</a:t>
            </a:r>
            <a:endParaRPr lang="en-US" altLang="zh-CN" sz="3000" dirty="0"/>
          </a:p>
        </p:txBody>
      </p:sp>
      <p:sp>
        <p:nvSpPr>
          <p:cNvPr id="3" name="C_3_BD#38ed7ccc7?vcp=1&amp;pid=b3a0f0bbf&amp;color=0,0,0&amp;vtp=1&amp;bbb=1&amp;hb=1"/>
          <p:cNvSpPr/>
          <p:nvPr/>
        </p:nvSpPr>
        <p:spPr>
          <a:xfrm>
            <a:off x="896112" y="1416807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四、这是你在图书馆看到的场景，请你发挥想象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，把自己看到的写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下来吧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。（不会写的字可以用拼音代替） 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38ed7ccc7?vcp=1&amp;pid=b3a0f0bbf&amp;color=0,0,0&amp;tib=255,255,255&amp;iip=2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8057" y="1843527"/>
            <a:ext cx="457200" cy="457200"/>
          </a:xfrm>
          <a:prstGeom prst="rect">
            <a:avLst/>
          </a:prstGeom>
        </p:spPr>
      </p:pic>
      <p:pic>
        <p:nvPicPr>
          <p:cNvPr id="5" name="QO_4_BD.75_1#e8333a9d6?htil=1&amp;vcp=1&amp;pid=38ed7ccc7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128" y="2434336"/>
            <a:ext cx="339242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AN.76_1#e8333a9d6?htil=1&amp;vcp=1&amp;pid=38ed7ccc7&amp;color=0,0,0&amp;vtp=1&amp;bbb=1&amp;hb=1"/>
          <p:cNvSpPr/>
          <p:nvPr/>
        </p:nvSpPr>
        <p:spPr>
          <a:xfrm>
            <a:off x="896112" y="2307336"/>
            <a:ext cx="686714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【示例】图书馆里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，大家都拿着自己喜欢的书在阅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，玲玲找不到自己想找的书，就问老师：“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您能帮我找一下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《快乐苹果》这本书吗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？我找了半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天都找不到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。”老师亲切地说：“好啊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！”老师不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一会儿就把书找到了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。她把书递给玲玲，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玲玲说：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谢谢老师！”老师说：“不客气，快去阅读吧！”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bc7140fa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郑州期末检测卷</a:t>
            </a:r>
            <a:endParaRPr lang="en-US" altLang="zh-CN" sz="6000" dirty="0"/>
          </a:p>
        </p:txBody>
      </p:sp>
      <p:sp>
        <p:nvSpPr>
          <p:cNvPr id="3" name="C_1_BD#cbc7140fa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079af685?vcp=1&amp;pid=cbc7140f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079af685?vcp=1&amp;pid=cbc7140fa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今天,轮到一（3）班到学校的图书馆开展阅读活动了,准备好和他们一起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进入美妙的阅读世界了吗?</a:t>
            </a:r>
            <a:endParaRPr lang="en-US" altLang="zh-CN" sz="100" dirty="0"/>
          </a:p>
        </p:txBody>
      </p:sp>
      <p:pic>
        <p:nvPicPr>
          <p:cNvPr id="4" name="P_2_BD#f079af685?vcp=1&amp;pid=cbc7140f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7975bc20?sp=1&amp;vcp=1&amp;pid=cbc7140fa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活动一：查看通知</a:t>
            </a:r>
            <a:endParaRPr lang="en-US" altLang="zh-CN" sz="3000" dirty="0"/>
          </a:p>
        </p:txBody>
      </p:sp>
      <p:sp>
        <p:nvSpPr>
          <p:cNvPr id="3" name="C_3_BD#0da1611b8?vcp=1&amp;pid=07975bc20&amp;color=0,0,0&amp;vtp=1&amp;bbb=1"/>
          <p:cNvSpPr/>
          <p:nvPr/>
        </p:nvSpPr>
        <p:spPr>
          <a:xfrm>
            <a:off x="896112" y="1412811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一、查看通知，完成1一5题。 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0da1611b8?vcp=1&amp;pid=07975bc20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707" y="1412811"/>
            <a:ext cx="457200" cy="457200"/>
          </a:xfrm>
          <a:prstGeom prst="rect">
            <a:avLst/>
          </a:prstGeom>
        </p:spPr>
      </p:pic>
      <p:graphicFrame>
        <p:nvGraphicFramePr>
          <p:cNvPr id="5" name="QM_4_BD.1_1#67a1a3739?colgroup=33&amp;vcp=1&amp;pid=0da1611b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424824"/>
              </p:ext>
            </p:extLst>
          </p:nvPr>
        </p:nvGraphicFramePr>
        <p:xfrm>
          <a:off x="896112" y="1997456"/>
          <a:ext cx="10369296" cy="243471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47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通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①一（3）班的同学们于②6月5日上午第二节课进入③学校图书馆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④上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阅读课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⑤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学校图书馆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2024年6月4日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QB_5_BD.2_1#ab8184b1a?vcp=1&amp;pid=67a1a3739&amp;color=0,0,0&amp;vtp=1&amp;bbb=1"/>
          <p:cNvSpPr/>
          <p:nvPr/>
        </p:nvSpPr>
        <p:spPr>
          <a:xfrm>
            <a:off x="896112" y="4562856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1.认真读通知,完成练习。（填序号）（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B_5_BD.2_1#ab8184b1a?vcp=1&amp;pid=67a1a3739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773" y="458908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BD.2_2#ab8184b1a?vcp=1&amp;pid=67a1a3739&amp;color=0,0,0&amp;vtp=1&amp;bbb=1"/>
          <p:cNvSpPr/>
          <p:nvPr/>
        </p:nvSpPr>
        <p:spPr>
          <a:xfrm>
            <a:off x="896112" y="5025262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  <a:tabLst>
                <a:tab pos="3437128" algn="l"/>
                <a:tab pos="6861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地点: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事件: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3437128" algn="l"/>
                <a:tab pos="6861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参加人: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通知人: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通知时间: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9" name="QB_5_AN.3_1#ab8184b1a.blank?vcp=1&amp;pid=67a1a3739&amp;color=0,0,0&amp;vpa=1&amp;vtp=1"/>
          <p:cNvSpPr/>
          <p:nvPr/>
        </p:nvSpPr>
        <p:spPr>
          <a:xfrm>
            <a:off x="1674781" y="49942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5_AN.4_1#ab8184b1a.blank?vcp=1&amp;pid=67a1a3739&amp;color=0,0,0&amp;vpa=2&amp;vtp=1"/>
          <p:cNvSpPr/>
          <p:nvPr/>
        </p:nvSpPr>
        <p:spPr>
          <a:xfrm>
            <a:off x="5112035" y="49942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B_5_AN.5_1#ab8184b1a.blank?vcp=1&amp;pid=67a1a3739&amp;color=0,0,0&amp;vpa=3&amp;vtp=1"/>
          <p:cNvSpPr/>
          <p:nvPr/>
        </p:nvSpPr>
        <p:spPr>
          <a:xfrm>
            <a:off x="8536590" y="49942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2" name="QB_5_AN.6_1#ab8184b1a.blank?vcp=1&amp;pid=67a1a3739&amp;color=0,0,0&amp;vpa=4&amp;vtp=1"/>
          <p:cNvSpPr/>
          <p:nvPr/>
        </p:nvSpPr>
        <p:spPr>
          <a:xfrm>
            <a:off x="1979581" y="545604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3" name="QB_5_AN.7_1#ab8184b1a.blank?vcp=1&amp;pid=67a1a3739&amp;color=0,0,0&amp;vpa=5&amp;vtp=1"/>
          <p:cNvSpPr/>
          <p:nvPr/>
        </p:nvSpPr>
        <p:spPr>
          <a:xfrm>
            <a:off x="5416835" y="545604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4" name="QB_5_AN.8_1#ab8184b1a.blank?vcp=1&amp;pid=67a1a3739&amp;color=0,0,0&amp;vpa=6&amp;vtp=1"/>
          <p:cNvSpPr/>
          <p:nvPr/>
        </p:nvSpPr>
        <p:spPr>
          <a:xfrm>
            <a:off x="9146190" y="545604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abbe6ed7b?vcp=1&amp;pid=67a1a3739&amp;color=0,0,0&amp;vtp=1&amp;bt=1&amp;bbb=1&amp;hb=1"/>
          <p:cNvSpPr/>
          <p:nvPr/>
        </p:nvSpPr>
        <p:spPr>
          <a:xfrm>
            <a:off x="896112" y="182727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结构的字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,如果用音序查字法查“请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”,要先查大写字母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再查音节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”字可以组词为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5_BD.9_1#abbe6ed7b?vcp=1&amp;pid=67a1a3739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8373" y="242233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10_1#abbe6ed7b.blank?vcp=1&amp;pid=67a1a3739&amp;color=0,0,0&amp;vpa=7&amp;vtp=1&amp;bbb=1"/>
          <p:cNvSpPr/>
          <p:nvPr/>
        </p:nvSpPr>
        <p:spPr>
          <a:xfrm>
            <a:off x="2436781" y="179933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左右</a:t>
            </a:r>
            <a:endParaRPr lang="en-US" altLang="zh-CN" sz="2400" dirty="0"/>
          </a:p>
        </p:txBody>
      </p:sp>
      <p:sp>
        <p:nvSpPr>
          <p:cNvPr id="5" name="QB_5_AN.11_1#abbe6ed7b.blank?vcp=1&amp;pid=67a1a3739&amp;color=0,0,0&amp;vpa=8&amp;vtp=1"/>
          <p:cNvSpPr/>
          <p:nvPr/>
        </p:nvSpPr>
        <p:spPr>
          <a:xfrm>
            <a:off x="10666381" y="179933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400" dirty="0"/>
          </a:p>
        </p:txBody>
      </p:sp>
      <p:sp>
        <p:nvSpPr>
          <p:cNvPr id="6" name="QB_5_AN.12_1#abbe6ed7b.blank?vcp=1&amp;pid=67a1a3739&amp;color=0,0,0&amp;vpa=9&amp;vtp=1&amp;bbb=1"/>
          <p:cNvSpPr/>
          <p:nvPr/>
        </p:nvSpPr>
        <p:spPr>
          <a:xfrm>
            <a:off x="2131981" y="232384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qinɡ</a:t>
            </a:r>
            <a:endParaRPr lang="en-US" altLang="zh-CN" sz="2400" dirty="0"/>
          </a:p>
        </p:txBody>
      </p:sp>
      <p:sp>
        <p:nvSpPr>
          <p:cNvPr id="7" name="QB_5_AN.13_1#abbe6ed7b.blank?vcp=1&amp;pid=67a1a3739&amp;color=0,0,0&amp;vpa=10&amp;vtp=1&amp;bbb=1"/>
          <p:cNvSpPr/>
          <p:nvPr/>
        </p:nvSpPr>
        <p:spPr>
          <a:xfrm>
            <a:off x="5941980" y="2336546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【示例】请假</a:t>
            </a:r>
            <a:endParaRPr lang="en-US" altLang="zh-CN" sz="2400" dirty="0"/>
          </a:p>
        </p:txBody>
      </p:sp>
      <p:sp>
        <p:nvSpPr>
          <p:cNvPr id="8" name="QB_5_AN.14_1#abbe6ed7b.blank?vcp=1&amp;pid=67a1a3739&amp;color=0,0,0&amp;vpa=11&amp;vtp=1&amp;bbb=1"/>
          <p:cNvSpPr/>
          <p:nvPr/>
        </p:nvSpPr>
        <p:spPr>
          <a:xfrm>
            <a:off x="8380381" y="233654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请客</a:t>
            </a:r>
            <a:endParaRPr lang="en-US" altLang="zh-CN" sz="2400" dirty="0"/>
          </a:p>
        </p:txBody>
      </p:sp>
      <p:sp>
        <p:nvSpPr>
          <p:cNvPr id="9" name="QB_5_BD.15_1#90d52ac63?vcp=1&amp;pid=67a1a3739&amp;color=0,0,0&amp;vtp=1&amp;bbb=1&amp;hb=1"/>
          <p:cNvSpPr/>
          <p:nvPr/>
        </p:nvSpPr>
        <p:spPr>
          <a:xfrm>
            <a:off x="896112" y="293560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3.我发现“请、课、读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”都有相同的偏旁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，我知道含有这个偏旁的字大多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我能写出含有这个偏旁的字: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。口字旁的字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有关,提手旁的字大多和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有关,足字旁的字大多和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（7枚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0" name="QB_5_BD.15_1#90d52ac63?vcp=1&amp;pid=67a1a3739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62794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5_AN.16_1#90d52ac63.blank?vcp=1&amp;pid=67a1a3739&amp;color=0,0,0&amp;vpa=12&amp;vtp=1"/>
          <p:cNvSpPr/>
          <p:nvPr/>
        </p:nvSpPr>
        <p:spPr>
          <a:xfrm>
            <a:off x="6399181" y="29076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讠</a:t>
            </a:r>
            <a:endParaRPr lang="en-US" altLang="zh-CN" sz="2400" dirty="0"/>
          </a:p>
        </p:txBody>
      </p:sp>
      <p:sp>
        <p:nvSpPr>
          <p:cNvPr id="12" name="QB_5_AN.17_1#90d52ac63.blank?vcp=1&amp;pid=67a1a3739&amp;color=0,0,0&amp;vpa=13&amp;vtp=1&amp;bbb=1"/>
          <p:cNvSpPr/>
          <p:nvPr/>
        </p:nvSpPr>
        <p:spPr>
          <a:xfrm>
            <a:off x="1217580" y="346646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语言</a:t>
            </a:r>
            <a:endParaRPr lang="en-US" altLang="zh-CN" sz="2400" dirty="0"/>
          </a:p>
        </p:txBody>
      </p:sp>
      <p:sp>
        <p:nvSpPr>
          <p:cNvPr id="13" name="QB_5_AN.18_1#90d52ac63.blank?vcp=1&amp;pid=67a1a3739&amp;color=0,0,0&amp;vpa=14&amp;vtp=1&amp;bbb=1"/>
          <p:cNvSpPr/>
          <p:nvPr/>
        </p:nvSpPr>
        <p:spPr>
          <a:xfrm>
            <a:off x="6703981" y="346646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【示例】话</a:t>
            </a:r>
            <a:endParaRPr lang="en-US" altLang="zh-CN" sz="2400" dirty="0"/>
          </a:p>
        </p:txBody>
      </p:sp>
      <p:sp>
        <p:nvSpPr>
          <p:cNvPr id="14" name="QB_5_AN.19_1#90d52ac63.blank?vcp=1&amp;pid=67a1a3739&amp;color=0,0,0&amp;vpa=15&amp;vtp=1"/>
          <p:cNvSpPr/>
          <p:nvPr/>
        </p:nvSpPr>
        <p:spPr>
          <a:xfrm>
            <a:off x="8837581" y="34664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许</a:t>
            </a:r>
            <a:endParaRPr lang="en-US" altLang="zh-CN" sz="2400" dirty="0"/>
          </a:p>
        </p:txBody>
      </p:sp>
      <p:sp>
        <p:nvSpPr>
          <p:cNvPr id="15" name="QB_5_AN.20_1#90d52ac63.blank?vcp=1&amp;pid=67a1a3739&amp;color=0,0,0&amp;vpa=16&amp;vtp=1&amp;bbb=1"/>
          <p:cNvSpPr/>
          <p:nvPr/>
        </p:nvSpPr>
        <p:spPr>
          <a:xfrm>
            <a:off x="1827181" y="402526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嘴巴</a:t>
            </a:r>
            <a:endParaRPr lang="en-US" altLang="zh-CN" sz="2400" dirty="0"/>
          </a:p>
        </p:txBody>
      </p:sp>
      <p:sp>
        <p:nvSpPr>
          <p:cNvPr id="16" name="QB_5_AN.21_1#90d52ac63.blank?vcp=1&amp;pid=67a1a3739&amp;color=0,0,0&amp;vpa=17&amp;vtp=1"/>
          <p:cNvSpPr/>
          <p:nvPr/>
        </p:nvSpPr>
        <p:spPr>
          <a:xfrm>
            <a:off x="5941980" y="40252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</a:t>
            </a:r>
            <a:endParaRPr lang="en-US" altLang="zh-CN" sz="2400" dirty="0"/>
          </a:p>
        </p:txBody>
      </p:sp>
      <p:sp>
        <p:nvSpPr>
          <p:cNvPr id="17" name="QB_5_AN.22_1#90d52ac63.blank?vcp=1&amp;pid=67a1a3739&amp;color=0,0,0&amp;vpa=18&amp;vtp=1"/>
          <p:cNvSpPr/>
          <p:nvPr/>
        </p:nvSpPr>
        <p:spPr>
          <a:xfrm>
            <a:off x="9751981" y="40252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98d393de1?vcp=1&amp;vopoq=1&amp;pid=67a1a3739&amp;color=0,0,0&amp;vtp=1&amp;bt=1&amp;bbb=1&amp;hb=1"/>
          <p:cNvSpPr/>
          <p:nvPr/>
        </p:nvSpPr>
        <p:spPr>
          <a:xfrm>
            <a:off x="896112" y="20907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4.收到通知,你的心情怎么样?如果用一个词语来形容你的心情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,你会选择下列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哪一个词语?(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23_1#98d393de1?vcp=1&amp;vopoq=1&amp;pid=67a1a3739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1173" y="268576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24_1#98d393de1.bracket?vcp=1&amp;vopoq=1&amp;pid=67a1a3739&amp;color=0,0,0&amp;vpa=19&amp;vtp=1"/>
          <p:cNvSpPr/>
          <p:nvPr/>
        </p:nvSpPr>
        <p:spPr>
          <a:xfrm>
            <a:off x="2893981" y="263807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5_BD.23_2#98d393de1.choices?vcp=1&amp;vopoq=1&amp;pid=67a1a3739&amp;color=0,0,0&amp;vtp=1&amp;bbb=1"/>
          <p:cNvSpPr/>
          <p:nvPr/>
        </p:nvSpPr>
        <p:spPr>
          <a:xfrm>
            <a:off x="896112" y="31877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①春回大地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②狂风大作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③倾盆大雨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冰天雪地</a:t>
            </a:r>
            <a:endParaRPr lang="en-US" altLang="zh-CN" sz="2400" dirty="0"/>
          </a:p>
        </p:txBody>
      </p:sp>
      <p:sp>
        <p:nvSpPr>
          <p:cNvPr id="6" name="QC_5_BD.25_1#2f7d4a0e8?vcp=1&amp;vopoq=1&amp;pid=67a1a3739&amp;color=0,0,0&amp;vtp=1&amp;bbb=1"/>
          <p:cNvSpPr/>
          <p:nvPr/>
        </p:nvSpPr>
        <p:spPr>
          <a:xfrm>
            <a:off x="896112" y="37224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5.“图”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的笔顺规则是(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C_5_BD.25_1#2f7d4a0e8?vcp=1&amp;vopoq=1&amp;pid=67a1a3739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573" y="380355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AN.26_1#2f7d4a0e8.bracket?vcp=1&amp;vopoq=1&amp;pid=67a1a3739&amp;color=0,0,0&amp;vpa=20&amp;vtp=1"/>
          <p:cNvSpPr/>
          <p:nvPr/>
        </p:nvSpPr>
        <p:spPr>
          <a:xfrm>
            <a:off x="4265580" y="371103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C_5_BD.25_2#2f7d4a0e8.choices?vcp=1&amp;vopoq=1&amp;pid=67a1a3739&amp;color=0,0,0&amp;vtp=1&amp;bbb=1"/>
          <p:cNvSpPr/>
          <p:nvPr/>
        </p:nvSpPr>
        <p:spPr>
          <a:xfrm>
            <a:off x="896112" y="425713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①先内后外再封口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先外后内再封口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51ba651a?sp=1&amp;vcp=1&amp;pid=cbc7140f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活动二：进馆参观</a:t>
            </a:r>
            <a:endParaRPr lang="en-US" altLang="zh-CN" sz="3000" dirty="0"/>
          </a:p>
        </p:txBody>
      </p:sp>
      <p:sp>
        <p:nvSpPr>
          <p:cNvPr id="3" name="C_3_BD#f552117e9?vcp=1&amp;pid=551ba651a&amp;color=0,0,0&amp;vtp=1&amp;bbb=1"/>
          <p:cNvSpPr/>
          <p:nvPr/>
        </p:nvSpPr>
        <p:spPr>
          <a:xfrm>
            <a:off x="896112" y="1412811"/>
            <a:ext cx="10633075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二、老师带我们进馆参观，根据要求，完成6—11题。 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f552117e9?vcp=1&amp;pid=551ba651a&amp;color=0,0,0&amp;tib=255,255,255&amp;iip=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4969" y="1412811"/>
            <a:ext cx="457200" cy="457200"/>
          </a:xfrm>
          <a:prstGeom prst="rect">
            <a:avLst/>
          </a:prstGeom>
        </p:spPr>
      </p:pic>
      <p:graphicFrame>
        <p:nvGraphicFramePr>
          <p:cNvPr id="8" name="QM_4_BD.27_1#d3c163f5a?colgroup=33&amp;vcp=1&amp;pid=f552117e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303464"/>
              </p:ext>
            </p:extLst>
          </p:nvPr>
        </p:nvGraphicFramePr>
        <p:xfrm>
          <a:off x="896112" y="1997456"/>
          <a:ext cx="10369296" cy="351294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184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入馆须知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8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（1）图书馆内不要大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谈</a:t>
                      </a:r>
                      <a:r>
                        <a:rPr lang="en-US" altLang="zh-CN" sz="5700" b="0" i="0" kern="0" spc="-99900" dirty="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不在室内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跳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     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闹,保持安静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80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（2）做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护书籍,轻拿轻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5100" b="0" i="0" kern="0" spc="-99900" dirty="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完后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归还原处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81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（3）不带零食,如</a:t>
                      </a:r>
                      <a:r>
                        <a:rPr lang="en-US" altLang="zh-CN" sz="5250" b="0" i="0" kern="0" spc="-99900" dirty="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牛奶等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QM_4_BD.27_2#d3c163f5a.table_image?tii=1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9304" y="2526919"/>
            <a:ext cx="74066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4_BD.27_3#d3c163f5a.table_image?tii=2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7510" y="2453767"/>
            <a:ext cx="80467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4_BD.27_4#d3c163f5a.table_image?tii=3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4194" y="2654935"/>
            <a:ext cx="67665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4_BD.27_5#d3c163f5a.table_image?tii=4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194" y="2433546"/>
            <a:ext cx="740663" cy="109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4_BD.27_6#d3c163f5a.table_image?tii=5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0381" y="3678047"/>
            <a:ext cx="132588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M_4_BD.27_7#d3c163f5a.table_image?tii=6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0415" y="3696335"/>
            <a:ext cx="667512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M_4_BD.27_8#d3c163f5a.table_image?tii=7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564" y="3586607"/>
            <a:ext cx="74066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M_4_BD.27_9#d3c163f5a.table_image?tii=8&amp;vcp=1&amp;pid=f552117e9&amp;color=0,0,0&amp;tib=255,255,255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3208" y="4614291"/>
            <a:ext cx="117957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M_4_BD.27_1#d3c163f5a?colgroup=33&amp;vcp=1&amp;pid=f552117e9&amp;color=0,0,0&amp;vtp=1&amp;bbb=1&amp;zzd= 5">
            <a:extLst>
              <a:ext uri="{FF2B5EF4-FFF2-40B4-BE49-F238E27FC236}">
                <a16:creationId xmlns:a16="http://schemas.microsoft.com/office/drawing/2014/main" id="{52BF6F95-719D-BC0F-BFEA-58152981548E}"/>
              </a:ext>
            </a:extLst>
          </p:cNvPr>
          <p:cNvSpPr/>
          <p:nvPr/>
        </p:nvSpPr>
        <p:spPr>
          <a:xfrm>
            <a:off x="4611646" y="459368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M_4_BD.27_1#d3c163f5a?colgroup=33&amp;vcp=1&amp;pid=f552117e9&amp;color=0,0,0&amp;vtp=1&amp;bbb=1&amp;zzd= 5">
            <a:extLst>
              <a:ext uri="{FF2B5EF4-FFF2-40B4-BE49-F238E27FC236}">
                <a16:creationId xmlns:a16="http://schemas.microsoft.com/office/drawing/2014/main" id="{946C5517-6E86-3949-365A-E7EDE7CC1F01}"/>
              </a:ext>
            </a:extLst>
          </p:cNvPr>
          <p:cNvSpPr/>
          <p:nvPr/>
        </p:nvSpPr>
        <p:spPr>
          <a:xfrm>
            <a:off x="7450096" y="459368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8CBE09BA-9816-36E2-4ADA-09EBBD82115A}"/>
              </a:ext>
            </a:extLst>
          </p:cNvPr>
          <p:cNvSpPr/>
          <p:nvPr/>
        </p:nvSpPr>
        <p:spPr>
          <a:xfrm>
            <a:off x="4133576" y="2880758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声</a:t>
            </a:r>
            <a:endParaRPr lang="en-US" altLang="zh-CN" sz="2400" dirty="0"/>
          </a:p>
        </p:txBody>
      </p:sp>
      <p:sp>
        <p:nvSpPr>
          <p:cNvPr id="17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0E691537-C617-AC7F-F583-10373D518D9C}"/>
              </a:ext>
            </a:extLst>
          </p:cNvPr>
          <p:cNvSpPr/>
          <p:nvPr/>
        </p:nvSpPr>
        <p:spPr>
          <a:xfrm>
            <a:off x="5281952" y="2883315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</a:t>
            </a:r>
            <a:endParaRPr lang="en-US" altLang="zh-CN" sz="2400" dirty="0"/>
          </a:p>
        </p:txBody>
      </p:sp>
      <p:sp>
        <p:nvSpPr>
          <p:cNvPr id="18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F2C8AF69-0CC9-E085-9C42-5705AB4F68AB}"/>
              </a:ext>
            </a:extLst>
          </p:cNvPr>
          <p:cNvSpPr/>
          <p:nvPr/>
        </p:nvSpPr>
        <p:spPr>
          <a:xfrm>
            <a:off x="7633326" y="2925282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</a:t>
            </a:r>
            <a:endParaRPr lang="en-US" altLang="zh-CN" sz="2400" dirty="0"/>
          </a:p>
        </p:txBody>
      </p:sp>
      <p:sp>
        <p:nvSpPr>
          <p:cNvPr id="19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31AD51A6-60AD-D4A4-A1FD-51F186C8B192}"/>
              </a:ext>
            </a:extLst>
          </p:cNvPr>
          <p:cNvSpPr/>
          <p:nvPr/>
        </p:nvSpPr>
        <p:spPr>
          <a:xfrm>
            <a:off x="8710336" y="2860275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</a:t>
            </a:r>
            <a:endParaRPr lang="en-US" altLang="zh-CN" sz="2400" dirty="0"/>
          </a:p>
        </p:txBody>
      </p:sp>
      <p:sp>
        <p:nvSpPr>
          <p:cNvPr id="20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88B73744-A519-B096-263E-A11023AC7689}"/>
              </a:ext>
            </a:extLst>
          </p:cNvPr>
          <p:cNvSpPr/>
          <p:nvPr/>
        </p:nvSpPr>
        <p:spPr>
          <a:xfrm>
            <a:off x="2230863" y="3995074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endParaRPr lang="en-US" altLang="zh-CN" sz="2400" dirty="0"/>
          </a:p>
        </p:txBody>
      </p:sp>
      <p:sp>
        <p:nvSpPr>
          <p:cNvPr id="21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675A3C12-2D5C-C155-C90F-7EFBFDDD930E}"/>
              </a:ext>
            </a:extLst>
          </p:cNvPr>
          <p:cNvSpPr/>
          <p:nvPr/>
        </p:nvSpPr>
        <p:spPr>
          <a:xfrm>
            <a:off x="2841266" y="3972705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</a:t>
            </a:r>
            <a:endParaRPr lang="en-US" altLang="zh-CN" sz="2400" dirty="0"/>
          </a:p>
        </p:txBody>
      </p:sp>
      <p:sp>
        <p:nvSpPr>
          <p:cNvPr id="22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6055F0B2-F124-8CFE-5916-B12FFF7A62CA}"/>
              </a:ext>
            </a:extLst>
          </p:cNvPr>
          <p:cNvSpPr/>
          <p:nvPr/>
        </p:nvSpPr>
        <p:spPr>
          <a:xfrm>
            <a:off x="5596278" y="4025691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</a:t>
            </a:r>
            <a:endParaRPr lang="en-US" altLang="zh-CN" sz="2400" dirty="0"/>
          </a:p>
        </p:txBody>
      </p:sp>
      <p:sp>
        <p:nvSpPr>
          <p:cNvPr id="23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5611DBA0-FF1C-6507-7C79-DBD65673BB9C}"/>
              </a:ext>
            </a:extLst>
          </p:cNvPr>
          <p:cNvSpPr/>
          <p:nvPr/>
        </p:nvSpPr>
        <p:spPr>
          <a:xfrm>
            <a:off x="6425016" y="3936018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</a:t>
            </a:r>
            <a:endParaRPr lang="en-US" altLang="zh-CN" sz="2400" dirty="0"/>
          </a:p>
        </p:txBody>
      </p:sp>
      <p:sp>
        <p:nvSpPr>
          <p:cNvPr id="24" name="QO_5_AN.29_1#1858b4170?vcp=1&amp;pid=d3c163f5a&amp;color=0,0,0&amp;vtp=1&amp;bbb=1">
            <a:extLst>
              <a:ext uri="{FF2B5EF4-FFF2-40B4-BE49-F238E27FC236}">
                <a16:creationId xmlns:a16="http://schemas.microsoft.com/office/drawing/2014/main" id="{28ED0C00-577E-C368-9E2C-44222398E13A}"/>
              </a:ext>
            </a:extLst>
          </p:cNvPr>
          <p:cNvSpPr/>
          <p:nvPr/>
        </p:nvSpPr>
        <p:spPr>
          <a:xfrm>
            <a:off x="3506608" y="4914184"/>
            <a:ext cx="44124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  包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8_1#1858b4170?vcp=1&amp;pid=d3c163f5a&amp;color=0,0,0&amp;vtp=1&amp;bt=1&amp;bbb=1"/>
          <p:cNvSpPr/>
          <p:nvPr/>
        </p:nvSpPr>
        <p:spPr>
          <a:xfrm>
            <a:off x="896112" y="23637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6.请认真阅读入馆须知,根据须知中的拼音写字词。（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5_BD.28_1#1858b4170?vcp=1&amp;pid=d3c163f5a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24448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30_1#b3cc9a77f?vcp=1&amp;pid=d3c163f5a&amp;color=0,0,0&amp;vtp=1&amp;bbb=1"/>
          <p:cNvSpPr/>
          <p:nvPr/>
        </p:nvSpPr>
        <p:spPr>
          <a:xfrm>
            <a:off x="908304" y="28380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7.请写出须知中加点字的反义词。（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）（不会写的字用拼音表示）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内——(    ) 轻——(    ) 后——(    )</a:t>
            </a:r>
            <a:endParaRPr lang="en-US" altLang="zh-CN" sz="2400" dirty="0"/>
          </a:p>
        </p:txBody>
      </p:sp>
      <p:pic>
        <p:nvPicPr>
          <p:cNvPr id="6" name="QB_5_BD.30_1#b3cc9a77f?vcp=1&amp;pid=d3c163f5a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5765" y="291573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AN.31_1#b3cc9a77f.bracket?vcp=1&amp;pid=d3c163f5a&amp;color=0,0,0&amp;vpa=21&amp;vtp=1"/>
          <p:cNvSpPr/>
          <p:nvPr/>
        </p:nvSpPr>
        <p:spPr>
          <a:xfrm>
            <a:off x="1991773" y="338537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</a:t>
            </a:r>
            <a:endParaRPr lang="en-US" altLang="zh-CN" sz="2400" dirty="0"/>
          </a:p>
        </p:txBody>
      </p:sp>
      <p:sp>
        <p:nvSpPr>
          <p:cNvPr id="9" name="QB_5_AN.32_1#b3cc9a77f.bracket?vcp=1&amp;pid=d3c163f5a&amp;color=0,0,0&amp;vpa=22&amp;vtp=1"/>
          <p:cNvSpPr/>
          <p:nvPr/>
        </p:nvSpPr>
        <p:spPr>
          <a:xfrm>
            <a:off x="3972972" y="338537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</a:t>
            </a:r>
            <a:endParaRPr lang="en-US" altLang="zh-CN" sz="2400" dirty="0"/>
          </a:p>
        </p:txBody>
      </p:sp>
      <p:sp>
        <p:nvSpPr>
          <p:cNvPr id="10" name="QB_5_AN.33_1#b3cc9a77f.bracket?vcp=1&amp;pid=d3c163f5a&amp;color=0,0,0&amp;vpa=23&amp;vtp=1"/>
          <p:cNvSpPr/>
          <p:nvPr/>
        </p:nvSpPr>
        <p:spPr>
          <a:xfrm>
            <a:off x="5954172" y="338537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前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8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a4b52bab1?vcp=1&amp;pid=d3c163f5a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8.请你仿照例子,写一写。（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5_BD.34_1#a4b52bab1?vcp=1&amp;pid=d3c163f5a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773" y="98109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34_2#a4b52bab1?vcp=1&amp;pid=d3c163f5a&amp;color=0,0,0&amp;vtp=1&amp;bbb=1"/>
          <p:cNvSpPr/>
          <p:nvPr/>
        </p:nvSpPr>
        <p:spPr>
          <a:xfrm>
            <a:off x="896112" y="143835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例:静——安安静静——安安静静的图书馆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     )——(          )——(              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:（认真地）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 (        )说 (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例:要是我能每天都来图书馆阅读,就太好了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N.35_1#a4b52bab1.bracket?vcp=1&amp;pid=d3c163f5a&amp;color=0,0,0&amp;vpa=24&amp;vtp=1&amp;bbb=1"/>
          <p:cNvSpPr/>
          <p:nvPr/>
        </p:nvSpPr>
        <p:spPr>
          <a:xfrm>
            <a:off x="1065180" y="200731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【示例】高</a:t>
            </a:r>
            <a:endParaRPr lang="en-US" altLang="zh-CN" sz="2400" dirty="0"/>
          </a:p>
        </p:txBody>
      </p:sp>
      <p:sp>
        <p:nvSpPr>
          <p:cNvPr id="6" name="QB_5_AN.36_1#a4b52bab1.bracket?vcp=1&amp;pid=d3c163f5a&amp;color=0,0,0&amp;vpa=25&amp;vtp=1&amp;bbb=1"/>
          <p:cNvSpPr/>
          <p:nvPr/>
        </p:nvSpPr>
        <p:spPr>
          <a:xfrm>
            <a:off x="3808380" y="20073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高高兴兴</a:t>
            </a:r>
            <a:endParaRPr lang="en-US" altLang="zh-CN" sz="2400" dirty="0"/>
          </a:p>
        </p:txBody>
      </p:sp>
      <p:sp>
        <p:nvSpPr>
          <p:cNvPr id="7" name="QB_5_AN.37_1#a4b52bab1.bracket?vcp=1&amp;pid=d3c163f5a&amp;color=0,0,0&amp;vpa=26&amp;vtp=1&amp;bbb=1"/>
          <p:cNvSpPr/>
          <p:nvPr/>
        </p:nvSpPr>
        <p:spPr>
          <a:xfrm>
            <a:off x="6246780" y="2007313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高高兴兴地玩游戏</a:t>
            </a:r>
            <a:endParaRPr lang="en-US" altLang="zh-CN" sz="2400" dirty="0"/>
          </a:p>
        </p:txBody>
      </p:sp>
      <p:sp>
        <p:nvSpPr>
          <p:cNvPr id="8" name="QB_5_AN.38_1#a4b52bab1.bracket?vcp=1&amp;pid=d3c163f5a&amp;color=0,0,0&amp;vpa=27&amp;vtp=1&amp;bbb=1"/>
          <p:cNvSpPr/>
          <p:nvPr/>
        </p:nvSpPr>
        <p:spPr>
          <a:xfrm>
            <a:off x="3503580" y="256611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开心地</a:t>
            </a:r>
            <a:endParaRPr lang="en-US" altLang="zh-CN" sz="2400" dirty="0"/>
          </a:p>
        </p:txBody>
      </p:sp>
      <p:sp>
        <p:nvSpPr>
          <p:cNvPr id="9" name="QB_5_AN.39_1#a4b52bab1.bracket?vcp=1&amp;pid=d3c163f5a&amp;color=0,0,0&amp;vpa=28&amp;vtp=1&amp;bbb=1"/>
          <p:cNvSpPr/>
          <p:nvPr/>
        </p:nvSpPr>
        <p:spPr>
          <a:xfrm>
            <a:off x="5484780" y="256611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伤心地</a:t>
            </a:r>
            <a:endParaRPr lang="en-US" altLang="zh-CN" sz="2400" dirty="0"/>
          </a:p>
        </p:txBody>
      </p:sp>
      <p:sp>
        <p:nvSpPr>
          <p:cNvPr id="10" name="QB_5_AN.40_1#a4b52bab1.blank?vcp=1&amp;pid=d3c163f5a&amp;color=0,0,0&amp;vpa=29&amp;vtp=1&amp;bbb=1"/>
          <p:cNvSpPr/>
          <p:nvPr/>
        </p:nvSpPr>
        <p:spPr>
          <a:xfrm>
            <a:off x="1522381" y="3624023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我每天都能吃糖果</a:t>
            </a:r>
            <a:endParaRPr lang="en-US" altLang="zh-CN" sz="2400" dirty="0"/>
          </a:p>
        </p:txBody>
      </p:sp>
      <p:sp>
        <p:nvSpPr>
          <p:cNvPr id="11" name="QB_5_AN.41_1#a4b52bab1.blank?vcp=1&amp;pid=d3c163f5a&amp;color=0,0,0&amp;vpa=30&amp;vtp=1&amp;bbb=1"/>
          <p:cNvSpPr/>
          <p:nvPr/>
        </p:nvSpPr>
        <p:spPr>
          <a:xfrm>
            <a:off x="4722780" y="362402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好了</a:t>
            </a:r>
            <a:endParaRPr lang="en-US" altLang="zh-CN" sz="2400" dirty="0"/>
          </a:p>
        </p:txBody>
      </p:sp>
      <p:sp>
        <p:nvSpPr>
          <p:cNvPr id="12" name="QB_5_BD.42_1#e3d2fbb01?vcp=1&amp;pid=d3c163f5a&amp;color=0,0,0&amp;vtp=1&amp;bbb=1&amp;hb=1"/>
          <p:cNvSpPr/>
          <p:nvPr/>
        </p:nvSpPr>
        <p:spPr>
          <a:xfrm>
            <a:off x="896112" y="419425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9.进入馆内,我看到墙上贴着一些标语:有董其昌的“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读万卷书,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”;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有董遇的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读书百遍，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有《三字经》中的“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人不学，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3" name="QB_5_BD.42_1#e3d2fbb01?vcp=1&amp;pid=d3c163f5a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533795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5_AN.43_1#e3d2fbb01.blank?vcp=1&amp;pid=d3c163f5a&amp;color=0,0,0&amp;vpa=31&amp;vtp=1&amp;bbb=1"/>
          <p:cNvSpPr/>
          <p:nvPr/>
        </p:nvSpPr>
        <p:spPr>
          <a:xfrm>
            <a:off x="9294781" y="41663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行万里路</a:t>
            </a:r>
            <a:endParaRPr lang="en-US" altLang="zh-CN" sz="2400" dirty="0"/>
          </a:p>
        </p:txBody>
      </p:sp>
      <p:sp>
        <p:nvSpPr>
          <p:cNvPr id="15" name="QB_5_AN.44_1#e3d2fbb01.blank?vcp=1&amp;pid=d3c163f5a&amp;color=0,0,0&amp;vpa=32&amp;vtp=1&amp;bbb=1"/>
          <p:cNvSpPr/>
          <p:nvPr/>
        </p:nvSpPr>
        <p:spPr>
          <a:xfrm>
            <a:off x="3960780" y="472511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而义自见</a:t>
            </a:r>
            <a:endParaRPr lang="en-US" altLang="zh-CN" sz="2400" dirty="0"/>
          </a:p>
        </p:txBody>
      </p:sp>
      <p:sp>
        <p:nvSpPr>
          <p:cNvPr id="16" name="QB_5_AN.45_1#e3d2fbb01.blank?vcp=1&amp;pid=d3c163f5a&amp;color=0,0,0&amp;vpa=33&amp;vtp=1&amp;bbb=1"/>
          <p:cNvSpPr/>
          <p:nvPr/>
        </p:nvSpPr>
        <p:spPr>
          <a:xfrm>
            <a:off x="9828181" y="472511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不知义</a:t>
            </a:r>
            <a:endParaRPr lang="en-US" altLang="zh-CN" sz="2400" dirty="0"/>
          </a:p>
        </p:txBody>
      </p:sp>
      <p:sp>
        <p:nvSpPr>
          <p:cNvPr id="17" name="QB_5_BD.34_2#a4b52bab1?vcp=1&amp;pid=d3c163f5a&amp;color=0,0,0&amp;vtp=1&amp;bbb=1&amp;zzd= 7">
            <a:extLst>
              <a:ext uri="{FF2B5EF4-FFF2-40B4-BE49-F238E27FC236}">
                <a16:creationId xmlns:a16="http://schemas.microsoft.com/office/drawing/2014/main" id="{A4130847-2A67-21F6-6633-A25C33EADE10}"/>
              </a:ext>
            </a:extLst>
          </p:cNvPr>
          <p:cNvSpPr/>
          <p:nvPr/>
        </p:nvSpPr>
        <p:spPr>
          <a:xfrm>
            <a:off x="1486694" y="3686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34_2#a4b52bab1?vcp=1&amp;pid=d3c163f5a&amp;color=0,0,0&amp;vtp=1&amp;bbb=1&amp;zzd= 7">
            <a:extLst>
              <a:ext uri="{FF2B5EF4-FFF2-40B4-BE49-F238E27FC236}">
                <a16:creationId xmlns:a16="http://schemas.microsoft.com/office/drawing/2014/main" id="{F67D1C8E-FCCF-2D5E-D36A-7382D49937FD}"/>
              </a:ext>
            </a:extLst>
          </p:cNvPr>
          <p:cNvSpPr/>
          <p:nvPr/>
        </p:nvSpPr>
        <p:spPr>
          <a:xfrm>
            <a:off x="1791494" y="3686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34_2#a4b52bab1?vcp=1&amp;pid=d3c163f5a&amp;color=0,0,0&amp;vtp=1&amp;bbb=1&amp;zzd= 7">
            <a:extLst>
              <a:ext uri="{FF2B5EF4-FFF2-40B4-BE49-F238E27FC236}">
                <a16:creationId xmlns:a16="http://schemas.microsoft.com/office/drawing/2014/main" id="{919E7D3F-14C0-7ECA-6C56-66294A397B53}"/>
              </a:ext>
            </a:extLst>
          </p:cNvPr>
          <p:cNvSpPr/>
          <p:nvPr/>
        </p:nvSpPr>
        <p:spPr>
          <a:xfrm>
            <a:off x="5601494" y="3686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869</Words>
  <Application>Microsoft Office PowerPoint</Application>
  <PresentationFormat>宽屏</PresentationFormat>
  <Paragraphs>172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2025-01-21T11:24:22Z</dcterms:created>
  <dcterms:modified xsi:type="dcterms:W3CDTF">2025-01-21T12:08:48Z</dcterms:modified>
  <cp:category/>
  <cp:contentStatus/>
</cp:coreProperties>
</file>