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304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4d5ac02dd36cfead7acbf#tid=678b3e0e58ebf60009e42bd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42_1#523c1829a?vcp=1&amp;vopoq=1&amp;pid=0290b2fea&amp;color=0,0,0&amp;vtp=1&amp;bt=1&amp;bbb=1&amp;hb=1"/>
          <p:cNvSpPr/>
          <p:nvPr/>
        </p:nvSpPr>
        <p:spPr>
          <a:xfrm>
            <a:off x="896112" y="181438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本题考查表达与交流。①有误，给别人打电话时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，不但要说明要找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，而且应该先介绍自己是谁，这是基本的礼貌和沟通规范。②有误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，给别人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讲故事时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，应该专注于讲述故事，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边讲故事边做其他事情是不尊重听众的表现，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也难以把故事讲得生动吸引人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。③正确，“请别人帮忙时，应该用上‘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您好’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请’‘谢谢’等礼貌用语”的说法是正确的。④有误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，做游戏前需要讲清楚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游戏的玩法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，这样大家才能更好地参与游戏，避免产生混乱和误解。故选③。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39b53eb3?vcp=1&amp;pid=e5d7040f6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三、填空和阅读。（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36枚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pic>
        <p:nvPicPr>
          <p:cNvPr id="3" name="C_2_BD#339b53eb3?vcp=1&amp;pid=e5d7040f6&amp;color=0,0,0&amp;tib=255,255,255&amp;iip=2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900000"/>
            <a:ext cx="457200" cy="457200"/>
          </a:xfrm>
          <a:prstGeom prst="rect">
            <a:avLst/>
          </a:prstGeom>
        </p:spPr>
      </p:pic>
      <p:sp>
        <p:nvSpPr>
          <p:cNvPr id="4" name="QO_3_BD.43_1#1b71ace72?vcp=1&amp;pid=339b53eb3&amp;color=0,0,0&amp;vtp=1&amp;bbb=1&amp;hb=1"/>
          <p:cNvSpPr/>
          <p:nvPr/>
        </p:nvSpPr>
        <p:spPr>
          <a:xfrm>
            <a:off x="896112" y="13526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8.选择合适的语气词填在横线上，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并在“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”里加上合适的标点符号。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（9枚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5" name="QO_3_BD.43_1#1b71ace72?vcp=1&amp;pid=339b53eb3&amp;color=0,0,0&amp;tib=255,255,255&amp;iip=2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6547" y="1384632"/>
            <a:ext cx="466344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43_1#1b71ace72?vcp=1&amp;pid=339b53eb3&amp;color=0,0,0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947686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3_BD.43_2#1b71ace72?sp=1&amp;vcp=1&amp;pid=339b53eb3&amp;color=0,0,0&amp;vtp=1&amp;bbb=1"/>
          <p:cNvSpPr/>
          <p:nvPr/>
        </p:nvSpPr>
        <p:spPr>
          <a:xfrm>
            <a:off x="896112" y="24487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吗 吧 呢 呀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8" name="QB_4_BD.44_1#0a0e25ad1?vcp=1&amp;pid=1b71ace72&amp;color=0,0,0&amp;vtp=1&amp;bbb=1"/>
          <p:cNvSpPr/>
          <p:nvPr/>
        </p:nvSpPr>
        <p:spPr>
          <a:xfrm>
            <a:off x="896112" y="2927428"/>
            <a:ext cx="10387584" cy="772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）妈妈</a:t>
            </a:r>
            <a:r>
              <a:rPr lang="en-US" altLang="zh-CN" sz="3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我的书包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4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9" name="QB_4_BD.44_1#0a0e25ad1?vcp=1&amp;pid=1b71ace72&amp;color=0,0,0&amp;tib=255,255,255&amp;iip=24&amp;vip=31#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8887" y="2949653"/>
            <a:ext cx="740664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44_1#0a0e25ad1?vcp=1&amp;pid=1b71ace72&amp;color=0,0,0&amp;tib=255,255,255&amp;iip=25&amp;vip=33#3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68" y="2931365"/>
            <a:ext cx="75895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4_AN.45_1#0a0e25ad1.blank?vcp=1&amp;pid=1b71ace72&amp;color=0,0,0&amp;vpa=31&amp;vtp=1"/>
          <p:cNvSpPr/>
          <p:nvPr/>
        </p:nvSpPr>
        <p:spPr>
          <a:xfrm>
            <a:off x="2305463" y="3004517"/>
            <a:ext cx="640080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2" name="QB_4_AN.46_1#0a0e25ad1.blank?vcp=1&amp;pid=1b71ace72&amp;color=0,0,0&amp;vpa=32&amp;vtp=1"/>
          <p:cNvSpPr/>
          <p:nvPr/>
        </p:nvSpPr>
        <p:spPr>
          <a:xfrm>
            <a:off x="4246530" y="3261502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呢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3" name="QB_4_AN.47_1#0a0e25ad1.blank?vcp=1&amp;pid=1b71ace72&amp;color=0,0,0&amp;vpa=33&amp;vtp=1"/>
          <p:cNvSpPr/>
          <p:nvPr/>
        </p:nvSpPr>
        <p:spPr>
          <a:xfrm>
            <a:off x="4896644" y="2986229"/>
            <a:ext cx="649224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QB_4_BD.48_1#edf7579fe?vcp=1&amp;pid=1b71ace72&amp;color=0,0,0&amp;vtp=1&amp;bbb=1"/>
          <p:cNvSpPr/>
          <p:nvPr/>
        </p:nvSpPr>
        <p:spPr>
          <a:xfrm>
            <a:off x="896112" y="3706256"/>
            <a:ext cx="10387584" cy="7079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）这里的景色多么迷人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你喜欢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3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15" name="QB_4_BD.48_1#edf7579fe?vcp=1&amp;pid=1b71ace72&amp;color=0,0,0&amp;tib=255,255,255&amp;iip=26&amp;vip=35#3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0088" y="3734133"/>
            <a:ext cx="667512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4_BD.48_1#edf7579fe?vcp=1&amp;pid=1b71ace72&amp;color=0,0,0&amp;tib=255,255,255&amp;iip=27&amp;vip=37#3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4747" y="3706701"/>
            <a:ext cx="694944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7" name="QB_4_AN.49_1#edf7579fe.blank?vcp=1&amp;pid=1b71ace72&amp;color=0,0,0&amp;vpa=34&amp;vtp=1"/>
          <p:cNvSpPr/>
          <p:nvPr/>
        </p:nvSpPr>
        <p:spPr>
          <a:xfrm>
            <a:off x="4417980" y="398273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呀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QB_4_AN.50_1#edf7579fe.blank?vcp=1&amp;pid=1b71ace72&amp;color=0,0,0&amp;vpa=35&amp;vtp=1"/>
          <p:cNvSpPr/>
          <p:nvPr/>
        </p:nvSpPr>
        <p:spPr>
          <a:xfrm>
            <a:off x="5056664" y="3779853"/>
            <a:ext cx="566928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9" name="QB_4_AN.51_1#edf7579fe.blank?vcp=1&amp;pid=1b71ace72&amp;color=0,0,0&amp;vpa=36&amp;vtp=1"/>
          <p:cNvSpPr/>
          <p:nvPr/>
        </p:nvSpPr>
        <p:spPr>
          <a:xfrm>
            <a:off x="6627781" y="3982735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吗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0" name="QB_4_AN.52_1#edf7579fe.blank?vcp=1&amp;pid=1b71ace72&amp;color=0,0,0&amp;vpa=37&amp;vtp=1"/>
          <p:cNvSpPr/>
          <p:nvPr/>
        </p:nvSpPr>
        <p:spPr>
          <a:xfrm>
            <a:off x="7281323" y="3752421"/>
            <a:ext cx="594360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1" name="QB_4_BD.53_1#6e8400a2a?vcp=1&amp;pid=1b71ace72&amp;color=0,0,0&amp;vtp=1&amp;bbb=1"/>
          <p:cNvSpPr/>
          <p:nvPr/>
        </p:nvSpPr>
        <p:spPr>
          <a:xfrm>
            <a:off x="896112" y="4424441"/>
            <a:ext cx="10387584" cy="7079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（3）时间都这么晚了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，他大概不会来了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3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22" name="QB_4_BD.53_1#6e8400a2a?vcp=1&amp;pid=1b71ace72&amp;color=0,0,0&amp;tib=255,255,255&amp;iip=28&amp;vip=39#3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3747" y="4424886"/>
            <a:ext cx="694944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3" name="QB_4_AN.54_1#6e8400a2a.blank?vcp=1&amp;pid=1b71ace72&amp;color=0,0,0&amp;vpa=38&amp;vtp=1"/>
          <p:cNvSpPr/>
          <p:nvPr/>
        </p:nvSpPr>
        <p:spPr>
          <a:xfrm>
            <a:off x="6246780" y="4703968"/>
            <a:ext cx="5254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24" name="QB_4_AN.55_1#6e8400a2a.blank?vcp=1&amp;pid=1b71ace72&amp;color=0,0,0&amp;vpa=39&amp;vtp=1"/>
          <p:cNvSpPr/>
          <p:nvPr/>
        </p:nvSpPr>
        <p:spPr>
          <a:xfrm>
            <a:off x="6900323" y="4470606"/>
            <a:ext cx="594360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6_1#a77fe55f1?vcp=1&amp;pid=339b53eb3&amp;color=0,0,0&amp;vtp=1&amp;bt=1&amp;bbb=1"/>
          <p:cNvSpPr/>
          <p:nvPr/>
        </p:nvSpPr>
        <p:spPr>
          <a:xfrm>
            <a:off x="896112" y="17922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9.照样子，写句子。（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56_1#a77fe55f1?vcp=1&amp;pid=339b53eb3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4773" y="18733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57_1#73dc06ba2?sp=1&amp;vcp=1&amp;pid=a77fe55f1&amp;color=0,0,0&amp;vtp=1&amp;bbb=1"/>
          <p:cNvSpPr/>
          <p:nvPr/>
        </p:nvSpPr>
        <p:spPr>
          <a:xfrm>
            <a:off x="896112" y="233057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49969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（1）例：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小黄鹂唱歌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9969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小白兔在山坡上割草。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小黄鹂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唱歌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49969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小白兔弯着腰在山坡上割草。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小黄鹂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唱歌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58_1#73dc06ba2.blank?vcp=1&amp;pid=a77fe55f1&amp;color=0,0,0&amp;vpa=40&amp;vtp=1&amp;bbb=1"/>
          <p:cNvSpPr/>
          <p:nvPr/>
        </p:nvSpPr>
        <p:spPr>
          <a:xfrm>
            <a:off x="6823996" y="286143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【示例】在树上</a:t>
            </a:r>
            <a:endParaRPr lang="en-US" altLang="zh-CN" sz="2400" dirty="0"/>
          </a:p>
        </p:txBody>
      </p:sp>
      <p:sp>
        <p:nvSpPr>
          <p:cNvPr id="6" name="QB_4_AN.59_1#73dc06ba2.blank?vcp=1&amp;pid=a77fe55f1&amp;color=0,0,0&amp;vpa=41&amp;vtp=1&amp;bbb=1"/>
          <p:cNvSpPr/>
          <p:nvPr/>
        </p:nvSpPr>
        <p:spPr>
          <a:xfrm>
            <a:off x="6823996" y="3398647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扑棱着翅膀在树上</a:t>
            </a:r>
            <a:endParaRPr lang="en-US" altLang="zh-CN" sz="2400" dirty="0"/>
          </a:p>
        </p:txBody>
      </p:sp>
      <p:sp>
        <p:nvSpPr>
          <p:cNvPr id="7" name="QB_4_BD.60_1#765a6e4de?sp=1&amp;vcp=1&amp;pid=a77fe55f1&amp;color=0,0,0&amp;vtp=1&amp;bbb=1"/>
          <p:cNvSpPr/>
          <p:nvPr/>
        </p:nvSpPr>
        <p:spPr>
          <a:xfrm>
            <a:off x="896112" y="39815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（2）例：我多想去新疆看看！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我多想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8" name="QB_4_AN.61_1#765a6e4de.blank?vcp=1&amp;pid=a77fe55f1&amp;color=0,0,0&amp;vpa=42&amp;vtp=1&amp;bbb=1"/>
          <p:cNvSpPr/>
          <p:nvPr/>
        </p:nvSpPr>
        <p:spPr>
          <a:xfrm>
            <a:off x="1827181" y="449084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去北京看看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2_1#3488014fa?vcp=1&amp;pid=339b53eb3&amp;color=0,0,0&amp;vtp=1&amp;bt=1&amp;bbb=1"/>
          <p:cNvSpPr/>
          <p:nvPr/>
        </p:nvSpPr>
        <p:spPr>
          <a:xfrm>
            <a:off x="896112" y="20843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10.根据所学知识填空。（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62_1#3488014fa?vcp=1&amp;pid=339b53eb3&amp;color=0,0,0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1973" y="21654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63_1#3c2473b52?vcp=1&amp;pid=3488014fa&amp;color=0,0,0&amp;vtp=1&amp;bbb=1&amp;hb=1"/>
          <p:cNvSpPr/>
          <p:nvPr/>
        </p:nvSpPr>
        <p:spPr>
          <a:xfrm>
            <a:off x="896112" y="26226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在荷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嘻嘻地游来游去，捧起一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64_1#3c2473b52.blank?vcp=1&amp;pid=3488014fa&amp;color=0,0,0&amp;vpa=43&amp;vtp=1&amp;bbb=1"/>
          <p:cNvSpPr/>
          <p:nvPr/>
        </p:nvSpPr>
        <p:spPr>
          <a:xfrm>
            <a:off x="1674781" y="259473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小鱼儿</a:t>
            </a:r>
            <a:endParaRPr lang="en-US" altLang="zh-CN" sz="2400" dirty="0"/>
          </a:p>
        </p:txBody>
      </p:sp>
      <p:sp>
        <p:nvSpPr>
          <p:cNvPr id="6" name="QB_4_AN.65_1#3c2473b52.blank?vcp=1&amp;pid=3488014fa&amp;color=0,0,0&amp;vpa=44&amp;vtp=1"/>
          <p:cNvSpPr/>
          <p:nvPr/>
        </p:nvSpPr>
        <p:spPr>
          <a:xfrm>
            <a:off x="3503580" y="25947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</a:t>
            </a:r>
            <a:endParaRPr lang="en-US" altLang="zh-CN" sz="2400" dirty="0"/>
          </a:p>
        </p:txBody>
      </p:sp>
      <p:sp>
        <p:nvSpPr>
          <p:cNvPr id="7" name="QB_4_AN.66_1#3c2473b52.blank?vcp=1&amp;pid=3488014fa&amp;color=0,0,0&amp;vpa=45&amp;vtp=1"/>
          <p:cNvSpPr/>
          <p:nvPr/>
        </p:nvSpPr>
        <p:spPr>
          <a:xfrm>
            <a:off x="4417980" y="25947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</a:t>
            </a:r>
            <a:endParaRPr lang="en-US" altLang="zh-CN" sz="2400" dirty="0"/>
          </a:p>
        </p:txBody>
      </p:sp>
      <p:sp>
        <p:nvSpPr>
          <p:cNvPr id="8" name="QB_4_AN.67_1#3c2473b52.blank?vcp=1&amp;pid=3488014fa&amp;color=0,0,0&amp;vpa=46&amp;vtp=1&amp;bbb=1"/>
          <p:cNvSpPr/>
          <p:nvPr/>
        </p:nvSpPr>
        <p:spPr>
          <a:xfrm>
            <a:off x="8380381" y="259473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朵朵</a:t>
            </a:r>
            <a:endParaRPr lang="en-US" altLang="zh-CN" sz="2400" dirty="0"/>
          </a:p>
        </p:txBody>
      </p:sp>
      <p:sp>
        <p:nvSpPr>
          <p:cNvPr id="9" name="QB_4_AN.68_1#3c2473b52.blank?vcp=1&amp;pid=3488014fa&amp;color=0,0,0&amp;vpa=47&amp;vtp=1"/>
          <p:cNvSpPr/>
          <p:nvPr/>
        </p:nvSpPr>
        <p:spPr>
          <a:xfrm>
            <a:off x="9599581" y="25947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  <p:sp>
        <p:nvSpPr>
          <p:cNvPr id="10" name="QB_4_AN.69_1#3c2473b52.blank?vcp=1&amp;pid=3488014fa&amp;color=0,0,0&amp;vpa=48&amp;vtp=1"/>
          <p:cNvSpPr/>
          <p:nvPr/>
        </p:nvSpPr>
        <p:spPr>
          <a:xfrm>
            <a:off x="10513981" y="25947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  <p:sp>
        <p:nvSpPr>
          <p:cNvPr id="11" name="QB_4_AN.70_1#3c2473b52.blank?vcp=1&amp;pid=3488014fa&amp;color=0,0,0&amp;vpa=49&amp;vtp=1"/>
          <p:cNvSpPr/>
          <p:nvPr/>
        </p:nvSpPr>
        <p:spPr>
          <a:xfrm>
            <a:off x="1522381" y="313194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2" name="QB_4_BD.71_1#77b3ea52c?vcp=1&amp;pid=3488014fa&amp;color=0,0,0&amp;vtp=1&amp;bbb=1&amp;hb=1"/>
          <p:cNvSpPr/>
          <p:nvPr/>
        </p:nvSpPr>
        <p:spPr>
          <a:xfrm>
            <a:off x="896112" y="37263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（2）放学路上，我看到了蚂蚁搬家，我赶紧跑回家告诉妈妈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：“蚂蚁搬家蛇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过道，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不久要来到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13" name="QB_4_AN.72_1#77b3ea52c.blank?vcp=1&amp;pid=3488014fa&amp;color=0,0,0&amp;vpa=50&amp;vtp=1&amp;bbb=1"/>
          <p:cNvSpPr/>
          <p:nvPr/>
        </p:nvSpPr>
        <p:spPr>
          <a:xfrm>
            <a:off x="1827181" y="42355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大雨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3_1#a76ffcb2d?vcp=1&amp;pid=339b53eb3&amp;color=0,0,0&amp;vtp=1&amp;bt=1&amp;bbb=1"/>
          <p:cNvSpPr/>
          <p:nvPr/>
        </p:nvSpPr>
        <p:spPr>
          <a:xfrm>
            <a:off x="896112" y="9776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11.阅读短文，回答问题。（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73_1#a76ffcb2d?vcp=1&amp;pid=339b53eb3&amp;color=0,0,0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173" y="105876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73_2#a76ffcb2d?vcp=1&amp;pid=339b53eb3&amp;color=0,0,0&amp;vtp=1&amp;bbb=1&amp;hb=1"/>
          <p:cNvSpPr/>
          <p:nvPr/>
        </p:nvSpPr>
        <p:spPr>
          <a:xfrm>
            <a:off x="896112" y="1516031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睡觉时不闭眼睛的动物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池塘里来新成员啦!鱼妈妈带着小鱼搬进了池塘里，和小青蛙、小乌龟在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一起生活。不一会儿，小鱼和它们就成了好朋友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到了晚上，大家回到自己的妈妈身边准备睡觉了，可是淘气的小乌龟又来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找小鱼玩。鱼妈妈看见了，悄悄地对小乌龟说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我的鱼宝宝睡着了，明天你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再来和它一起玩，好吗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?”小乌龟不解地说:“可是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可是它并没有闭眼睛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啊!”鱼妈妈告诉它:“我们鱼类睡觉是不闭眼睛的。”</a:t>
            </a:r>
            <a:endParaRPr lang="en-US" altLang="zh-CN" sz="2400" dirty="0"/>
          </a:p>
        </p:txBody>
      </p:sp>
      <p:sp>
        <p:nvSpPr>
          <p:cNvPr id="5" name="QB_4_BD.74_1#1c42c5238?vcp=1&amp;pid=a76ffcb2d&amp;color=0,0,0&amp;vtp=1&amp;bbb=1"/>
          <p:cNvSpPr/>
          <p:nvPr/>
        </p:nvSpPr>
        <p:spPr>
          <a:xfrm>
            <a:off x="896112" y="535746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）短文共有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2自然段有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B_4_BD.74_1#1c42c5238?vcp=1&amp;pid=a76ffcb2d&amp;color=0,0,0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543855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75_1#1c42c5238.blank?vcp=1&amp;pid=a76ffcb2d&amp;color=0,0,0&amp;vpa=51&amp;vtp=1"/>
          <p:cNvSpPr/>
          <p:nvPr/>
        </p:nvSpPr>
        <p:spPr>
          <a:xfrm>
            <a:off x="2893981" y="533333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endParaRPr lang="en-US" altLang="zh-CN" sz="2400" dirty="0"/>
          </a:p>
        </p:txBody>
      </p:sp>
      <p:sp>
        <p:nvSpPr>
          <p:cNvPr id="8" name="QB_4_AN.76_1#1c42c5238.blank?vcp=1&amp;pid=a76ffcb2d&amp;color=0,0,0&amp;vpa=52&amp;vtp=1"/>
          <p:cNvSpPr/>
          <p:nvPr/>
        </p:nvSpPr>
        <p:spPr>
          <a:xfrm>
            <a:off x="6551581" y="533333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6B86952-C736-B266-3C5C-122803E52A17}"/>
              </a:ext>
            </a:extLst>
          </p:cNvPr>
          <p:cNvSpPr/>
          <p:nvPr/>
        </p:nvSpPr>
        <p:spPr>
          <a:xfrm>
            <a:off x="4094671" y="2152724"/>
            <a:ext cx="416369" cy="4967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18B58C4-D419-E1C7-4985-EBE9689CE102}"/>
              </a:ext>
            </a:extLst>
          </p:cNvPr>
          <p:cNvSpPr/>
          <p:nvPr/>
        </p:nvSpPr>
        <p:spPr>
          <a:xfrm>
            <a:off x="8890340" y="2119986"/>
            <a:ext cx="758757" cy="4967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72A9F008-5BA7-BE0D-0DFF-BC242187DA96}"/>
              </a:ext>
            </a:extLst>
          </p:cNvPr>
          <p:cNvSpPr/>
          <p:nvPr/>
        </p:nvSpPr>
        <p:spPr>
          <a:xfrm>
            <a:off x="10130561" y="2128533"/>
            <a:ext cx="758757" cy="4967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7_1#53a313fb0?vcp=1&amp;pid=a76ffcb2d&amp;color=0,0,0&amp;vtp=1&amp;bt=1&amp;bbb=1&amp;hb=1"/>
          <p:cNvSpPr/>
          <p:nvPr/>
        </p:nvSpPr>
        <p:spPr>
          <a:xfrm>
            <a:off x="896112" y="12588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（2）文中出现了哪些动物？请用“○”在文中圈出来。（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重复的只圈一次）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77_1#53a313fb0?vcp=1&amp;pid=a76ffcb2d&amp;color=0,0,0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1573" y="185391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79_1#416f07a16?vcp=1&amp;vopoq=1&amp;pid=a76ffcb2d&amp;color=0,0,0&amp;vtp=1&amp;bbb=1"/>
          <p:cNvSpPr/>
          <p:nvPr/>
        </p:nvSpPr>
        <p:spPr>
          <a:xfrm>
            <a:off x="896112" y="225353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为什么小乌龟认为小鱼还没有睡觉？(      )（2枚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6" name="QC_4_BD.79_1#416f07a16?vcp=1&amp;vopoq=1&amp;pid=a76ffcb2d&amp;color=0,0,0&amp;tib=255,255,255&amp;iip=3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573" y="233462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AN.80_1#416f07a16.bracket?vcp=1&amp;vopoq=1&amp;pid=a76ffcb2d&amp;color=0,0,0&amp;vpa=53&amp;vtp=1"/>
          <p:cNvSpPr/>
          <p:nvPr/>
        </p:nvSpPr>
        <p:spPr>
          <a:xfrm>
            <a:off x="6856381" y="224210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C_4_BD.79_2#416f07a16.choices?vcp=1&amp;vopoq=1&amp;pid=a76ffcb2d&amp;color=0,0,0&amp;vtp=1&amp;bbb=1"/>
          <p:cNvSpPr/>
          <p:nvPr/>
        </p:nvSpPr>
        <p:spPr>
          <a:xfrm>
            <a:off x="896112" y="27948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48445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因为小鱼还在游动。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因为小鱼还在吃东西。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48445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③因为小鱼没有闭眼睛。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因为小鱼还在和鱼妈妈说话。</a:t>
            </a:r>
            <a:endParaRPr lang="en-US" altLang="zh-CN" sz="2400" dirty="0"/>
          </a:p>
        </p:txBody>
      </p:sp>
      <p:sp>
        <p:nvSpPr>
          <p:cNvPr id="9" name="QC_4_BD.81_1#c71e46349?vcp=1&amp;vopoq=1&amp;pid=a76ffcb2d&amp;color=0,0,0&amp;vtp=1&amp;bbb=1"/>
          <p:cNvSpPr/>
          <p:nvPr/>
        </p:nvSpPr>
        <p:spPr>
          <a:xfrm>
            <a:off x="896112" y="389183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这是一只怎样的小乌龟？(  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10" name="QC_4_BD.81_1#c71e46349?vcp=1&amp;vopoq=1&amp;pid=a76ffcb2d&amp;color=0,0,0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9573" y="3972923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4_AN.82_1#c71e46349.bracket?vcp=1&amp;vopoq=1&amp;pid=a76ffcb2d&amp;color=0,0,0&amp;vpa=54&amp;vtp=1&amp;bbb=1"/>
          <p:cNvSpPr/>
          <p:nvPr/>
        </p:nvSpPr>
        <p:spPr>
          <a:xfrm>
            <a:off x="5332380" y="388040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</a:t>
            </a:r>
            <a:endParaRPr lang="en-US" altLang="zh-CN" sz="2400" dirty="0"/>
          </a:p>
        </p:txBody>
      </p:sp>
      <p:sp>
        <p:nvSpPr>
          <p:cNvPr id="12" name="QC_4_BD.81_2#c71e46349.choices?vcp=1&amp;vopoq=1&amp;pid=a76ffcb2d&amp;color=0,0,0&amp;vtp=1&amp;bbb=1"/>
          <p:cNvSpPr/>
          <p:nvPr/>
        </p:nvSpPr>
        <p:spPr>
          <a:xfrm>
            <a:off x="896112" y="442650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①淘气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②安静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③爱玩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善良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3_1#5527db18e?vcp=1&amp;pid=a76ffcb2d&amp;color=0,0,0&amp;vtp=1&amp;bt=1&amp;bbb=1"/>
          <p:cNvSpPr/>
          <p:nvPr/>
        </p:nvSpPr>
        <p:spPr>
          <a:xfrm>
            <a:off x="896112" y="263677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（5）你还知道大自然中有哪些奇妙的事情呢？快来分享一下吧！（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4_BD.83_1#5527db18e?vcp=1&amp;pid=a76ffcb2d&amp;color=0,0,0&amp;tib=255,255,255&amp;iip=3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8373" y="271786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84_1#5527db18e?vcp=1&amp;pid=a76ffcb2d&amp;color=0,0,0&amp;vtp=1&amp;bbb=1&amp;hb=1"/>
          <p:cNvSpPr/>
          <p:nvPr/>
        </p:nvSpPr>
        <p:spPr>
          <a:xfrm>
            <a:off x="896112" y="317512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【示例】每年春秋两季，数以亿计的候鸟会进行长距离的迁徙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，它们凭借着惊人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的导航能力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，穿越千山万水，寻找合适的繁殖地或越冬地，展现了生命的奇迹。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6b86eafc?vcp=1&amp;pid=e5d7040f6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四、填写心愿卡。（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26b86eafc?vcp=1&amp;pid=e5d7040f6&amp;color=0,0,0&amp;tib=255,255,255&amp;iip=37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794" y="900000"/>
            <a:ext cx="457200" cy="457200"/>
          </a:xfrm>
          <a:prstGeom prst="rect">
            <a:avLst/>
          </a:prstGeom>
        </p:spPr>
      </p:pic>
      <p:graphicFrame>
        <p:nvGraphicFramePr>
          <p:cNvPr id="18" name="QB_3_BD.85_1#be8d3922e?colgroup=33&amp;vcp=1&amp;pid=26b86eaf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22609"/>
              </p:ext>
            </p:extLst>
          </p:nvPr>
        </p:nvGraphicFramePr>
        <p:xfrm>
          <a:off x="896112" y="1479628"/>
          <a:ext cx="10369296" cy="291020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020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心愿卡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我的心愿：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原因：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_____________________________________________________________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我会这样做：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B_3_AN.86_1#be8d3922e.blank?vcp=1&amp;pid=26b86eafc&amp;color=0,0,0&amp;vpa=55&amp;vtp=1&amp;bbb=1"/>
          <p:cNvSpPr/>
          <p:nvPr/>
        </p:nvSpPr>
        <p:spPr>
          <a:xfrm>
            <a:off x="2508781" y="1971118"/>
            <a:ext cx="814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【示例】希望家人健康平安，家里每天都充满欢笑与幸福。</a:t>
            </a:r>
            <a:endParaRPr lang="en-US" altLang="zh-CN" sz="2400" dirty="0"/>
          </a:p>
        </p:txBody>
      </p:sp>
      <p:sp>
        <p:nvSpPr>
          <p:cNvPr id="6" name="QB_3_AN.87_1#be8d3922e.blank?vcp=1&amp;pid=26b86eafc&amp;color=0,0,0&amp;vpa=56&amp;vtp=1&amp;bbb=1&amp;hb=1"/>
          <p:cNvSpPr/>
          <p:nvPr/>
        </p:nvSpPr>
        <p:spPr>
          <a:xfrm>
            <a:off x="968112" y="2453718"/>
            <a:ext cx="1024229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家人是我最坚强的后盾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，他们的幸福安康是我最大的心愿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。每当看到他们快乐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，我的心里就充满了温暖和力量。</a:t>
            </a:r>
            <a:endParaRPr lang="en-US" altLang="zh-CN" sz="2400" dirty="0"/>
          </a:p>
        </p:txBody>
      </p:sp>
      <p:sp>
        <p:nvSpPr>
          <p:cNvPr id="7" name="QB_3_AN.88_1#be8d3922e.blank?vcp=1&amp;pid=26b86eafc&amp;color=0,0,0&amp;vpa=57&amp;vtp=1&amp;bbb=1&amp;hb=1"/>
          <p:cNvSpPr/>
          <p:nvPr/>
        </p:nvSpPr>
        <p:spPr>
          <a:xfrm>
            <a:off x="968112" y="3418918"/>
            <a:ext cx="1024229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多陪伴家人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，分享彼此点点滴滴的生活；注重健康饮食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，一起锻炼身体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；遇到困难时相互支持，用爱和理解构建更加和谐的家庭氛围。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5d7040f6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郑州高新区期末检测卷</a:t>
            </a:r>
            <a:endParaRPr lang="en-US" altLang="zh-CN" sz="6000" dirty="0"/>
          </a:p>
        </p:txBody>
      </p:sp>
      <p:sp>
        <p:nvSpPr>
          <p:cNvPr id="3" name="C_1_BD#e5d7040f6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0b074b9db?vcp=1&amp;pid=e5d7040f6&amp;color=0,0,0&amp;vtp=1&amp;bt=1&amp;bb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时间：60分钟 奖章：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4" name="C_2_BD#1ac7ecc42?vcp=1&amp;pid=e5d7040f6&amp;color=0,0,0&amp;vtp=1&amp;bbb=1"/>
          <p:cNvSpPr/>
          <p:nvPr/>
        </p:nvSpPr>
        <p:spPr>
          <a:xfrm>
            <a:off x="896112" y="1941146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一、按要求完成练习。（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5" name="C_2_BD#1ac7ecc42?vcp=1&amp;pid=e5d7040f6&amp;color=0,0,0&amp;tib=255,255,255&amp;iip=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169" y="1941146"/>
            <a:ext cx="457200" cy="457200"/>
          </a:xfrm>
          <a:prstGeom prst="rect">
            <a:avLst/>
          </a:prstGeom>
        </p:spPr>
      </p:pic>
      <p:sp>
        <p:nvSpPr>
          <p:cNvPr id="6" name="QB_3_BD.1_1#447bb678b?vcp=1&amp;pid=1ac7ecc42&amp;color=0,0,0&amp;vtp=1&amp;bbb=1"/>
          <p:cNvSpPr/>
          <p:nvPr/>
        </p:nvSpPr>
        <p:spPr>
          <a:xfrm>
            <a:off x="896112" y="239123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1.给下列加点字选择正确的读音并画“√”。（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7" name="QB_3_BD.1_1#447bb678b?vcp=1&amp;pid=1ac7ecc42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573" y="2472324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BD.1_2#447bb678b?vcp=1&amp;pid=1ac7ecc42&amp;color=0,0,0&amp;vtp=1&amp;bbb=1"/>
          <p:cNvSpPr/>
          <p:nvPr/>
        </p:nvSpPr>
        <p:spPr>
          <a:xfrm>
            <a:off x="896112" y="29377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741928" algn="l"/>
                <a:tab pos="7166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秋霜（shu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shu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相遇（yǜ yù）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诉说（sù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shù）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741928" algn="l"/>
                <a:tab pos="7166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温暖（lu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nu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粮食（li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l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锻炼（du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du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endParaRPr lang="en-US" altLang="zh-CN" sz="2400" dirty="0"/>
          </a:p>
        </p:txBody>
      </p:sp>
      <p:sp>
        <p:nvSpPr>
          <p:cNvPr id="9" name="QB_3_AN.2_1#447bb678b&amp;bc=1">
            <a:extLst>
              <a:ext uri="{FF2B5EF4-FFF2-40B4-BE49-F238E27FC236}">
                <a16:creationId xmlns:a16="http://schemas.microsoft.com/office/drawing/2014/main" id="{F5F8E7CE-F62A-5E8A-9C67-D45564443751}"/>
              </a:ext>
            </a:extLst>
          </p:cNvPr>
          <p:cNvSpPr txBox="1"/>
          <p:nvPr/>
        </p:nvSpPr>
        <p:spPr>
          <a:xfrm>
            <a:off x="2991612" y="30901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3_AN.3_1#447bb678b&amp;bc=1">
            <a:extLst>
              <a:ext uri="{FF2B5EF4-FFF2-40B4-BE49-F238E27FC236}">
                <a16:creationId xmlns:a16="http://schemas.microsoft.com/office/drawing/2014/main" id="{D06D7CD0-E062-5854-51FE-B8CCAD2C7845}"/>
              </a:ext>
            </a:extLst>
          </p:cNvPr>
          <p:cNvSpPr txBox="1"/>
          <p:nvPr/>
        </p:nvSpPr>
        <p:spPr>
          <a:xfrm>
            <a:off x="5971667" y="30901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3_AN.4_1#447bb678b&amp;bc=1">
            <a:extLst>
              <a:ext uri="{FF2B5EF4-FFF2-40B4-BE49-F238E27FC236}">
                <a16:creationId xmlns:a16="http://schemas.microsoft.com/office/drawing/2014/main" id="{E80A1889-9DB1-42A9-B66D-D6E328E36197}"/>
              </a:ext>
            </a:extLst>
          </p:cNvPr>
          <p:cNvSpPr txBox="1"/>
          <p:nvPr/>
        </p:nvSpPr>
        <p:spPr>
          <a:xfrm>
            <a:off x="8939022" y="30901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3_AN.5_1#447bb678b&amp;bc=1">
            <a:extLst>
              <a:ext uri="{FF2B5EF4-FFF2-40B4-BE49-F238E27FC236}">
                <a16:creationId xmlns:a16="http://schemas.microsoft.com/office/drawing/2014/main" id="{ADDC2D77-44E2-876C-F182-397701FD7ABC}"/>
              </a:ext>
            </a:extLst>
          </p:cNvPr>
          <p:cNvSpPr txBox="1"/>
          <p:nvPr/>
        </p:nvSpPr>
        <p:spPr>
          <a:xfrm>
            <a:off x="2686812" y="36616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3_AN.6_1#447bb678b&amp;bc=1">
            <a:extLst>
              <a:ext uri="{FF2B5EF4-FFF2-40B4-BE49-F238E27FC236}">
                <a16:creationId xmlns:a16="http://schemas.microsoft.com/office/drawing/2014/main" id="{568F0BE7-D14F-9ED2-550D-A8B56698A8A2}"/>
              </a:ext>
            </a:extLst>
          </p:cNvPr>
          <p:cNvSpPr txBox="1"/>
          <p:nvPr/>
        </p:nvSpPr>
        <p:spPr>
          <a:xfrm>
            <a:off x="5743067" y="36616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3_AN.7_1#447bb678b&amp;bc=1">
            <a:extLst>
              <a:ext uri="{FF2B5EF4-FFF2-40B4-BE49-F238E27FC236}">
                <a16:creationId xmlns:a16="http://schemas.microsoft.com/office/drawing/2014/main" id="{C72F6EB2-FE3A-9CC5-B5EC-4B508CDCBB1A}"/>
              </a:ext>
            </a:extLst>
          </p:cNvPr>
          <p:cNvSpPr txBox="1"/>
          <p:nvPr/>
        </p:nvSpPr>
        <p:spPr>
          <a:xfrm>
            <a:off x="9091422" y="3661615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5" name="QB_3_BD.1_2#447bb678b?vcp=1&amp;pid=1ac7ecc42&amp;color=0,0,0&amp;vtp=1&amp;bbb=1&amp;zzd= 1">
            <a:extLst>
              <a:ext uri="{FF2B5EF4-FFF2-40B4-BE49-F238E27FC236}">
                <a16:creationId xmlns:a16="http://schemas.microsoft.com/office/drawing/2014/main" id="{EA1C8D4C-D9A3-BB3C-8855-AD9A6F90688E}"/>
              </a:ext>
            </a:extLst>
          </p:cNvPr>
          <p:cNvSpPr/>
          <p:nvPr/>
        </p:nvSpPr>
        <p:spPr>
          <a:xfrm>
            <a:off x="1334294" y="35092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1_2#447bb678b?vcp=1&amp;pid=1ac7ecc42&amp;color=0,0,0&amp;vtp=1&amp;bbb=1&amp;zzd= 1">
            <a:extLst>
              <a:ext uri="{FF2B5EF4-FFF2-40B4-BE49-F238E27FC236}">
                <a16:creationId xmlns:a16="http://schemas.microsoft.com/office/drawing/2014/main" id="{6EF1AF48-716F-EF0C-3C83-1372FACFB081}"/>
              </a:ext>
            </a:extLst>
          </p:cNvPr>
          <p:cNvSpPr/>
          <p:nvPr/>
        </p:nvSpPr>
        <p:spPr>
          <a:xfrm>
            <a:off x="5076349" y="35092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1_2#447bb678b?vcp=1&amp;pid=1ac7ecc42&amp;color=0,0,0&amp;vtp=1&amp;bbb=1&amp;zzd= 1">
            <a:extLst>
              <a:ext uri="{FF2B5EF4-FFF2-40B4-BE49-F238E27FC236}">
                <a16:creationId xmlns:a16="http://schemas.microsoft.com/office/drawing/2014/main" id="{4D0C391F-EAF9-8A84-F209-C779F8DC5898}"/>
              </a:ext>
            </a:extLst>
          </p:cNvPr>
          <p:cNvSpPr/>
          <p:nvPr/>
        </p:nvSpPr>
        <p:spPr>
          <a:xfrm>
            <a:off x="8196104" y="35092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1_2#447bb678b?vcp=1&amp;pid=1ac7ecc42&amp;color=0,0,0&amp;vtp=1&amp;bbb=1&amp;zzd= 3">
            <a:extLst>
              <a:ext uri="{FF2B5EF4-FFF2-40B4-BE49-F238E27FC236}">
                <a16:creationId xmlns:a16="http://schemas.microsoft.com/office/drawing/2014/main" id="{81374D50-EA67-491A-46BA-9F60BDBBACA8}"/>
              </a:ext>
            </a:extLst>
          </p:cNvPr>
          <p:cNvSpPr/>
          <p:nvPr/>
        </p:nvSpPr>
        <p:spPr>
          <a:xfrm>
            <a:off x="1334294" y="39965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1_2#447bb678b?vcp=1&amp;pid=1ac7ecc42&amp;color=0,0,0&amp;vtp=1&amp;bbb=1&amp;zzd= 3">
            <a:extLst>
              <a:ext uri="{FF2B5EF4-FFF2-40B4-BE49-F238E27FC236}">
                <a16:creationId xmlns:a16="http://schemas.microsoft.com/office/drawing/2014/main" id="{976CBE24-90DA-5DFE-8CFF-FEF1D74E391D}"/>
              </a:ext>
            </a:extLst>
          </p:cNvPr>
          <p:cNvSpPr/>
          <p:nvPr/>
        </p:nvSpPr>
        <p:spPr>
          <a:xfrm>
            <a:off x="4771549" y="39965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1_2#447bb678b?vcp=1&amp;pid=1ac7ecc42&amp;color=0,0,0&amp;vtp=1&amp;bbb=1&amp;zzd= 3">
            <a:extLst>
              <a:ext uri="{FF2B5EF4-FFF2-40B4-BE49-F238E27FC236}">
                <a16:creationId xmlns:a16="http://schemas.microsoft.com/office/drawing/2014/main" id="{09738BE5-CAC9-0D4E-9E91-B770B5F4E5AB}"/>
              </a:ext>
            </a:extLst>
          </p:cNvPr>
          <p:cNvSpPr/>
          <p:nvPr/>
        </p:nvSpPr>
        <p:spPr>
          <a:xfrm>
            <a:off x="8196104" y="39965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_1#a6ee9f513?vcp=1&amp;pid=1ac7ecc42&amp;color=0,0,0&amp;vtp=1&amp;bt=1&amp;bbb=1"/>
          <p:cNvSpPr/>
          <p:nvPr/>
        </p:nvSpPr>
        <p:spPr>
          <a:xfrm>
            <a:off x="1026414" y="4722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2.看拼音，根据所学写字词。（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O_3_BD.2_1#a6ee9f513?vcp=1&amp;pid=1ac7ecc42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6675" y="55337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3_1#97235d5f1?vcp=1&amp;pid=a6ee9f513&amp;color=0,0,0&amp;vtp=1&amp;bbb=1"/>
          <p:cNvSpPr/>
          <p:nvPr/>
        </p:nvSpPr>
        <p:spPr>
          <a:xfrm>
            <a:off x="1026414" y="948023"/>
            <a:ext cx="10387584" cy="22547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）端</a:t>
            </a:r>
            <a:r>
              <a:rPr lang="en-US" altLang="zh-CN" sz="4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粽子，我剥开</a:t>
            </a:r>
            <a:r>
              <a:rPr lang="en-US" altLang="zh-CN" sz="4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的箬竹</a:t>
            </a:r>
            <a:r>
              <a:rPr lang="en-US" altLang="zh-CN" sz="48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，粽子</a:t>
            </a:r>
          </a:p>
          <a:p>
            <a:pPr algn="l" latinLnBrk="1">
              <a:lnSpc>
                <a:spcPts val="10600"/>
              </a:lnSpc>
            </a:pPr>
            <a:r>
              <a:rPr lang="en-US" altLang="zh-CN" sz="4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扑鼻，奶奶</a:t>
            </a: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的粽子真好呀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pic>
        <p:nvPicPr>
          <p:cNvPr id="5" name="QB_4_BD.3_1#97235d5f1?vcp=1&amp;pid=a6ee9f513&amp;color=0,0,0&amp;tib=255,255,255&amp;iip=4&amp;vip=1#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4389" y="1008602"/>
            <a:ext cx="2569464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3_1#97235d5f1?vcp=1&amp;pid=a6ee9f513&amp;color=0,0,0&amp;tib=255,255,255&amp;iip=5&amp;vip=5#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2084" y="949166"/>
            <a:ext cx="1563624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3_1#97235d5f1?vcp=1&amp;pid=a6ee9f513&amp;color=0,0,0&amp;tib=255,255,255&amp;iip=6&amp;vip=7#7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4398" y="1017746"/>
            <a:ext cx="768096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3_1#97235d5f1?vcp=1&amp;pid=a6ee9f513&amp;color=0,0,0&amp;tib=255,255,255&amp;iip=7&amp;vip=8#9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5590" y="2068195"/>
            <a:ext cx="158191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3_1#97235d5f1?vcp=1&amp;pid=a6ee9f513&amp;color=0,0,0&amp;tib=255,255,255&amp;iip=8&amp;vip=10#10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7791" y="2059051"/>
            <a:ext cx="82296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B_4_AN.4_1#97235d5f1.blank?vcp=1&amp;pid=a6ee9f513&amp;color=0,0,0&amp;vpa=1&amp;vtp=1"/>
          <p:cNvSpPr/>
          <p:nvPr/>
        </p:nvSpPr>
        <p:spPr>
          <a:xfrm>
            <a:off x="2140109" y="1346930"/>
            <a:ext cx="57607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午</a:t>
            </a:r>
            <a:endParaRPr lang="en-US" altLang="zh-CN" sz="2400" dirty="0"/>
          </a:p>
        </p:txBody>
      </p:sp>
      <p:sp>
        <p:nvSpPr>
          <p:cNvPr id="11" name="QB_4_AN.5_1#97235d5f1.blank?vcp=1&amp;pid=a6ee9f513&amp;color=0,0,0&amp;vpa=2&amp;vtp=1"/>
          <p:cNvSpPr/>
          <p:nvPr/>
        </p:nvSpPr>
        <p:spPr>
          <a:xfrm>
            <a:off x="2771045" y="1356074"/>
            <a:ext cx="57607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</a:t>
            </a:r>
            <a:endParaRPr lang="en-US" altLang="zh-CN" sz="2400" dirty="0"/>
          </a:p>
        </p:txBody>
      </p:sp>
      <p:sp>
        <p:nvSpPr>
          <p:cNvPr id="12" name="QB_4_AN.6_1#97235d5f1.blank?vcp=1&amp;pid=a6ee9f513&amp;color=0,0,0&amp;vpa=3&amp;vtp=1"/>
          <p:cNvSpPr/>
          <p:nvPr/>
        </p:nvSpPr>
        <p:spPr>
          <a:xfrm>
            <a:off x="3401981" y="1356074"/>
            <a:ext cx="57607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</a:t>
            </a:r>
            <a:endParaRPr lang="en-US" altLang="zh-CN" sz="2400" dirty="0"/>
          </a:p>
        </p:txBody>
      </p:sp>
      <p:sp>
        <p:nvSpPr>
          <p:cNvPr id="13" name="QB_4_AN.7_1#97235d5f1.blank?vcp=1&amp;pid=a6ee9f513&amp;color=0,0,0&amp;vpa=4&amp;vtp=1"/>
          <p:cNvSpPr/>
          <p:nvPr/>
        </p:nvSpPr>
        <p:spPr>
          <a:xfrm>
            <a:off x="4023773" y="1356074"/>
            <a:ext cx="594360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</a:t>
            </a:r>
            <a:endParaRPr lang="en-US" altLang="zh-CN" sz="2400" dirty="0"/>
          </a:p>
        </p:txBody>
      </p:sp>
      <p:sp>
        <p:nvSpPr>
          <p:cNvPr id="14" name="QB_4_AN.8_1#97235d5f1.blank?vcp=1&amp;pid=a6ee9f513&amp;color=0,0,0&amp;vpa=5&amp;vtp=1"/>
          <p:cNvSpPr/>
          <p:nvPr/>
        </p:nvSpPr>
        <p:spPr>
          <a:xfrm>
            <a:off x="6612668" y="1296638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15" name="QB_4_AN.9_1#97235d5f1.blank?vcp=1&amp;pid=a6ee9f513&amp;color=0,0,0&amp;vpa=6&amp;vtp=1"/>
          <p:cNvSpPr/>
          <p:nvPr/>
        </p:nvSpPr>
        <p:spPr>
          <a:xfrm>
            <a:off x="7335044" y="1296638"/>
            <a:ext cx="676656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16" name="QB_4_AN.10_1#97235d5f1.blank?vcp=1&amp;pid=a6ee9f513&amp;color=0,0,0&amp;vpa=7&amp;vtp=1"/>
          <p:cNvSpPr/>
          <p:nvPr/>
        </p:nvSpPr>
        <p:spPr>
          <a:xfrm>
            <a:off x="9106694" y="1346930"/>
            <a:ext cx="603504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</a:t>
            </a:r>
            <a:endParaRPr lang="en-US" altLang="zh-CN" sz="2400" dirty="0"/>
          </a:p>
        </p:txBody>
      </p:sp>
      <p:sp>
        <p:nvSpPr>
          <p:cNvPr id="17" name="QB_4_AN.11_1#97235d5f1.blank?vcp=1&amp;pid=a6ee9f513&amp;color=0,0,0&amp;vpa=8&amp;vtp=1"/>
          <p:cNvSpPr/>
          <p:nvPr/>
        </p:nvSpPr>
        <p:spPr>
          <a:xfrm>
            <a:off x="1117886" y="2452243"/>
            <a:ext cx="694944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8" name="QB_4_AN.12_1#97235d5f1.blank?vcp=1&amp;pid=a6ee9f513&amp;color=0,0,0&amp;vpa=9&amp;vtp=1"/>
          <p:cNvSpPr/>
          <p:nvPr/>
        </p:nvSpPr>
        <p:spPr>
          <a:xfrm>
            <a:off x="1849406" y="2452243"/>
            <a:ext cx="694944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</a:t>
            </a:r>
            <a:endParaRPr lang="en-US" altLang="zh-CN" sz="2400" dirty="0"/>
          </a:p>
        </p:txBody>
      </p:sp>
      <p:sp>
        <p:nvSpPr>
          <p:cNvPr id="19" name="QB_4_AN.13_1#97235d5f1.blank?vcp=1&amp;pid=a6ee9f513&amp;color=0,0,0&amp;vpa=10&amp;vtp=1"/>
          <p:cNvSpPr/>
          <p:nvPr/>
        </p:nvSpPr>
        <p:spPr>
          <a:xfrm>
            <a:off x="4231799" y="2424811"/>
            <a:ext cx="694944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包</a:t>
            </a:r>
            <a:endParaRPr lang="en-US" altLang="zh-CN" sz="2400" dirty="0"/>
          </a:p>
        </p:txBody>
      </p:sp>
      <p:sp>
        <p:nvSpPr>
          <p:cNvPr id="37" name="QB_4_BD.14_1#a46b3ec15?vcp=1&amp;pid=a6ee9f513&amp;color=0,0,0&amp;vtp=1&amp;bbb=1&amp;hb=1">
            <a:extLst>
              <a:ext uri="{FF2B5EF4-FFF2-40B4-BE49-F238E27FC236}">
                <a16:creationId xmlns:a16="http://schemas.microsoft.com/office/drawing/2014/main" id="{BD58E8A5-A114-141E-8857-066BF57C5A71}"/>
              </a:ext>
            </a:extLst>
          </p:cNvPr>
          <p:cNvSpPr/>
          <p:nvPr/>
        </p:nvSpPr>
        <p:spPr>
          <a:xfrm>
            <a:off x="1026414" y="3281398"/>
            <a:ext cx="10387584" cy="228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）我和</a:t>
            </a:r>
            <a:r>
              <a:rPr lang="en-US" altLang="zh-CN" sz="4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去了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，我们登上了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长城。望着</a:t>
            </a:r>
          </a:p>
          <a:p>
            <a:pPr latinLnBrk="1">
              <a:lnSpc>
                <a:spcPts val="10600"/>
              </a:lnSpc>
            </a:pP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，我不禁赞叹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，祖国的</a:t>
            </a:r>
            <a:r>
              <a:rPr lang="en-US" altLang="zh-CN" sz="5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</a:t>
            </a:r>
            <a:r>
              <a:rPr lang="en-US" altLang="zh-CN" sz="5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pic>
        <p:nvPicPr>
          <p:cNvPr id="38" name="QB_4_BD.14_1#a46b3ec15?vcp=1&amp;pid=a6ee9f513&amp;color=0,0,0&amp;tib=255,255,255&amp;iip=9&amp;vip=11#12&amp;vtp=1" descr="preencoded.png">
            <a:extLst>
              <a:ext uri="{FF2B5EF4-FFF2-40B4-BE49-F238E27FC236}">
                <a16:creationId xmlns:a16="http://schemas.microsoft.com/office/drawing/2014/main" id="{FCDA7F0D-6EA8-ABF4-B365-0B726ABEBB7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4048" y="3330547"/>
            <a:ext cx="1453896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9" name="QB_4_BD.14_1#a46b3ec15?vcp=1&amp;pid=a6ee9f513&amp;color=0,0,0&amp;tib=255,255,255&amp;iip=10&amp;vip=13#14&amp;vtp=1" descr="preencoded.png">
            <a:extLst>
              <a:ext uri="{FF2B5EF4-FFF2-40B4-BE49-F238E27FC236}">
                <a16:creationId xmlns:a16="http://schemas.microsoft.com/office/drawing/2014/main" id="{D9F9BCA9-B0CF-2AA3-E495-46AC242C2799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0691" y="3279112"/>
            <a:ext cx="1508760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0" name="QB_4_BD.14_1#a46b3ec15?vcp=1&amp;pid=a6ee9f513&amp;color=0,0,0&amp;tib=255,255,255&amp;iip=11&amp;vip=15#16&amp;vtp=1" descr="preencoded.png">
            <a:extLst>
              <a:ext uri="{FF2B5EF4-FFF2-40B4-BE49-F238E27FC236}">
                <a16:creationId xmlns:a16="http://schemas.microsoft.com/office/drawing/2014/main" id="{D0FD5750-5766-BD1A-2DDC-17136DC62295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2828" y="3367123"/>
            <a:ext cx="1316736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1" name="QB_4_BD.14_1#a46b3ec15?vcp=1&amp;pid=a6ee9f513&amp;color=0,0,0&amp;tib=255,255,255&amp;iip=12&amp;vip=17#17&amp;vtp=1" descr="preencoded.png">
            <a:extLst>
              <a:ext uri="{FF2B5EF4-FFF2-40B4-BE49-F238E27FC236}">
                <a16:creationId xmlns:a16="http://schemas.microsoft.com/office/drawing/2014/main" id="{B7DD404D-8570-DEEB-E1F4-C94FC8D9A7F2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9019" y="4415286"/>
            <a:ext cx="83210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2" name="QB_4_BD.14_1#a46b3ec15?vcp=1&amp;pid=a6ee9f513&amp;color=0,0,0&amp;tib=255,255,255&amp;iip=13&amp;vip=18#19&amp;vtp=1" descr="preencoded.png">
            <a:extLst>
              <a:ext uri="{FF2B5EF4-FFF2-40B4-BE49-F238E27FC236}">
                <a16:creationId xmlns:a16="http://schemas.microsoft.com/office/drawing/2014/main" id="{B4759012-AFC3-A228-29E8-53D4609CF6B3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2785" y="4447290"/>
            <a:ext cx="149047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3" name="QB_4_BD.14_1#a46b3ec15?vcp=1&amp;pid=a6ee9f513&amp;color=0,0,0&amp;tib=255,255,255&amp;iip=14&amp;vip=20#20&amp;vtp=1" descr="preencoded.png">
            <a:extLst>
              <a:ext uri="{FF2B5EF4-FFF2-40B4-BE49-F238E27FC236}">
                <a16:creationId xmlns:a16="http://schemas.microsoft.com/office/drawing/2014/main" id="{18D1AADC-BE4C-78F6-E8CB-7AB96C8BD79A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0348" y="4456434"/>
            <a:ext cx="768096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4" name="QB_4_AN.15_1#a46b3ec15.blank?vcp=1&amp;pid=a6ee9f513&amp;color=0,0,0&amp;vpa=11&amp;vtp=1">
            <a:extLst>
              <a:ext uri="{FF2B5EF4-FFF2-40B4-BE49-F238E27FC236}">
                <a16:creationId xmlns:a16="http://schemas.microsoft.com/office/drawing/2014/main" id="{527F77DE-9270-83F2-07BA-3BD99D1DD039}"/>
              </a:ext>
            </a:extLst>
          </p:cNvPr>
          <p:cNvSpPr/>
          <p:nvPr/>
        </p:nvSpPr>
        <p:spPr>
          <a:xfrm>
            <a:off x="2487200" y="3678019"/>
            <a:ext cx="640080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哥</a:t>
            </a:r>
            <a:endParaRPr lang="en-US" altLang="zh-CN" sz="2400" dirty="0"/>
          </a:p>
        </p:txBody>
      </p:sp>
      <p:sp>
        <p:nvSpPr>
          <p:cNvPr id="45" name="QB_4_AN.16_1#a46b3ec15.blank?vcp=1&amp;pid=a6ee9f513&amp;color=0,0,0&amp;vpa=12&amp;vtp=1">
            <a:extLst>
              <a:ext uri="{FF2B5EF4-FFF2-40B4-BE49-F238E27FC236}">
                <a16:creationId xmlns:a16="http://schemas.microsoft.com/office/drawing/2014/main" id="{23C9B3FE-9486-9A36-3765-90F4982C0C96}"/>
              </a:ext>
            </a:extLst>
          </p:cNvPr>
          <p:cNvSpPr/>
          <p:nvPr/>
        </p:nvSpPr>
        <p:spPr>
          <a:xfrm>
            <a:off x="3163856" y="3678019"/>
            <a:ext cx="640080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哥</a:t>
            </a:r>
            <a:endParaRPr lang="en-US" altLang="zh-CN" sz="2400" dirty="0"/>
          </a:p>
        </p:txBody>
      </p:sp>
      <p:sp>
        <p:nvSpPr>
          <p:cNvPr id="46" name="QB_4_AN.17_1#a46b3ec15.blank?vcp=1&amp;pid=a6ee9f513&amp;color=0,0,0&amp;vpa=13&amp;vtp=1">
            <a:extLst>
              <a:ext uri="{FF2B5EF4-FFF2-40B4-BE49-F238E27FC236}">
                <a16:creationId xmlns:a16="http://schemas.microsoft.com/office/drawing/2014/main" id="{C16B515B-9FE0-E17D-D24D-D0A6DC0B907A}"/>
              </a:ext>
            </a:extLst>
          </p:cNvPr>
          <p:cNvSpPr/>
          <p:nvPr/>
        </p:nvSpPr>
        <p:spPr>
          <a:xfrm>
            <a:off x="4574699" y="3672304"/>
            <a:ext cx="658368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</a:t>
            </a:r>
            <a:endParaRPr lang="en-US" altLang="zh-CN" sz="2400" dirty="0"/>
          </a:p>
        </p:txBody>
      </p:sp>
      <p:sp>
        <p:nvSpPr>
          <p:cNvPr id="47" name="QB_4_AN.18_1#a46b3ec15.blank?vcp=1&amp;pid=a6ee9f513&amp;color=0,0,0&amp;vpa=14&amp;vtp=1">
            <a:extLst>
              <a:ext uri="{FF2B5EF4-FFF2-40B4-BE49-F238E27FC236}">
                <a16:creationId xmlns:a16="http://schemas.microsoft.com/office/drawing/2014/main" id="{010EC105-B65B-BDAB-DA49-283D2BCDF039}"/>
              </a:ext>
            </a:extLst>
          </p:cNvPr>
          <p:cNvSpPr/>
          <p:nvPr/>
        </p:nvSpPr>
        <p:spPr>
          <a:xfrm>
            <a:off x="5297075" y="3672304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京</a:t>
            </a:r>
            <a:endParaRPr lang="en-US" altLang="zh-CN" sz="2400" dirty="0"/>
          </a:p>
        </p:txBody>
      </p:sp>
      <p:sp>
        <p:nvSpPr>
          <p:cNvPr id="48" name="QB_4_AN.19_1#a46b3ec15.blank?vcp=1&amp;pid=a6ee9f513&amp;color=0,0,0&amp;vpa=15&amp;vtp=1">
            <a:extLst>
              <a:ext uri="{FF2B5EF4-FFF2-40B4-BE49-F238E27FC236}">
                <a16:creationId xmlns:a16="http://schemas.microsoft.com/office/drawing/2014/main" id="{AF9FC20A-81F7-8EF3-FBBC-22BC69982339}"/>
              </a:ext>
            </a:extLst>
          </p:cNvPr>
          <p:cNvSpPr/>
          <p:nvPr/>
        </p:nvSpPr>
        <p:spPr>
          <a:xfrm>
            <a:off x="7938548" y="3687163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</a:t>
            </a:r>
            <a:endParaRPr lang="en-US" altLang="zh-CN" sz="2400" dirty="0"/>
          </a:p>
        </p:txBody>
      </p:sp>
      <p:sp>
        <p:nvSpPr>
          <p:cNvPr id="49" name="QB_4_AN.20_1#a46b3ec15.blank?vcp=1&amp;pid=a6ee9f513&amp;color=0,0,0&amp;vpa=16&amp;vtp=1">
            <a:extLst>
              <a:ext uri="{FF2B5EF4-FFF2-40B4-BE49-F238E27FC236}">
                <a16:creationId xmlns:a16="http://schemas.microsoft.com/office/drawing/2014/main" id="{68E3C1D1-BED5-728C-AF93-E30D9F39D7B8}"/>
              </a:ext>
            </a:extLst>
          </p:cNvPr>
          <p:cNvSpPr/>
          <p:nvPr/>
        </p:nvSpPr>
        <p:spPr>
          <a:xfrm>
            <a:off x="8569484" y="3687163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</a:t>
            </a:r>
            <a:endParaRPr lang="en-US" altLang="zh-CN" sz="2400" dirty="0"/>
          </a:p>
        </p:txBody>
      </p:sp>
      <p:sp>
        <p:nvSpPr>
          <p:cNvPr id="50" name="QB_4_AN.21_1#a46b3ec15.blank?vcp=1&amp;pid=a6ee9f513&amp;color=0,0,0&amp;vpa=17&amp;vtp=1">
            <a:extLst>
              <a:ext uri="{FF2B5EF4-FFF2-40B4-BE49-F238E27FC236}">
                <a16:creationId xmlns:a16="http://schemas.microsoft.com/office/drawing/2014/main" id="{F5D9BF30-84FA-5DA3-46E6-2C4B67003D6F}"/>
              </a:ext>
            </a:extLst>
          </p:cNvPr>
          <p:cNvSpPr/>
          <p:nvPr/>
        </p:nvSpPr>
        <p:spPr>
          <a:xfrm>
            <a:off x="1103027" y="4826766"/>
            <a:ext cx="704088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远</a:t>
            </a:r>
            <a:endParaRPr lang="en-US" altLang="zh-CN" sz="2400" dirty="0"/>
          </a:p>
        </p:txBody>
      </p:sp>
      <p:sp>
        <p:nvSpPr>
          <p:cNvPr id="51" name="QB_4_AN.22_1#a46b3ec15.blank?vcp=1&amp;pid=a6ee9f513&amp;color=0,0,0&amp;vpa=18&amp;vtp=1">
            <a:extLst>
              <a:ext uri="{FF2B5EF4-FFF2-40B4-BE49-F238E27FC236}">
                <a16:creationId xmlns:a16="http://schemas.microsoft.com/office/drawing/2014/main" id="{2CA740E0-D904-77BC-31FA-3269F9590F5F}"/>
              </a:ext>
            </a:extLst>
          </p:cNvPr>
          <p:cNvSpPr/>
          <p:nvPr/>
        </p:nvSpPr>
        <p:spPr>
          <a:xfrm>
            <a:off x="5335937" y="4822194"/>
            <a:ext cx="658368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</a:t>
            </a:r>
            <a:endParaRPr lang="en-US" altLang="zh-CN" sz="2400" dirty="0"/>
          </a:p>
        </p:txBody>
      </p:sp>
      <p:sp>
        <p:nvSpPr>
          <p:cNvPr id="52" name="QB_4_AN.23_1#a46b3ec15.blank?vcp=1&amp;pid=a6ee9f513&amp;color=0,0,0&amp;vpa=19&amp;vtp=1">
            <a:extLst>
              <a:ext uri="{FF2B5EF4-FFF2-40B4-BE49-F238E27FC236}">
                <a16:creationId xmlns:a16="http://schemas.microsoft.com/office/drawing/2014/main" id="{42EE0AE4-22DF-AD49-E810-D765E045F1FC}"/>
              </a:ext>
            </a:extLst>
          </p:cNvPr>
          <p:cNvSpPr/>
          <p:nvPr/>
        </p:nvSpPr>
        <p:spPr>
          <a:xfrm>
            <a:off x="6030881" y="4813050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</a:t>
            </a:r>
            <a:endParaRPr lang="en-US" altLang="zh-CN" sz="2400" dirty="0"/>
          </a:p>
        </p:txBody>
      </p:sp>
      <p:sp>
        <p:nvSpPr>
          <p:cNvPr id="53" name="QB_4_AN.24_1#a46b3ec15.blank?vcp=1&amp;pid=a6ee9f513&amp;color=0,0,0&amp;vpa=20&amp;vtp=1">
            <a:extLst>
              <a:ext uri="{FF2B5EF4-FFF2-40B4-BE49-F238E27FC236}">
                <a16:creationId xmlns:a16="http://schemas.microsoft.com/office/drawing/2014/main" id="{6C8470E7-4A26-6E69-E261-D50956AFC33D}"/>
              </a:ext>
            </a:extLst>
          </p:cNvPr>
          <p:cNvSpPr/>
          <p:nvPr/>
        </p:nvSpPr>
        <p:spPr>
          <a:xfrm>
            <a:off x="7155212" y="4822194"/>
            <a:ext cx="640080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37" grpId="0" build="p" animBg="1"/>
      <p:bldP spid="44" grpId="0" build="p" animBg="1"/>
      <p:bldP spid="45" grpId="0" build="p" animBg="1"/>
      <p:bldP spid="46" grpId="0" build="p" animBg="1"/>
      <p:bldP spid="47" grpId="0" build="p" animBg="1"/>
      <p:bldP spid="48" grpId="0" build="p" animBg="1"/>
      <p:bldP spid="49" grpId="0" build="p" animBg="1"/>
      <p:bldP spid="50" grpId="0" build="p" animBg="1"/>
      <p:bldP spid="51" grpId="0" build="p" animBg="1"/>
      <p:bldP spid="52" grpId="0" build="p" animBg="1"/>
      <p:bldP spid="5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5_1#565282823?vcp=1&amp;pid=1ac7ecc42&amp;color=0,0,0&amp;vtp=1&amp;bt=1&amp;bbb=1"/>
          <p:cNvSpPr/>
          <p:nvPr/>
        </p:nvSpPr>
        <p:spPr>
          <a:xfrm>
            <a:off x="896112" y="179603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3.先按照偏旁给下列字归类，再填一填。（填序号）（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marL="0" marR="0" lvl="0" indent="0" algn="ctr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①猫 ②蚁 ③猴 ④鹊 ⑤蝶 ⑥狮 ⑦鸭 ⑧蜻 ⑨鹅</a:t>
            </a:r>
            <a:endParaRPr lang="en-US" altLang="zh-CN" sz="2400" dirty="0"/>
          </a:p>
        </p:txBody>
      </p:sp>
      <p:pic>
        <p:nvPicPr>
          <p:cNvPr id="3" name="QB_3_BD.25_1#565282823?vcp=1&amp;pid=1ac7ecc42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187375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25_3#565282823?sp=1&amp;vcp=1&amp;pid=1ac7ecc42&amp;color=0,0,0&amp;vtp=1&amp;bbb=1&amp;hb=1"/>
          <p:cNvSpPr/>
          <p:nvPr/>
        </p:nvSpPr>
        <p:spPr>
          <a:xfrm>
            <a:off x="896112" y="290334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虫：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兽类 ②昆虫 ③鸟类和禽类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鸟字旁的字大多和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有关，虫字旁的字大多和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有关，反犬旁的字大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N.26_1#565282823.blank?vcp=1&amp;pid=1ac7ecc42&amp;color=0,0,0&amp;vpa=21&amp;vtp=1&amp;bbb=1"/>
          <p:cNvSpPr/>
          <p:nvPr/>
        </p:nvSpPr>
        <p:spPr>
          <a:xfrm>
            <a:off x="2284381" y="287540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④⑦⑨</a:t>
            </a:r>
            <a:endParaRPr lang="en-US" altLang="zh-CN" sz="2400" dirty="0"/>
          </a:p>
        </p:txBody>
      </p:sp>
      <p:sp>
        <p:nvSpPr>
          <p:cNvPr id="7" name="QB_3_AN.27_1#565282823.blank?vcp=1&amp;pid=1ac7ecc42&amp;color=0,0,0&amp;vpa=22&amp;vtp=1&amp;bbb=1"/>
          <p:cNvSpPr/>
          <p:nvPr/>
        </p:nvSpPr>
        <p:spPr>
          <a:xfrm>
            <a:off x="4875180" y="287540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②⑤⑧</a:t>
            </a:r>
            <a:endParaRPr lang="en-US" altLang="zh-CN" sz="2400" dirty="0"/>
          </a:p>
        </p:txBody>
      </p:sp>
      <p:sp>
        <p:nvSpPr>
          <p:cNvPr id="8" name="QB_3_AN.28_1#565282823.blank?vcp=1&amp;pid=1ac7ecc42&amp;color=0,0,0&amp;vpa=23&amp;vtp=1&amp;bbb=1"/>
          <p:cNvSpPr/>
          <p:nvPr/>
        </p:nvSpPr>
        <p:spPr>
          <a:xfrm>
            <a:off x="7465981" y="287540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①③⑥</a:t>
            </a:r>
            <a:endParaRPr lang="en-US" altLang="zh-CN" sz="2400" dirty="0"/>
          </a:p>
        </p:txBody>
      </p:sp>
      <p:sp>
        <p:nvSpPr>
          <p:cNvPr id="9" name="QB_3_AN.29_1#565282823.blank?vcp=1&amp;pid=1ac7ecc42&amp;color=0,0,0&amp;vpa=24&amp;vtp=1"/>
          <p:cNvSpPr/>
          <p:nvPr/>
        </p:nvSpPr>
        <p:spPr>
          <a:xfrm>
            <a:off x="3960780" y="399300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3_AN.30_1#565282823.blank?vcp=1&amp;pid=1ac7ecc42&amp;color=0,0,0&amp;vpa=25&amp;vtp=1"/>
          <p:cNvSpPr/>
          <p:nvPr/>
        </p:nvSpPr>
        <p:spPr>
          <a:xfrm>
            <a:off x="7923181" y="399300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1" name="QB_3_AN.31_1#565282823.blank?vcp=1&amp;pid=1ac7ecc42&amp;color=0,0,0&amp;vpa=26&amp;vtp=1"/>
          <p:cNvSpPr/>
          <p:nvPr/>
        </p:nvSpPr>
        <p:spPr>
          <a:xfrm>
            <a:off x="1522381" y="45302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290b2fea?vcp=1&amp;pid=e5d7040f6&amp;color=0,0,0&amp;vtp=1&amp;bt=1&amp;bbb=1"/>
          <p:cNvSpPr/>
          <p:nvPr/>
        </p:nvSpPr>
        <p:spPr>
          <a:xfrm>
            <a:off x="896112" y="900000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二、选择正确的答案。（填序号）（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</a:t>
            </a:r>
            <a:r>
              <a:rPr lang="en-US" altLang="zh-CN" sz="30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C_2_BD#0290b2fea?vcp=1&amp;pid=e5d7040f6&amp;color=0,0,0&amp;tib=255,255,255&amp;iip=1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107" y="900000"/>
            <a:ext cx="457200" cy="457200"/>
          </a:xfrm>
          <a:prstGeom prst="rect">
            <a:avLst/>
          </a:prstGeom>
        </p:spPr>
      </p:pic>
      <p:sp>
        <p:nvSpPr>
          <p:cNvPr id="4" name="QC_3_BD.32_1#5c4cadf57?vcp=1&amp;vopoq=1&amp;pid=0290b2fea&amp;color=0,0,0&amp;vtp=1&amp;bbb=1"/>
          <p:cNvSpPr/>
          <p:nvPr/>
        </p:nvSpPr>
        <p:spPr>
          <a:xfrm>
            <a:off x="896112" y="135262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下列哪一个字与天气无关？(      )（3枚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5" name="QC_3_BD.32_1#5c4cadf57?vcp=1&amp;vopoq=1&amp;pid=0290b2fea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3173" y="1433718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3_AN.33_1#5c4cadf57.bracket?vcp=1&amp;vopoq=1&amp;pid=0290b2fea&amp;color=0,0,0&amp;vpa=27&amp;vtp=1"/>
          <p:cNvSpPr/>
          <p:nvPr/>
        </p:nvSpPr>
        <p:spPr>
          <a:xfrm>
            <a:off x="5179980" y="134119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7" name="QC_3_BD.32_2#5c4cadf57.choices?vcp=1&amp;vopoq=1&amp;pid=0290b2fea&amp;color=0,0,0&amp;vtp=1&amp;bbb=1"/>
          <p:cNvSpPr/>
          <p:nvPr/>
        </p:nvSpPr>
        <p:spPr>
          <a:xfrm>
            <a:off x="896112" y="18924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晨</a:t>
            </a:r>
            <a:endParaRPr lang="en-US" altLang="zh-CN" sz="2400" dirty="0"/>
          </a:p>
        </p:txBody>
      </p:sp>
      <p:sp>
        <p:nvSpPr>
          <p:cNvPr id="8" name="QC_3_AS.34_1#5c4cadf57?vcp=1&amp;vopoq=1&amp;pid=0290b2fea&amp;color=0,0,0&amp;vtp=1&amp;bbb=1&amp;hb=1"/>
          <p:cNvSpPr/>
          <p:nvPr/>
        </p:nvSpPr>
        <p:spPr>
          <a:xfrm>
            <a:off x="896112" y="24337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本题考查字的含义。④与天气无关，“晨”指清早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，太阳出来的时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。它并不直接描写天气的状态或特征，并不属于天气现象的范畴，故选④。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5_1#94c53f28a?vcp=1&amp;vopoq=1&amp;pid=0290b2fea&amp;color=0,0,0&amp;vtp=1&amp;bt=1&amp;bbb=1"/>
          <p:cNvSpPr/>
          <p:nvPr/>
        </p:nvSpPr>
        <p:spPr>
          <a:xfrm>
            <a:off x="896112" y="23579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5.依次填入下面句中横线上的动词，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正确的是(      )。（3枚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3_BD.35_1#94c53f28a?vcp=1&amp;vopoq=1&amp;pid=0290b2fea&amp;color=0,0,0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573" y="2439005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BD.35_2#94c53f28a?vcp=1&amp;vopoq=1&amp;pid=0290b2fea&amp;color=0,0,0&amp;vtp=1&amp;bbb=1&amp;hb=1"/>
          <p:cNvSpPr/>
          <p:nvPr/>
        </p:nvSpPr>
        <p:spPr>
          <a:xfrm>
            <a:off x="896112" y="290439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小熊从果园里的桃树上____下一个桃子，____开尝了一口，真甜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。它买了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满满一袋桃子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，____在肩上高高兴兴地回家了。</a:t>
            </a:r>
            <a:endParaRPr lang="en-US" altLang="zh-CN" sz="2400" dirty="0"/>
          </a:p>
        </p:txBody>
      </p:sp>
      <p:sp>
        <p:nvSpPr>
          <p:cNvPr id="5" name="QC_3_AN.36_1#94c53f28a.bracket?vcp=1&amp;vopoq=1&amp;pid=0290b2fea&amp;color=0,0,0&amp;vpa=28&amp;vtp=1"/>
          <p:cNvSpPr/>
          <p:nvPr/>
        </p:nvSpPr>
        <p:spPr>
          <a:xfrm>
            <a:off x="7313581" y="234648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C_3_BD.35_3#94c53f28a.choices?vcp=1&amp;vopoq=1&amp;pid=0290b2fea&amp;color=0,0,0&amp;vtp=1&amp;bbb=1"/>
          <p:cNvSpPr/>
          <p:nvPr/>
        </p:nvSpPr>
        <p:spPr>
          <a:xfrm>
            <a:off x="896112" y="4001357"/>
            <a:ext cx="10507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1168308" algn="l"/>
                <a:tab pos="2019115" algn="l"/>
                <a:tab pos="2869923" algn="l"/>
                <a:tab pos="4025531" algn="l"/>
                <a:tab pos="4876338" algn="l"/>
                <a:tab pos="5727146" algn="l"/>
                <a:tab pos="6882754" algn="l"/>
                <a:tab pos="7733562" algn="l"/>
                <a:tab pos="8584368" algn="l"/>
                <a:tab pos="973997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扔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③摘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摘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捧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b50baba08?vcp=1&amp;vopoq=1&amp;pid=0290b2fea&amp;color=0,0,0&amp;vtp=1&amp;bt=1&amp;bbb=1"/>
          <p:cNvSpPr/>
          <p:nvPr/>
        </p:nvSpPr>
        <p:spPr>
          <a:xfrm>
            <a:off x="896112" y="15252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下列哪一项描写的心情与其他三项不同？(      )（3枚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3_BD.37_1#b50baba08?vcp=1&amp;vopoq=1&amp;pid=0290b2fea&amp;color=0,0,0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1973" y="1606361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AN.38_1#b50baba08.bracket?vcp=1&amp;vopoq=1&amp;pid=0290b2fea&amp;color=0,0,0&amp;vpa=29&amp;vtp=1"/>
          <p:cNvSpPr/>
          <p:nvPr/>
        </p:nvSpPr>
        <p:spPr>
          <a:xfrm>
            <a:off x="7008781" y="15138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5" name="QC_3_BD.37_2#b50baba08.choices?vcp=1&amp;vopoq=1&amp;pid=0290b2fea&amp;color=0,0,0&amp;vtp=1&amp;bbb=1"/>
          <p:cNvSpPr/>
          <p:nvPr/>
        </p:nvSpPr>
        <p:spPr>
          <a:xfrm>
            <a:off x="896112" y="207175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他笑得眼泪都流出来了。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他哼着歌，连蹦带跳地进来。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他热烈欢呼起来：“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太好了！”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他沉默着，泪水在眼眶里打转。</a:t>
            </a:r>
            <a:endParaRPr lang="en-US" altLang="zh-CN" sz="2400" dirty="0"/>
          </a:p>
        </p:txBody>
      </p:sp>
      <p:sp>
        <p:nvSpPr>
          <p:cNvPr id="6" name="QC_3_AS.39_1#b50baba08?vcp=1&amp;vopoq=1&amp;pid=0290b2fea&amp;color=0,0,0&amp;vtp=1&amp;bbb=1&amp;hb=1"/>
          <p:cNvSpPr/>
          <p:nvPr/>
        </p:nvSpPr>
        <p:spPr>
          <a:xfrm>
            <a:off x="896112" y="3175381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本题考查理解与赏析句子。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①中的描写显示出人物极度高兴或激动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的情绪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。②中的描写显示出人物的愉悦和欢快。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③中的描写表达的是兴奋和喜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悦之情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。④中的描写表现出一种悲伤、无奈或者感动的情绪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，与前三项所描述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的快乐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、兴奋情绪明显不同。故选④。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0_1#523c1829a?vcp=1&amp;vopoq=1&amp;pid=0290b2fea&amp;color=0,0,0&amp;vtp=1&amp;bt=1&amp;bbb=1"/>
          <p:cNvSpPr/>
          <p:nvPr/>
        </p:nvSpPr>
        <p:spPr>
          <a:xfrm>
            <a:off x="896112" y="206502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下列做法中正确的是哪一项？(      )（3枚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C_3_BD.40_1#523c1829a?vcp=1&amp;vopoq=1&amp;pid=0290b2fea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7973" y="2146110"/>
            <a:ext cx="393192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AN.41_1#523c1829a.bracket?vcp=1&amp;vopoq=1&amp;pid=0290b2fea&amp;color=0,0,0&amp;vpa=30&amp;vtp=1"/>
          <p:cNvSpPr/>
          <p:nvPr/>
        </p:nvSpPr>
        <p:spPr>
          <a:xfrm>
            <a:off x="5484780" y="205359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C_3_BD.40_2#523c1829a.choices?vcp=1&amp;vopoq=1&amp;pid=0290b2fea&amp;color=0,0,0&amp;vtp=1&amp;bbb=1"/>
          <p:cNvSpPr/>
          <p:nvPr/>
        </p:nvSpPr>
        <p:spPr>
          <a:xfrm>
            <a:off x="896112" y="2611501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①给别人打电话时，只说要找谁就可以，不用说自己是谁。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给别人讲故事时，可以边讲故事边做其他事情。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请别人帮忙时，应该用上“您好”“请”“谢谢”等礼貌用语。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做游戏前不用讲游戏的玩法，直接玩就可以了。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849</Words>
  <Application>Microsoft Office PowerPoint</Application>
  <PresentationFormat>宽屏</PresentationFormat>
  <Paragraphs>171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Heiti SC Medium</vt:lpstr>
      <vt:lpstr>Microsoft YaHei Bold</vt:lpstr>
      <vt:lpstr>华文细黑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2025-01-21T11:25:39Z</dcterms:created>
  <dcterms:modified xsi:type="dcterms:W3CDTF">2025-01-21T12:11:18Z</dcterms:modified>
  <cp:category/>
  <cp:contentStatus/>
</cp:coreProperties>
</file>