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824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c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dd538aa8?vcp=1&amp;pid=727bbd236&amp;color=0,0,0&amp;vtp=1&amp;bt=1&amp;bbb=1"/>
          <p:cNvSpPr/>
          <p:nvPr/>
        </p:nvSpPr>
        <p:spPr>
          <a:xfrm>
            <a:off x="896112" y="900000"/>
            <a:ext cx="10629900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五、吃完饭，众众和表姐在一旁聊天，请你补全内容。（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4dd538aa8?vcp=1&amp;pid=727bbd236&amp;color=0,0,0&amp;tib=255,255,255&amp;iip=2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1794" y="900000"/>
            <a:ext cx="457200" cy="457200"/>
          </a:xfrm>
          <a:prstGeom prst="rect">
            <a:avLst/>
          </a:prstGeom>
        </p:spPr>
      </p:pic>
      <p:sp>
        <p:nvSpPr>
          <p:cNvPr id="4" name="QB_3_BD.41_1#919de3e73?vcp=1&amp;pid=4dd538aa8&amp;color=0,0,0&amp;vtp=1&amp;bbb=1&amp;hb=1"/>
          <p:cNvSpPr/>
          <p:nvPr/>
        </p:nvSpPr>
        <p:spPr>
          <a:xfrm>
            <a:off x="896112" y="1352628"/>
            <a:ext cx="10387584" cy="14066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1.表姐：望着窗外的景色，我不禁想起了唐代诗人李白的那两句诗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：“举头</a:t>
            </a:r>
          </a:p>
          <a:p>
            <a:pPr latinLnBrk="1">
              <a:lnSpc>
                <a:spcPts val="7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望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，低头</a:t>
            </a:r>
            <a:r>
              <a:rPr lang="en-US" altLang="zh-CN" sz="44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。”（5枚</a:t>
            </a:r>
            <a:r>
              <a:rPr lang="en-US" altLang="zh-CN" sz="44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3_BD.41_1#919de3e73?vcp=1&amp;pid=4dd538aa8&amp;color=0,0,0&amp;tib=255,255,255&amp;iip=24&amp;vip=24#2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802" y="1900062"/>
            <a:ext cx="1472184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41_1#919de3e73?vcp=1&amp;pid=4dd538aa8&amp;color=0,0,0&amp;tib=255,255,255&amp;iip=25&amp;vip=26#2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7246" y="1964673"/>
            <a:ext cx="1911096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41_1#919de3e73?vcp=1&amp;pid=4dd538aa8&amp;color=0,0,0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19373" y="213383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AN.42_1#919de3e73.blank?vcp=1&amp;pid=4dd538aa8&amp;color=0,0,0&amp;vpa=24&amp;vtp=1"/>
          <p:cNvSpPr/>
          <p:nvPr/>
        </p:nvSpPr>
        <p:spPr>
          <a:xfrm>
            <a:off x="1226090" y="2037222"/>
            <a:ext cx="713232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</a:t>
            </a:r>
            <a:endParaRPr lang="en-US" altLang="zh-CN" sz="2400" dirty="0"/>
          </a:p>
        </p:txBody>
      </p:sp>
      <p:sp>
        <p:nvSpPr>
          <p:cNvPr id="9" name="QB_3_AN.43_1#919de3e73.blank?vcp=1&amp;pid=4dd538aa8&amp;color=0,0,0&amp;vpa=25&amp;vtp=1"/>
          <p:cNvSpPr/>
          <p:nvPr/>
        </p:nvSpPr>
        <p:spPr>
          <a:xfrm>
            <a:off x="1948466" y="2037222"/>
            <a:ext cx="713232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</a:t>
            </a:r>
            <a:endParaRPr lang="en-US" altLang="zh-CN" sz="2400" dirty="0"/>
          </a:p>
        </p:txBody>
      </p:sp>
      <p:sp>
        <p:nvSpPr>
          <p:cNvPr id="10" name="QB_3_AN.44_1#919de3e73.blank?vcp=1&amp;pid=4dd538aa8&amp;color=0,0,0&amp;vpa=26&amp;vtp=1"/>
          <p:cNvSpPr/>
          <p:nvPr/>
        </p:nvSpPr>
        <p:spPr>
          <a:xfrm>
            <a:off x="3635534" y="2037825"/>
            <a:ext cx="62179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思</a:t>
            </a:r>
            <a:endParaRPr lang="en-US" altLang="zh-CN" sz="2400" dirty="0"/>
          </a:p>
        </p:txBody>
      </p:sp>
      <p:sp>
        <p:nvSpPr>
          <p:cNvPr id="11" name="QB_3_AN.45_1#919de3e73.blank?vcp=1&amp;pid=4dd538aa8&amp;color=0,0,0&amp;vpa=27&amp;vtp=1"/>
          <p:cNvSpPr/>
          <p:nvPr/>
        </p:nvSpPr>
        <p:spPr>
          <a:xfrm>
            <a:off x="4266470" y="2037825"/>
            <a:ext cx="62179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</a:t>
            </a:r>
            <a:endParaRPr lang="en-US" altLang="zh-CN" sz="2400" dirty="0"/>
          </a:p>
        </p:txBody>
      </p:sp>
      <p:sp>
        <p:nvSpPr>
          <p:cNvPr id="12" name="QB_3_AN.46_1#919de3e73.blank?vcp=1&amp;pid=4dd538aa8&amp;color=0,0,0&amp;vpa=28&amp;vtp=1"/>
          <p:cNvSpPr/>
          <p:nvPr/>
        </p:nvSpPr>
        <p:spPr>
          <a:xfrm>
            <a:off x="4897406" y="2037825"/>
            <a:ext cx="630936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乡</a:t>
            </a:r>
            <a:endParaRPr lang="en-US" altLang="zh-CN" sz="2400" dirty="0"/>
          </a:p>
        </p:txBody>
      </p:sp>
      <p:sp>
        <p:nvSpPr>
          <p:cNvPr id="13" name="QB_3_BD.47_1#7980a7290?vcp=1&amp;pid=4dd538aa8&amp;color=0,0,0&amp;vtp=1&amp;bbb=1&amp;hb=1"/>
          <p:cNvSpPr/>
          <p:nvPr/>
        </p:nvSpPr>
        <p:spPr>
          <a:xfrm>
            <a:off x="896112" y="276201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2.众众：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我们中华民族一直有着(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的传统美德，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大家(    )，共同面对生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活中的挑战和困难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。今天是端午节，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我们一家人(    )，共享(    )。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4" name="QB_3_BD.47_1#7980a7290?vcp=1&amp;pid=4dd538aa8&amp;color=0,0,0&amp;tib=255,255,255&amp;iip=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5573" y="390570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5" name="QB_3_BD.47_2#7980a7290?vcp=1&amp;pid=4dd538aa8&amp;color=0,0,0&amp;vtp=1&amp;bbb=1"/>
          <p:cNvSpPr/>
          <p:nvPr/>
        </p:nvSpPr>
        <p:spPr>
          <a:xfrm>
            <a:off x="896112" y="440545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①欢聚一堂 ②尊老爱幼 ③天伦之乐 ④同甘共苦</a:t>
            </a:r>
            <a:endParaRPr lang="en-US" altLang="zh-CN" sz="2400" dirty="0"/>
          </a:p>
        </p:txBody>
      </p:sp>
      <p:sp>
        <p:nvSpPr>
          <p:cNvPr id="16" name="QB_3_AN.48_1#7980a7290.bracket?vcp=1&amp;pid=4dd538aa8&amp;color=0,0,0&amp;vpa=29&amp;vtp=1"/>
          <p:cNvSpPr/>
          <p:nvPr/>
        </p:nvSpPr>
        <p:spPr>
          <a:xfrm>
            <a:off x="5332380" y="277217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7" name="QB_3_AN.49_1#7980a7290.bracket?vcp=1&amp;pid=4dd538aa8&amp;color=0,0,0&amp;vpa=30&amp;vtp=1"/>
          <p:cNvSpPr/>
          <p:nvPr/>
        </p:nvSpPr>
        <p:spPr>
          <a:xfrm>
            <a:off x="8685181" y="277217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8" name="QB_3_AN.50_1#7980a7290.bracket?vcp=1&amp;pid=4dd538aa8&amp;color=0,0,0&amp;vpa=31&amp;vtp=1"/>
          <p:cNvSpPr/>
          <p:nvPr/>
        </p:nvSpPr>
        <p:spPr>
          <a:xfrm>
            <a:off x="7465981" y="333097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9" name="QB_3_AN.51_1#7980a7290.bracket?vcp=1&amp;pid=4dd538aa8&amp;color=0,0,0&amp;vpa=32&amp;vtp=1"/>
          <p:cNvSpPr/>
          <p:nvPr/>
        </p:nvSpPr>
        <p:spPr>
          <a:xfrm>
            <a:off x="9294781" y="333097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f741d5f8?vcp=1&amp;pid=727bbd236&amp;color=0,0,0&amp;vtp=1&amp;bt=1&amp;bbb=1&amp;hb=1"/>
          <p:cNvSpPr/>
          <p:nvPr/>
        </p:nvSpPr>
        <p:spPr>
          <a:xfrm>
            <a:off x="896112" y="903048"/>
            <a:ext cx="1039201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众众给家人带来了礼物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，请你阅读下面这张礼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盒提货券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，完成练习。（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df741d5f8?vcp=1&amp;pid=727bbd236&amp;color=0,0,0&amp;tib=255,255,255&amp;iip=28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900000"/>
            <a:ext cx="1984248" cy="475488"/>
          </a:xfrm>
          <a:prstGeom prst="rect">
            <a:avLst/>
          </a:prstGeom>
        </p:spPr>
      </p:pic>
      <p:pic>
        <p:nvPicPr>
          <p:cNvPr id="4" name="C_2_BD#df741d5f8?vcp=1&amp;pid=727bbd236&amp;color=0,0,0&amp;tib=255,255,255&amp;iip=29&amp;vtp=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169" y="1375488"/>
            <a:ext cx="457200" cy="457200"/>
          </a:xfrm>
          <a:prstGeom prst="rect">
            <a:avLst/>
          </a:prstGeom>
        </p:spPr>
      </p:pic>
      <p:pic>
        <p:nvPicPr>
          <p:cNvPr id="5" name="QM_3_BD.52_1#8a270ea95?vcp=1&amp;pid=df741d5f8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1970356"/>
            <a:ext cx="10351008" cy="320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3_1#2c545eb70?vcp=1&amp;vopoq=1&amp;pid=8a270ea95&amp;color=0,0,0&amp;vtp=1&amp;bt=1&amp;bbb=1"/>
          <p:cNvSpPr/>
          <p:nvPr/>
        </p:nvSpPr>
        <p:spPr>
          <a:xfrm>
            <a:off x="896112" y="18135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外婆可以在(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提货。（填序号）（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4_BD.53_1#2c545eb70?vcp=1&amp;vopoq=1&amp;pid=8a270ea95&amp;color=0,0,0&amp;tib=255,255,255&amp;iip=3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7973" y="189465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54_1#2c545eb70.bracket?vcp=1&amp;vopoq=1&amp;pid=8a270ea95&amp;color=0,0,0&amp;vpa=33&amp;vtp=1"/>
          <p:cNvSpPr/>
          <p:nvPr/>
        </p:nvSpPr>
        <p:spPr>
          <a:xfrm>
            <a:off x="3046381" y="180213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C_4_BD.53_2#2c545eb70.choices?vcp=1&amp;vopoq=1&amp;pid=8a270ea95&amp;color=0,0,0&amp;vtp=1&amp;bbb=1"/>
          <p:cNvSpPr/>
          <p:nvPr/>
        </p:nvSpPr>
        <p:spPr>
          <a:xfrm>
            <a:off x="896112" y="235337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95321" algn="l"/>
                <a:tab pos="5377942" algn="l"/>
                <a:tab pos="80605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①红星超市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②朵朵超市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③小张超市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桃花村</a:t>
            </a:r>
            <a:endParaRPr lang="en-US" altLang="zh-CN" sz="2400" dirty="0"/>
          </a:p>
        </p:txBody>
      </p:sp>
      <p:sp>
        <p:nvSpPr>
          <p:cNvPr id="6" name="QC_4_BD.55_1#2a5704454?vcp=1&amp;vopoq=1&amp;pid=8a270ea95&amp;color=0,0,0&amp;vtp=1&amp;bbb=1"/>
          <p:cNvSpPr/>
          <p:nvPr/>
        </p:nvSpPr>
        <p:spPr>
          <a:xfrm>
            <a:off x="896112" y="2888043"/>
            <a:ext cx="107553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2.外婆拿到券后，可以在2024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年(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之前去取粽子。（填序号）（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C_4_BD.55_1#2a5704454?vcp=1&amp;vopoq=1&amp;pid=8a270ea95&amp;color=0,0,0&amp;tib=255,255,255&amp;iip=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5573" y="296913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4_AN.56_1#2a5704454.bracket?vcp=1&amp;vopoq=1&amp;pid=8a270ea95&amp;color=0,0,0&amp;vpa=34&amp;vtp=1"/>
          <p:cNvSpPr/>
          <p:nvPr/>
        </p:nvSpPr>
        <p:spPr>
          <a:xfrm>
            <a:off x="5484780" y="287661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C_4_BD.55_2#2a5704454.choices?vcp=1&amp;vopoq=1&amp;pid=8a270ea95&amp;color=0,0,0&amp;vtp=1&amp;bbb=1"/>
          <p:cNvSpPr/>
          <p:nvPr/>
        </p:nvSpPr>
        <p:spPr>
          <a:xfrm>
            <a:off x="896112" y="342271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95321" algn="l"/>
                <a:tab pos="5377942" algn="l"/>
                <a:tab pos="80605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①5月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8日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20日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1日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6月25日</a:t>
            </a:r>
            <a:endParaRPr lang="en-US" altLang="zh-CN" sz="2400" dirty="0"/>
          </a:p>
        </p:txBody>
      </p:sp>
      <p:sp>
        <p:nvSpPr>
          <p:cNvPr id="10" name="QC_4_AS.57_1#2a5704454?vcp=1&amp;vopoq=1&amp;pid=8a270ea95&amp;color=0,0,0&amp;vtp=1&amp;bbb=1&amp;hb=1"/>
          <p:cNvSpPr/>
          <p:nvPr/>
        </p:nvSpPr>
        <p:spPr>
          <a:xfrm>
            <a:off x="896112" y="396405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本题考查提取信息。由图片中“使用期限”一栏可知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，这张券的使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用期限是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“2024年5月8日至2024年6月20日”，据此作答。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_1#43f691c95?vcp=1&amp;pid=8a270ea95&amp;color=0,0,0&amp;vtp=1&amp;bt=1&amp;bbb=1&amp;hb=1"/>
          <p:cNvSpPr/>
          <p:nvPr/>
        </p:nvSpPr>
        <p:spPr>
          <a:xfrm>
            <a:off x="896112" y="15382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3.姑姑远在南京，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妈妈（可以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不可以）（用“√”选择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）通过这家店用快递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的方式给姑姑送一份粽子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1_1#43f691c95?vcp=1&amp;pid=8a270ea95&amp;color=0,0,0&amp;tib=255,255,255&amp;iip=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9173" y="21333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S.3_1#43f691c95?vcp=1&amp;pid=8a270ea95&amp;color=0,0,0&amp;vtp=1&amp;bbb=1&amp;hb=1"/>
          <p:cNvSpPr/>
          <p:nvPr/>
        </p:nvSpPr>
        <p:spPr>
          <a:xfrm>
            <a:off x="896112" y="264201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本题考查提取信息。由图片中“配送区域”一栏可知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，这家店可以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邮寄快递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，全国除偏远地区（新疆、西藏）均可配送，姑姑在南京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，不属于偏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远地区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，所以可以邮寄。</a:t>
            </a:r>
            <a:endParaRPr lang="en-US" altLang="zh-CN" sz="2400" dirty="0"/>
          </a:p>
        </p:txBody>
      </p:sp>
      <p:sp>
        <p:nvSpPr>
          <p:cNvPr id="5" name="QC_4_BD.4_1#4b3882388?vcp=1&amp;vopoq=1&amp;pid=8a270ea95&amp;color=0,0,0&amp;vtp=1&amp;bbb=1"/>
          <p:cNvSpPr/>
          <p:nvPr/>
        </p:nvSpPr>
        <p:spPr>
          <a:xfrm>
            <a:off x="896112" y="42863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4.根据积累，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我知道端午节吃粽子是为了(      )。（3枚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C_4_BD.4_1#4b3882388?vcp=1&amp;vopoq=1&amp;pid=8a270ea95&amp;color=0,0,0&amp;tib=255,255,255&amp;iip=3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436743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4_AN.5_1#4b3882388.bracket?vcp=1&amp;vopoq=1&amp;pid=8a270ea95&amp;color=0,0,0&amp;vpa=35&amp;vtp=1"/>
          <p:cNvSpPr/>
          <p:nvPr/>
        </p:nvSpPr>
        <p:spPr>
          <a:xfrm>
            <a:off x="6703981" y="427491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8" name="QC_4_BD.4_2#4b3882388.choices?vcp=1&amp;vopoq=1&amp;pid=8a270ea95&amp;color=0,0,0&amp;vtp=1&amp;bbb=1"/>
          <p:cNvSpPr/>
          <p:nvPr/>
        </p:nvSpPr>
        <p:spPr>
          <a:xfrm>
            <a:off x="896112" y="48210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4541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①纪念爱国诗人屈原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纪念去世的亲人</a:t>
            </a:r>
            <a:endParaRPr lang="en-US" altLang="zh-CN" sz="2400" dirty="0"/>
          </a:p>
        </p:txBody>
      </p:sp>
      <p:sp>
        <p:nvSpPr>
          <p:cNvPr id="9" name="QB_4_AN.2_1#43f691c95&amp;bc=1">
            <a:extLst>
              <a:ext uri="{FF2B5EF4-FFF2-40B4-BE49-F238E27FC236}">
                <a16:creationId xmlns:a16="http://schemas.microsoft.com/office/drawing/2014/main" id="{DDC3EDAD-D488-7898-300B-3D53DF3E680D}"/>
              </a:ext>
            </a:extLst>
          </p:cNvPr>
          <p:cNvSpPr txBox="1"/>
          <p:nvPr/>
        </p:nvSpPr>
        <p:spPr>
          <a:xfrm>
            <a:off x="4363212" y="169065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0ebf0423?vcp=1&amp;pid=727bbd236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七、众众给家人们分享自己读到的儿童诗。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请你阅读并回答问题。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00ebf0423?vcp=1&amp;pid=727bbd236&amp;color=0,0,0&amp;tib=255,255,255&amp;iip=3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94" y="1322832"/>
            <a:ext cx="457200" cy="457200"/>
          </a:xfrm>
          <a:prstGeom prst="rect">
            <a:avLst/>
          </a:prstGeom>
        </p:spPr>
      </p:pic>
      <p:sp>
        <p:nvSpPr>
          <p:cNvPr id="4" name="QM_3_BD.62_1#ab9a46d38?vcp=1&amp;pid=00ebf0423&amp;color=0,0,0&amp;vtp=1&amp;bbb=1"/>
          <p:cNvSpPr/>
          <p:nvPr/>
        </p:nvSpPr>
        <p:spPr>
          <a:xfrm>
            <a:off x="896112" y="1788668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家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牧笛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我的家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，是一棵春天的花树。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爸爸妈妈是干和枝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，我和妹妹是花朵，在款款地盛开。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我的家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，是一株夏天的小草。</a:t>
            </a:r>
            <a:endParaRPr lang="en-US" altLang="zh-CN" sz="2400" dirty="0"/>
          </a:p>
        </p:txBody>
      </p:sp>
      <p:sp>
        <p:nvSpPr>
          <p:cNvPr id="5" name="QM_3_BD.62_2#ab9a46d38?sp=1&amp;vcp=1&amp;pid=00ebf0423&amp;color=0,0,0&amp;vtp=1&amp;bbb=1"/>
          <p:cNvSpPr/>
          <p:nvPr/>
        </p:nvSpPr>
        <p:spPr>
          <a:xfrm>
            <a:off x="896112" y="45370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爸爸妈妈是茎和叶，我和妹妹是露珠，在亮亮地闪耀。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3_1#91417b74c?vcp=1&amp;pid=ab9a46d38&amp;color=0,0,0&amp;vtp=1&amp;bt=1&amp;bbb=1"/>
          <p:cNvSpPr/>
          <p:nvPr/>
        </p:nvSpPr>
        <p:spPr>
          <a:xfrm>
            <a:off x="896112" y="967676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1.请你为下面的内容选择合适的量词。（填序号）（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63_1#91417b74c?vcp=1&amp;pid=ab9a46d38&amp;color=0,0,0&amp;tib=255,255,255&amp;iip=3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7173" y="98844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63_2#91417b74c?vcp=1&amp;pid=ab9a46d38&amp;color=0,0,0&amp;vtp=1&amp;bbb=1"/>
          <p:cNvSpPr/>
          <p:nvPr/>
        </p:nvSpPr>
        <p:spPr>
          <a:xfrm>
            <a:off x="896112" y="1438276"/>
            <a:ext cx="10387584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①株 ②朵 ③棵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小草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5" name="QB_4_AN.64_1#91417b74c.bracket?vcp=1&amp;pid=ab9a46d38&amp;color=0,0,0&amp;vpa=36&amp;vtp=1"/>
          <p:cNvSpPr/>
          <p:nvPr/>
        </p:nvSpPr>
        <p:spPr>
          <a:xfrm>
            <a:off x="1369980" y="1899920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6" name="QB_4_AN.65_1#91417b74c.bracket?vcp=1&amp;pid=ab9a46d38&amp;color=0,0,0&amp;vpa=37&amp;vtp=1"/>
          <p:cNvSpPr/>
          <p:nvPr/>
        </p:nvSpPr>
        <p:spPr>
          <a:xfrm>
            <a:off x="3046381" y="1899920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B_4_AN.66_1#91417b74c.bracket?vcp=1&amp;pid=ab9a46d38&amp;color=0,0,0&amp;vpa=38&amp;vtp=1"/>
          <p:cNvSpPr/>
          <p:nvPr/>
        </p:nvSpPr>
        <p:spPr>
          <a:xfrm>
            <a:off x="5027580" y="1899920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8" name="QB_4_BD.67_1#5e236c409?vcp=1&amp;pid=ab9a46d38&amp;color=0,0,0&amp;vtp=1&amp;bbb=1"/>
          <p:cNvSpPr/>
          <p:nvPr/>
        </p:nvSpPr>
        <p:spPr>
          <a:xfrm>
            <a:off x="896112" y="2371535"/>
            <a:ext cx="10387584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2.结合儿童诗内容，将表格补充完整。（填序号）（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①小草 ②干和枝 ③露珠 ④花朵</a:t>
            </a:r>
            <a:endParaRPr lang="en-US" altLang="zh-CN" sz="2400" dirty="0"/>
          </a:p>
        </p:txBody>
      </p:sp>
      <p:pic>
        <p:nvPicPr>
          <p:cNvPr id="9" name="QB_4_BD.67_1#5e236c409?vcp=1&amp;pid=ab9a46d38&amp;color=0,0,0&amp;tib=255,255,255&amp;iip=3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7173" y="240903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6" name="QB_4_BD.67_3#5e236c409?colgroup=4,9,9,9&amp;vcp=1&amp;pid=ab9a46d38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616619"/>
              </p:ext>
            </p:extLst>
          </p:nvPr>
        </p:nvGraphicFramePr>
        <p:xfrm>
          <a:off x="896112" y="3388551"/>
          <a:ext cx="10351008" cy="978408"/>
        </p:xfrm>
        <a:graphic>
          <a:graphicData uri="http://schemas.openxmlformats.org/drawingml/2006/table">
            <a:tbl>
              <a:tblPr/>
              <a:tblGrid>
                <a:gridCol w="1435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9204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我的家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春天的花树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爸爸妈妈是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我和妹妹是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20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夏天的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爸爸妈妈是茎和叶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我和妹妹是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QB_4_AN.68_1#5e236c409.blank?vcp=1&amp;pid=ab9a46d38&amp;color=0,0,0&amp;vpa=39&amp;vtp=1"/>
          <p:cNvSpPr/>
          <p:nvPr/>
        </p:nvSpPr>
        <p:spPr>
          <a:xfrm>
            <a:off x="7263288" y="337807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3" name="QB_4_AN.69_1#5e236c409.blank?vcp=1&amp;pid=ab9a46d38&amp;color=0,0,0&amp;vpa=40&amp;vtp=1"/>
          <p:cNvSpPr/>
          <p:nvPr/>
        </p:nvSpPr>
        <p:spPr>
          <a:xfrm>
            <a:off x="10235088" y="337807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4" name="QB_4_AN.70_1#5e236c409.blank?vcp=1&amp;pid=ab9a46d38&amp;color=0,0,0&amp;vpa=41&amp;vtp=1"/>
          <p:cNvSpPr/>
          <p:nvPr/>
        </p:nvSpPr>
        <p:spPr>
          <a:xfrm>
            <a:off x="3986689" y="3867276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5" name="QB_4_AN.71_1#5e236c409.blank?vcp=1&amp;pid=ab9a46d38&amp;color=0,0,0&amp;vpa=42&amp;vtp=1"/>
          <p:cNvSpPr/>
          <p:nvPr/>
        </p:nvSpPr>
        <p:spPr>
          <a:xfrm>
            <a:off x="10235088" y="3867276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1" name="QB_4_BD.72_1#92f6438ef?vcp=1&amp;pid=ab9a46d38&amp;color=0,0,0&amp;vtp=1&amp;bbb=1"/>
          <p:cNvSpPr/>
          <p:nvPr/>
        </p:nvSpPr>
        <p:spPr>
          <a:xfrm>
            <a:off x="896112" y="4494211"/>
            <a:ext cx="10387584" cy="1357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3.请你仿照这首儿童诗的形式进行仿写。（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我的家，是________________________，爸爸妈妈是________，我和妹妹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是______，在____________。</a:t>
            </a:r>
            <a:endParaRPr lang="en-US" altLang="zh-CN" sz="2400" dirty="0"/>
          </a:p>
        </p:txBody>
      </p:sp>
      <p:pic>
        <p:nvPicPr>
          <p:cNvPr id="17" name="QB_4_BD.72_1#92f6438ef?vcp=1&amp;pid=ab9a46d38&amp;color=0,0,0&amp;tib=255,255,255&amp;iip=3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7973" y="453170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9" name="QB_4_AN.73_1#92f6438ef.blank?vcp=1&amp;pid=ab9a46d38&amp;color=0,0,0&amp;vpa=43&amp;vtp=1&amp;bbb=1"/>
          <p:cNvSpPr/>
          <p:nvPr/>
        </p:nvSpPr>
        <p:spPr>
          <a:xfrm>
            <a:off x="3046381" y="4927727"/>
            <a:ext cx="3573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【示例】一棵高大的果树</a:t>
            </a:r>
            <a:endParaRPr lang="en-US" altLang="zh-CN" sz="2400" dirty="0"/>
          </a:p>
        </p:txBody>
      </p:sp>
      <p:sp>
        <p:nvSpPr>
          <p:cNvPr id="20" name="QB_4_AN.74_1#92f6438ef.blank?vcp=1&amp;pid=ab9a46d38&amp;color=0,0,0&amp;vpa=44&amp;vtp=1&amp;bbb=1"/>
          <p:cNvSpPr/>
          <p:nvPr/>
        </p:nvSpPr>
        <p:spPr>
          <a:xfrm>
            <a:off x="8532781" y="4927727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干和枝</a:t>
            </a:r>
            <a:endParaRPr lang="en-US" altLang="zh-CN" sz="2400" dirty="0"/>
          </a:p>
        </p:txBody>
      </p:sp>
      <p:sp>
        <p:nvSpPr>
          <p:cNvPr id="21" name="QB_4_AN.75_1#92f6438ef.blank?vcp=1&amp;pid=ab9a46d38&amp;color=0,0,0&amp;vpa=45&amp;vtp=1&amp;bbb=1"/>
          <p:cNvSpPr/>
          <p:nvPr/>
        </p:nvSpPr>
        <p:spPr>
          <a:xfrm>
            <a:off x="1217580" y="5387657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果实</a:t>
            </a:r>
            <a:endParaRPr lang="en-US" altLang="zh-CN" sz="2400" dirty="0"/>
          </a:p>
        </p:txBody>
      </p:sp>
      <p:sp>
        <p:nvSpPr>
          <p:cNvPr id="22" name="QB_4_AN.76_1#92f6438ef.blank?vcp=1&amp;pid=ab9a46d38&amp;color=0,0,0&amp;vpa=46&amp;vtp=1&amp;bbb=1"/>
          <p:cNvSpPr/>
          <p:nvPr/>
        </p:nvSpPr>
        <p:spPr>
          <a:xfrm>
            <a:off x="2741581" y="5387657"/>
            <a:ext cx="1744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努力地成长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1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6810c50e?vcp=1&amp;pid=727bbd236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八、众众给奶奶介绍起了自己喜欢的粽子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，请你根据下面的提示完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成内容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。（不会写的字可用拼音代替）（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36810c50e?vcp=1&amp;pid=727bbd236&amp;color=0,0,0&amp;tib=255,255,255&amp;iip=38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482" y="1322832"/>
            <a:ext cx="457200" cy="457200"/>
          </a:xfrm>
          <a:prstGeom prst="rect">
            <a:avLst/>
          </a:prstGeom>
        </p:spPr>
      </p:pic>
      <p:sp>
        <p:nvSpPr>
          <p:cNvPr id="4" name="QB_3_BD.77_1#8f3cb2617?vcp=1&amp;pid=36810c50e&amp;color=0,0,0&amp;vtp=1&amp;bbb=1&amp;hb=1"/>
          <p:cNvSpPr/>
          <p:nvPr/>
        </p:nvSpPr>
        <p:spPr>
          <a:xfrm>
            <a:off x="896112" y="178866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粽子的口味有很多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。我最喜欢的就是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馅儿的粽子，它是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形状）的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，外面包着一层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，里面包的是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咬一口粽子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，真是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3_AN.78_1#8f3cb2617.blank?vcp=1&amp;pid=36810c50e&amp;color=0,0,0&amp;vpa=47&amp;vtp=1&amp;bbb=1"/>
          <p:cNvSpPr/>
          <p:nvPr/>
        </p:nvSpPr>
        <p:spPr>
          <a:xfrm>
            <a:off x="6399181" y="1760728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【示例】红豆沙</a:t>
            </a:r>
            <a:endParaRPr lang="en-US" altLang="zh-CN" sz="2400" dirty="0"/>
          </a:p>
        </p:txBody>
      </p:sp>
      <p:sp>
        <p:nvSpPr>
          <p:cNvPr id="6" name="QB_3_AN.79_1#8f3cb2617.blank?vcp=1&amp;pid=36810c50e&amp;color=0,0,0&amp;vpa=48&amp;vtp=1&amp;bbb=1"/>
          <p:cNvSpPr/>
          <p:nvPr/>
        </p:nvSpPr>
        <p:spPr>
          <a:xfrm>
            <a:off x="912780" y="2319528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三角形</a:t>
            </a:r>
            <a:endParaRPr lang="en-US" altLang="zh-CN" sz="2400" dirty="0"/>
          </a:p>
        </p:txBody>
      </p:sp>
      <p:sp>
        <p:nvSpPr>
          <p:cNvPr id="7" name="QB_3_AN.80_1#8f3cb2617.blank?vcp=1&amp;pid=36810c50e&amp;color=0,0,0&amp;vpa=49&amp;vtp=1&amp;bbb=1"/>
          <p:cNvSpPr/>
          <p:nvPr/>
        </p:nvSpPr>
        <p:spPr>
          <a:xfrm>
            <a:off x="5789580" y="2319528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白白的糯米</a:t>
            </a:r>
            <a:endParaRPr lang="en-US" altLang="zh-CN" sz="2400" dirty="0"/>
          </a:p>
        </p:txBody>
      </p:sp>
      <p:sp>
        <p:nvSpPr>
          <p:cNvPr id="8" name="QB_3_AN.81_1#8f3cb2617.blank?vcp=1&amp;pid=36810c50e&amp;color=0,0,0&amp;vpa=50&amp;vtp=1&amp;bbb=1&amp;hb=1"/>
          <p:cNvSpPr/>
          <p:nvPr/>
        </p:nvSpPr>
        <p:spPr>
          <a:xfrm>
            <a:off x="896112" y="2319528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甜甜的红豆沙</a:t>
            </a:r>
            <a:endParaRPr lang="en-US" altLang="zh-CN" sz="2400" dirty="0"/>
          </a:p>
        </p:txBody>
      </p:sp>
      <p:sp>
        <p:nvSpPr>
          <p:cNvPr id="9" name="QB_3_AN.82_1#8f3cb2617.blank?vcp=1&amp;pid=36810c50e&amp;color=0,0,0&amp;vpa=51&amp;vtp=1&amp;bbb=1"/>
          <p:cNvSpPr/>
          <p:nvPr/>
        </p:nvSpPr>
        <p:spPr>
          <a:xfrm>
            <a:off x="4113180" y="2856738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香甜美味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27bbd236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第四单元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eeeccf35f?vcp=1&amp;pid=727bbd236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eeeccf35f?vcp=1&amp;pid=727bbd236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端午节到了，爸爸妈妈带着众众一起探望家人。</a:t>
            </a:r>
            <a:endParaRPr lang="en-US" altLang="zh-CN" sz="100" dirty="0"/>
          </a:p>
        </p:txBody>
      </p:sp>
      <p:pic>
        <p:nvPicPr>
          <p:cNvPr id="4" name="P_2_BD#eeeccf35f?vcp=1&amp;pid=727bbd236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e786a405?vcp=1&amp;pid=727bbd236&amp;color=0,0,0&amp;vtp=1&amp;bt=1&amp;bbb=1&amp;hb=1"/>
          <p:cNvSpPr/>
          <p:nvPr/>
        </p:nvSpPr>
        <p:spPr>
          <a:xfrm>
            <a:off x="896112" y="896112"/>
            <a:ext cx="10392018" cy="883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一、众众的家人正在家里等着众众他们。看拼音，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写字词。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de786a405?vcp=1&amp;pid=727bbd236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907" y="1322832"/>
            <a:ext cx="457200" cy="457200"/>
          </a:xfrm>
          <a:prstGeom prst="rect">
            <a:avLst/>
          </a:prstGeom>
        </p:spPr>
      </p:pic>
      <p:sp>
        <p:nvSpPr>
          <p:cNvPr id="4" name="QB_3_BD.1_1#75b23acaa?vcp=1&amp;pid=de786a405&amp;color=0,0,0&amp;vtp=1&amp;bbb=1&amp;hb=1"/>
          <p:cNvSpPr/>
          <p:nvPr/>
        </p:nvSpPr>
        <p:spPr>
          <a:xfrm>
            <a:off x="896112" y="1788668"/>
            <a:ext cx="10387584" cy="23308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.端午</a:t>
            </a:r>
            <a:r>
              <a:rPr lang="en-US" altLang="zh-CN" sz="5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的中午，奶奶包了各种各</a:t>
            </a:r>
            <a:r>
              <a:rPr lang="en-US" altLang="zh-CN" sz="5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的粽子，众众最喜欢的是</a:t>
            </a:r>
            <a:r>
              <a:rPr lang="en-US" altLang="zh-CN" sz="5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粽</a:t>
            </a:r>
          </a:p>
          <a:p>
            <a:pPr latinLnBrk="1">
              <a:lnSpc>
                <a:spcPts val="1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和红枣糯</a:t>
            </a: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B_3_BD.1_1#75b23acaa?vcp=1&amp;pid=de786a405&amp;color=0,0,0&amp;tib=255,255,255&amp;iip=4&amp;vip=1#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5403" y="1886966"/>
            <a:ext cx="713232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1_1#75b23acaa?vcp=1&amp;pid=de786a405&amp;color=0,0,0&amp;tib=255,255,255&amp;iip=5&amp;vip=2#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0297" y="1832102"/>
            <a:ext cx="694944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1_1#75b23acaa?vcp=1&amp;pid=de786a405&amp;color=0,0,0&amp;tib=255,255,255&amp;iip=6&amp;vip=3#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15760" y="1841246"/>
            <a:ext cx="886968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1_1#75b23acaa?vcp=1&amp;pid=de786a405&amp;color=0,0,0&amp;tib=255,255,255&amp;iip=7&amp;vip=4#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5631" y="3046794"/>
            <a:ext cx="722376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3_AN.2_1#75b23acaa.blank?vcp=1&amp;pid=de786a405&amp;color=0,0,0&amp;vpa=1&amp;vtp=1"/>
          <p:cNvSpPr/>
          <p:nvPr/>
        </p:nvSpPr>
        <p:spPr>
          <a:xfrm>
            <a:off x="1871123" y="2243582"/>
            <a:ext cx="612648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</a:t>
            </a:r>
            <a:endParaRPr lang="en-US" altLang="zh-CN" sz="2400" dirty="0"/>
          </a:p>
        </p:txBody>
      </p:sp>
      <p:sp>
        <p:nvSpPr>
          <p:cNvPr id="10" name="QB_3_AN.3_1#75b23acaa.blank?vcp=1&amp;pid=de786a405&amp;color=0,0,0&amp;vpa=2&amp;vtp=1"/>
          <p:cNvSpPr/>
          <p:nvPr/>
        </p:nvSpPr>
        <p:spPr>
          <a:xfrm>
            <a:off x="5985161" y="2252726"/>
            <a:ext cx="603504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样</a:t>
            </a:r>
            <a:endParaRPr lang="en-US" altLang="zh-CN" sz="2400" dirty="0"/>
          </a:p>
        </p:txBody>
      </p:sp>
      <p:sp>
        <p:nvSpPr>
          <p:cNvPr id="11" name="QB_3_AN.4_1#75b23acaa.blank?vcp=1&amp;pid=de786a405&amp;color=0,0,0&amp;vpa=3&amp;vtp=1"/>
          <p:cNvSpPr/>
          <p:nvPr/>
        </p:nvSpPr>
        <p:spPr>
          <a:xfrm>
            <a:off x="10162064" y="2216150"/>
            <a:ext cx="694944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肉</a:t>
            </a:r>
            <a:endParaRPr lang="en-US" altLang="zh-CN" sz="2400" dirty="0"/>
          </a:p>
        </p:txBody>
      </p:sp>
      <p:sp>
        <p:nvSpPr>
          <p:cNvPr id="12" name="QB_3_AN.5_1#75b23acaa.blank?vcp=1&amp;pid=de786a405&amp;color=0,0,0&amp;vpa=4&amp;vtp=1"/>
          <p:cNvSpPr/>
          <p:nvPr/>
        </p:nvSpPr>
        <p:spPr>
          <a:xfrm>
            <a:off x="2180495" y="3421698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米</a:t>
            </a:r>
            <a:endParaRPr lang="en-US" altLang="zh-CN" sz="2400" dirty="0"/>
          </a:p>
        </p:txBody>
      </p:sp>
      <p:sp>
        <p:nvSpPr>
          <p:cNvPr id="13" name="QB_3_BD.6_1#f773772dd?vcp=1&amp;pid=de786a405&amp;color=0,0,0&amp;vtp=1&amp;bbb=1"/>
          <p:cNvSpPr/>
          <p:nvPr/>
        </p:nvSpPr>
        <p:spPr>
          <a:xfrm>
            <a:off x="896112" y="4186492"/>
            <a:ext cx="10387584" cy="12018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1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2.晚上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，夜</a:t>
            </a:r>
            <a:r>
              <a:rPr lang="en-US" altLang="zh-CN" sz="5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迷人，爷爷</a:t>
            </a:r>
            <a:r>
              <a:rPr lang="en-US" altLang="zh-CN" sz="5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念起了自己的</a:t>
            </a:r>
            <a:r>
              <a:rPr lang="en-US" altLang="zh-CN" sz="63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4" name="QB_3_BD.6_1#f773772dd?vcp=1&amp;pid=de786a405&amp;color=0,0,0&amp;tib=255,255,255&amp;iip=8&amp;vip=5#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1287" y="4295204"/>
            <a:ext cx="740664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5" name="QB_3_BD.6_1#f773772dd?vcp=1&amp;pid=de786a405&amp;color=0,0,0&amp;tib=255,255,255&amp;iip=9&amp;vip=6#6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8524" y="4267772"/>
            <a:ext cx="777240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6" name="QB_3_BD.6_1#f773772dd?vcp=1&amp;pid=de786a405&amp;color=0,0,0&amp;tib=255,255,255&amp;iip=10&amp;vip=7#8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9423" y="4185476"/>
            <a:ext cx="1536192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7" name="QB_3_AN.7_1#f773772dd.blank?vcp=1&amp;pid=de786a405&amp;color=0,0,0&amp;vpa=5&amp;vtp=1"/>
          <p:cNvSpPr/>
          <p:nvPr/>
        </p:nvSpPr>
        <p:spPr>
          <a:xfrm>
            <a:off x="2467007" y="4697540"/>
            <a:ext cx="630936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色</a:t>
            </a:r>
            <a:endParaRPr lang="en-US" altLang="zh-CN" sz="2400" dirty="0"/>
          </a:p>
        </p:txBody>
      </p:sp>
      <p:sp>
        <p:nvSpPr>
          <p:cNvPr id="18" name="QB_3_AN.8_1#f773772dd.blank?vcp=1&amp;pid=de786a405&amp;color=0,0,0&amp;vpa=6&amp;vtp=1"/>
          <p:cNvSpPr/>
          <p:nvPr/>
        </p:nvSpPr>
        <p:spPr>
          <a:xfrm>
            <a:off x="4744244" y="4642676"/>
            <a:ext cx="704088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思</a:t>
            </a:r>
            <a:endParaRPr lang="en-US" altLang="zh-CN" sz="2400" dirty="0"/>
          </a:p>
        </p:txBody>
      </p:sp>
      <p:sp>
        <p:nvSpPr>
          <p:cNvPr id="19" name="QB_3_AN.9_1#f773772dd.blank?vcp=1&amp;pid=de786a405&amp;color=0,0,0&amp;vpa=7&amp;vtp=1"/>
          <p:cNvSpPr/>
          <p:nvPr/>
        </p:nvSpPr>
        <p:spPr>
          <a:xfrm>
            <a:off x="7420007" y="4596956"/>
            <a:ext cx="694944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</a:t>
            </a:r>
            <a:endParaRPr lang="en-US" altLang="zh-CN" sz="2400" dirty="0"/>
          </a:p>
        </p:txBody>
      </p:sp>
      <p:sp>
        <p:nvSpPr>
          <p:cNvPr id="20" name="QB_3_AN.10_1#f773772dd.blank?vcp=1&amp;pid=de786a405&amp;color=0,0,0&amp;vpa=8&amp;vtp=1"/>
          <p:cNvSpPr/>
          <p:nvPr/>
        </p:nvSpPr>
        <p:spPr>
          <a:xfrm>
            <a:off x="8124095" y="4606100"/>
            <a:ext cx="704088" cy="7040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a115b81a?vcp=1&amp;pid=727bbd236&amp;color=0,0,0&amp;vtp=1&amp;bt=1&amp;bbb=1&amp;hb=1"/>
          <p:cNvSpPr/>
          <p:nvPr/>
        </p:nvSpPr>
        <p:spPr>
          <a:xfrm>
            <a:off x="896112" y="896112"/>
            <a:ext cx="10392018" cy="883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二、在车上，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众众和其他也要回家的小朋友交谈了起来。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（17枚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ba115b81a?vcp=1&amp;pid=727bbd236&amp;color=0,0,0&amp;tib=255,255,255&amp;iip=1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94" y="1322832"/>
            <a:ext cx="457200" cy="457200"/>
          </a:xfrm>
          <a:prstGeom prst="rect">
            <a:avLst/>
          </a:prstGeom>
        </p:spPr>
      </p:pic>
      <p:sp>
        <p:nvSpPr>
          <p:cNvPr id="4" name="P_3_BD#9baef1797?vcp=1&amp;pid=ba115b81a&amp;color=0,0,0&amp;vtp=1&amp;bbb=1"/>
          <p:cNvSpPr/>
          <p:nvPr/>
        </p:nvSpPr>
        <p:spPr>
          <a:xfrm>
            <a:off x="896112" y="178866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交谈时众众有一些字音拿不准，请你帮帮他。</a:t>
            </a:r>
            <a:endParaRPr lang="en-US" altLang="zh-CN" sz="2400" dirty="0"/>
          </a:p>
        </p:txBody>
      </p:sp>
      <p:sp>
        <p:nvSpPr>
          <p:cNvPr id="5" name="QC_3_BD.11_1#362f1d8fc?vcp=1&amp;vopoq=1&amp;pid=ba115b81a&amp;color=0,0,0&amp;vtp=1&amp;bbb=1"/>
          <p:cNvSpPr/>
          <p:nvPr/>
        </p:nvSpPr>
        <p:spPr>
          <a:xfrm>
            <a:off x="896112" y="23284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1.下面词语中，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加点字读音全部正确的一组是(      )。（3枚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C_3_BD.11_1#362f1d8fc?vcp=1&amp;vopoq=1&amp;pid=ba115b81a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1573" y="240957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3_AN.12_1#362f1d8fc.bracket?vcp=1&amp;vopoq=1&amp;pid=ba115b81a&amp;color=0,0,0&amp;vpa=9&amp;vtp=1"/>
          <p:cNvSpPr/>
          <p:nvPr/>
        </p:nvSpPr>
        <p:spPr>
          <a:xfrm>
            <a:off x="7313581" y="231705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8" name="QC_3_BD.11_2#362f1d8fc.choices?vcp=1&amp;vopoq=1&amp;pid=ba115b81a&amp;color=0,0,0&amp;vtp=1&amp;bbb=1"/>
          <p:cNvSpPr/>
          <p:nvPr/>
        </p:nvSpPr>
        <p:spPr>
          <a:xfrm>
            <a:off x="896112" y="286981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098546" algn="l"/>
                <a:tab pos="5269992" algn="l"/>
                <a:tab pos="80510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①端（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）午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疑（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）似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②勇（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yǒu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微笑（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098546" algn="l"/>
                <a:tab pos="5269992" algn="l"/>
                <a:tab pos="80510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③窗（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）户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le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④粽（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zònɡ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举（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jǚ）手</a:t>
            </a:r>
            <a:endParaRPr lang="en-US" altLang="zh-CN" sz="2400" dirty="0"/>
          </a:p>
        </p:txBody>
      </p:sp>
      <p:sp>
        <p:nvSpPr>
          <p:cNvPr id="9" name="QC_3_BD.11_2#362f1d8fc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06E33399-E05B-7872-2DC7-655BE08C0B4A}"/>
              </a:ext>
            </a:extLst>
          </p:cNvPr>
          <p:cNvSpPr/>
          <p:nvPr/>
        </p:nvSpPr>
        <p:spPr>
          <a:xfrm>
            <a:off x="1334294" y="34413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1_2#362f1d8fc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9A2F0C68-95B9-9532-2AFB-EEDD800D055F}"/>
              </a:ext>
            </a:extLst>
          </p:cNvPr>
          <p:cNvSpPr/>
          <p:nvPr/>
        </p:nvSpPr>
        <p:spPr>
          <a:xfrm>
            <a:off x="4128294" y="34413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1_2#362f1d8fc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259B8A5D-6545-2A01-DC38-A13B12861C41}"/>
              </a:ext>
            </a:extLst>
          </p:cNvPr>
          <p:cNvSpPr/>
          <p:nvPr/>
        </p:nvSpPr>
        <p:spPr>
          <a:xfrm>
            <a:off x="6604159" y="34413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1_2#362f1d8fc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98323FA3-CB15-3C54-E12A-AF928535070E}"/>
              </a:ext>
            </a:extLst>
          </p:cNvPr>
          <p:cNvSpPr/>
          <p:nvPr/>
        </p:nvSpPr>
        <p:spPr>
          <a:xfrm>
            <a:off x="9385459" y="34413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1_2#362f1d8fc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F41B7D87-FCA4-4173-67C6-12382FEC1345}"/>
              </a:ext>
            </a:extLst>
          </p:cNvPr>
          <p:cNvSpPr/>
          <p:nvPr/>
        </p:nvSpPr>
        <p:spPr>
          <a:xfrm>
            <a:off x="1334294" y="39286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1_2#362f1d8fc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5CCF4EAC-3D7C-301D-57F6-8AF5EBD420DE}"/>
              </a:ext>
            </a:extLst>
          </p:cNvPr>
          <p:cNvSpPr/>
          <p:nvPr/>
        </p:nvSpPr>
        <p:spPr>
          <a:xfrm>
            <a:off x="4128294" y="39286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3_BD.11_2#362f1d8fc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943D89EA-72D7-2C5B-4C9E-62926CEA4CE9}"/>
              </a:ext>
            </a:extLst>
          </p:cNvPr>
          <p:cNvSpPr/>
          <p:nvPr/>
        </p:nvSpPr>
        <p:spPr>
          <a:xfrm>
            <a:off x="6604159" y="39286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3_BD.11_2#362f1d8fc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D81C2568-A5F0-32E1-D2DC-FB84702ED2B5}"/>
              </a:ext>
            </a:extLst>
          </p:cNvPr>
          <p:cNvSpPr/>
          <p:nvPr/>
        </p:nvSpPr>
        <p:spPr>
          <a:xfrm>
            <a:off x="9080659" y="39286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e62033676?vcp=1&amp;vopoq=1&amp;pid=ba115b81a&amp;color=0,0,0&amp;vtp=1&amp;bt=1&amp;bbb=1"/>
          <p:cNvSpPr/>
          <p:nvPr/>
        </p:nvSpPr>
        <p:spPr>
          <a:xfrm>
            <a:off x="896112" y="15260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2.下面几个选项中，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加点字全部读轻声的是(      )。（3枚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3_BD.13_1#e62033676?vcp=1&amp;vopoq=1&amp;pid=ba115b81a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6773" y="160715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3_AN.14_1#e62033676.bracket?vcp=1&amp;vopoq=1&amp;pid=ba115b81a&amp;color=0,0,0&amp;vpa=10&amp;vtp=1"/>
          <p:cNvSpPr/>
          <p:nvPr/>
        </p:nvSpPr>
        <p:spPr>
          <a:xfrm>
            <a:off x="7008781" y="15146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C_3_BD.13_2#e62033676.choices?vcp=1&amp;vopoq=1&amp;pid=ba115b81a&amp;color=0,0,0&amp;vtp=1&amp;bbb=1"/>
          <p:cNvSpPr/>
          <p:nvPr/>
        </p:nvSpPr>
        <p:spPr>
          <a:xfrm>
            <a:off x="896112" y="207254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2255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①胆子 爸爸 眼睛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②镜子 妈妈 太阳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2255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③粽子 光亮 奶奶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④玩具 杯子 喜欢 </a:t>
            </a:r>
            <a:endParaRPr lang="en-US" altLang="zh-CN" sz="2400" dirty="0"/>
          </a:p>
        </p:txBody>
      </p:sp>
      <p:sp>
        <p:nvSpPr>
          <p:cNvPr id="6" name="P_3_BD#831d82abd?vcp=1&amp;pid=ba115b81a&amp;color=0,0,0&amp;vtp=1&amp;bbb=1"/>
          <p:cNvSpPr/>
          <p:nvPr/>
        </p:nvSpPr>
        <p:spPr>
          <a:xfrm>
            <a:off x="896112" y="31695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小朋友提议给家人写一张贺卡，有些字词众众不会写，请你帮帮他。</a:t>
            </a:r>
            <a:endParaRPr lang="en-US" altLang="zh-CN" sz="2400" dirty="0"/>
          </a:p>
        </p:txBody>
      </p:sp>
      <p:sp>
        <p:nvSpPr>
          <p:cNvPr id="7" name="QC_3_BD.15_1#133b60691?vcp=1&amp;vopoq=1&amp;pid=ba115b81a&amp;color=0,0,0&amp;vtp=1&amp;bbb=1&amp;hb=1"/>
          <p:cNvSpPr/>
          <p:nvPr/>
        </p:nvSpPr>
        <p:spPr>
          <a:xfrm>
            <a:off x="896112" y="371084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3.根据“点的位置不同，书写的顺序也不同”的笔顺规则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，下面的字中先写点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C_3_BD.15_1#133b60691?vcp=1&amp;vopoq=1&amp;pid=ba115b81a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9173" y="430590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C_3_AN.16_1#133b60691.bracket?vcp=1&amp;vopoq=1&amp;pid=ba115b81a&amp;color=0,0,0&amp;vpa=11&amp;vtp=1"/>
          <p:cNvSpPr/>
          <p:nvPr/>
        </p:nvSpPr>
        <p:spPr>
          <a:xfrm>
            <a:off x="1827181" y="425821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0" name="QC_3_BD.15_2#133b60691.choices?vcp=1&amp;vopoq=1&amp;pid=ba115b81a&amp;color=0,0,0&amp;vtp=1&amp;bbb=1"/>
          <p:cNvSpPr/>
          <p:nvPr/>
        </p:nvSpPr>
        <p:spPr>
          <a:xfrm>
            <a:off x="896112" y="48078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低</a:t>
            </a:r>
            <a:endParaRPr lang="en-US" altLang="zh-CN" sz="2400" dirty="0"/>
          </a:p>
        </p:txBody>
      </p:sp>
      <p:sp>
        <p:nvSpPr>
          <p:cNvPr id="11" name="QC_3_BD.13_2#e62033676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A6244CFB-CF05-09B3-A39A-DF8D15364352}"/>
              </a:ext>
            </a:extLst>
          </p:cNvPr>
          <p:cNvSpPr/>
          <p:nvPr/>
        </p:nvSpPr>
        <p:spPr>
          <a:xfrm>
            <a:off x="1639094" y="2644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3_2#e62033676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D6E65649-8CAE-7F9C-34B8-9CF75078036E}"/>
              </a:ext>
            </a:extLst>
          </p:cNvPr>
          <p:cNvSpPr/>
          <p:nvPr/>
        </p:nvSpPr>
        <p:spPr>
          <a:xfrm>
            <a:off x="2401094" y="2644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3_2#e62033676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D1506D50-357B-39AD-4D64-6D7F66AC8F1A}"/>
              </a:ext>
            </a:extLst>
          </p:cNvPr>
          <p:cNvSpPr/>
          <p:nvPr/>
        </p:nvSpPr>
        <p:spPr>
          <a:xfrm>
            <a:off x="3163094" y="2644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3_2#e62033676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16C3B4C3-34FE-E1AA-5407-E4CA45627FEB}"/>
              </a:ext>
            </a:extLst>
          </p:cNvPr>
          <p:cNvSpPr/>
          <p:nvPr/>
        </p:nvSpPr>
        <p:spPr>
          <a:xfrm>
            <a:off x="6864509" y="2644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3_BD.13_2#e62033676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C43F1CBE-689D-4850-9E1B-391FF4CD76A0}"/>
              </a:ext>
            </a:extLst>
          </p:cNvPr>
          <p:cNvSpPr/>
          <p:nvPr/>
        </p:nvSpPr>
        <p:spPr>
          <a:xfrm>
            <a:off x="7626509" y="2644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3_BD.13_2#e62033676.choices?vcp=1&amp;vopoq=1&amp;pid=ba115b81a&amp;color=0,0,0&amp;vtp=1&amp;bbb=1&amp;zzd= 1">
            <a:extLst>
              <a:ext uri="{FF2B5EF4-FFF2-40B4-BE49-F238E27FC236}">
                <a16:creationId xmlns:a16="http://schemas.microsoft.com/office/drawing/2014/main" id="{F413C045-21DB-E8E1-E6DF-839ACE63FD50}"/>
              </a:ext>
            </a:extLst>
          </p:cNvPr>
          <p:cNvSpPr/>
          <p:nvPr/>
        </p:nvSpPr>
        <p:spPr>
          <a:xfrm>
            <a:off x="8388509" y="26440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3_BD.13_2#e62033676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DD320821-3725-9A50-FF3A-BB8048918011}"/>
              </a:ext>
            </a:extLst>
          </p:cNvPr>
          <p:cNvSpPr/>
          <p:nvPr/>
        </p:nvSpPr>
        <p:spPr>
          <a:xfrm>
            <a:off x="1639094" y="3131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C_3_BD.13_2#e62033676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C7D1E42B-EA75-77E9-DBC9-E869F2BC9F5E}"/>
              </a:ext>
            </a:extLst>
          </p:cNvPr>
          <p:cNvSpPr/>
          <p:nvPr/>
        </p:nvSpPr>
        <p:spPr>
          <a:xfrm>
            <a:off x="2401094" y="3131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C_3_BD.13_2#e62033676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FE651EBF-DB86-5F01-2386-7143F6048D90}"/>
              </a:ext>
            </a:extLst>
          </p:cNvPr>
          <p:cNvSpPr/>
          <p:nvPr/>
        </p:nvSpPr>
        <p:spPr>
          <a:xfrm>
            <a:off x="3163094" y="3131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C_3_BD.13_2#e62033676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FEB38F13-F21C-A60D-3B24-ACAC67500E0B}"/>
              </a:ext>
            </a:extLst>
          </p:cNvPr>
          <p:cNvSpPr/>
          <p:nvPr/>
        </p:nvSpPr>
        <p:spPr>
          <a:xfrm>
            <a:off x="6864509" y="3131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C_3_BD.13_2#e62033676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25C1CE42-B085-89AC-7347-DD8BEE3146BF}"/>
              </a:ext>
            </a:extLst>
          </p:cNvPr>
          <p:cNvSpPr/>
          <p:nvPr/>
        </p:nvSpPr>
        <p:spPr>
          <a:xfrm>
            <a:off x="7626509" y="3131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C_3_BD.13_2#e62033676.choices?vcp=1&amp;vopoq=1&amp;pid=ba115b81a&amp;color=0,0,0&amp;vtp=1&amp;bbb=1&amp;zzd= 3">
            <a:extLst>
              <a:ext uri="{FF2B5EF4-FFF2-40B4-BE49-F238E27FC236}">
                <a16:creationId xmlns:a16="http://schemas.microsoft.com/office/drawing/2014/main" id="{5FA18DD2-813D-C063-D90C-21B3BAEB1172}"/>
              </a:ext>
            </a:extLst>
          </p:cNvPr>
          <p:cNvSpPr/>
          <p:nvPr/>
        </p:nvSpPr>
        <p:spPr>
          <a:xfrm>
            <a:off x="8388509" y="31313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7_1#dbff56cca?vcp=1&amp;pid=ba115b81a&amp;color=0,0,0&amp;vtp=1&amp;bt=1&amp;bbb=1"/>
          <p:cNvSpPr/>
          <p:nvPr/>
        </p:nvSpPr>
        <p:spPr>
          <a:xfrm>
            <a:off x="896112" y="15788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4.照样子，结合图片补充句子。（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O_3_BD.17_1#dbff56cca?vcp=1&amp;pid=ba115b81a&amp;color=0,0,0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8773" y="165995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BD.17_2#dbff56cca?vcp=1&amp;pid=ba115b81a&amp;color=0,0,0&amp;vtp=1&amp;bbb=1"/>
          <p:cNvSpPr/>
          <p:nvPr/>
        </p:nvSpPr>
        <p:spPr>
          <a:xfrm>
            <a:off x="896112" y="2119312"/>
            <a:ext cx="10387584" cy="8478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</a:t>
            </a:r>
            <a:r>
              <a:rPr lang="en-US" altLang="zh-CN" sz="44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粽子又</a:t>
            </a:r>
            <a:r>
              <a:rPr lang="en-US" altLang="zh-CN" sz="2400" b="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</a:t>
            </a:r>
            <a:r>
              <a:rPr lang="en-US" altLang="zh-CN" sz="2400" b="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5" name="QO_3_BD.17_2#dbff56cca?vcp=1&amp;pid=ba115b81a&amp;color=0,0,0&amp;tib=255,255,255&amp;iip=1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1459" y="2118106"/>
            <a:ext cx="960120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18_1#a64190a83?vcp=1&amp;pid=dbff56cca&amp;color=0,0,0&amp;vtp=1&amp;bbb=1"/>
          <p:cNvSpPr/>
          <p:nvPr/>
        </p:nvSpPr>
        <p:spPr>
          <a:xfrm>
            <a:off x="896112" y="3037077"/>
            <a:ext cx="10387584" cy="998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5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太阳又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7" name="QB_4_BD.18_1#a64190a83?vcp=1&amp;pid=dbff56cca&amp;color=0,0,0&amp;tib=255,255,255&amp;iip=1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5002" y="3034728"/>
            <a:ext cx="1014984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AN.19_1#a64190a83.blank?vcp=1&amp;pid=dbff56cca&amp;color=0,0,0&amp;vpa=12&amp;vtp=1&amp;bbb=1"/>
          <p:cNvSpPr/>
          <p:nvPr/>
        </p:nvSpPr>
        <p:spPr>
          <a:xfrm>
            <a:off x="3617880" y="3569080"/>
            <a:ext cx="17446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【示例】大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9" name="QB_4_AN.20_1#a64190a83.blank?vcp=1&amp;pid=dbff56cca&amp;color=0,0,0&amp;vpa=13&amp;vtp=1"/>
          <p:cNvSpPr/>
          <p:nvPr/>
        </p:nvSpPr>
        <p:spPr>
          <a:xfrm>
            <a:off x="5751480" y="3569080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圆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0" name="QB_4_BD.21_1#b999e3ed7?vcp=1&amp;pid=dbff56cca&amp;color=0,0,0&amp;vtp=1&amp;bbb=1"/>
          <p:cNvSpPr/>
          <p:nvPr/>
        </p:nvSpPr>
        <p:spPr>
          <a:xfrm>
            <a:off x="896112" y="4104004"/>
            <a:ext cx="10387584" cy="1124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fontAlgn="b" latinLnBrk="1">
              <a:lnSpc>
                <a:spcPts val="11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</a:t>
            </a:r>
            <a:r>
              <a:rPr lang="en-US" altLang="zh-CN" sz="6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绳子又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11" name="QB_4_BD.21_1#b999e3ed7?vcp=1&amp;pid=dbff56cca&amp;color=0,0,0&amp;tib=255,255,255&amp;iip=18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7288" y="4099940"/>
            <a:ext cx="43891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4_AN.22_1#b999e3ed7.blank?vcp=1&amp;pid=dbff56cca&amp;color=0,0,0&amp;vpa=14&amp;vtp=1"/>
          <p:cNvSpPr/>
          <p:nvPr/>
        </p:nvSpPr>
        <p:spPr>
          <a:xfrm>
            <a:off x="3046381" y="4775517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细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3" name="QB_4_AN.23_1#b999e3ed7.blank?vcp=1&amp;pid=dbff56cca&amp;color=0,0,0&amp;vpa=15&amp;vtp=1"/>
          <p:cNvSpPr/>
          <p:nvPr/>
        </p:nvSpPr>
        <p:spPr>
          <a:xfrm>
            <a:off x="3960780" y="4775517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cb85d310?vcp=1&amp;pid=727bbd236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三、到家后，众众将行李中的物品拿了出来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，请你将合适的量词填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在括号内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7cb85d310?vcp=1&amp;pid=727bbd236&amp;color=0,0,0&amp;tib=255,255,255&amp;iip=19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781" y="1322832"/>
            <a:ext cx="457200" cy="457200"/>
          </a:xfrm>
          <a:prstGeom prst="rect">
            <a:avLst/>
          </a:prstGeom>
        </p:spPr>
      </p:pic>
      <p:sp>
        <p:nvSpPr>
          <p:cNvPr id="4" name="QO_3_BD.24_1#b7c9f458e?vcp=1&amp;pid=7cb85d310&amp;color=0,0,0&amp;vtp=1&amp;bbb=1"/>
          <p:cNvSpPr/>
          <p:nvPr/>
        </p:nvSpPr>
        <p:spPr>
          <a:xfrm>
            <a:off x="896112" y="178866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①件 ②部 ③床 ④册 ⑤条 ⑥支</a:t>
            </a:r>
            <a:endParaRPr lang="en-US" altLang="zh-CN" sz="2400" dirty="0"/>
          </a:p>
        </p:txBody>
      </p:sp>
      <p:sp>
        <p:nvSpPr>
          <p:cNvPr id="5" name="QB_4_BD.25_1#4c1613e10?vcp=1&amp;pid=b7c9f458e&amp;color=0,0,0&amp;vtp=1&amp;bbb=1"/>
          <p:cNvSpPr/>
          <p:nvPr/>
        </p:nvSpPr>
        <p:spPr>
          <a:xfrm>
            <a:off x="896112" y="23284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 </a:t>
            </a:r>
            <a:endParaRPr lang="en-US" altLang="zh-CN" sz="2400" dirty="0"/>
          </a:p>
        </p:txBody>
      </p:sp>
      <p:sp>
        <p:nvSpPr>
          <p:cNvPr id="6" name="QB_4_AN.26_1#4c1613e10.bracket?vcp=1&amp;pid=b7c9f458e&amp;color=0,0,0&amp;vpa=16&amp;vtp=1&amp;bbb=1"/>
          <p:cNvSpPr/>
          <p:nvPr/>
        </p:nvSpPr>
        <p:spPr>
          <a:xfrm>
            <a:off x="2131981" y="231705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【示例】④</a:t>
            </a:r>
            <a:endParaRPr lang="en-US" altLang="zh-CN" sz="2400" dirty="0"/>
          </a:p>
        </p:txBody>
      </p:sp>
      <p:sp>
        <p:nvSpPr>
          <p:cNvPr id="7" name="QB_4_BD.27_1#d4565eece?vcp=1&amp;pid=b7c9f458e&amp;color=0,0,0&amp;vtp=1&amp;bbb=1"/>
          <p:cNvSpPr/>
          <p:nvPr/>
        </p:nvSpPr>
        <p:spPr>
          <a:xfrm>
            <a:off x="896112" y="286315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铅笔 </a:t>
            </a:r>
            <a:endParaRPr lang="en-US" altLang="zh-CN" sz="2400" dirty="0"/>
          </a:p>
        </p:txBody>
      </p:sp>
      <p:sp>
        <p:nvSpPr>
          <p:cNvPr id="8" name="QB_4_AN.28_1#d4565eece.bracket?vcp=1&amp;pid=b7c9f458e&amp;color=0,0,0&amp;vpa=17&amp;vtp=1"/>
          <p:cNvSpPr/>
          <p:nvPr/>
        </p:nvSpPr>
        <p:spPr>
          <a:xfrm>
            <a:off x="2131981" y="285172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400" dirty="0"/>
          </a:p>
        </p:txBody>
      </p:sp>
      <p:sp>
        <p:nvSpPr>
          <p:cNvPr id="9" name="QB_4_BD.29_1#a5e78d094?vcp=1&amp;pid=b7c9f458e&amp;color=0,0,0&amp;vtp=1&amp;bbb=1"/>
          <p:cNvSpPr/>
          <p:nvPr/>
        </p:nvSpPr>
        <p:spPr>
          <a:xfrm>
            <a:off x="896112" y="33978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上衣</a:t>
            </a:r>
            <a:endParaRPr lang="en-US" altLang="zh-CN" sz="2400" dirty="0"/>
          </a:p>
        </p:txBody>
      </p:sp>
      <p:sp>
        <p:nvSpPr>
          <p:cNvPr id="10" name="QB_4_AN.30_1#a5e78d094.bracket?vcp=1&amp;pid=b7c9f458e&amp;color=0,0,0&amp;vpa=18&amp;vtp=1"/>
          <p:cNvSpPr/>
          <p:nvPr/>
        </p:nvSpPr>
        <p:spPr>
          <a:xfrm>
            <a:off x="2131981" y="338639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B_4_BD.31_1#599d6eae3?vcp=1&amp;pid=b7c9f458e&amp;color=0,0,0&amp;vtp=1&amp;bbb=1"/>
          <p:cNvSpPr/>
          <p:nvPr/>
        </p:nvSpPr>
        <p:spPr>
          <a:xfrm>
            <a:off x="896112" y="393249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裤子 </a:t>
            </a:r>
            <a:endParaRPr lang="en-US" altLang="zh-CN" sz="2400" dirty="0"/>
          </a:p>
        </p:txBody>
      </p:sp>
      <p:sp>
        <p:nvSpPr>
          <p:cNvPr id="12" name="QB_4_AN.32_1#599d6eae3.bracket?vcp=1&amp;pid=b7c9f458e&amp;color=0,0,0&amp;vpa=19&amp;vtp=1"/>
          <p:cNvSpPr/>
          <p:nvPr/>
        </p:nvSpPr>
        <p:spPr>
          <a:xfrm>
            <a:off x="2131981" y="392106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13" name="QB_4_BD.33_1#021b13b10?vcp=1&amp;pid=b7c9f458e&amp;color=0,0,0&amp;vtp=1&amp;bbb=1"/>
          <p:cNvSpPr/>
          <p:nvPr/>
        </p:nvSpPr>
        <p:spPr>
          <a:xfrm>
            <a:off x="896112" y="44671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（5）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手机 </a:t>
            </a:r>
            <a:endParaRPr lang="en-US" altLang="zh-CN" sz="2400" dirty="0"/>
          </a:p>
        </p:txBody>
      </p:sp>
      <p:sp>
        <p:nvSpPr>
          <p:cNvPr id="14" name="QB_4_AN.34_1#021b13b10.bracket?vcp=1&amp;pid=b7c9f458e&amp;color=0,0,0&amp;vpa=20&amp;vtp=1"/>
          <p:cNvSpPr/>
          <p:nvPr/>
        </p:nvSpPr>
        <p:spPr>
          <a:xfrm>
            <a:off x="2131981" y="445573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5" name="QB_4_BD.35_1#ab2285deb?vcp=1&amp;pid=b7c9f458e&amp;color=0,0,0&amp;vtp=1&amp;bbb=1"/>
          <p:cNvSpPr/>
          <p:nvPr/>
        </p:nvSpPr>
        <p:spPr>
          <a:xfrm>
            <a:off x="896112" y="50018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（6）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棉被</a:t>
            </a:r>
            <a:endParaRPr lang="en-US" altLang="zh-CN" sz="2400" dirty="0"/>
          </a:p>
        </p:txBody>
      </p:sp>
      <p:sp>
        <p:nvSpPr>
          <p:cNvPr id="16" name="QB_4_AN.36_1#ab2285deb.bracket?vcp=1&amp;pid=b7c9f458e&amp;color=0,0,0&amp;vpa=21&amp;vtp=1"/>
          <p:cNvSpPr/>
          <p:nvPr/>
        </p:nvSpPr>
        <p:spPr>
          <a:xfrm>
            <a:off x="2131981" y="499040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dc401bc6?vcp=1&amp;pid=727bbd236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四、家里有的人在做饭，有的人在包粽子。请你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nǐ用加点的词语写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句子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9dc401bc6?vcp=1&amp;pid=727bbd236&amp;color=0,0,0&amp;tib=255,255,255&amp;iip=2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469" y="1322832"/>
            <a:ext cx="457200" cy="457200"/>
          </a:xfrm>
          <a:prstGeom prst="rect">
            <a:avLst/>
          </a:prstGeom>
        </p:spPr>
      </p:pic>
      <p:sp>
        <p:nvSpPr>
          <p:cNvPr id="4" name="QB_3_BD.37_1#9352ce8e5?vcp=1&amp;pid=9dc401bc6&amp;color=0,0,0&amp;vtp=1&amp;bbb=1"/>
          <p:cNvSpPr/>
          <p:nvPr/>
        </p:nvSpPr>
        <p:spPr>
          <a:xfrm>
            <a:off x="896112" y="178866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.外婆包的粽子十分好吃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，花样也多。（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lang="en-US" altLang="zh-CN" sz="2400" dirty="0"/>
          </a:p>
        </p:txBody>
      </p:sp>
      <p:pic>
        <p:nvPicPr>
          <p:cNvPr id="5" name="QB_3_BD.37_1#9352ce8e5?vcp=1&amp;pid=9dc401bc6&amp;color=0,0,0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186639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3_AN.38_1#9352ce8e5.blank?vcp=1&amp;pid=9dc401bc6&amp;color=0,0,0&amp;vpa=22&amp;vtp=1&amp;bbb=1"/>
          <p:cNvSpPr/>
          <p:nvPr/>
        </p:nvSpPr>
        <p:spPr>
          <a:xfrm>
            <a:off x="938180" y="2297938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【示例】我的妈妈十分漂亮。</a:t>
            </a:r>
            <a:endParaRPr lang="en-US" altLang="zh-CN" sz="2400" dirty="0"/>
          </a:p>
        </p:txBody>
      </p:sp>
      <p:sp>
        <p:nvSpPr>
          <p:cNvPr id="8" name="QB_3_BD.39_1#7d7425f49?vcp=1&amp;pid=9dc401bc6&amp;color=0,0,0&amp;vtp=1&amp;bbb=1"/>
          <p:cNvSpPr/>
          <p:nvPr/>
        </p:nvSpPr>
        <p:spPr>
          <a:xfrm>
            <a:off x="896112" y="289140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.饭一做好我就闻到了香味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endParaRPr lang="en-US" altLang="zh-CN" sz="2400" dirty="0"/>
          </a:p>
        </p:txBody>
      </p:sp>
      <p:pic>
        <p:nvPicPr>
          <p:cNvPr id="9" name="QB_3_BD.39_1#7d7425f49?vcp=1&amp;pid=9dc401bc6&amp;color=0,0,0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3973" y="296913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3_AN.40_1#7d7425f49.blank?vcp=1&amp;pid=9dc401bc6&amp;color=0,0,0&amp;vpa=23&amp;vtp=1&amp;bbb=1"/>
          <p:cNvSpPr/>
          <p:nvPr/>
        </p:nvSpPr>
        <p:spPr>
          <a:xfrm>
            <a:off x="938180" y="3400679"/>
            <a:ext cx="448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我一听到这个消息就笑了起来。</a:t>
            </a:r>
            <a:endParaRPr lang="en-US" altLang="zh-CN" sz="2400" dirty="0"/>
          </a:p>
        </p:txBody>
      </p:sp>
      <p:sp>
        <p:nvSpPr>
          <p:cNvPr id="12" name="QB_3_BD.37_1#9352ce8e5?vcp=1&amp;pid=9dc401bc6&amp;color=0,0,0&amp;vtp=1&amp;bbb=1&amp;zzd= 1">
            <a:extLst>
              <a:ext uri="{FF2B5EF4-FFF2-40B4-BE49-F238E27FC236}">
                <a16:creationId xmlns:a16="http://schemas.microsoft.com/office/drawing/2014/main" id="{C4DE0B09-7F93-6763-61BB-DC27BC46FEAF}"/>
              </a:ext>
            </a:extLst>
          </p:cNvPr>
          <p:cNvSpPr/>
          <p:nvPr/>
        </p:nvSpPr>
        <p:spPr>
          <a:xfrm>
            <a:off x="3163094" y="23601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3_BD.37_1#9352ce8e5?vcp=1&amp;pid=9dc401bc6&amp;color=0,0,0&amp;vtp=1&amp;bbb=1&amp;zzd= 1">
            <a:extLst>
              <a:ext uri="{FF2B5EF4-FFF2-40B4-BE49-F238E27FC236}">
                <a16:creationId xmlns:a16="http://schemas.microsoft.com/office/drawing/2014/main" id="{3049FEA3-A4FD-DB97-0CD6-ACD2F8B13EB6}"/>
              </a:ext>
            </a:extLst>
          </p:cNvPr>
          <p:cNvSpPr/>
          <p:nvPr/>
        </p:nvSpPr>
        <p:spPr>
          <a:xfrm>
            <a:off x="3467894" y="23601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3_BD.39_1#7d7425f49?vcp=1&amp;pid=9dc401bc6&amp;color=0,0,0&amp;vtp=1&amp;bbb=1&amp;zzd= 1">
            <a:extLst>
              <a:ext uri="{FF2B5EF4-FFF2-40B4-BE49-F238E27FC236}">
                <a16:creationId xmlns:a16="http://schemas.microsoft.com/office/drawing/2014/main" id="{899EA2E3-EA3A-BB21-31AC-71D4847C7407}"/>
              </a:ext>
            </a:extLst>
          </p:cNvPr>
          <p:cNvSpPr/>
          <p:nvPr/>
        </p:nvSpPr>
        <p:spPr>
          <a:xfrm>
            <a:off x="1639094" y="34629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3_BD.39_1#7d7425f49?vcp=1&amp;pid=9dc401bc6&amp;color=0,0,0&amp;vtp=1&amp;bbb=1&amp;zzd= 1">
            <a:extLst>
              <a:ext uri="{FF2B5EF4-FFF2-40B4-BE49-F238E27FC236}">
                <a16:creationId xmlns:a16="http://schemas.microsoft.com/office/drawing/2014/main" id="{DF1F0CB1-C620-4B78-ADB3-2ACC5C790E6F}"/>
              </a:ext>
            </a:extLst>
          </p:cNvPr>
          <p:cNvSpPr/>
          <p:nvPr/>
        </p:nvSpPr>
        <p:spPr>
          <a:xfrm>
            <a:off x="2858294" y="34629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792</Words>
  <Application>Microsoft Office PowerPoint</Application>
  <PresentationFormat>宽屏</PresentationFormat>
  <Paragraphs>160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Heiti SC Medium</vt:lpstr>
      <vt:lpstr>Microsoft YaHei Bold</vt:lpstr>
      <vt:lpstr>华文细黑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2</cp:revision>
  <dcterms:created xsi:type="dcterms:W3CDTF">2025-01-21T11:09:12Z</dcterms:created>
  <dcterms:modified xsi:type="dcterms:W3CDTF">2025-01-21T11:47:22Z</dcterms:modified>
  <cp:category/>
  <cp:contentStatus/>
</cp:coreProperties>
</file>