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6834"/>
    </p:cViewPr>
  </p:sorterViewPr>
  <p:notesViewPr>
    <p:cSldViewPr snapToGrid="0" snapToObjects="1">
      <p:cViewPr varScale="1">
        <p:scale>
          <a:sx n="63" d="100"/>
          <a:sy n="63" d="100"/>
        </p:scale>
        <p:origin x="436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3778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4d5ac02dd36cfead7acbf#tid=678b3e0e58ebf60009e42bd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04fe100e?vcp=1&amp;pid=f317babc6&amp;color=0,0,0&amp;vtp=1&amp;bt=1&amp;bbb=1&amp;hb=1"/>
          <p:cNvSpPr/>
          <p:nvPr/>
        </p:nvSpPr>
        <p:spPr>
          <a:xfrm>
            <a:off x="896112" y="903048"/>
            <a:ext cx="1039201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</a:t>
            </a:r>
            <a:r>
              <a:rPr lang="en-US" altLang="zh-CN" sz="3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［游戏王国］游戏王国正在举行游戏大赛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，快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来看看吧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f04fe100e?vcp=1&amp;pid=f317babc6&amp;color=0,0,0&amp;tib=255,255,255&amp;iip=3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214" y="900000"/>
            <a:ext cx="1984248" cy="475488"/>
          </a:xfrm>
          <a:prstGeom prst="rect">
            <a:avLst/>
          </a:prstGeom>
        </p:spPr>
      </p:pic>
      <p:pic>
        <p:nvPicPr>
          <p:cNvPr id="4" name="C_2_BD#f04fe100e?vcp=1&amp;pid=f317babc6&amp;color=0,0,0&amp;tib=255,255,255&amp;iip=34&amp;vtp=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5844" y="1375488"/>
            <a:ext cx="457200" cy="457200"/>
          </a:xfrm>
          <a:prstGeom prst="rect">
            <a:avLst/>
          </a:prstGeom>
        </p:spPr>
      </p:pic>
      <p:pic>
        <p:nvPicPr>
          <p:cNvPr id="5" name="QM_3_BD.54_1#4cb5d2968?vcp=1&amp;pid=f04fe100e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36592" y="1970356"/>
            <a:ext cx="2706624" cy="202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M_3_BD.54_2#4cb5d2968?vcp=1&amp;pid=f04fe100e&amp;color=0,0,0&amp;vtp=1&amp;bbb=1"/>
          <p:cNvSpPr/>
          <p:nvPr/>
        </p:nvSpPr>
        <p:spPr>
          <a:xfrm>
            <a:off x="896112" y="412935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大家正在玩击鼓（ɡǔ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）传花游戏。飞飞走了过来。</a:t>
            </a:r>
            <a:endParaRPr lang="en-US" altLang="zh-CN" sz="2400" dirty="0"/>
          </a:p>
        </p:txBody>
      </p:sp>
      <p:sp>
        <p:nvSpPr>
          <p:cNvPr id="7" name="QB_4_BD.55_1#91d08cd09?vcp=1&amp;pid=4cb5d2968&amp;color=0,0,0&amp;vtp=1&amp;bbb=1"/>
          <p:cNvSpPr/>
          <p:nvPr/>
        </p:nvSpPr>
        <p:spPr>
          <a:xfrm>
            <a:off x="896112" y="467583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1.你想邀请飞飞一起玩，你会怎么跟他说呢？（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</a:t>
            </a:r>
            <a:endParaRPr lang="en-US" altLang="zh-CN" sz="2400" dirty="0"/>
          </a:p>
        </p:txBody>
      </p:sp>
      <p:pic>
        <p:nvPicPr>
          <p:cNvPr id="8" name="QB_4_BD.55_1#91d08cd09?vcp=1&amp;pid=4cb5d2968&amp;color=0,0,0&amp;tib=255,255,255&amp;iip=3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7573" y="475356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B_4_AN.56_1#91d08cd09.blank?vcp=1&amp;pid=4cb5d2968&amp;color=0,0,0&amp;vpa=39&amp;vtp=1&amp;bbb=1"/>
          <p:cNvSpPr/>
          <p:nvPr/>
        </p:nvSpPr>
        <p:spPr>
          <a:xfrm>
            <a:off x="938180" y="5185107"/>
            <a:ext cx="662781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飞飞，我们一起来玩击鼓传花游戏吧！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10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7_1#a409a6832?vcp=1&amp;vopoq=1&amp;pid=4cb5d2968&amp;color=0,0,0&amp;vtp=1&amp;bt=1&amp;bbb=1&amp;hb=1"/>
          <p:cNvSpPr/>
          <p:nvPr/>
        </p:nvSpPr>
        <p:spPr>
          <a:xfrm>
            <a:off x="896112" y="151866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2.飞飞不会玩击鼓传花游戏，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你要怎样介绍规则才能让飞飞更好地理解呢？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多选）（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C_4_BD.57_1#a409a6832?vcp=1&amp;vopoq=1&amp;pid=4cb5d2968&amp;color=0,0,0&amp;tib=255,255,255&amp;iip=3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4773" y="211372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BD.57_2#a409a6832.choices?vcp=1&amp;vopoq=1&amp;pid=4cb5d2968&amp;color=0,0,0&amp;vtp=1&amp;bbb=1"/>
          <p:cNvSpPr/>
          <p:nvPr/>
        </p:nvSpPr>
        <p:spPr>
          <a:xfrm>
            <a:off x="896112" y="262699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①使用简单的连接词或分步骤来介绍游戏规则。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一边说，一边做动作，帮助飞飞理解规则。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先玩几遍让飞飞自己在旁边看，让他自己理解。</a:t>
            </a:r>
            <a:endParaRPr lang="en-US" altLang="zh-CN" sz="2400" dirty="0"/>
          </a:p>
        </p:txBody>
      </p:sp>
      <p:sp>
        <p:nvSpPr>
          <p:cNvPr id="5" name="QC_4_AN.58_1#a409a6832.bracket?vcp=1&amp;vopoq=1&amp;pid=4cb5d2968&amp;color=0,0,0&amp;vpa=40&amp;vtp=1&amp;bbb=1"/>
          <p:cNvSpPr/>
          <p:nvPr/>
        </p:nvSpPr>
        <p:spPr>
          <a:xfrm>
            <a:off x="1217580" y="206603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①②</a:t>
            </a:r>
            <a:endParaRPr lang="en-US" altLang="zh-CN" sz="2400" dirty="0"/>
          </a:p>
        </p:txBody>
      </p:sp>
      <p:sp>
        <p:nvSpPr>
          <p:cNvPr id="6" name="QB_4_BD.59_1#5e17e2cc1?vcp=1&amp;pid=4cb5d2968&amp;color=0,0,0&amp;vtp=1&amp;bbb=1"/>
          <p:cNvSpPr/>
          <p:nvPr/>
        </p:nvSpPr>
        <p:spPr>
          <a:xfrm>
            <a:off x="896112" y="427799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3.除了击鼓传花，再说出一个你玩过的游戏吧。（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endParaRPr lang="en-US" altLang="zh-CN" sz="2400" dirty="0"/>
          </a:p>
        </p:txBody>
      </p:sp>
      <p:pic>
        <p:nvPicPr>
          <p:cNvPr id="7" name="QB_4_BD.59_1#5e17e2cc1?vcp=1&amp;pid=4cb5d2968&amp;color=0,0,0&amp;tib=255,255,255&amp;iip=3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62373" y="435571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4_AN.60_1#5e17e2cc1.blank?vcp=1&amp;pid=4cb5d2968&amp;color=0,0,0&amp;vpa=41&amp;vtp=1&amp;bbb=1"/>
          <p:cNvSpPr/>
          <p:nvPr/>
        </p:nvSpPr>
        <p:spPr>
          <a:xfrm>
            <a:off x="938180" y="4787265"/>
            <a:ext cx="236061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搭积木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9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6e9d5597?vcp=1&amp;pid=f317babc6&amp;color=0,0,0&amp;vtp=1&amp;bt=1&amp;bbb=1&amp;hb=1"/>
          <p:cNvSpPr/>
          <p:nvPr/>
        </p:nvSpPr>
        <p:spPr>
          <a:xfrm>
            <a:off x="896112" y="896112"/>
            <a:ext cx="10387584" cy="8839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八、［阅读王国］国王发布了一首儿歌，请你根据儿歌，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回答问题，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完成挑战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13枚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c6e9d5597?vcp=1&amp;pid=f317babc6&amp;color=0,0,0&amp;tib=255,255,255&amp;iip=38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5231" y="1322832"/>
            <a:ext cx="457200" cy="457200"/>
          </a:xfrm>
          <a:prstGeom prst="rect">
            <a:avLst/>
          </a:prstGeom>
        </p:spPr>
      </p:pic>
      <p:sp>
        <p:nvSpPr>
          <p:cNvPr id="4" name="QM_3_BD.61_1#f0b0ce235?vcp=1&amp;pid=c6e9d5597&amp;color=0,0,0&amp;vtp=1&amp;bbb=1"/>
          <p:cNvSpPr/>
          <p:nvPr/>
        </p:nvSpPr>
        <p:spPr>
          <a:xfrm>
            <a:off x="896112" y="1788668"/>
            <a:ext cx="10387584" cy="4176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不倒翁</a:t>
            </a:r>
            <a:endParaRPr lang="en-US" altLang="zh-CN" sz="2400" dirty="0"/>
          </a:p>
          <a:p>
            <a:pPr algn="ctr"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不倒翁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,扳不倒，</a:t>
            </a:r>
            <a:endParaRPr lang="en-US" altLang="zh-CN" sz="2400" dirty="0"/>
          </a:p>
          <a:p>
            <a:pPr algn="ctr"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我跌一跤你别笑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algn="ctr"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学走路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,学赛跑，</a:t>
            </a:r>
            <a:endParaRPr lang="en-US" altLang="zh-CN" sz="2400" dirty="0"/>
          </a:p>
          <a:p>
            <a:pPr algn="ctr"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哪个不摔几次跤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?</a:t>
            </a:r>
            <a:endParaRPr lang="en-US" altLang="zh-CN" sz="2400" dirty="0"/>
          </a:p>
          <a:p>
            <a:pPr algn="ctr"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跌倒爬起不灰心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endParaRPr lang="en-US" altLang="zh-CN" sz="2400" dirty="0"/>
          </a:p>
          <a:p>
            <a:pPr algn="ctr"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练得能跑又能跳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algn="ctr"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你没摔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,你没倒，</a:t>
            </a:r>
            <a:endParaRPr lang="en-US" altLang="zh-CN" sz="2400" dirty="0"/>
          </a:p>
          <a:p>
            <a:pPr algn="ctr"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永远不会走道道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BFCF8D27-E052-C85E-37F0-88DDF3DC5047}"/>
              </a:ext>
            </a:extLst>
          </p:cNvPr>
          <p:cNvSpPr/>
          <p:nvPr/>
        </p:nvSpPr>
        <p:spPr>
          <a:xfrm>
            <a:off x="5727047" y="2770414"/>
            <a:ext cx="438622" cy="399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D0980EA2-E8EB-3E79-DBD5-9099F2162A39}"/>
              </a:ext>
            </a:extLst>
          </p:cNvPr>
          <p:cNvSpPr/>
          <p:nvPr/>
        </p:nvSpPr>
        <p:spPr>
          <a:xfrm>
            <a:off x="5538216" y="3229247"/>
            <a:ext cx="438622" cy="399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767E8A27-02B3-6A1D-4C33-831292EE106A}"/>
              </a:ext>
            </a:extLst>
          </p:cNvPr>
          <p:cNvSpPr/>
          <p:nvPr/>
        </p:nvSpPr>
        <p:spPr>
          <a:xfrm>
            <a:off x="6526639" y="3248297"/>
            <a:ext cx="438622" cy="399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0EA5026F-51FE-E748-F98B-B377EDFAD0EB}"/>
              </a:ext>
            </a:extLst>
          </p:cNvPr>
          <p:cNvSpPr/>
          <p:nvPr/>
        </p:nvSpPr>
        <p:spPr>
          <a:xfrm>
            <a:off x="6651317" y="4707926"/>
            <a:ext cx="438622" cy="399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2_1#caba55f7b?vcp=1&amp;pid=f0b0ce235&amp;color=0,0,0&amp;vtp=1&amp;bt=1&amp;bbb=1&amp;hb=1"/>
          <p:cNvSpPr/>
          <p:nvPr/>
        </p:nvSpPr>
        <p:spPr>
          <a:xfrm>
            <a:off x="896112" y="1829817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1.“跌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”的部首是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儿歌中哪些字的部首和它相同？用“○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”圈出来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重复的只圈一次）。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这些字的意思和(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①手 ②口 ③脚</a:t>
            </a:r>
            <a:endParaRPr lang="en-US" altLang="zh-CN" sz="2400" dirty="0"/>
          </a:p>
        </p:txBody>
      </p:sp>
      <p:pic>
        <p:nvPicPr>
          <p:cNvPr id="3" name="QB_4_BD.62_1#caba55f7b?vcp=1&amp;pid=f0b0ce235&amp;color=0,0,0&amp;tib=255,255,255&amp;iip=3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1973" y="245618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4_AN.63_1#caba55f7b.blank?vcp=1&amp;pid=f0b0ce235&amp;color=0,0,0&amp;vpa=42&amp;vtp=1"/>
          <p:cNvSpPr/>
          <p:nvPr/>
        </p:nvSpPr>
        <p:spPr>
          <a:xfrm>
            <a:off x="3351180" y="180187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⻊</a:t>
            </a:r>
            <a:endParaRPr lang="en-US" altLang="zh-CN" sz="2400" dirty="0"/>
          </a:p>
        </p:txBody>
      </p:sp>
      <p:sp>
        <p:nvSpPr>
          <p:cNvPr id="6" name="QB_4_AN.64_1#caba55f7b.bracket?vcp=1&amp;pid=f0b0ce235&amp;color=0,0,0&amp;vpa=43&amp;vtp=1"/>
          <p:cNvSpPr/>
          <p:nvPr/>
        </p:nvSpPr>
        <p:spPr>
          <a:xfrm>
            <a:off x="6246780" y="239877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8" name="QB_4_AS.66_1#caba55f7b?vcp=1&amp;pid=f0b0ce235&amp;color=0,0,0&amp;vtp=1&amp;bbb=1&amp;hb=1"/>
          <p:cNvSpPr/>
          <p:nvPr/>
        </p:nvSpPr>
        <p:spPr>
          <a:xfrm>
            <a:off x="902208" y="349974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本题考查分析部首。明确“跌”字的部首后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，再在文中找出含有这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个部首的字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含有“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的字的意思大多和脚有关。</a:t>
            </a:r>
            <a:endParaRPr lang="en-US" altLang="zh-CN" sz="2400" dirty="0"/>
          </a:p>
        </p:txBody>
      </p:sp>
      <p:pic>
        <p:nvPicPr>
          <p:cNvPr id="9" name="QB_4_AS.66_1#caba55f7b?vcp=1&amp;pid=f0b0ce235&amp;color=0,0,0&amp;tib=255,255,255&amp;iip=4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5440" y="4085655"/>
            <a:ext cx="228600" cy="41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8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67_1#c8efdd0f7?vcp=1&amp;vopoq=1&amp;pid=f0b0ce235&amp;color=0,0,0&amp;vtp=1&amp;bt=1&amp;bbb=1&amp;hb=1"/>
          <p:cNvSpPr/>
          <p:nvPr/>
        </p:nvSpPr>
        <p:spPr>
          <a:xfrm>
            <a:off x="896112" y="152146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2.“跌倒爬起不灰心，练得能跑又能跳”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告诉我们什么道理？(      )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C_4_BD.67_1#c8efdd0f7?vcp=1&amp;vopoq=1&amp;pid=f0b0ce235&amp;color=0,0,0&amp;tib=255,255,255&amp;iip=4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1573" y="2116519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AN.68_1#c8efdd0f7.bracket?vcp=1&amp;vopoq=1&amp;pid=f0b0ce235&amp;color=0,0,0&amp;vpa=44&amp;vtp=1"/>
          <p:cNvSpPr/>
          <p:nvPr/>
        </p:nvSpPr>
        <p:spPr>
          <a:xfrm>
            <a:off x="9447181" y="1531620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5" name="QC_4_BD.67_2#c8efdd0f7.choices?vcp=1&amp;vopoq=1&amp;pid=f0b0ce235&amp;color=0,0,0&amp;vtp=1&amp;bbb=1"/>
          <p:cNvSpPr/>
          <p:nvPr/>
        </p:nvSpPr>
        <p:spPr>
          <a:xfrm>
            <a:off x="896112" y="2624201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①跌倒了爬起来，就能学会跑步。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不怕困难，才能练出真本领。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跌倒了爬起来，继续和小伙伴开开心心地玩。</a:t>
            </a:r>
            <a:endParaRPr lang="en-US" altLang="zh-CN" sz="2400" dirty="0"/>
          </a:p>
        </p:txBody>
      </p:sp>
      <p:sp>
        <p:nvSpPr>
          <p:cNvPr id="6" name="QB_4_BD.69_1#6b7fe0b64?vcp=1&amp;pid=f0b0ce235&amp;color=0,0,0&amp;vtp=1&amp;bbb=1"/>
          <p:cNvSpPr/>
          <p:nvPr/>
        </p:nvSpPr>
        <p:spPr>
          <a:xfrm>
            <a:off x="896112" y="427520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3.你遇到困难的时候是怎么做的？请写一写。（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</a:t>
            </a:r>
            <a:endParaRPr lang="en-US" altLang="zh-CN" sz="2400" dirty="0"/>
          </a:p>
        </p:txBody>
      </p:sp>
      <p:pic>
        <p:nvPicPr>
          <p:cNvPr id="7" name="QB_4_BD.69_1#6b7fe0b64?vcp=1&amp;pid=f0b0ce235&amp;color=0,0,0&amp;tib=255,255,255&amp;iip=4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7573" y="4352925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4_AN.70_1#6b7fe0b64.blank?vcp=1&amp;pid=f0b0ce235&amp;color=0,0,0&amp;vpa=45&amp;vtp=1&amp;bbb=1"/>
          <p:cNvSpPr/>
          <p:nvPr/>
        </p:nvSpPr>
        <p:spPr>
          <a:xfrm>
            <a:off x="938180" y="4784471"/>
            <a:ext cx="540861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给自己加油，努力战胜困难。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9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6cd892a1?vcp=1&amp;pid=f317babc6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九、［写作王国］请认真观察图片，完成写作挑战。（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26cd892a1?vcp=1&amp;pid=f317babc6&amp;color=0,0,0&amp;tib=255,255,255&amp;iip=4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4607" y="900000"/>
            <a:ext cx="457200" cy="457200"/>
          </a:xfrm>
          <a:prstGeom prst="rect">
            <a:avLst/>
          </a:prstGeom>
        </p:spPr>
      </p:pic>
      <p:pic>
        <p:nvPicPr>
          <p:cNvPr id="4" name="QO_3_BD.71_1#cab3f5228?htil=4&amp;vcp=1&amp;pid=26cd892a1&amp;color=0,0,0&amp;tib=255,255,255&amp;vtp=1&amp;hs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2176" y="1380060"/>
            <a:ext cx="3703320" cy="275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3_BD.71_2#cab3f5228?htil=4&amp;vcp=1&amp;pid=26cd892a1&amp;color=0,0,0&amp;vtp=1&amp;bbb=1&amp;hb=1&amp;hs=1"/>
          <p:cNvSpPr/>
          <p:nvPr/>
        </p:nvSpPr>
        <p:spPr>
          <a:xfrm>
            <a:off x="896112" y="1352628"/>
            <a:ext cx="65562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图片中的地方是哪里？都有谁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？他们在干什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么呢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？请发挥想象写几句话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，不会写的字可以用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拼音代替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O_3_AN.72_1#cab3f5228?htil=4&amp;vcp=1&amp;pid=26cd892a1&amp;color=0,0,0&amp;vtp=1&amp;bbb=1&amp;hb=1&amp;hs=1"/>
          <p:cNvSpPr/>
          <p:nvPr/>
        </p:nvSpPr>
        <p:spPr>
          <a:xfrm>
            <a:off x="896112" y="3002739"/>
            <a:ext cx="65562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学校的操场上好多人呀！哦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！原来是一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年级的小朋友在上体育课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。他们有的在跑步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的在踢足球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，有的在拔河，有的在打乒乓球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</a:t>
            </a:r>
            <a:endParaRPr lang="en-US" altLang="zh-CN" sz="2400" dirty="0"/>
          </a:p>
        </p:txBody>
      </p:sp>
      <p:sp>
        <p:nvSpPr>
          <p:cNvPr id="7" name="QO_3_AN.72_1#cab3f5228?htil=4&amp;vcp=1&amp;pid=26cd892a1&amp;color=0,0,0&amp;vtp=1&amp;bbb=1&amp;hb=1&amp;hs=1">
            <a:extLst>
              <a:ext uri="{FF2B5EF4-FFF2-40B4-BE49-F238E27FC236}">
                <a16:creationId xmlns:a16="http://schemas.microsoft.com/office/drawing/2014/main" id="{D0E719C8-7A2E-7A04-F856-E19B79D093D7}"/>
              </a:ext>
            </a:extLst>
          </p:cNvPr>
          <p:cNvSpPr/>
          <p:nvPr/>
        </p:nvSpPr>
        <p:spPr>
          <a:xfrm>
            <a:off x="899991" y="4647071"/>
            <a:ext cx="1039201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的在打排球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，有的在打篮球，还有的在跳高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。他们的生活真是多姿多彩啊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317babc6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第五单元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58287f2fb?vcp=1&amp;pid=f317babc6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5068" y="1055448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58287f2fb?vcp=1&amp;pid=f317babc6&amp;color=0,0,0&amp;vtp=1&amp;bt=1&amp;bbb=1"/>
          <p:cNvSpPr/>
          <p:nvPr/>
        </p:nvSpPr>
        <p:spPr>
          <a:xfrm>
            <a:off x="896112" y="900000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：40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想不想加入汉字探险队，去各个王国进行一番探险呢？快来加入我们吧！</a:t>
            </a:r>
            <a:endParaRPr lang="en-US" altLang="zh-CN" sz="100" dirty="0"/>
          </a:p>
        </p:txBody>
      </p:sp>
      <p:pic>
        <p:nvPicPr>
          <p:cNvPr id="4" name="P_2_BD#58287f2fb?vcp=1&amp;pid=f317babc6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1032588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2_BD#1e7ffe600?vcp=1&amp;pid=f317babc6&amp;color=0,0,0&amp;vtp=1&amp;bbb=1"/>
          <p:cNvSpPr/>
          <p:nvPr/>
        </p:nvSpPr>
        <p:spPr>
          <a:xfrm>
            <a:off x="896112" y="2488516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一、［泡泡王国］请在正确的读音上画上泡泡。（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7" name="C_2_BD#1e7ffe600?vcp=1&amp;pid=f317babc6&amp;color=0,0,0&amp;tib=255,255,255&amp;iip=3&amp;vtp=1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0844" y="2488516"/>
            <a:ext cx="457200" cy="457200"/>
          </a:xfrm>
          <a:prstGeom prst="rect">
            <a:avLst/>
          </a:prstGeom>
        </p:spPr>
      </p:pic>
      <p:sp>
        <p:nvSpPr>
          <p:cNvPr id="8" name="QO_3_BD.1_1#f396adc14?vcp=1&amp;pid=1e7ffe600&amp;color=0,0,0&amp;vtp=1&amp;bbb=1"/>
          <p:cNvSpPr/>
          <p:nvPr/>
        </p:nvSpPr>
        <p:spPr>
          <a:xfrm>
            <a:off x="896112" y="293860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335528" algn="l"/>
                <a:tab pos="71155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结伴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（jié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jiē）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朝霞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（zh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拔河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（b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bō）</a:t>
            </a:r>
            <a:endParaRPr lang="en-US" altLang="zh-CN" sz="100" dirty="0"/>
          </a:p>
          <a:p>
            <a:pPr latinLnBrk="1">
              <a:lnSpc>
                <a:spcPts val="4200"/>
              </a:lnSpc>
              <a:tabLst>
                <a:tab pos="3335528" algn="l"/>
                <a:tab pos="71155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操场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（c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捉迷藏（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锻炼（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 ni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n）</a:t>
            </a:r>
            <a:endParaRPr lang="en-US" altLang="zh-CN" sz="100" dirty="0"/>
          </a:p>
        </p:txBody>
      </p:sp>
      <p:sp>
        <p:nvSpPr>
          <p:cNvPr id="10" name="QO_3_BD.1_1#f396adc14?vcp=1&amp;pid=1e7ffe600&amp;color=0,0,0&amp;vtp=1&amp;bbb=1&amp;zzd= 1">
            <a:extLst>
              <a:ext uri="{FF2B5EF4-FFF2-40B4-BE49-F238E27FC236}">
                <a16:creationId xmlns:a16="http://schemas.microsoft.com/office/drawing/2014/main" id="{0065D0CD-D777-C281-9022-F6059FC9FDAB}"/>
              </a:ext>
            </a:extLst>
          </p:cNvPr>
          <p:cNvSpPr/>
          <p:nvPr/>
        </p:nvSpPr>
        <p:spPr>
          <a:xfrm>
            <a:off x="1029494" y="351010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O_3_BD.1_1#f396adc14?vcp=1&amp;pid=1e7ffe600&amp;color=0,0,0&amp;vtp=1&amp;bbb=1&amp;zzd= 1">
            <a:extLst>
              <a:ext uri="{FF2B5EF4-FFF2-40B4-BE49-F238E27FC236}">
                <a16:creationId xmlns:a16="http://schemas.microsoft.com/office/drawing/2014/main" id="{40533D08-9F68-E6E1-9B2B-54D385BD593E}"/>
              </a:ext>
            </a:extLst>
          </p:cNvPr>
          <p:cNvSpPr/>
          <p:nvPr/>
        </p:nvSpPr>
        <p:spPr>
          <a:xfrm>
            <a:off x="4365149" y="351010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O_3_BD.1_1#f396adc14?vcp=1&amp;pid=1e7ffe600&amp;color=0,0,0&amp;vtp=1&amp;bbb=1&amp;zzd= 1">
            <a:extLst>
              <a:ext uri="{FF2B5EF4-FFF2-40B4-BE49-F238E27FC236}">
                <a16:creationId xmlns:a16="http://schemas.microsoft.com/office/drawing/2014/main" id="{8B61860D-F05F-B0A3-EAD2-6767716E30BB}"/>
              </a:ext>
            </a:extLst>
          </p:cNvPr>
          <p:cNvSpPr/>
          <p:nvPr/>
        </p:nvSpPr>
        <p:spPr>
          <a:xfrm>
            <a:off x="8145304" y="351010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O_3_BD.1_1#f396adc14?vcp=1&amp;pid=1e7ffe600&amp;color=0,0,0&amp;vtp=1&amp;bbb=1&amp;zzd= 3">
            <a:extLst>
              <a:ext uri="{FF2B5EF4-FFF2-40B4-BE49-F238E27FC236}">
                <a16:creationId xmlns:a16="http://schemas.microsoft.com/office/drawing/2014/main" id="{E0C18105-1D2D-FF2B-8223-5F42C5C6F476}"/>
              </a:ext>
            </a:extLst>
          </p:cNvPr>
          <p:cNvSpPr/>
          <p:nvPr/>
        </p:nvSpPr>
        <p:spPr>
          <a:xfrm>
            <a:off x="1029494" y="399740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O_3_BD.1_1#f396adc14?vcp=1&amp;pid=1e7ffe600&amp;color=0,0,0&amp;vtp=1&amp;bbb=1&amp;zzd= 3">
            <a:extLst>
              <a:ext uri="{FF2B5EF4-FFF2-40B4-BE49-F238E27FC236}">
                <a16:creationId xmlns:a16="http://schemas.microsoft.com/office/drawing/2014/main" id="{9F064CD1-0F58-94C8-5CEA-FC1A26C46067}"/>
              </a:ext>
            </a:extLst>
          </p:cNvPr>
          <p:cNvSpPr/>
          <p:nvPr/>
        </p:nvSpPr>
        <p:spPr>
          <a:xfrm>
            <a:off x="4974749" y="399740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O_3_BD.1_1#f396adc14?vcp=1&amp;pid=1e7ffe600&amp;color=0,0,0&amp;vtp=1&amp;bbb=1&amp;zzd= 3">
            <a:extLst>
              <a:ext uri="{FF2B5EF4-FFF2-40B4-BE49-F238E27FC236}">
                <a16:creationId xmlns:a16="http://schemas.microsoft.com/office/drawing/2014/main" id="{309D3388-0D55-7B13-8914-470022E4FBF4}"/>
              </a:ext>
            </a:extLst>
          </p:cNvPr>
          <p:cNvSpPr/>
          <p:nvPr/>
        </p:nvSpPr>
        <p:spPr>
          <a:xfrm>
            <a:off x="8450104" y="399740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754A4F1A-8FB4-C20A-79B2-03B76179CBB5}"/>
              </a:ext>
            </a:extLst>
          </p:cNvPr>
          <p:cNvSpPr/>
          <p:nvPr/>
        </p:nvSpPr>
        <p:spPr>
          <a:xfrm>
            <a:off x="1768408" y="2908713"/>
            <a:ext cx="561248" cy="6585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E75B53DD-A336-F117-913C-A53674EB0628}"/>
              </a:ext>
            </a:extLst>
          </p:cNvPr>
          <p:cNvSpPr/>
          <p:nvPr/>
        </p:nvSpPr>
        <p:spPr>
          <a:xfrm>
            <a:off x="5045012" y="2913204"/>
            <a:ext cx="681962" cy="6585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D19D552B-4A56-CF04-079F-5F9D8CB65D77}"/>
              </a:ext>
            </a:extLst>
          </p:cNvPr>
          <p:cNvSpPr/>
          <p:nvPr/>
        </p:nvSpPr>
        <p:spPr>
          <a:xfrm>
            <a:off x="8833644" y="2974690"/>
            <a:ext cx="457200" cy="52663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23B75659-7DA0-22E5-1171-FF1724E55E85}"/>
              </a:ext>
            </a:extLst>
          </p:cNvPr>
          <p:cNvSpPr/>
          <p:nvPr/>
        </p:nvSpPr>
        <p:spPr>
          <a:xfrm>
            <a:off x="1792320" y="3527400"/>
            <a:ext cx="561248" cy="52663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68E6B54F-D743-8942-55C4-711EBEB8C1A5}"/>
              </a:ext>
            </a:extLst>
          </p:cNvPr>
          <p:cNvSpPr/>
          <p:nvPr/>
        </p:nvSpPr>
        <p:spPr>
          <a:xfrm>
            <a:off x="5446350" y="3567299"/>
            <a:ext cx="681962" cy="52663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F6536ABC-FEDF-490E-7E01-27CD0A8BF61B}"/>
              </a:ext>
            </a:extLst>
          </p:cNvPr>
          <p:cNvSpPr/>
          <p:nvPr/>
        </p:nvSpPr>
        <p:spPr>
          <a:xfrm>
            <a:off x="8846684" y="3537407"/>
            <a:ext cx="681962" cy="52663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314e715f?vcp=1&amp;pid=f317babc6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二、［写字王国］争当“书写达人”。（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12枚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8314e715f?vcp=1&amp;pid=f317babc6&amp;color=0,0,0&amp;tib=255,255,255&amp;iip=4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1482" y="900000"/>
            <a:ext cx="457200" cy="457200"/>
          </a:xfrm>
          <a:prstGeom prst="rect">
            <a:avLst/>
          </a:prstGeom>
        </p:spPr>
      </p:pic>
      <p:sp>
        <p:nvSpPr>
          <p:cNvPr id="4" name="QB_3_BD.3_1#8c362f152?vcp=1&amp;pid=8314e715f&amp;color=0,0,0&amp;vtp=1&amp;bbb=1&amp;hb=1"/>
          <p:cNvSpPr/>
          <p:nvPr/>
        </p:nvSpPr>
        <p:spPr>
          <a:xfrm>
            <a:off x="896112" y="1352628"/>
            <a:ext cx="10387584" cy="308324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早晨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，公园里</a:t>
            </a:r>
            <a:r>
              <a:rPr lang="en-US" altLang="zh-CN" sz="42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香，一片迷</a:t>
            </a:r>
            <a:r>
              <a:rPr lang="en-US" altLang="zh-CN" sz="42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的景象。不</a:t>
            </a:r>
            <a:r>
              <a:rPr lang="en-US" altLang="zh-CN" sz="43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处，人们正</a:t>
            </a:r>
          </a:p>
          <a:p>
            <a:pPr latinLnBrk="1">
              <a:lnSpc>
                <a:spcPts val="8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在做</a:t>
            </a:r>
            <a:r>
              <a:rPr lang="en-US" altLang="zh-CN" sz="47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，有的在丢</a:t>
            </a:r>
            <a:r>
              <a:rPr lang="en-US" altLang="zh-CN" sz="47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包，有的在</a:t>
            </a:r>
            <a:r>
              <a:rPr lang="en-US" altLang="zh-CN" sz="48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步，有的在踢</a:t>
            </a:r>
            <a:r>
              <a:rPr lang="en-US" altLang="zh-CN" sz="48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球，有</a:t>
            </a:r>
          </a:p>
          <a:p>
            <a:pPr latinLnBrk="1">
              <a:lnSpc>
                <a:spcPts val="9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的在</a:t>
            </a:r>
            <a:r>
              <a:rPr lang="en-US" altLang="zh-CN" sz="50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52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球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，热闹极了！</a:t>
            </a:r>
            <a:endParaRPr lang="en-US" altLang="zh-CN" sz="2400" dirty="0"/>
          </a:p>
        </p:txBody>
      </p:sp>
      <p:pic>
        <p:nvPicPr>
          <p:cNvPr id="5" name="QB_3_BD.3_1#8c362f152?vcp=1&amp;pid=8314e715f&amp;color=0,0,0&amp;tib=255,255,255&amp;iip=5&amp;vip=1#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5118" y="1364058"/>
            <a:ext cx="1901952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3_BD.3_1#8c362f152?vcp=1&amp;pid=8314e715f&amp;color=0,0,0&amp;tib=255,255,255&amp;iip=6&amp;vip=4#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29076" y="1391490"/>
            <a:ext cx="630936" cy="90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3_1#8c362f152?vcp=1&amp;pid=8314e715f&amp;color=0,0,0&amp;tib=255,255,255&amp;iip=7&amp;vip=5#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29732" y="1348056"/>
            <a:ext cx="649224" cy="98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3_BD.3_1#8c362f152?vcp=1&amp;pid=8314e715f&amp;color=0,0,0&amp;tib=255,255,255&amp;iip=8&amp;vip=6#7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18317" y="2427048"/>
            <a:ext cx="1289304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3_BD.3_1#8c362f152?vcp=1&amp;pid=8314e715f&amp;color=0,0,0&amp;tib=255,255,255&amp;iip=9&amp;vip=8#8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70483" y="2381328"/>
            <a:ext cx="804672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3_BD.3_1#8c362f152?vcp=1&amp;pid=8314e715f&amp;color=0,0,0&amp;tib=255,255,255&amp;iip=10&amp;vip=9#9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6874" y="2335608"/>
            <a:ext cx="777240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B_3_BD.3_1#8c362f152?vcp=1&amp;pid=8314e715f&amp;color=0,0,0&amp;tib=255,255,255&amp;iip=11&amp;vip=10#10&amp;vtp=1" descr="preencoded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78347" y="2395044"/>
            <a:ext cx="694944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QB_3_BD.3_1#8c362f152?vcp=1&amp;pid=8314e715f&amp;color=0,0,0&amp;tib=255,255,255&amp;iip=12&amp;vip=11#11&amp;vtp=1" descr="preencoded.png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9747" y="3445175"/>
            <a:ext cx="694944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3" name="QB_3_BD.3_1#8c362f152?vcp=1&amp;pid=8314e715f&amp;color=0,0,0&amp;tib=255,255,255&amp;iip=13&amp;vip=12#12&amp;vtp=1" descr="preencoded.pn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58981" y="3430031"/>
            <a:ext cx="722376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4" name="QB_3_AN.4_1#8c362f152.blank?vcp=1&amp;pid=8314e715f&amp;color=0,0,0&amp;vpa=1&amp;vtp=1"/>
          <p:cNvSpPr/>
          <p:nvPr/>
        </p:nvSpPr>
        <p:spPr>
          <a:xfrm>
            <a:off x="3373406" y="1665810"/>
            <a:ext cx="621792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鸟</a:t>
            </a:r>
            <a:endParaRPr lang="en-US" altLang="zh-CN" sz="2400" dirty="0"/>
          </a:p>
        </p:txBody>
      </p:sp>
      <p:sp>
        <p:nvSpPr>
          <p:cNvPr id="15" name="QB_3_AN.5_1#8c362f152.blank?vcp=1&amp;pid=8314e715f&amp;color=0,0,0&amp;vpa=2&amp;vtp=1"/>
          <p:cNvSpPr/>
          <p:nvPr/>
        </p:nvSpPr>
        <p:spPr>
          <a:xfrm>
            <a:off x="4004342" y="1674954"/>
            <a:ext cx="612648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语</a:t>
            </a:r>
            <a:endParaRPr lang="en-US" altLang="zh-CN" sz="2400" dirty="0"/>
          </a:p>
        </p:txBody>
      </p:sp>
      <p:sp>
        <p:nvSpPr>
          <p:cNvPr id="16" name="QB_3_AN.6_1#8c362f152.blank?vcp=1&amp;pid=8314e715f&amp;color=0,0,0&amp;vpa=3&amp;vtp=1"/>
          <p:cNvSpPr/>
          <p:nvPr/>
        </p:nvSpPr>
        <p:spPr>
          <a:xfrm>
            <a:off x="4626134" y="1674954"/>
            <a:ext cx="621792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</a:t>
            </a:r>
            <a:endParaRPr lang="en-US" altLang="zh-CN" sz="2400" dirty="0"/>
          </a:p>
        </p:txBody>
      </p:sp>
      <p:sp>
        <p:nvSpPr>
          <p:cNvPr id="17" name="QB_3_AN.7_1#8c362f152.blank?vcp=1&amp;pid=8314e715f&amp;color=0,0,0&amp;vpa=4&amp;vtp=1"/>
          <p:cNvSpPr/>
          <p:nvPr/>
        </p:nvSpPr>
        <p:spPr>
          <a:xfrm>
            <a:off x="6865652" y="1684098"/>
            <a:ext cx="576072" cy="576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</a:t>
            </a:r>
            <a:endParaRPr lang="en-US" altLang="zh-CN" sz="2400" dirty="0"/>
          </a:p>
        </p:txBody>
      </p:sp>
      <p:sp>
        <p:nvSpPr>
          <p:cNvPr id="18" name="QB_3_AN.8_1#8c362f152.blank?vcp=1&amp;pid=8314e715f&amp;color=0,0,0&amp;vpa=5&amp;vtp=1"/>
          <p:cNvSpPr/>
          <p:nvPr/>
        </p:nvSpPr>
        <p:spPr>
          <a:xfrm>
            <a:off x="9048020" y="1713816"/>
            <a:ext cx="594360" cy="585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远</a:t>
            </a:r>
            <a:endParaRPr lang="en-US" altLang="zh-CN" sz="2400" dirty="0"/>
          </a:p>
        </p:txBody>
      </p:sp>
      <p:sp>
        <p:nvSpPr>
          <p:cNvPr id="19" name="QB_3_AN.9_1#8c362f152.blank?vcp=1&amp;pid=8314e715f&amp;color=0,0,0&amp;vpa=6&amp;vtp=1"/>
          <p:cNvSpPr/>
          <p:nvPr/>
        </p:nvSpPr>
        <p:spPr>
          <a:xfrm>
            <a:off x="1564037" y="2747088"/>
            <a:ext cx="576072" cy="576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运</a:t>
            </a:r>
            <a:endParaRPr lang="en-US" altLang="zh-CN" sz="2400" dirty="0"/>
          </a:p>
        </p:txBody>
      </p:sp>
      <p:sp>
        <p:nvSpPr>
          <p:cNvPr id="20" name="QB_3_AN.10_1#8c362f152.blank?vcp=1&amp;pid=8314e715f&amp;color=0,0,0&amp;vpa=7&amp;vtp=1"/>
          <p:cNvSpPr/>
          <p:nvPr/>
        </p:nvSpPr>
        <p:spPr>
          <a:xfrm>
            <a:off x="2158397" y="2747088"/>
            <a:ext cx="576072" cy="585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动</a:t>
            </a:r>
            <a:endParaRPr lang="en-US" altLang="zh-CN" sz="2400" dirty="0"/>
          </a:p>
        </p:txBody>
      </p:sp>
      <p:sp>
        <p:nvSpPr>
          <p:cNvPr id="21" name="QB_3_AN.11_1#8c362f152.blank?vcp=1&amp;pid=8314e715f&amp;color=0,0,0&amp;vpa=8&amp;vtp=1"/>
          <p:cNvSpPr/>
          <p:nvPr/>
        </p:nvSpPr>
        <p:spPr>
          <a:xfrm>
            <a:off x="4425347" y="2710512"/>
            <a:ext cx="658368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沙</a:t>
            </a:r>
            <a:endParaRPr lang="en-US" altLang="zh-CN" sz="2400" dirty="0"/>
          </a:p>
        </p:txBody>
      </p:sp>
      <p:sp>
        <p:nvSpPr>
          <p:cNvPr id="22" name="QB_3_AN.12_1#8c362f152.blank?vcp=1&amp;pid=8314e715f&amp;color=0,0,0&amp;vpa=9&amp;vtp=1"/>
          <p:cNvSpPr/>
          <p:nvPr/>
        </p:nvSpPr>
        <p:spPr>
          <a:xfrm>
            <a:off x="6791738" y="2728800"/>
            <a:ext cx="685800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跑</a:t>
            </a:r>
            <a:endParaRPr lang="en-US" altLang="zh-CN" sz="2400" dirty="0"/>
          </a:p>
        </p:txBody>
      </p:sp>
      <p:sp>
        <p:nvSpPr>
          <p:cNvPr id="23" name="QB_3_AN.13_1#8c362f152.blank?vcp=1&amp;pid=8314e715f&amp;color=0,0,0&amp;vpa=10&amp;vtp=1"/>
          <p:cNvSpPr/>
          <p:nvPr/>
        </p:nvSpPr>
        <p:spPr>
          <a:xfrm>
            <a:off x="9414923" y="2715084"/>
            <a:ext cx="630936" cy="6309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足</a:t>
            </a:r>
            <a:endParaRPr lang="en-US" altLang="zh-CN" sz="2400" dirty="0"/>
          </a:p>
        </p:txBody>
      </p:sp>
      <p:sp>
        <p:nvSpPr>
          <p:cNvPr id="24" name="QB_3_AN.14_1#8c362f152.blank?vcp=1&amp;pid=8314e715f&amp;color=0,0,0&amp;vpa=11&amp;vtp=1"/>
          <p:cNvSpPr/>
          <p:nvPr/>
        </p:nvSpPr>
        <p:spPr>
          <a:xfrm>
            <a:off x="1602899" y="3792647"/>
            <a:ext cx="603504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打</a:t>
            </a:r>
            <a:endParaRPr lang="en-US" altLang="zh-CN" sz="2400" dirty="0"/>
          </a:p>
        </p:txBody>
      </p:sp>
      <p:sp>
        <p:nvSpPr>
          <p:cNvPr id="25" name="QB_3_AN.15_1#8c362f152.blank?vcp=1&amp;pid=8314e715f&amp;color=0,0,0&amp;vpa=12&amp;vtp=1"/>
          <p:cNvSpPr/>
          <p:nvPr/>
        </p:nvSpPr>
        <p:spPr>
          <a:xfrm>
            <a:off x="2295557" y="3777503"/>
            <a:ext cx="630936" cy="6309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网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  <p:bldP spid="24" grpId="0" build="p" animBg="1"/>
      <p:bldP spid="2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b3543e07?vcp=1&amp;pid=f317babc6&amp;color=0,0,0&amp;vtp=1&amp;bt=1&amp;bbb=1&amp;hb=1"/>
          <p:cNvSpPr/>
          <p:nvPr/>
        </p:nvSpPr>
        <p:spPr>
          <a:xfrm>
            <a:off x="896112" y="896112"/>
            <a:ext cx="10387584" cy="12517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三、［梦幻王国］用你的火眼金睛来区分汉字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，请将正确的内容填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入括号内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1b3543e07?vcp=1&amp;pid=f317babc6&amp;color=0,0,0&amp;tib=255,255,255&amp;iip=14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844" y="1322832"/>
            <a:ext cx="457200" cy="457200"/>
          </a:xfrm>
          <a:prstGeom prst="rect">
            <a:avLst/>
          </a:prstGeom>
        </p:spPr>
      </p:pic>
      <p:sp>
        <p:nvSpPr>
          <p:cNvPr id="4" name="QB_3_BD.16_1#796c752c3?vcp=1&amp;pid=1b3543e07&amp;color=0,0,0&amp;vtp=1&amp;bbb=1&amp;hb=1"/>
          <p:cNvSpPr/>
          <p:nvPr/>
        </p:nvSpPr>
        <p:spPr>
          <a:xfrm>
            <a:off x="896112" y="178866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1.［①在 ②再］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今天妈妈不(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家，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您明天(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来吧。（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5" name="QB_3_BD.16_1#796c752c3?vcp=1&amp;pid=1b3543e07&amp;color=0,0,0&amp;tib=255,255,255&amp;iip=1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1573" y="2383726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3_AN.17_1#796c752c3.bracket?vcp=1&amp;pid=1b3543e07&amp;color=0,0,0&amp;vpa=13&amp;vtp=1"/>
          <p:cNvSpPr/>
          <p:nvPr/>
        </p:nvSpPr>
        <p:spPr>
          <a:xfrm>
            <a:off x="4875180" y="179882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7" name="QB_3_AN.18_1#796c752c3.bracket?vcp=1&amp;pid=1b3543e07&amp;color=0,0,0&amp;vpa=14&amp;vtp=1"/>
          <p:cNvSpPr/>
          <p:nvPr/>
        </p:nvSpPr>
        <p:spPr>
          <a:xfrm>
            <a:off x="7313581" y="179882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8" name="QB_3_BD.19_1#10d16cdd4?vcp=1&amp;pid=1b3543e07&amp;color=0,0,0&amp;vtp=1&amp;bbb=1"/>
          <p:cNvSpPr/>
          <p:nvPr/>
        </p:nvSpPr>
        <p:spPr>
          <a:xfrm>
            <a:off x="896112" y="28847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2.［①青 ②清］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远处有(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山，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近处有(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泉。（填序号）（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9" name="QB_3_BD.19_1#10d16cdd4?vcp=1&amp;pid=1b3543e07&amp;color=0,0,0&amp;tib=255,255,255&amp;iip=1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48373" y="296583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B_3_AN.20_1#10d16cdd4.bracket?vcp=1&amp;pid=1b3543e07&amp;color=0,0,0&amp;vpa=15&amp;vtp=1"/>
          <p:cNvSpPr/>
          <p:nvPr/>
        </p:nvSpPr>
        <p:spPr>
          <a:xfrm>
            <a:off x="4265580" y="287331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1" name="QB_3_AN.21_1#10d16cdd4.bracket?vcp=1&amp;pid=1b3543e07&amp;color=0,0,0&amp;vpa=16&amp;vtp=1"/>
          <p:cNvSpPr/>
          <p:nvPr/>
        </p:nvSpPr>
        <p:spPr>
          <a:xfrm>
            <a:off x="6703981" y="287331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2_1#d2733adf8?vcp=1&amp;pid=1b3543e07&amp;color=0,0,0&amp;vtp=1&amp;bt=1&amp;bbb=1"/>
          <p:cNvSpPr/>
          <p:nvPr/>
        </p:nvSpPr>
        <p:spPr>
          <a:xfrm>
            <a:off x="896112" y="118135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3.选字填空。（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3_BD.22_1#d2733adf8?vcp=1&amp;pid=1b3543e07&amp;color=0,0,0&amp;tib=255,255,255&amp;iip=1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0373" y="126244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3_BD.22_2#d2733adf8?vcp=1&amp;pid=1b3543e07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46504" y="1784096"/>
            <a:ext cx="8705088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3_BD.22_3#d2733adf8?vcp=1&amp;pid=1b3543e07&amp;color=0,0,0&amp;vtp=1&amp;bbb=1&amp;hb=1"/>
          <p:cNvSpPr/>
          <p:nvPr/>
        </p:nvSpPr>
        <p:spPr>
          <a:xfrm>
            <a:off x="896112" y="297789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进家门，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看到妈妈穿着睡(    )在(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茶。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我大声地告诉她：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我考试考了100分！”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妈妈激动地(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住了我。</a:t>
            </a:r>
            <a:endParaRPr lang="en-US" altLang="zh-CN" sz="2400" dirty="0"/>
          </a:p>
        </p:txBody>
      </p:sp>
      <p:sp>
        <p:nvSpPr>
          <p:cNvPr id="6" name="QB_3_AN.23_1#d2733adf8.bracket?vcp=1&amp;pid=1b3543e07&amp;color=0,0,0&amp;vpa=17&amp;vtp=1"/>
          <p:cNvSpPr/>
          <p:nvPr/>
        </p:nvSpPr>
        <p:spPr>
          <a:xfrm>
            <a:off x="1979581" y="298805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跑</a:t>
            </a:r>
            <a:endParaRPr lang="en-US" altLang="zh-CN" sz="2400" dirty="0"/>
          </a:p>
        </p:txBody>
      </p:sp>
      <p:sp>
        <p:nvSpPr>
          <p:cNvPr id="7" name="QB_3_AN.24_1#d2733adf8.bracket?vcp=1&amp;pid=1b3543e07&amp;color=0,0,0&amp;vpa=18&amp;vtp=1"/>
          <p:cNvSpPr/>
          <p:nvPr/>
        </p:nvSpPr>
        <p:spPr>
          <a:xfrm>
            <a:off x="6246780" y="298805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袍</a:t>
            </a:r>
            <a:endParaRPr lang="en-US" altLang="zh-CN" sz="2400" dirty="0"/>
          </a:p>
        </p:txBody>
      </p:sp>
      <p:sp>
        <p:nvSpPr>
          <p:cNvPr id="8" name="QB_3_AN.25_1#d2733adf8.bracket?vcp=1&amp;pid=1b3543e07&amp;color=0,0,0&amp;vpa=19&amp;vtp=1"/>
          <p:cNvSpPr/>
          <p:nvPr/>
        </p:nvSpPr>
        <p:spPr>
          <a:xfrm>
            <a:off x="7465981" y="298805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泡</a:t>
            </a:r>
            <a:endParaRPr lang="en-US" altLang="zh-CN" sz="2400" dirty="0"/>
          </a:p>
        </p:txBody>
      </p:sp>
      <p:sp>
        <p:nvSpPr>
          <p:cNvPr id="9" name="QB_3_AN.26_1#d2733adf8.bracket?vcp=1&amp;pid=1b3543e07&amp;color=0,0,0&amp;vpa=20&amp;vtp=1"/>
          <p:cNvSpPr/>
          <p:nvPr/>
        </p:nvSpPr>
        <p:spPr>
          <a:xfrm>
            <a:off x="5789580" y="352526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抱</a:t>
            </a:r>
            <a:endParaRPr lang="en-US" altLang="zh-CN" sz="2400" dirty="0"/>
          </a:p>
        </p:txBody>
      </p:sp>
      <p:sp>
        <p:nvSpPr>
          <p:cNvPr id="10" name="QB_3_AS.27_1#d2733adf8?vcp=1&amp;pid=1b3543e07&amp;color=0,0,0&amp;vtp=1&amp;bbb=1&amp;hb=1"/>
          <p:cNvSpPr/>
          <p:nvPr/>
        </p:nvSpPr>
        <p:spPr>
          <a:xfrm>
            <a:off x="896112" y="4080637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本题考查使用形近字。做题时可以联系字与部首的关系。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例如：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跑”与脚有关，因此是“跑进”；“袍”与衣服有关，因此是“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睡袍”；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泡”与水有关，因此是“泡茶”；“抱”与手有关，因此是“抱住”。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3896f8ff?vcp=1&amp;pid=f317babc6&amp;color=0,0,0&amp;vtp=1&amp;bt=1&amp;bbb=1&amp;hb=1"/>
          <p:cNvSpPr/>
          <p:nvPr/>
        </p:nvSpPr>
        <p:spPr>
          <a:xfrm>
            <a:off x="896112" y="896112"/>
            <a:ext cx="10387584" cy="8839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四、［偏旁王国］请你写出带有下列偏旁的字，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并完成填空。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（10枚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03896f8ff?vcp=1&amp;pid=f317babc6&amp;color=0,0,0&amp;tib=255,255,255&amp;iip=18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9294" y="1322832"/>
            <a:ext cx="457200" cy="457200"/>
          </a:xfrm>
          <a:prstGeom prst="rect">
            <a:avLst/>
          </a:prstGeom>
        </p:spPr>
      </p:pic>
      <p:pic>
        <p:nvPicPr>
          <p:cNvPr id="4" name="QB_3_BD.28_2#641155d29?htil=1&amp;vcp=1&amp;pid=03896f8ff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0707" y="1827911"/>
            <a:ext cx="1883664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3_BD.28_3#641155d29?htil=1&amp;vcp=1&amp;pid=03896f8ff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75446" y="1718850"/>
            <a:ext cx="2048256" cy="13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28_4#641155d29?htil=2&amp;vcp=1&amp;pid=03896f8ff&amp;color=0,0,0&amp;tib=255,255,255&amp;iip=19&amp;vip=21#21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3739" y="3410712"/>
            <a:ext cx="886968" cy="88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3_BD.28_4#641155d29?htil=2&amp;vcp=1&amp;pid=03896f8ff&amp;color=0,0,0&amp;tib=255,255,255&amp;iip=20&amp;vip=22#22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78431" y="3423339"/>
            <a:ext cx="822960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3_BD.28_4#641155d29?htil=2&amp;vcp=1&amp;pid=03896f8ff&amp;color=0,0,0&amp;tib=255,255,255&amp;iip=21&amp;vip=23#23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186" y="3459915"/>
            <a:ext cx="804672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B_3_AN.29_1#641155d29.blank?vcp=1&amp;pid=03896f8ff&amp;color=0,0,0&amp;vpa=21&amp;vtp=1"/>
          <p:cNvSpPr/>
          <p:nvPr/>
        </p:nvSpPr>
        <p:spPr>
          <a:xfrm>
            <a:off x="1023521" y="3257433"/>
            <a:ext cx="822960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ctr" latinLnBrk="1"/>
            <a:r>
              <a:rPr lang="en-US" altLang="zh-CN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吃</a:t>
            </a:r>
            <a:endParaRPr lang="en-US" altLang="zh-CN" dirty="0"/>
          </a:p>
        </p:txBody>
      </p:sp>
      <p:sp>
        <p:nvSpPr>
          <p:cNvPr id="11" name="QB_3_AN.30_1#641155d29.blank?vcp=1&amp;pid=03896f8ff&amp;color=0,0,0&amp;vpa=22&amp;vtp=1"/>
          <p:cNvSpPr/>
          <p:nvPr/>
        </p:nvSpPr>
        <p:spPr>
          <a:xfrm>
            <a:off x="1933349" y="3262658"/>
            <a:ext cx="758952" cy="74980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喝</a:t>
            </a:r>
            <a:endParaRPr lang="en-US" altLang="zh-CN" dirty="0"/>
          </a:p>
        </p:txBody>
      </p:sp>
      <p:sp>
        <p:nvSpPr>
          <p:cNvPr id="12" name="QB_3_AN.32_1#641155d29.blank?vcp=1&amp;pid=03896f8ff&amp;color=0,0,0&amp;vpa=23&amp;vtp=1"/>
          <p:cNvSpPr/>
          <p:nvPr/>
        </p:nvSpPr>
        <p:spPr>
          <a:xfrm>
            <a:off x="2960960" y="3299234"/>
            <a:ext cx="740664" cy="73152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唱</a:t>
            </a:r>
            <a:endParaRPr lang="en-US" altLang="zh-CN" dirty="0"/>
          </a:p>
        </p:txBody>
      </p:sp>
      <p:pic>
        <p:nvPicPr>
          <p:cNvPr id="14" name="QB_3_BD.31_1#641155d29?vcp=1&amp;pid=03896f8ff&amp;color=0,0,0&amp;tib=255,255,255&amp;iip=22&amp;vip=24#24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96504" y="3337560"/>
            <a:ext cx="850392" cy="85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5" name="QB_3_BD.31_1#641155d29?vcp=1&amp;pid=03896f8ff&amp;color=0,0,0&amp;tib=255,255,255&amp;iip=23&amp;vip=25#2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8326" y="3346704"/>
            <a:ext cx="841248" cy="84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6" name="QB_3_BD.31_1#641155d29?vcp=1&amp;pid=03896f8ff&amp;color=0,0,0&amp;tib=255,255,255&amp;iip=24&amp;vip=26#26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19005" y="3410712"/>
            <a:ext cx="777240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9" name="QB_3_AN.33_1#641155d29.blank?vcp=1&amp;pid=03896f8ff&amp;color=0,0,0&amp;vpa=24&amp;vtp=1"/>
          <p:cNvSpPr/>
          <p:nvPr/>
        </p:nvSpPr>
        <p:spPr>
          <a:xfrm>
            <a:off x="6807880" y="3144647"/>
            <a:ext cx="786384" cy="77724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提</a:t>
            </a:r>
            <a:endParaRPr lang="en-US" altLang="zh-CN" dirty="0"/>
          </a:p>
        </p:txBody>
      </p:sp>
      <p:sp>
        <p:nvSpPr>
          <p:cNvPr id="20" name="QB_3_AN.34_1#641155d29.blank?vcp=1&amp;pid=03896f8ff&amp;color=0,0,0&amp;vpa=25&amp;vtp=1"/>
          <p:cNvSpPr/>
          <p:nvPr/>
        </p:nvSpPr>
        <p:spPr>
          <a:xfrm>
            <a:off x="7660558" y="3153791"/>
            <a:ext cx="777240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打</a:t>
            </a:r>
            <a:endParaRPr lang="en-US" altLang="zh-CN" dirty="0"/>
          </a:p>
        </p:txBody>
      </p:sp>
      <p:sp>
        <p:nvSpPr>
          <p:cNvPr id="21" name="QB_3_AN.35_1#641155d29.blank?vcp=1&amp;pid=03896f8ff&amp;color=0,0,0&amp;vpa=26&amp;vtp=1"/>
          <p:cNvSpPr/>
          <p:nvPr/>
        </p:nvSpPr>
        <p:spPr>
          <a:xfrm>
            <a:off x="8521237" y="3217799"/>
            <a:ext cx="722376" cy="71323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扛</a:t>
            </a:r>
            <a:endParaRPr lang="en-US" altLang="zh-CN" dirty="0"/>
          </a:p>
        </p:txBody>
      </p:sp>
      <p:pic>
        <p:nvPicPr>
          <p:cNvPr id="25" name="QB_3_BD.31_2#641155d29.table_image?tii=1&amp;vcp=1&amp;pid=03896f8ff&amp;color=0,0,0&amp;tib=255,255,255&amp;iip=2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11104" y="3783013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6" name="QB_3_BD.31_2#641155d29?colgroup=33&amp;vcp=1&amp;pid=03896f8ff&amp;color=0,0,0&amp;vtp=1&amp;bbb=1&amp;hb=1">
            <a:extLst>
              <a:ext uri="{FF2B5EF4-FFF2-40B4-BE49-F238E27FC236}">
                <a16:creationId xmlns:a16="http://schemas.microsoft.com/office/drawing/2014/main" id="{238E2BC6-1370-A240-91F9-258E592ED7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902405"/>
              </p:ext>
            </p:extLst>
          </p:nvPr>
        </p:nvGraphicFramePr>
        <p:xfrm>
          <a:off x="896112" y="4391057"/>
          <a:ext cx="10369296" cy="906145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06145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我发现：带有“口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”的字的含义大多和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有关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带有“扌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”的字的含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义大多和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有关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4枚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QB_3_AN.36_1#641155d29.blank?vcp=1&amp;pid=03896f8ff&amp;color=0,0,0&amp;vpa=27&amp;vtp=1">
            <a:extLst>
              <a:ext uri="{FF2B5EF4-FFF2-40B4-BE49-F238E27FC236}">
                <a16:creationId xmlns:a16="http://schemas.microsoft.com/office/drawing/2014/main" id="{A0896B81-6100-2DD7-0A19-DA9CF6C94389}"/>
              </a:ext>
            </a:extLst>
          </p:cNvPr>
          <p:cNvSpPr/>
          <p:nvPr/>
        </p:nvSpPr>
        <p:spPr>
          <a:xfrm>
            <a:off x="6775979" y="4363371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嘴</a:t>
            </a:r>
            <a:endParaRPr lang="en-US" altLang="zh-CN" sz="2400" dirty="0"/>
          </a:p>
        </p:txBody>
      </p:sp>
      <p:sp>
        <p:nvSpPr>
          <p:cNvPr id="17" name="QB_3_AN.37_1#641155d29.blank?vcp=1&amp;pid=03896f8ff&amp;color=0,0,0&amp;vpa=28&amp;vtp=1">
            <a:extLst>
              <a:ext uri="{FF2B5EF4-FFF2-40B4-BE49-F238E27FC236}">
                <a16:creationId xmlns:a16="http://schemas.microsoft.com/office/drawing/2014/main" id="{44748567-5322-D9DD-0EC8-33602AB98FCC}"/>
              </a:ext>
            </a:extLst>
          </p:cNvPr>
          <p:cNvSpPr/>
          <p:nvPr/>
        </p:nvSpPr>
        <p:spPr>
          <a:xfrm>
            <a:off x="2203981" y="4825142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手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animBg="1"/>
      <p:bldP spid="11" grpId="0" build="p" animBg="1"/>
      <p:bldP spid="12" grpId="0" build="p" animBg="1"/>
      <p:bldP spid="19" grpId="0" build="p" animBg="1"/>
      <p:bldP spid="20" grpId="0" build="p" animBg="1"/>
      <p:bldP spid="21" grpId="0" build="p" animBg="1"/>
      <p:bldP spid="13" grpId="0" build="p" animBg="1"/>
      <p:bldP spid="1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128fb5a6?vcp=1&amp;pid=f317babc6&amp;color=0,0,0&amp;vtp=1&amp;bt=1&amp;bbb=1&amp;hb=1"/>
          <p:cNvSpPr/>
          <p:nvPr/>
        </p:nvSpPr>
        <p:spPr>
          <a:xfrm>
            <a:off x="896112" y="896112"/>
            <a:ext cx="10387584" cy="12517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五、［词语王国］请探险队成员根据课文《动物儿歌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》帮助词语王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国的人把对应的内容连接起来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12枚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b128fb5a6?vcp=1&amp;pid=f317babc6&amp;color=0,0,0&amp;tib=255,255,255&amp;iip=26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9919" y="1322832"/>
            <a:ext cx="457200" cy="457200"/>
          </a:xfrm>
          <a:prstGeom prst="rect">
            <a:avLst/>
          </a:prstGeom>
        </p:spPr>
      </p:pic>
      <p:pic>
        <p:nvPicPr>
          <p:cNvPr id="4" name="QO_3_BD.38_1#07225ce7c?htil=3&amp;vcp=1&amp;pid=b128fb5a6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9069" y="2267248"/>
            <a:ext cx="5157216" cy="223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E867C0C7-452D-6288-4971-0C6DA05D3BEC}"/>
              </a:ext>
            </a:extLst>
          </p:cNvPr>
          <p:cNvCxnSpPr>
            <a:cxnSpLocks/>
          </p:cNvCxnSpPr>
          <p:nvPr/>
        </p:nvCxnSpPr>
        <p:spPr>
          <a:xfrm>
            <a:off x="4241304" y="2869067"/>
            <a:ext cx="1819861" cy="6276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B678ECEA-9D7E-8FC6-DC26-230AA5699648}"/>
              </a:ext>
            </a:extLst>
          </p:cNvPr>
          <p:cNvCxnSpPr>
            <a:cxnSpLocks/>
          </p:cNvCxnSpPr>
          <p:nvPr/>
        </p:nvCxnSpPr>
        <p:spPr>
          <a:xfrm flipH="1">
            <a:off x="5151234" y="3683725"/>
            <a:ext cx="909931" cy="6276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2A228A31-1F8B-54E9-F116-5FD5F6C0B210}"/>
              </a:ext>
            </a:extLst>
          </p:cNvPr>
          <p:cNvCxnSpPr>
            <a:cxnSpLocks/>
          </p:cNvCxnSpPr>
          <p:nvPr/>
        </p:nvCxnSpPr>
        <p:spPr>
          <a:xfrm flipH="1">
            <a:off x="4310742" y="2707335"/>
            <a:ext cx="982063" cy="81465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CA2B6941-B56E-84BF-CF25-A94589649A72}"/>
              </a:ext>
            </a:extLst>
          </p:cNvPr>
          <p:cNvCxnSpPr>
            <a:cxnSpLocks/>
          </p:cNvCxnSpPr>
          <p:nvPr/>
        </p:nvCxnSpPr>
        <p:spPr>
          <a:xfrm>
            <a:off x="4310742" y="3683725"/>
            <a:ext cx="1750423" cy="74535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CC85D95B-7C7F-25E7-9F75-EFA6EB24A7FF}"/>
              </a:ext>
            </a:extLst>
          </p:cNvPr>
          <p:cNvCxnSpPr>
            <a:cxnSpLocks/>
          </p:cNvCxnSpPr>
          <p:nvPr/>
        </p:nvCxnSpPr>
        <p:spPr>
          <a:xfrm flipH="1">
            <a:off x="5185953" y="2788201"/>
            <a:ext cx="1042777" cy="70849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76EDAFB9-7792-0769-2FBB-B43A69785322}"/>
              </a:ext>
            </a:extLst>
          </p:cNvPr>
          <p:cNvCxnSpPr>
            <a:cxnSpLocks/>
          </p:cNvCxnSpPr>
          <p:nvPr/>
        </p:nvCxnSpPr>
        <p:spPr>
          <a:xfrm flipH="1" flipV="1">
            <a:off x="5185952" y="3683725"/>
            <a:ext cx="2529842" cy="74535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F16359A6-FC2E-B965-BB1A-15E8AFD06343}"/>
              </a:ext>
            </a:extLst>
          </p:cNvPr>
          <p:cNvCxnSpPr>
            <a:cxnSpLocks/>
          </p:cNvCxnSpPr>
          <p:nvPr/>
        </p:nvCxnSpPr>
        <p:spPr>
          <a:xfrm flipH="1" flipV="1">
            <a:off x="7019107" y="2755270"/>
            <a:ext cx="726040" cy="73744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178F8BF7-AA94-3E46-F377-D0FE5A98D053}"/>
              </a:ext>
            </a:extLst>
          </p:cNvPr>
          <p:cNvCxnSpPr>
            <a:cxnSpLocks/>
          </p:cNvCxnSpPr>
          <p:nvPr/>
        </p:nvCxnSpPr>
        <p:spPr>
          <a:xfrm flipH="1" flipV="1">
            <a:off x="7788946" y="3658552"/>
            <a:ext cx="726040" cy="73744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CB30BE08-FEA2-01C3-51D8-0111282596D5}"/>
              </a:ext>
            </a:extLst>
          </p:cNvPr>
          <p:cNvCxnSpPr>
            <a:cxnSpLocks/>
          </p:cNvCxnSpPr>
          <p:nvPr/>
        </p:nvCxnSpPr>
        <p:spPr>
          <a:xfrm flipH="1" flipV="1">
            <a:off x="7787467" y="2680902"/>
            <a:ext cx="812374" cy="81579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FF2C56AC-FCE3-0E78-5073-E5B1B528C68F}"/>
              </a:ext>
            </a:extLst>
          </p:cNvPr>
          <p:cNvCxnSpPr>
            <a:cxnSpLocks/>
          </p:cNvCxnSpPr>
          <p:nvPr/>
        </p:nvCxnSpPr>
        <p:spPr>
          <a:xfrm flipV="1">
            <a:off x="6936375" y="3707353"/>
            <a:ext cx="1578611" cy="6040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10585AB4-C75D-D408-88FA-684FAFC3B3B2}"/>
              </a:ext>
            </a:extLst>
          </p:cNvPr>
          <p:cNvCxnSpPr>
            <a:cxnSpLocks/>
          </p:cNvCxnSpPr>
          <p:nvPr/>
        </p:nvCxnSpPr>
        <p:spPr>
          <a:xfrm flipV="1">
            <a:off x="6955841" y="2821991"/>
            <a:ext cx="1578611" cy="6040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7A6FF846-8C4D-72D2-B510-57EDD3889992}"/>
              </a:ext>
            </a:extLst>
          </p:cNvPr>
          <p:cNvCxnSpPr>
            <a:cxnSpLocks/>
          </p:cNvCxnSpPr>
          <p:nvPr/>
        </p:nvCxnSpPr>
        <p:spPr>
          <a:xfrm flipV="1">
            <a:off x="4241304" y="3685891"/>
            <a:ext cx="2621919" cy="62546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fd14baa9?vcp=1&amp;pid=f317babc6&amp;color=0,0,0&amp;vtp=1&amp;bt=1&amp;bbb=1"/>
          <p:cNvSpPr/>
          <p:nvPr/>
        </p:nvSpPr>
        <p:spPr>
          <a:xfrm>
            <a:off x="896112" y="900000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六、［知识王国］快来参加背诵大比拼！（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4fd14baa9?vcp=1&amp;pid=f317babc6&amp;color=0,0,0&amp;tib=255,255,255&amp;iip=27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8669" y="900000"/>
            <a:ext cx="457200" cy="457200"/>
          </a:xfrm>
          <a:prstGeom prst="rect">
            <a:avLst/>
          </a:prstGeom>
        </p:spPr>
      </p:pic>
      <p:sp>
        <p:nvSpPr>
          <p:cNvPr id="4" name="QB_3_BD.40_1#2870d8f8c?vcp=1&amp;pid=4fd14baa9&amp;color=0,0,0&amp;vtp=1&amp;bbb=1"/>
          <p:cNvSpPr/>
          <p:nvPr/>
        </p:nvSpPr>
        <p:spPr>
          <a:xfrm>
            <a:off x="896112" y="1352628"/>
            <a:ext cx="10387584" cy="81603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40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对李，柳对</a:t>
            </a:r>
            <a:r>
              <a:rPr lang="en-US" altLang="zh-CN" sz="40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。莺歌对</a:t>
            </a:r>
            <a:r>
              <a:rPr lang="en-US" altLang="zh-CN" sz="2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舞，</a:t>
            </a:r>
            <a:r>
              <a:rPr lang="en-US" altLang="zh-CN" sz="43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语对</a:t>
            </a:r>
            <a:r>
              <a:rPr lang="en-US" altLang="zh-CN" sz="43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5" name="QB_3_BD.40_1#2870d8f8c?vcp=1&amp;pid=4fd14baa9&amp;color=0,0,0&amp;tib=255,255,255&amp;iip=28&amp;vip=29#2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7802" y="1404762"/>
            <a:ext cx="786384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3_BD.40_1#2870d8f8c?vcp=1&amp;pid=4fd14baa9&amp;color=0,0,0&amp;tib=255,255,255&amp;iip=29&amp;vip=30#3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41046" y="1423050"/>
            <a:ext cx="768096" cy="75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40_1#2870d8f8c?vcp=1&amp;pid=4fd14baa9&amp;color=0,0,0&amp;tib=255,255,255&amp;iip=30&amp;vip=31#3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47773" y="1349898"/>
            <a:ext cx="850392" cy="83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3_BD.40_1#2870d8f8c?vcp=1&amp;pid=4fd14baa9&amp;color=0,0,0&amp;tib=255,255,255&amp;iip=31&amp;vip=32#3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23767" y="1368186"/>
            <a:ext cx="832104" cy="8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3_BD.40_1#2870d8f8c?vcp=1&amp;pid=4fd14baa9&amp;color=0,0,0&amp;tib=255,255,255&amp;iip=32&amp;vip=33#3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99761" y="1386474"/>
            <a:ext cx="813816" cy="7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B_3_AN.41_1#2870d8f8c.blank?vcp=1&amp;pid=4fd14baa9&amp;color=0,0,0&amp;vpa=29&amp;vtp=1"/>
          <p:cNvSpPr/>
          <p:nvPr/>
        </p:nvSpPr>
        <p:spPr>
          <a:xfrm>
            <a:off x="1235234" y="1450482"/>
            <a:ext cx="713232" cy="7132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桃</a:t>
            </a:r>
            <a:endParaRPr lang="en-US" altLang="zh-CN" sz="2400" dirty="0"/>
          </a:p>
        </p:txBody>
      </p:sp>
      <p:sp>
        <p:nvSpPr>
          <p:cNvPr id="11" name="QB_3_AN.42_1#2870d8f8c.blank?vcp=1&amp;pid=4fd14baa9&amp;color=0,0,0&amp;vpa=30&amp;vtp=1"/>
          <p:cNvSpPr/>
          <p:nvPr/>
        </p:nvSpPr>
        <p:spPr>
          <a:xfrm>
            <a:off x="3577622" y="1468770"/>
            <a:ext cx="694944" cy="6949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杨</a:t>
            </a:r>
            <a:endParaRPr lang="en-US" altLang="zh-CN" sz="2400" dirty="0"/>
          </a:p>
        </p:txBody>
      </p:sp>
      <p:sp>
        <p:nvSpPr>
          <p:cNvPr id="12" name="QB_3_AN.43_1#2870d8f8c.blank?vcp=1&amp;pid=4fd14baa9&amp;color=0,0,0&amp;vpa=31&amp;vtp=1"/>
          <p:cNvSpPr/>
          <p:nvPr/>
        </p:nvSpPr>
        <p:spPr>
          <a:xfrm>
            <a:off x="5584349" y="1404762"/>
            <a:ext cx="758952" cy="7589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燕</a:t>
            </a:r>
            <a:endParaRPr lang="en-US" altLang="zh-CN" sz="2400" dirty="0"/>
          </a:p>
        </p:txBody>
      </p:sp>
      <p:sp>
        <p:nvSpPr>
          <p:cNvPr id="13" name="QB_3_AN.44_1#2870d8f8c.blank?vcp=1&amp;pid=4fd14baa9&amp;color=0,0,0&amp;vpa=32&amp;vtp=1"/>
          <p:cNvSpPr/>
          <p:nvPr/>
        </p:nvSpPr>
        <p:spPr>
          <a:xfrm>
            <a:off x="7060343" y="1423050"/>
            <a:ext cx="740664" cy="74066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鸟</a:t>
            </a:r>
            <a:endParaRPr lang="en-US" altLang="zh-CN" sz="2400" dirty="0"/>
          </a:p>
        </p:txBody>
      </p:sp>
      <p:sp>
        <p:nvSpPr>
          <p:cNvPr id="14" name="QB_3_AN.45_1#2870d8f8c.blank?vcp=1&amp;pid=4fd14baa9&amp;color=0,0,0&amp;vpa=33&amp;vtp=1"/>
          <p:cNvSpPr/>
          <p:nvPr/>
        </p:nvSpPr>
        <p:spPr>
          <a:xfrm>
            <a:off x="8536337" y="1432194"/>
            <a:ext cx="731520" cy="7315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</a:t>
            </a:r>
            <a:endParaRPr lang="en-US" altLang="zh-CN" sz="2400" dirty="0"/>
          </a:p>
        </p:txBody>
      </p:sp>
      <p:sp>
        <p:nvSpPr>
          <p:cNvPr id="15" name="QB_3_BD.46_1#9448a4937?vcp=1&amp;pid=4fd14baa9&amp;color=0,0,0&amp;vtp=1&amp;bbb=1"/>
          <p:cNvSpPr/>
          <p:nvPr/>
        </p:nvSpPr>
        <p:spPr>
          <a:xfrm>
            <a:off x="896112" y="2177493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.马上到我上台了，我的心里很紧张，就像“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十五个吊桶打水——</a:t>
            </a:r>
            <a:r>
              <a:rPr lang="en-US" altLang="zh-CN" sz="240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</a:t>
            </a:r>
            <a:endParaRPr lang="en-US" altLang="zh-CN" sz="2400" spc="-100" dirty="0"/>
          </a:p>
        </p:txBody>
      </p:sp>
      <p:sp>
        <p:nvSpPr>
          <p:cNvPr id="16" name="QB_3_AN.47_1#9448a4937.blank?vcp=1&amp;pid=4fd14baa9&amp;color=0,0,0&amp;vpa=34&amp;vtp=1&amp;bbb=1"/>
          <p:cNvSpPr/>
          <p:nvPr/>
        </p:nvSpPr>
        <p:spPr>
          <a:xfrm>
            <a:off x="9351931" y="2125359"/>
            <a:ext cx="13763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七上八下</a:t>
            </a:r>
            <a:endParaRPr lang="en-US" altLang="zh-CN" sz="2400" spc="-100" dirty="0"/>
          </a:p>
        </p:txBody>
      </p:sp>
      <p:sp>
        <p:nvSpPr>
          <p:cNvPr id="17" name="QB_3_BD.48_1#db6c98646?vcp=1&amp;pid=4fd14baa9&amp;color=0,0,0&amp;vtp=1&amp;bbb=1&amp;hb=1"/>
          <p:cNvSpPr/>
          <p:nvPr/>
        </p:nvSpPr>
        <p:spPr>
          <a:xfrm>
            <a:off x="896112" y="2690445"/>
            <a:ext cx="10387584" cy="1522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3.爸爸告诉我，平时要认真学习，上课专心听讲，这样成绩才能“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芝麻开花—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—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如果平时不努力，只在考前突击，那么结果只能是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“竹篮打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水——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</a:t>
            </a:r>
            <a:endParaRPr lang="en-US" altLang="zh-CN" sz="2400" dirty="0"/>
          </a:p>
        </p:txBody>
      </p:sp>
      <p:sp>
        <p:nvSpPr>
          <p:cNvPr id="18" name="QB_3_AN.49_1#db6c98646.blank?vcp=1&amp;pid=4fd14baa9&amp;color=0,0,0&amp;vpa=35&amp;vtp=1&amp;bbb=1"/>
          <p:cNvSpPr/>
          <p:nvPr/>
        </p:nvSpPr>
        <p:spPr>
          <a:xfrm>
            <a:off x="1217580" y="3192476"/>
            <a:ext cx="11350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节节高</a:t>
            </a:r>
            <a:endParaRPr lang="en-US" altLang="zh-CN" sz="2400" dirty="0"/>
          </a:p>
        </p:txBody>
      </p:sp>
      <p:sp>
        <p:nvSpPr>
          <p:cNvPr id="19" name="QB_3_AN.50_1#db6c98646.blank?vcp=1&amp;pid=4fd14baa9&amp;color=0,0,0&amp;vpa=36&amp;vtp=1&amp;bbb=1"/>
          <p:cNvSpPr/>
          <p:nvPr/>
        </p:nvSpPr>
        <p:spPr>
          <a:xfrm>
            <a:off x="1827181" y="3705111"/>
            <a:ext cx="11350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一场空</a:t>
            </a:r>
            <a:endParaRPr lang="en-US" altLang="zh-CN" sz="2400" dirty="0"/>
          </a:p>
        </p:txBody>
      </p:sp>
      <p:sp>
        <p:nvSpPr>
          <p:cNvPr id="20" name="QB_3_BD.51_1#1349959e6?vcp=1&amp;pid=4fd14baa9&amp;color=0,0,0&amp;vtp=1&amp;bbb=1&amp;hb=1"/>
          <p:cNvSpPr/>
          <p:nvPr/>
        </p:nvSpPr>
        <p:spPr>
          <a:xfrm>
            <a:off x="896112" y="4277373"/>
            <a:ext cx="10387584" cy="1522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4.妈妈说：小孩子不肯好好学习，是很不应该的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。一个人倘若小时候不好好学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，到老的时候既不懂做人的道理，又无知识，能有什么用呢？这就是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《三字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经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中说的：“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非所宜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，幼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老何为？”</a:t>
            </a:r>
            <a:endParaRPr lang="en-US" altLang="zh-CN" sz="2400" dirty="0"/>
          </a:p>
        </p:txBody>
      </p:sp>
      <p:sp>
        <p:nvSpPr>
          <p:cNvPr id="21" name="QB_3_AN.52_1#1349959e6.blank?vcp=1&amp;pid=4fd14baa9&amp;color=0,0,0&amp;vpa=37&amp;vtp=1&amp;bbb=1"/>
          <p:cNvSpPr/>
          <p:nvPr/>
        </p:nvSpPr>
        <p:spPr>
          <a:xfrm>
            <a:off x="3046381" y="5292039"/>
            <a:ext cx="11350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子不学</a:t>
            </a:r>
            <a:endParaRPr lang="en-US" altLang="zh-CN" sz="2400" dirty="0"/>
          </a:p>
        </p:txBody>
      </p:sp>
      <p:sp>
        <p:nvSpPr>
          <p:cNvPr id="22" name="QB_3_AN.53_1#1349959e6.blank?vcp=1&amp;pid=4fd14baa9&amp;color=0,0,0&amp;vpa=38&amp;vtp=1&amp;bbb=1"/>
          <p:cNvSpPr/>
          <p:nvPr/>
        </p:nvSpPr>
        <p:spPr>
          <a:xfrm>
            <a:off x="6094380" y="5292039"/>
            <a:ext cx="8302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不学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708</Words>
  <Application>Microsoft Office PowerPoint</Application>
  <PresentationFormat>宽屏</PresentationFormat>
  <Paragraphs>141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2025-01-21T11:15:16Z</dcterms:created>
  <dcterms:modified xsi:type="dcterms:W3CDTF">2025-01-21T11:51:40Z</dcterms:modified>
  <cp:category/>
  <cp:contentStatus/>
</cp:coreProperties>
</file>