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29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1915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d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8_1#8417d9dd5?sp=1&amp;vcp=1&amp;pid=03529510c&amp;color=0,0,0&amp;vtp=1&amp;bt=1&amp;bbb=1"/>
          <p:cNvSpPr/>
          <p:nvPr/>
        </p:nvSpPr>
        <p:spPr>
          <a:xfrm>
            <a:off x="896112" y="1245363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（3）例:棉花姑娘吐出了棉花。 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棉花姑娘吐出了雪白雪白的棉花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我们看到了太阳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我们看到了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的太阳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5_AN.59_1#8417d9dd5.blank?vcp=1&amp;pid=03529510c&amp;color=0,0,0&amp;vpa=43&amp;vtp=1&amp;bbb=1"/>
          <p:cNvSpPr/>
          <p:nvPr/>
        </p:nvSpPr>
        <p:spPr>
          <a:xfrm>
            <a:off x="2436781" y="2872233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火红火红</a:t>
            </a:r>
            <a:endParaRPr lang="en-US" altLang="zh-CN" sz="2400" dirty="0"/>
          </a:p>
        </p:txBody>
      </p:sp>
      <p:sp>
        <p:nvSpPr>
          <p:cNvPr id="4" name="QO_4_AS.60_1#03529510c?vcp=1&amp;pid=594c9313c&amp;color=0,0,0&amp;vtp=1&amp;bbb=1&amp;hb=1"/>
          <p:cNvSpPr/>
          <p:nvPr/>
        </p:nvSpPr>
        <p:spPr>
          <a:xfrm>
            <a:off x="896112" y="3442588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本题考查仿写句子。（1）中，要求填入表示地点的词语，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根据情境，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可以填入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“在大树下”“在大石头上”等词语；（2）中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，要填入表示能同时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做的动作的词语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，如“爬”和“说”；（3）中，要填入表示太阳样子的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“ABA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”式的词语，如“火红火红”。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1_1#2354698eb?vcp=1&amp;vopoq=1&amp;pid=594c9313c&amp;color=0,0,0&amp;vtp=1&amp;bt=1&amp;bbb=1&amp;hb=1"/>
          <p:cNvSpPr/>
          <p:nvPr/>
        </p:nvSpPr>
        <p:spPr>
          <a:xfrm>
            <a:off x="896112" y="152095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2.问路。登着，登着，冬冬他们找不到路了，这时，一位挑山工走了过来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，冬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冬急忙去问路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你觉得怎么问更恰当呢？(      )（4枚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C_4_BD.61_1#2354698eb?vcp=1&amp;vopoq=1&amp;pid=594c9313c&amp;color=0,0,0&amp;tib=255,255,255&amp;iip=1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7173" y="211601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62_1#2354698eb.bracket?vcp=1&amp;vopoq=1&amp;pid=594c9313c&amp;color=0,0,0&amp;vpa=44&amp;vtp=1"/>
          <p:cNvSpPr/>
          <p:nvPr/>
        </p:nvSpPr>
        <p:spPr>
          <a:xfrm>
            <a:off x="6703981" y="20683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5" name="QC_4_BD.61_2#2354698eb.choices?vcp=1&amp;vopoq=1&amp;pid=594c9313c&amp;color=0,0,0&amp;vtp=1&amp;bbb=1"/>
          <p:cNvSpPr/>
          <p:nvPr/>
        </p:nvSpPr>
        <p:spPr>
          <a:xfrm>
            <a:off x="896112" y="262470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①喂，我们接下来该怎样走？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叔叔，您能给我们指下路吗？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叔叔，快告诉我们路。</a:t>
            </a:r>
            <a:endParaRPr lang="en-US" altLang="zh-CN" sz="2400" dirty="0"/>
          </a:p>
        </p:txBody>
      </p:sp>
      <p:sp>
        <p:nvSpPr>
          <p:cNvPr id="6" name="QC_4_AS.63_1#2354698eb?vcp=1&amp;vopoq=1&amp;pid=594c9313c&amp;color=0,0,0&amp;vtp=1&amp;bbb=1&amp;hb=1"/>
          <p:cNvSpPr/>
          <p:nvPr/>
        </p:nvSpPr>
        <p:spPr>
          <a:xfrm>
            <a:off x="896112" y="427570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本题考查表达能力。向别人求助时，要使用文明用语，用上“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您好”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请”“谢谢”等词语，语气要委婉，不要太生硬，所以②更恰当。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4_1#ce2a62fb8?vcp=1&amp;pid=594c9313c&amp;color=0,0,0&amp;vtp=1&amp;bt=1&amp;bbb=1&amp;hb=1"/>
          <p:cNvSpPr/>
          <p:nvPr/>
        </p:nvSpPr>
        <p:spPr>
          <a:xfrm>
            <a:off x="896112" y="152984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3.了解昆虫。在休息的时候，冬冬看到了很多昆虫，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这些昆虫是怎样避暑的呢？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让我们一起读读短文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，完成练习吧。（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15枚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4_BD.64_1#ce2a62fb8?vcp=1&amp;pid=594c9313c&amp;color=0,0,0&amp;tib=255,255,255&amp;iip=2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0773" y="2124900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64_2#ce2a62fb8?vcp=1&amp;pid=594c9313c&amp;color=0,0,0&amp;vtp=1&amp;bbb=1&amp;hb=1"/>
          <p:cNvSpPr/>
          <p:nvPr/>
        </p:nvSpPr>
        <p:spPr>
          <a:xfrm>
            <a:off x="896112" y="2633599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小昆虫怎样避暑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夏天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，蜂窝里温度很高，小蜜蜂纷纷从小河里运来水，洒在蜂窝里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动翅膀降温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。蚂蚁避暑的方法很巧妙，它们搬来砂砾和小土块封住洞口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，防止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热气进洞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。蜻蜓用尾巴朝着太阳，不让烈日晒到头上，以防中暑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。花蝴蝶到了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，就合拢翅膀，倒挂在树叶的背后避暑。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5_1#aee60c129?vcp=1&amp;pid=ce2a62fb8&amp;color=0,0,0&amp;vtp=1&amp;bt=1&amp;bbb=1"/>
          <p:cNvSpPr/>
          <p:nvPr/>
        </p:nvSpPr>
        <p:spPr>
          <a:xfrm>
            <a:off x="896112" y="90000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（1）观察下面的词语，说说你的发现。（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5_BD.65_1#aee60c129?vcp=1&amp;pid=ce2a62fb8&amp;color=0,0,0&amp;tib=255,255,255&amp;iip=2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95573" y="981090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BD.65_2#aee60c129?vcp=1&amp;pid=ce2a62fb8&amp;color=0,0,0&amp;vtp=1&amp;bbb=1&amp;hb=1"/>
          <p:cNvSpPr/>
          <p:nvPr/>
        </p:nvSpPr>
        <p:spPr>
          <a:xfrm>
            <a:off x="896112" y="143835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蜜蜂 蚂蚁 蜻蜓 蝴蝶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我发现，这些词中的字都带有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字旁，由此可以推测带有这个偏旁的字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大多与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①植物 ②昆虫 ③兽类）（填序号）有关。</a:t>
            </a:r>
            <a:endParaRPr lang="en-US" altLang="zh-CN" sz="2400" dirty="0"/>
          </a:p>
        </p:txBody>
      </p:sp>
      <p:sp>
        <p:nvSpPr>
          <p:cNvPr id="5" name="QB_5_AN.66_1#aee60c129.blank?vcp=1&amp;pid=ce2a62fb8&amp;color=0,0,0&amp;vpa=45&amp;vtp=1"/>
          <p:cNvSpPr/>
          <p:nvPr/>
        </p:nvSpPr>
        <p:spPr>
          <a:xfrm>
            <a:off x="5484780" y="196921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虫</a:t>
            </a:r>
            <a:endParaRPr lang="en-US" altLang="zh-CN" sz="2400" dirty="0"/>
          </a:p>
        </p:txBody>
      </p:sp>
      <p:sp>
        <p:nvSpPr>
          <p:cNvPr id="6" name="QB_5_AN.67_1#aee60c129.blank?vcp=1&amp;pid=ce2a62fb8&amp;color=0,0,0&amp;vpa=46&amp;vtp=1"/>
          <p:cNvSpPr/>
          <p:nvPr/>
        </p:nvSpPr>
        <p:spPr>
          <a:xfrm>
            <a:off x="1827181" y="250642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7" name="QB_5_BD.68_1#6fff944c0?vcp=1&amp;pid=ce2a62fb8&amp;color=0,0,0&amp;vtp=1&amp;bbb=1"/>
          <p:cNvSpPr/>
          <p:nvPr/>
        </p:nvSpPr>
        <p:spPr>
          <a:xfrm>
            <a:off x="896112" y="30826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（2）根据短文内容选一选小昆虫们的避暑方法。（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8" name="QB_5_BD.68_1#6fff944c0?vcp=1&amp;pid=ce2a62fb8&amp;color=0,0,0&amp;tib=255,255,255&amp;iip=2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14773" y="316377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5_BD.68_2#6fff944c0?vcp=1&amp;pid=ce2a62fb8&amp;color=0,0,0&amp;vtp=1&amp;bbb=1"/>
          <p:cNvSpPr/>
          <p:nvPr/>
        </p:nvSpPr>
        <p:spPr>
          <a:xfrm>
            <a:off x="896112" y="362402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1937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①用尾巴朝着太阳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合拢翅膀,倒挂在树叶的背后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1937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③搬来沙砾和小土块封住洞口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在蜂窝里洒水,扇动翅膀降温</a:t>
            </a:r>
            <a:endParaRPr lang="en-US" altLang="zh-CN" sz="2400" dirty="0"/>
          </a:p>
        </p:txBody>
      </p:sp>
      <p:pic>
        <p:nvPicPr>
          <p:cNvPr id="10" name="QB_5_BD.68_3#6fff944c0?vcp=1&amp;pid=ce2a62fb8&amp;color=0,0,0&amp;tib=255,255,255&amp;vip=47#5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1952" y="4792042"/>
            <a:ext cx="8394192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B_5_AN.69_1#6fff944c0.blank?vcp=1&amp;pid=ce2a62fb8&amp;color=0,0,0&amp;vpa=47&amp;vtp=1"/>
          <p:cNvSpPr/>
          <p:nvPr/>
        </p:nvSpPr>
        <p:spPr>
          <a:xfrm>
            <a:off x="3127248" y="5139514"/>
            <a:ext cx="841248" cy="4023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300" dirty="0"/>
          </a:p>
        </p:txBody>
      </p:sp>
      <p:sp>
        <p:nvSpPr>
          <p:cNvPr id="12" name="QB_5_AN.70_1#6fff944c0.blank?vcp=1&amp;pid=ce2a62fb8&amp;color=0,0,0&amp;vpa=48&amp;vtp=1"/>
          <p:cNvSpPr/>
          <p:nvPr/>
        </p:nvSpPr>
        <p:spPr>
          <a:xfrm>
            <a:off x="5202936" y="5166946"/>
            <a:ext cx="82296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300" dirty="0"/>
          </a:p>
        </p:txBody>
      </p:sp>
      <p:sp>
        <p:nvSpPr>
          <p:cNvPr id="13" name="QB_5_AN.71_1#6fff944c0.blank?vcp=1&amp;pid=ce2a62fb8&amp;color=0,0,0&amp;vpa=49&amp;vtp=1"/>
          <p:cNvSpPr/>
          <p:nvPr/>
        </p:nvSpPr>
        <p:spPr>
          <a:xfrm>
            <a:off x="7287768" y="5130370"/>
            <a:ext cx="822960" cy="4023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300" dirty="0"/>
          </a:p>
        </p:txBody>
      </p:sp>
      <p:sp>
        <p:nvSpPr>
          <p:cNvPr id="14" name="QB_5_AN.72_1#6fff944c0.blank?vcp=1&amp;pid=ce2a62fb8&amp;color=0,0,0&amp;vpa=50&amp;vtp=1"/>
          <p:cNvSpPr/>
          <p:nvPr/>
        </p:nvSpPr>
        <p:spPr>
          <a:xfrm>
            <a:off x="9189720" y="5139514"/>
            <a:ext cx="804672" cy="4023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3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9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3_1#2b8a46b56?vcp=1&amp;pid=ce2a62fb8&amp;color=0,0,0&amp;vtp=1&amp;bt=1&amp;bbb=1"/>
          <p:cNvSpPr/>
          <p:nvPr/>
        </p:nvSpPr>
        <p:spPr>
          <a:xfrm>
            <a:off x="896112" y="263734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（3）亲爱的小朋友，你夏天又是怎样避暑的呢？请写一写。（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400" dirty="0"/>
          </a:p>
        </p:txBody>
      </p:sp>
      <p:pic>
        <p:nvPicPr>
          <p:cNvPr id="3" name="QB_5_BD.73_1#2b8a46b56?vcp=1&amp;pid=ce2a62fb8&amp;color=0,0,0&amp;tib=255,255,255&amp;iip=2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38773" y="2715070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AN.74_1#2b8a46b56.blank?vcp=1&amp;pid=ce2a62fb8&amp;color=0,0,0&amp;vpa=51&amp;vtp=1&amp;bbb=1&amp;hb=1"/>
          <p:cNvSpPr/>
          <p:nvPr/>
        </p:nvSpPr>
        <p:spPr>
          <a:xfrm>
            <a:off x="896112" y="3168205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【示例】夏天温度太高，我出门会穿防晒服、戴帽子。在家我会吹风扇或开空调。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42cc3d36?vcp=1&amp;pid=3f0b50365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第五关 顶峰抒怀</a:t>
            </a:r>
            <a:endParaRPr lang="en-US" altLang="zh-CN" sz="3000" dirty="0"/>
          </a:p>
        </p:txBody>
      </p:sp>
      <p:sp>
        <p:nvSpPr>
          <p:cNvPr id="3" name="C_3_BD#cae0d394e?vcp=1&amp;pid=842cc3d36&amp;color=0,0,0&amp;vtp=1&amp;bbb=1&amp;hb=1"/>
          <p:cNvSpPr/>
          <p:nvPr/>
        </p:nvSpPr>
        <p:spPr>
          <a:xfrm>
            <a:off x="896112" y="1416807"/>
            <a:ext cx="10387584" cy="16723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五、经过奋力攀登，冬冬一家终于登上了老君山。此时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，冬冬的心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情是怎样的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?他会说些什么?想一想，联系自己登山的感受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，写一写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吧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4" name="C_3_BD#cae0d394e?vcp=1&amp;pid=842cc3d36&amp;color=0,0,0&amp;tib=255,255,255&amp;iip=2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3669" y="2270247"/>
            <a:ext cx="457200" cy="457200"/>
          </a:xfrm>
          <a:prstGeom prst="rect">
            <a:avLst/>
          </a:prstGeom>
        </p:spPr>
      </p:pic>
      <p:sp>
        <p:nvSpPr>
          <p:cNvPr id="5" name="QO_4_AN.75_1#cdfff1a8a?vcp=1&amp;pid=cae0d394e&amp;color=0,0,0&amp;vtp=1&amp;bbb=1&amp;hb=1"/>
          <p:cNvSpPr/>
          <p:nvPr/>
        </p:nvSpPr>
        <p:spPr>
          <a:xfrm>
            <a:off x="896112" y="272846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【示例】冬冬坐在一块石头上，吹着凉爽的风，欣赏着美丽的风景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，心里高兴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极了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。他高兴地说：“无限风光在险峰，真是如此啊！如果不坚持到底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，就看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不到这样的美景了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3f0b50365.fixed?vcp=1&amp;color=0,0,0&amp;vtp=1&amp;bbb=1&amp;hb=1"/>
          <p:cNvSpPr/>
          <p:nvPr/>
        </p:nvSpPr>
        <p:spPr>
          <a:xfrm>
            <a:off x="384048" y="1732788"/>
            <a:ext cx="11420856" cy="21945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7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期末新题型乐考卷</a:t>
            </a:r>
            <a:r>
              <a:rPr lang="en-US" altLang="zh-CN" sz="7200" b="1" i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——老君</a:t>
            </a:r>
          </a:p>
          <a:p>
            <a:pPr algn="ctr" latinLnBrk="1">
              <a:lnSpc>
                <a:spcPts val="8900"/>
              </a:lnSpc>
            </a:pPr>
            <a:r>
              <a:rPr lang="en-US" altLang="zh-CN" sz="7200" b="1" i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山之行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3c7363b7e?vcp=1&amp;pid=3f0b50365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时间：60分钟 奖章：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algn="ctr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冬冬一家到洛阳老君山旅行。让我们跟随冬冬一家一起去吧！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26c7562f?vcp=1&amp;pid=3f0b50365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第一关 开启旅途</a:t>
            </a:r>
            <a:endParaRPr lang="en-US" altLang="zh-CN" sz="3000" dirty="0"/>
          </a:p>
        </p:txBody>
      </p:sp>
      <p:sp>
        <p:nvSpPr>
          <p:cNvPr id="3" name="C_3_BD#3b3a83291?vcp=1&amp;pid=426c7562f&amp;color=0,0,0&amp;vtp=1&amp;bbb=1&amp;hb=1"/>
          <p:cNvSpPr/>
          <p:nvPr/>
        </p:nvSpPr>
        <p:spPr>
          <a:xfrm>
            <a:off x="896112" y="1416807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一、先照 样子写出汉字拼音的首字母，再按照《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汉语拼音字母表》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的先后顺序把汉字连起来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，画出冬冬一家旅行的路线。（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11枚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4" name="C_3_BD#3b3a83291?vcp=1&amp;pid=426c7562f&amp;color=0,0,0&amp;tib=255,255,255&amp;iip=1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1794" y="1843527"/>
            <a:ext cx="457200" cy="457200"/>
          </a:xfrm>
          <a:prstGeom prst="rect">
            <a:avLst/>
          </a:prstGeom>
        </p:spPr>
      </p:pic>
      <p:pic>
        <p:nvPicPr>
          <p:cNvPr id="5" name="QB_4_BD.1_1#30a063bb2?vcp=1&amp;pid=3b3a83291&amp;color=0,0,0&amp;tib=255,255,255&amp;vip=1#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2434336"/>
            <a:ext cx="7470648" cy="320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AN.2_1#30a063bb2.blank?vcp=1&amp;pid=3b3a83291&amp;color=0,0,0&amp;vpa=1&amp;vtp=1"/>
          <p:cNvSpPr/>
          <p:nvPr/>
        </p:nvSpPr>
        <p:spPr>
          <a:xfrm>
            <a:off x="4471416" y="2498344"/>
            <a:ext cx="530352" cy="32918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G</a:t>
            </a:r>
            <a:endParaRPr lang="en-US" altLang="zh-CN" sz="2300" dirty="0"/>
          </a:p>
        </p:txBody>
      </p:sp>
      <p:sp>
        <p:nvSpPr>
          <p:cNvPr id="7" name="QB_4_AN.3_1#30a063bb2.blank?vcp=1&amp;pid=3b3a83291&amp;color=0,0,0&amp;vpa=2&amp;vtp=1"/>
          <p:cNvSpPr/>
          <p:nvPr/>
        </p:nvSpPr>
        <p:spPr>
          <a:xfrm>
            <a:off x="6647688" y="2507488"/>
            <a:ext cx="484632" cy="32004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2300" dirty="0"/>
          </a:p>
        </p:txBody>
      </p:sp>
      <p:sp>
        <p:nvSpPr>
          <p:cNvPr id="8" name="QB_4_AN.4_1#30a063bb2.blank?vcp=1&amp;pid=3b3a83291&amp;color=0,0,0&amp;vpa=3&amp;vtp=1"/>
          <p:cNvSpPr/>
          <p:nvPr/>
        </p:nvSpPr>
        <p:spPr>
          <a:xfrm>
            <a:off x="1517904" y="5195824"/>
            <a:ext cx="566928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endParaRPr lang="en-US" altLang="zh-CN" sz="2300" dirty="0"/>
          </a:p>
        </p:txBody>
      </p:sp>
      <p:sp>
        <p:nvSpPr>
          <p:cNvPr id="9" name="QB_4_AN.5_1#30a063bb2.blank?vcp=1&amp;pid=3b3a83291&amp;color=0,0,0&amp;vpa=4&amp;vtp=1"/>
          <p:cNvSpPr/>
          <p:nvPr/>
        </p:nvSpPr>
        <p:spPr>
          <a:xfrm>
            <a:off x="3547872" y="5241544"/>
            <a:ext cx="466344" cy="32004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</a:t>
            </a:r>
            <a:endParaRPr lang="en-US" altLang="zh-CN" sz="2300" dirty="0"/>
          </a:p>
        </p:txBody>
      </p:sp>
      <p:sp>
        <p:nvSpPr>
          <p:cNvPr id="10" name="QB_4_AN.6_1#30a063bb2.blank?vcp=1&amp;pid=3b3a83291&amp;color=0,0,0&amp;vpa=5&amp;vtp=1"/>
          <p:cNvSpPr/>
          <p:nvPr/>
        </p:nvSpPr>
        <p:spPr>
          <a:xfrm>
            <a:off x="5605272" y="5214112"/>
            <a:ext cx="530352" cy="32918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K</a:t>
            </a:r>
            <a:endParaRPr lang="en-US" altLang="zh-CN" sz="2300" dirty="0"/>
          </a:p>
        </p:txBody>
      </p:sp>
      <p:sp>
        <p:nvSpPr>
          <p:cNvPr id="11" name="QB_4_AN.7_1#30a063bb2.blank?vcp=1&amp;pid=3b3a83291&amp;color=0,0,0&amp;vpa=6&amp;vtp=1"/>
          <p:cNvSpPr/>
          <p:nvPr/>
        </p:nvSpPr>
        <p:spPr>
          <a:xfrm>
            <a:off x="7534656" y="5214112"/>
            <a:ext cx="585216" cy="32918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</a:t>
            </a:r>
            <a:endParaRPr lang="en-US" altLang="zh-CN" sz="23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75640e54?vcp=1&amp;pid=3f0b50365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第二关 远观老君山</a:t>
            </a:r>
            <a:endParaRPr lang="en-US" altLang="zh-CN" sz="3000" dirty="0"/>
          </a:p>
        </p:txBody>
      </p:sp>
      <p:sp>
        <p:nvSpPr>
          <p:cNvPr id="3" name="C_3_BD#b86ac5550?vcp=1&amp;pid=c75640e54&amp;color=0,0,0&amp;vtp=1&amp;bbb=1&amp;hb=1"/>
          <p:cNvSpPr/>
          <p:nvPr/>
        </p:nvSpPr>
        <p:spPr>
          <a:xfrm>
            <a:off x="896112" y="1416807"/>
            <a:ext cx="10387584" cy="1251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二、老君山美景如画，快来读读句子，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给加点字选选读音。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4" name="C_3_BD#b86ac5550?vcp=1&amp;pid=c75640e54&amp;color=0,0,0&amp;tib=255,255,255&amp;iip=2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844" y="1843527"/>
            <a:ext cx="457200" cy="457200"/>
          </a:xfrm>
          <a:prstGeom prst="rect">
            <a:avLst/>
          </a:prstGeom>
        </p:spPr>
      </p:pic>
      <p:sp>
        <p:nvSpPr>
          <p:cNvPr id="5" name="QM_4_BD.8_1#b602f58a9?vcp=1&amp;pid=b86ac5550&amp;color=0,0,0&amp;vtp=1&amp;bbb=1"/>
          <p:cNvSpPr/>
          <p:nvPr/>
        </p:nvSpPr>
        <p:spPr>
          <a:xfrm>
            <a:off x="896112" y="230733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①jié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②jiē</a:t>
            </a:r>
            <a:endParaRPr lang="en-US" altLang="zh-CN" sz="2400" dirty="0"/>
          </a:p>
        </p:txBody>
      </p:sp>
      <p:sp>
        <p:nvSpPr>
          <p:cNvPr id="6" name="QB_5_BD.9_1#d92fa29ab?vcp=1&amp;pid=b602f58a9&amp;color=0,0,0&amp;vtp=1&amp;bbb=1"/>
          <p:cNvSpPr/>
          <p:nvPr/>
        </p:nvSpPr>
        <p:spPr>
          <a:xfrm>
            <a:off x="896112" y="284714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.山上的果树结(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了很多又大又红的果实。</a:t>
            </a:r>
            <a:endParaRPr lang="en-US" altLang="zh-CN" sz="2400" dirty="0"/>
          </a:p>
        </p:txBody>
      </p:sp>
      <p:sp>
        <p:nvSpPr>
          <p:cNvPr id="7" name="QB_5_AN.10_1#d92fa29ab.bracket?vcp=1&amp;pid=b602f58a9&amp;color=0,0,0&amp;vpa=7&amp;vtp=1"/>
          <p:cNvSpPr/>
          <p:nvPr/>
        </p:nvSpPr>
        <p:spPr>
          <a:xfrm>
            <a:off x="3198780" y="283571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8" name="P_5_BD#0dfc33e8b?vcp=1&amp;pid=b602f58a9&amp;color=0,0,0&amp;vtp=1&amp;bbb=1"/>
          <p:cNvSpPr/>
          <p:nvPr/>
        </p:nvSpPr>
        <p:spPr>
          <a:xfrm>
            <a:off x="896112" y="338181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①yuè ②lè</a:t>
            </a:r>
            <a:endParaRPr lang="en-US" altLang="zh-CN" sz="2400" dirty="0"/>
          </a:p>
        </p:txBody>
      </p:sp>
      <p:sp>
        <p:nvSpPr>
          <p:cNvPr id="9" name="QB_5_BD.11_1#01e93cad9?vcp=1&amp;pid=b602f58a9&amp;color=0,0,0&amp;vtp=1&amp;bbb=1"/>
          <p:cNvSpPr/>
          <p:nvPr/>
        </p:nvSpPr>
        <p:spPr>
          <a:xfrm>
            <a:off x="896112" y="391648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.这里有快乐(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的虫、鸟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，它们演奏着动听的音乐(    )。</a:t>
            </a:r>
            <a:endParaRPr lang="en-US" altLang="zh-CN" sz="2400" dirty="0"/>
          </a:p>
        </p:txBody>
      </p:sp>
      <p:sp>
        <p:nvSpPr>
          <p:cNvPr id="10" name="QB_5_AN.12_1#01e93cad9.bracket?vcp=1&amp;pid=b602f58a9&amp;color=0,0,0&amp;vpa=8&amp;vtp=1"/>
          <p:cNvSpPr/>
          <p:nvPr/>
        </p:nvSpPr>
        <p:spPr>
          <a:xfrm>
            <a:off x="2893981" y="390505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1" name="QB_5_AN.13_1#01e93cad9.bracket?vcp=1&amp;pid=b602f58a9&amp;color=0,0,0&amp;vpa=9&amp;vtp=1"/>
          <p:cNvSpPr/>
          <p:nvPr/>
        </p:nvSpPr>
        <p:spPr>
          <a:xfrm>
            <a:off x="8380381" y="390505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2" name="P_5_BD#0207d8d9d?vcp=1&amp;pid=b602f58a9&amp;color=0,0,0&amp;vtp=1&amp;bbb=1"/>
          <p:cNvSpPr/>
          <p:nvPr/>
        </p:nvSpPr>
        <p:spPr>
          <a:xfrm>
            <a:off x="896112" y="445115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①kònɡ ②kōnɡ</a:t>
            </a:r>
            <a:endParaRPr lang="en-US" altLang="zh-CN" sz="2400" dirty="0"/>
          </a:p>
        </p:txBody>
      </p:sp>
      <p:sp>
        <p:nvSpPr>
          <p:cNvPr id="13" name="QB_5_BD.14_1#e47b73bcf?vcp=1&amp;pid=b602f58a9&amp;color=0,0,0&amp;vtp=1&amp;bbb=1"/>
          <p:cNvSpPr/>
          <p:nvPr/>
        </p:nvSpPr>
        <p:spPr>
          <a:xfrm>
            <a:off x="896112" y="498582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.这里空(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气清新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，希望你有空(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常来玩玩。</a:t>
            </a:r>
            <a:endParaRPr lang="en-US" altLang="zh-CN" sz="2400" dirty="0"/>
          </a:p>
        </p:txBody>
      </p:sp>
      <p:sp>
        <p:nvSpPr>
          <p:cNvPr id="14" name="QB_5_AN.15_1#e47b73bcf.bracket?vcp=1&amp;pid=b602f58a9&amp;color=0,0,0&amp;vpa=10&amp;vtp=1"/>
          <p:cNvSpPr/>
          <p:nvPr/>
        </p:nvSpPr>
        <p:spPr>
          <a:xfrm>
            <a:off x="2284381" y="497439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5" name="QB_5_AN.16_1#e47b73bcf.bracket?vcp=1&amp;pid=b602f58a9&amp;color=0,0,0&amp;vpa=11&amp;vtp=1"/>
          <p:cNvSpPr/>
          <p:nvPr/>
        </p:nvSpPr>
        <p:spPr>
          <a:xfrm>
            <a:off x="5941980" y="497439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6" name="QB_5_BD.9_1#d92fa29ab?vcp=1&amp;pid=b602f58a9&amp;color=0,0,0&amp;vtp=1&amp;bbb=1&amp;zzd= 1">
            <a:extLst>
              <a:ext uri="{FF2B5EF4-FFF2-40B4-BE49-F238E27FC236}">
                <a16:creationId xmlns:a16="http://schemas.microsoft.com/office/drawing/2014/main" id="{BEB6E643-CF07-5906-5EBB-D1C9B8BADB3B}"/>
              </a:ext>
            </a:extLst>
          </p:cNvPr>
          <p:cNvSpPr/>
          <p:nvPr/>
        </p:nvSpPr>
        <p:spPr>
          <a:xfrm>
            <a:off x="2858294" y="334714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5_BD.11_1#01e93cad9?vcp=1&amp;pid=b602f58a9&amp;color=0,0,0&amp;vtp=1&amp;bbb=1&amp;zzd= 1">
            <a:extLst>
              <a:ext uri="{FF2B5EF4-FFF2-40B4-BE49-F238E27FC236}">
                <a16:creationId xmlns:a16="http://schemas.microsoft.com/office/drawing/2014/main" id="{E3DCDEDF-3029-27C0-8618-F91AF3995EF1}"/>
              </a:ext>
            </a:extLst>
          </p:cNvPr>
          <p:cNvSpPr/>
          <p:nvPr/>
        </p:nvSpPr>
        <p:spPr>
          <a:xfrm>
            <a:off x="2553494" y="441648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5_BD.11_1#01e93cad9?vcp=1&amp;pid=b602f58a9&amp;color=0,0,0&amp;vtp=1&amp;bbb=1&amp;zzd= 1">
            <a:extLst>
              <a:ext uri="{FF2B5EF4-FFF2-40B4-BE49-F238E27FC236}">
                <a16:creationId xmlns:a16="http://schemas.microsoft.com/office/drawing/2014/main" id="{64571142-D389-FB58-2EDA-802F55336B1E}"/>
              </a:ext>
            </a:extLst>
          </p:cNvPr>
          <p:cNvSpPr/>
          <p:nvPr/>
        </p:nvSpPr>
        <p:spPr>
          <a:xfrm>
            <a:off x="8039894" y="441648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5_BD.14_1#e47b73bcf?vcp=1&amp;pid=b602f58a9&amp;color=0,0,0&amp;vtp=1&amp;bbb=1&amp;zzd= 1">
            <a:extLst>
              <a:ext uri="{FF2B5EF4-FFF2-40B4-BE49-F238E27FC236}">
                <a16:creationId xmlns:a16="http://schemas.microsoft.com/office/drawing/2014/main" id="{E9B61A8E-804C-45A9-FC94-D59CC14C208E}"/>
              </a:ext>
            </a:extLst>
          </p:cNvPr>
          <p:cNvSpPr/>
          <p:nvPr/>
        </p:nvSpPr>
        <p:spPr>
          <a:xfrm>
            <a:off x="1943894" y="548582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5_BD.14_1#e47b73bcf?vcp=1&amp;pid=b602f58a9&amp;color=0,0,0&amp;vtp=1&amp;bbb=1&amp;zzd= 1">
            <a:extLst>
              <a:ext uri="{FF2B5EF4-FFF2-40B4-BE49-F238E27FC236}">
                <a16:creationId xmlns:a16="http://schemas.microsoft.com/office/drawing/2014/main" id="{93016CF5-FAFC-4FA4-A63B-09AC061A3B86}"/>
              </a:ext>
            </a:extLst>
          </p:cNvPr>
          <p:cNvSpPr/>
          <p:nvPr/>
        </p:nvSpPr>
        <p:spPr>
          <a:xfrm>
            <a:off x="5601494" y="548582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5df0c898?vcp=1&amp;pid=3f0b50365&amp;color=0,0,0&amp;vtp=1&amp;bt=1&amp;bbb=1"/>
          <p:cNvSpPr/>
          <p:nvPr/>
        </p:nvSpPr>
        <p:spPr>
          <a:xfrm>
            <a:off x="896112" y="626147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第三关 拜访山下人家</a:t>
            </a:r>
            <a:endParaRPr lang="en-US" altLang="zh-CN" sz="3000" dirty="0"/>
          </a:p>
        </p:txBody>
      </p:sp>
      <p:sp>
        <p:nvSpPr>
          <p:cNvPr id="3" name="C_3_BD#dde7ee216?vcp=1&amp;pid=a5df0c898&amp;color=0,0,0&amp;vtp=1&amp;bbb=1&amp;hb=1"/>
          <p:cNvSpPr/>
          <p:nvPr/>
        </p:nvSpPr>
        <p:spPr>
          <a:xfrm>
            <a:off x="896112" y="1146842"/>
            <a:ext cx="10387584" cy="8839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三、来到老君山山下，他们遇到了很多有趣的事，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一起来看看吧!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（36枚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4" name="C_3_BD#dde7ee216?vcp=1&amp;pid=a5df0c898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294" y="1573562"/>
            <a:ext cx="457200" cy="457200"/>
          </a:xfrm>
          <a:prstGeom prst="rect">
            <a:avLst/>
          </a:prstGeom>
        </p:spPr>
      </p:pic>
      <p:sp>
        <p:nvSpPr>
          <p:cNvPr id="5" name="QB_4_BD.17_1#fa607ca7e?vcp=1&amp;pid=dde7ee216&amp;color=0,0,0&amp;vtp=1&amp;bbb=1&amp;hb=1"/>
          <p:cNvSpPr/>
          <p:nvPr/>
        </p:nvSpPr>
        <p:spPr>
          <a:xfrm>
            <a:off x="896112" y="203737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1.学书法。一位老爷爷在家门口的大树下练习书法，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冬冬也跃跃欲试。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快写一写，写正确、美观可得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）。</a:t>
            </a:r>
            <a:endParaRPr lang="en-US" altLang="zh-CN" sz="2400" dirty="0"/>
          </a:p>
        </p:txBody>
      </p:sp>
      <p:pic>
        <p:nvPicPr>
          <p:cNvPr id="6" name="QB_4_BD.17_1#fa607ca7e?vcp=1&amp;pid=dde7ee216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76373" y="2632429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4_BD.17_2#fa607ca7e?vcp=1&amp;pid=dde7ee216&amp;color=0,0,0&amp;tib=255,255,255&amp;vip=12#27&amp;vtp=1" descr="preencoded.png">
            <a:extLst>
              <a:ext uri="{FF2B5EF4-FFF2-40B4-BE49-F238E27FC236}">
                <a16:creationId xmlns:a16="http://schemas.microsoft.com/office/drawing/2014/main" id="{C0AE29BB-8EC5-936E-64ED-1F697007F68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6152" y="3192563"/>
            <a:ext cx="8805672" cy="288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4_AN.18_1#fa607ca7e.blank?vcp=1&amp;pid=dde7ee216&amp;color=0,0,0&amp;vpa=12&amp;vtp=1"/>
          <p:cNvSpPr/>
          <p:nvPr/>
        </p:nvSpPr>
        <p:spPr>
          <a:xfrm>
            <a:off x="1536192" y="3732059"/>
            <a:ext cx="777240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身</a:t>
            </a:r>
            <a:endParaRPr lang="en-US" altLang="zh-CN" sz="2400" dirty="0"/>
          </a:p>
        </p:txBody>
      </p:sp>
      <p:sp>
        <p:nvSpPr>
          <p:cNvPr id="9" name="QB_4_AN.19_1#fa607ca7e.blank?vcp=1&amp;pid=dde7ee216&amp;color=0,0,0&amp;vpa=13&amp;vtp=1"/>
          <p:cNvSpPr/>
          <p:nvPr/>
        </p:nvSpPr>
        <p:spPr>
          <a:xfrm>
            <a:off x="2368296" y="3713771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体</a:t>
            </a:r>
            <a:endParaRPr lang="en-US" altLang="zh-CN" sz="2400" dirty="0"/>
          </a:p>
        </p:txBody>
      </p:sp>
      <p:sp>
        <p:nvSpPr>
          <p:cNvPr id="10" name="QB_4_AN.20_1#fa607ca7e.blank?vcp=1&amp;pid=dde7ee216&amp;color=0,0,0&amp;vpa=14&amp;vtp=1"/>
          <p:cNvSpPr/>
          <p:nvPr/>
        </p:nvSpPr>
        <p:spPr>
          <a:xfrm>
            <a:off x="3767328" y="3695483"/>
            <a:ext cx="768096" cy="786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太</a:t>
            </a:r>
            <a:endParaRPr lang="en-US" altLang="zh-CN" sz="2400" dirty="0"/>
          </a:p>
        </p:txBody>
      </p:sp>
      <p:sp>
        <p:nvSpPr>
          <p:cNvPr id="11" name="QB_4_AN.21_1#fa607ca7e.blank?vcp=1&amp;pid=dde7ee216&amp;color=0,0,0&amp;vpa=15&amp;vtp=1"/>
          <p:cNvSpPr/>
          <p:nvPr/>
        </p:nvSpPr>
        <p:spPr>
          <a:xfrm>
            <a:off x="4590288" y="3695483"/>
            <a:ext cx="75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阳</a:t>
            </a:r>
            <a:endParaRPr lang="en-US" altLang="zh-CN" sz="2400" dirty="0"/>
          </a:p>
        </p:txBody>
      </p:sp>
      <p:sp>
        <p:nvSpPr>
          <p:cNvPr id="12" name="QB_4_AN.22_1#fa607ca7e.blank?vcp=1&amp;pid=dde7ee216&amp;color=0,0,0&amp;vpa=16&amp;vtp=1"/>
          <p:cNvSpPr/>
          <p:nvPr/>
        </p:nvSpPr>
        <p:spPr>
          <a:xfrm>
            <a:off x="5998464" y="3695483"/>
            <a:ext cx="777240" cy="786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故</a:t>
            </a:r>
            <a:endParaRPr lang="en-US" altLang="zh-CN" sz="2400" dirty="0"/>
          </a:p>
        </p:txBody>
      </p:sp>
      <p:sp>
        <p:nvSpPr>
          <p:cNvPr id="13" name="QB_4_AN.23_1#fa607ca7e.blank?vcp=1&amp;pid=dde7ee216&amp;color=0,0,0&amp;vpa=17&amp;vtp=1"/>
          <p:cNvSpPr/>
          <p:nvPr/>
        </p:nvSpPr>
        <p:spPr>
          <a:xfrm>
            <a:off x="6821424" y="3713771"/>
            <a:ext cx="758952" cy="7498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乡</a:t>
            </a:r>
            <a:endParaRPr lang="en-US" altLang="zh-CN" sz="2400" dirty="0"/>
          </a:p>
        </p:txBody>
      </p:sp>
      <p:sp>
        <p:nvSpPr>
          <p:cNvPr id="14" name="QB_4_AN.24_1#fa607ca7e.blank?vcp=1&amp;pid=dde7ee216&amp;color=0,0,0&amp;vpa=18&amp;vtp=1"/>
          <p:cNvSpPr/>
          <p:nvPr/>
        </p:nvSpPr>
        <p:spPr>
          <a:xfrm>
            <a:off x="8220456" y="3713771"/>
            <a:ext cx="777240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学</a:t>
            </a:r>
            <a:endParaRPr lang="en-US" altLang="zh-CN" sz="2400" dirty="0"/>
          </a:p>
        </p:txBody>
      </p:sp>
      <p:sp>
        <p:nvSpPr>
          <p:cNvPr id="15" name="QB_4_AN.25_1#fa607ca7e.blank?vcp=1&amp;pid=dde7ee216&amp;color=0,0,0&amp;vpa=19&amp;vtp=1"/>
          <p:cNvSpPr/>
          <p:nvPr/>
        </p:nvSpPr>
        <p:spPr>
          <a:xfrm>
            <a:off x="9034272" y="3713771"/>
            <a:ext cx="777240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习</a:t>
            </a:r>
            <a:endParaRPr lang="en-US" altLang="zh-CN" sz="2400" dirty="0"/>
          </a:p>
        </p:txBody>
      </p:sp>
      <p:sp>
        <p:nvSpPr>
          <p:cNvPr id="16" name="QB_4_AN.26_1#fa607ca7e.blank?vcp=1&amp;pid=dde7ee216&amp;color=0,0,0&amp;vpa=20&amp;vtp=1"/>
          <p:cNvSpPr/>
          <p:nvPr/>
        </p:nvSpPr>
        <p:spPr>
          <a:xfrm>
            <a:off x="1554480" y="5222531"/>
            <a:ext cx="758952" cy="7589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节</a:t>
            </a:r>
            <a:endParaRPr lang="en-US" altLang="zh-CN" sz="2400" dirty="0"/>
          </a:p>
        </p:txBody>
      </p:sp>
      <p:sp>
        <p:nvSpPr>
          <p:cNvPr id="17" name="QB_4_AN.27_1#fa607ca7e.blank?vcp=1&amp;pid=dde7ee216&amp;color=0,0,0&amp;vpa=21&amp;vtp=1"/>
          <p:cNvSpPr/>
          <p:nvPr/>
        </p:nvSpPr>
        <p:spPr>
          <a:xfrm>
            <a:off x="2368296" y="5204243"/>
            <a:ext cx="795528" cy="8138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日</a:t>
            </a:r>
            <a:endParaRPr lang="en-US" altLang="zh-CN" sz="2400" dirty="0"/>
          </a:p>
        </p:txBody>
      </p:sp>
      <p:sp>
        <p:nvSpPr>
          <p:cNvPr id="18" name="QB_4_AN.28_1#fa607ca7e.blank?vcp=1&amp;pid=dde7ee216&amp;color=0,0,0&amp;vpa=22&amp;vtp=1"/>
          <p:cNvSpPr/>
          <p:nvPr/>
        </p:nvSpPr>
        <p:spPr>
          <a:xfrm>
            <a:off x="3776472" y="5222531"/>
            <a:ext cx="75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</a:t>
            </a:r>
            <a:endParaRPr lang="en-US" altLang="zh-CN" sz="2400" dirty="0"/>
          </a:p>
        </p:txBody>
      </p:sp>
      <p:sp>
        <p:nvSpPr>
          <p:cNvPr id="19" name="QB_4_AN.29_1#fa607ca7e.blank?vcp=1&amp;pid=dde7ee216&amp;color=0,0,0&amp;vpa=23&amp;vtp=1"/>
          <p:cNvSpPr/>
          <p:nvPr/>
        </p:nvSpPr>
        <p:spPr>
          <a:xfrm>
            <a:off x="4590288" y="5213387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怕</a:t>
            </a:r>
            <a:endParaRPr lang="en-US" altLang="zh-CN" sz="2400" dirty="0"/>
          </a:p>
        </p:txBody>
      </p:sp>
      <p:sp>
        <p:nvSpPr>
          <p:cNvPr id="20" name="QB_4_AN.30_1#fa607ca7e.blank?vcp=1&amp;pid=dde7ee216&amp;color=0,0,0&amp;vpa=24&amp;vtp=1"/>
          <p:cNvSpPr/>
          <p:nvPr/>
        </p:nvSpPr>
        <p:spPr>
          <a:xfrm>
            <a:off x="5998464" y="5231675"/>
            <a:ext cx="749808" cy="7589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空</a:t>
            </a:r>
            <a:endParaRPr lang="en-US" altLang="zh-CN" sz="2400" dirty="0"/>
          </a:p>
        </p:txBody>
      </p:sp>
      <p:sp>
        <p:nvSpPr>
          <p:cNvPr id="21" name="QB_4_AN.31_1#fa607ca7e.blank?vcp=1&amp;pid=dde7ee216&amp;color=0,0,0&amp;vpa=25&amp;vtp=1"/>
          <p:cNvSpPr/>
          <p:nvPr/>
        </p:nvSpPr>
        <p:spPr>
          <a:xfrm>
            <a:off x="6839712" y="5231675"/>
            <a:ext cx="740664" cy="786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气</a:t>
            </a:r>
            <a:endParaRPr lang="en-US" altLang="zh-CN" sz="2400" dirty="0"/>
          </a:p>
        </p:txBody>
      </p:sp>
      <p:sp>
        <p:nvSpPr>
          <p:cNvPr id="22" name="QB_4_AN.32_1#fa607ca7e.blank?vcp=1&amp;pid=dde7ee216&amp;color=0,0,0&amp;vpa=26&amp;vtp=1"/>
          <p:cNvSpPr/>
          <p:nvPr/>
        </p:nvSpPr>
        <p:spPr>
          <a:xfrm>
            <a:off x="8211312" y="5204243"/>
            <a:ext cx="795528" cy="8046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还</a:t>
            </a:r>
            <a:endParaRPr lang="en-US" altLang="zh-CN" sz="2400" dirty="0"/>
          </a:p>
        </p:txBody>
      </p:sp>
      <p:sp>
        <p:nvSpPr>
          <p:cNvPr id="23" name="QB_4_AN.33_1#fa607ca7e.blank?vcp=1&amp;pid=dde7ee216&amp;color=0,0,0&amp;vpa=27&amp;vtp=1"/>
          <p:cNvSpPr/>
          <p:nvPr/>
        </p:nvSpPr>
        <p:spPr>
          <a:xfrm>
            <a:off x="9052560" y="5222531"/>
            <a:ext cx="768096" cy="8046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行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4_1#e90dca315?vcp=1&amp;pid=dde7ee216&amp;color=0,0,0&amp;vtp=1&amp;bt=1&amp;bbb=1&amp;hb=1"/>
          <p:cNvSpPr/>
          <p:nvPr/>
        </p:nvSpPr>
        <p:spPr>
          <a:xfrm>
            <a:off x="896112" y="145827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2.对对子。写完书法，老爷爷饶有兴趣地和冬冬对起了对子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。请你帮冬冬连一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连吧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4_BD.34_1#e90dca315?vcp=1&amp;pid=dde7ee216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5973" y="205333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34_2#e90dca315?vcp=1&amp;pid=dde7ee21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8176" y="2626423"/>
            <a:ext cx="9381744" cy="215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6583E5B9-FF72-6560-3303-6CBF279B7D76}"/>
              </a:ext>
            </a:extLst>
          </p:cNvPr>
          <p:cNvCxnSpPr>
            <a:cxnSpLocks/>
          </p:cNvCxnSpPr>
          <p:nvPr/>
        </p:nvCxnSpPr>
        <p:spPr>
          <a:xfrm>
            <a:off x="2081578" y="3429000"/>
            <a:ext cx="7881028" cy="6901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3A3842A-2788-F29F-61D4-54DC2C98DC56}"/>
              </a:ext>
            </a:extLst>
          </p:cNvPr>
          <p:cNvCxnSpPr>
            <a:cxnSpLocks/>
          </p:cNvCxnSpPr>
          <p:nvPr/>
        </p:nvCxnSpPr>
        <p:spPr>
          <a:xfrm>
            <a:off x="4045361" y="3360338"/>
            <a:ext cx="2053687" cy="7588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69B03E20-6D0E-7F0A-1A1F-1FCE22F97844}"/>
              </a:ext>
            </a:extLst>
          </p:cNvPr>
          <p:cNvCxnSpPr>
            <a:cxnSpLocks/>
          </p:cNvCxnSpPr>
          <p:nvPr/>
        </p:nvCxnSpPr>
        <p:spPr>
          <a:xfrm>
            <a:off x="6089904" y="3351629"/>
            <a:ext cx="2053687" cy="7588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B4D2BCE3-61BB-12D0-F540-55AE69C19E64}"/>
              </a:ext>
            </a:extLst>
          </p:cNvPr>
          <p:cNvCxnSpPr>
            <a:cxnSpLocks/>
          </p:cNvCxnSpPr>
          <p:nvPr/>
        </p:nvCxnSpPr>
        <p:spPr>
          <a:xfrm flipH="1">
            <a:off x="4345577" y="3293750"/>
            <a:ext cx="3788870" cy="8254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C4BC4AAD-5AF4-D8D1-8446-9B28D18F740D}"/>
              </a:ext>
            </a:extLst>
          </p:cNvPr>
          <p:cNvCxnSpPr>
            <a:cxnSpLocks/>
          </p:cNvCxnSpPr>
          <p:nvPr/>
        </p:nvCxnSpPr>
        <p:spPr>
          <a:xfrm flipH="1">
            <a:off x="2226346" y="3351629"/>
            <a:ext cx="7802536" cy="7588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6_1#33c245acb?vcp=1&amp;pid=dde7ee216&amp;color=0,0,0&amp;vtp=1&amp;bt=1&amp;bbb=1&amp;hb=1"/>
          <p:cNvSpPr/>
          <p:nvPr/>
        </p:nvSpPr>
        <p:spPr>
          <a:xfrm>
            <a:off x="896112" y="900000"/>
            <a:ext cx="10387584" cy="976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3.赏荷花。老爷爷家种了一池荷花，让我们一起赏荷花，默写古诗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，并完成练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习吧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15枚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默写古诗得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完成练习得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4_BD.36_1#33c245acb?vcp=1&amp;pid=dde7ee216&amp;color=0,0,0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28373" y="1444767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36_1#33c245acb?vcp=1&amp;pid=dde7ee216&amp;color=0,0,0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66823" y="1444767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4_BD.36_1#33c245acb?vcp=1&amp;pid=dde7ee216&amp;color=0,0,0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2873" y="1444767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5_BD.37_1#c3a0d63be?vcp=1&amp;pid=33c245acb&amp;color=0,0,0&amp;vtp=1&amp;bbb=1"/>
          <p:cNvSpPr/>
          <p:nvPr/>
        </p:nvSpPr>
        <p:spPr>
          <a:xfrm>
            <a:off x="896112" y="1878916"/>
            <a:ext cx="10387584" cy="17558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）泉眼</a:t>
            </a:r>
            <a:r>
              <a:rPr lang="en-US" altLang="zh-CN" sz="4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惜细流，树阴照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晴柔。</a:t>
            </a:r>
          </a:p>
          <a:p>
            <a:pPr marL="0" marR="0" lvl="0" indent="0" defTabSz="914400" rtl="0" eaLnBrk="1" fontAlgn="auto" latinLnBrk="1" hangingPunct="1">
              <a:lnSpc>
                <a:spcPts val="7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小荷才露</a:t>
            </a:r>
            <a:r>
              <a:rPr kumimoji="0" lang="en-US" altLang="zh-CN" sz="40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，早有蜻蜓</a:t>
            </a:r>
            <a:r>
              <a:rPr kumimoji="0" lang="en-US" altLang="zh-CN" sz="43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7" name="QB_5_BD.37_1#c3a0d63be?vcp=1&amp;pid=33c245acb&amp;color=0,0,0&amp;tib=255,255,255&amp;iip=9&amp;vip=28#2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4889" y="1954354"/>
            <a:ext cx="1508760" cy="78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5_BD.37_1#c3a0d63be?vcp=1&amp;pid=33c245acb&amp;color=0,0,0&amp;tib=255,255,255&amp;iip=10&amp;vip=30#3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56967" y="1949782"/>
            <a:ext cx="1517904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5_BD.37_2#c3a0d63be?vcp=1&amp;pid=33c245acb&amp;color=0,0,0&amp;tib=255,255,255&amp;iip=11&amp;vip=32#3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1059" y="2846815"/>
            <a:ext cx="2103120" cy="76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5_BD.37_2#c3a0d63be?vcp=1&amp;pid=33c245acb&amp;color=0,0,0&amp;tib=255,255,255&amp;iip=12&amp;vip=35#37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53894" y="2813446"/>
            <a:ext cx="2286000" cy="83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2" name="QB_5_AN.38_1#c3a0d63be.blank?vcp=1&amp;pid=33c245acb&amp;color=0,0,0&amp;vpa=28&amp;vtp=1"/>
          <p:cNvSpPr/>
          <p:nvPr/>
        </p:nvSpPr>
        <p:spPr>
          <a:xfrm>
            <a:off x="2312321" y="1981786"/>
            <a:ext cx="722376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</a:t>
            </a:r>
            <a:endParaRPr lang="en-US" altLang="zh-CN" sz="2400" dirty="0"/>
          </a:p>
        </p:txBody>
      </p:sp>
      <p:sp>
        <p:nvSpPr>
          <p:cNvPr id="13" name="QB_5_AN.39_1#c3a0d63be.blank?vcp=1&amp;pid=33c245acb&amp;color=0,0,0&amp;vpa=29&amp;vtp=1"/>
          <p:cNvSpPr/>
          <p:nvPr/>
        </p:nvSpPr>
        <p:spPr>
          <a:xfrm>
            <a:off x="3052985" y="1972642"/>
            <a:ext cx="722376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声</a:t>
            </a:r>
            <a:endParaRPr lang="en-US" altLang="zh-CN" sz="2400" dirty="0"/>
          </a:p>
        </p:txBody>
      </p:sp>
      <p:sp>
        <p:nvSpPr>
          <p:cNvPr id="14" name="QB_5_AN.40_1#c3a0d63be.blank?vcp=1&amp;pid=33c245acb&amp;color=0,0,0&amp;vpa=30&amp;vtp=1"/>
          <p:cNvSpPr/>
          <p:nvPr/>
        </p:nvSpPr>
        <p:spPr>
          <a:xfrm>
            <a:off x="5984399" y="1968070"/>
            <a:ext cx="731520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</a:t>
            </a:r>
            <a:endParaRPr lang="en-US" altLang="zh-CN" sz="2400" dirty="0"/>
          </a:p>
        </p:txBody>
      </p:sp>
      <p:sp>
        <p:nvSpPr>
          <p:cNvPr id="15" name="QB_5_AN.41_1#c3a0d63be.blank?vcp=1&amp;pid=33c245acb&amp;color=0,0,0&amp;vpa=31&amp;vtp=1"/>
          <p:cNvSpPr/>
          <p:nvPr/>
        </p:nvSpPr>
        <p:spPr>
          <a:xfrm>
            <a:off x="6734208" y="1968070"/>
            <a:ext cx="731520" cy="7315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爱</a:t>
            </a:r>
            <a:endParaRPr lang="en-US" altLang="zh-CN" sz="2400" dirty="0"/>
          </a:p>
        </p:txBody>
      </p:sp>
      <p:sp>
        <p:nvSpPr>
          <p:cNvPr id="16" name="QB_5_AN.42_1#c3a0d63be.blank?vcp=1&amp;pid=33c245acb&amp;color=0,0,0&amp;vpa=32&amp;vtp=1"/>
          <p:cNvSpPr/>
          <p:nvPr/>
        </p:nvSpPr>
        <p:spPr>
          <a:xfrm>
            <a:off x="2139347" y="2892535"/>
            <a:ext cx="676656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尖</a:t>
            </a:r>
            <a:endParaRPr lang="en-US" altLang="zh-CN" sz="2400" dirty="0"/>
          </a:p>
        </p:txBody>
      </p:sp>
      <p:sp>
        <p:nvSpPr>
          <p:cNvPr id="17" name="QB_5_AN.43_1#c3a0d63be.blank?vcp=1&amp;pid=33c245acb&amp;color=0,0,0&amp;vpa=33&amp;vtp=1"/>
          <p:cNvSpPr/>
          <p:nvPr/>
        </p:nvSpPr>
        <p:spPr>
          <a:xfrm>
            <a:off x="2825147" y="2892535"/>
            <a:ext cx="676656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尖</a:t>
            </a:r>
            <a:endParaRPr lang="en-US" altLang="zh-CN" sz="2400" dirty="0"/>
          </a:p>
        </p:txBody>
      </p:sp>
      <p:sp>
        <p:nvSpPr>
          <p:cNvPr id="18" name="QB_5_AN.44_1#c3a0d63be.blank?vcp=1&amp;pid=33c245acb&amp;color=0,0,0&amp;vpa=34&amp;vtp=1"/>
          <p:cNvSpPr/>
          <p:nvPr/>
        </p:nvSpPr>
        <p:spPr>
          <a:xfrm>
            <a:off x="3520091" y="2892535"/>
            <a:ext cx="676656" cy="68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角</a:t>
            </a:r>
            <a:endParaRPr lang="en-US" altLang="zh-CN" sz="2400" dirty="0"/>
          </a:p>
        </p:txBody>
      </p:sp>
      <p:sp>
        <p:nvSpPr>
          <p:cNvPr id="19" name="QB_5_AN.45_1#c3a0d63be.blank?vcp=1&amp;pid=33c245acb&amp;color=0,0,0&amp;vpa=35&amp;vtp=1"/>
          <p:cNvSpPr/>
          <p:nvPr/>
        </p:nvSpPr>
        <p:spPr>
          <a:xfrm>
            <a:off x="5772182" y="2868310"/>
            <a:ext cx="731520" cy="7315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立</a:t>
            </a:r>
            <a:endParaRPr lang="en-US" altLang="zh-CN" sz="2400" dirty="0"/>
          </a:p>
        </p:txBody>
      </p:sp>
      <p:sp>
        <p:nvSpPr>
          <p:cNvPr id="20" name="QB_5_AN.46_1#c3a0d63be.blank?vcp=1&amp;pid=33c245acb&amp;color=0,0,0&amp;vpa=36&amp;vtp=1"/>
          <p:cNvSpPr/>
          <p:nvPr/>
        </p:nvSpPr>
        <p:spPr>
          <a:xfrm>
            <a:off x="6521990" y="2877454"/>
            <a:ext cx="740664" cy="7315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</a:t>
            </a:r>
            <a:endParaRPr lang="en-US" altLang="zh-CN" sz="2400" dirty="0"/>
          </a:p>
        </p:txBody>
      </p:sp>
      <p:sp>
        <p:nvSpPr>
          <p:cNvPr id="21" name="QB_5_AN.47_1#c3a0d63be.blank?vcp=1&amp;pid=33c245acb&amp;color=0,0,0&amp;vpa=37&amp;vtp=1"/>
          <p:cNvSpPr/>
          <p:nvPr/>
        </p:nvSpPr>
        <p:spPr>
          <a:xfrm>
            <a:off x="7271798" y="2868310"/>
            <a:ext cx="731520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头</a:t>
            </a:r>
            <a:endParaRPr lang="en-US" altLang="zh-CN" sz="2400" dirty="0"/>
          </a:p>
        </p:txBody>
      </p:sp>
      <p:sp>
        <p:nvSpPr>
          <p:cNvPr id="22" name="QB_5_BD.48_1#d49d83839?vcp=1&amp;pid=33c245acb&amp;color=0,0,0&amp;vtp=1&amp;bbb=1"/>
          <p:cNvSpPr/>
          <p:nvPr/>
        </p:nvSpPr>
        <p:spPr>
          <a:xfrm>
            <a:off x="896112" y="3646121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）这首诗的作者是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23" name="QB_5_BD.48_1#d49d83839?vcp=1&amp;pid=33c245acb&amp;color=0,0,0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1173" y="3699779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4" name="QB_5_AN.49_1#d49d83839.blank?vcp=1&amp;pid=33c245acb&amp;color=0,0,0&amp;vpa=38&amp;vtp=1&amp;bbb=1"/>
          <p:cNvSpPr/>
          <p:nvPr/>
        </p:nvSpPr>
        <p:spPr>
          <a:xfrm>
            <a:off x="3808380" y="3604973"/>
            <a:ext cx="1135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杨万里</a:t>
            </a:r>
            <a:endParaRPr lang="en-US" altLang="zh-CN" sz="2400" dirty="0"/>
          </a:p>
        </p:txBody>
      </p:sp>
      <p:sp>
        <p:nvSpPr>
          <p:cNvPr id="25" name="QC_5_BD.50_1#14355d8ba?vcp=1&amp;vopoq=1&amp;pid=33c245acb&amp;color=0,0,0&amp;vtp=1&amp;bbb=1"/>
          <p:cNvSpPr/>
          <p:nvPr/>
        </p:nvSpPr>
        <p:spPr>
          <a:xfrm>
            <a:off x="896112" y="4168916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诗的后两句描绘的是下面的图(      )。（3枚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26" name="QC_5_BD.50_1#14355d8ba?vcp=1&amp;vopoq=1&amp;pid=33c245acb&amp;color=0,0,0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9973" y="422257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7" name="QC_5_AN.51_1#14355d8ba.bracket?vcp=1&amp;vopoq=1&amp;pid=33c245acb&amp;color=0,0,0&amp;vpa=39&amp;vtp=1"/>
          <p:cNvSpPr/>
          <p:nvPr/>
        </p:nvSpPr>
        <p:spPr>
          <a:xfrm>
            <a:off x="5941980" y="4165868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28" name="QC_5_BD.50_2#14355d8ba.choices?vcp=1&amp;vopoq=1&amp;pid=33c245acb&amp;color=0,0,0&amp;vtp=1&amp;bbb=1"/>
          <p:cNvSpPr/>
          <p:nvPr/>
        </p:nvSpPr>
        <p:spPr>
          <a:xfrm>
            <a:off x="896112" y="4630625"/>
            <a:ext cx="10387584" cy="13183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2300"/>
              </a:lnSpc>
              <a:tabLst>
                <a:tab pos="54477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68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68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29" name="QC_5_BD.50_2#14355d8ba.choice_image?vcp=1&amp;vopoq=1&amp;pid=33c245acb&amp;color=0,0,0&amp;tib=255,255,255&amp;iip=1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6090" y="4635134"/>
            <a:ext cx="1664208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0" name="QC_5_BD.50_2#14355d8ba.choice_image?vcp=1&amp;vopoq=1&amp;pid=33c245acb&amp;color=0,0,0&amp;tib=255,255,255&amp;iip=16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58896" y="4717430"/>
            <a:ext cx="1408176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6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4" grpId="0" build="p" animBg="1"/>
      <p:bldP spid="25" grpId="0" build="p" animBg="1"/>
      <p:bldP spid="27" grpId="0" build="p" animBg="1"/>
      <p:bldP spid="2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5aa28c55?vcp=1&amp;pid=3f0b50365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第四关 登山见闻多</a:t>
            </a:r>
            <a:endParaRPr lang="en-US" altLang="zh-CN" sz="3000" dirty="0"/>
          </a:p>
        </p:txBody>
      </p:sp>
      <p:sp>
        <p:nvSpPr>
          <p:cNvPr id="3" name="C_3_BD#594c9313c?vcp=1&amp;pid=c5aa28c55&amp;color=0,0,0&amp;vtp=1&amp;bbb=1&amp;hb=1"/>
          <p:cNvSpPr/>
          <p:nvPr/>
        </p:nvSpPr>
        <p:spPr>
          <a:xfrm>
            <a:off x="896112" y="1416807"/>
            <a:ext cx="10392018" cy="8839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四、冬冬一家开始登山了，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他们又会遇到哪些有趣的事呢？</a:t>
            </a:r>
          </a:p>
          <a:p>
            <a:pPr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（28枚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4" name="C_3_BD#594c9313c?vcp=1&amp;pid=c5aa28c55&amp;color=0,0,0&amp;tib=255,255,255&amp;iip=17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294" y="1843527"/>
            <a:ext cx="457200" cy="457200"/>
          </a:xfrm>
          <a:prstGeom prst="rect">
            <a:avLst/>
          </a:prstGeom>
        </p:spPr>
      </p:pic>
      <p:sp>
        <p:nvSpPr>
          <p:cNvPr id="5" name="QO_4_BD.52_1#03529510c?vcp=1&amp;pid=594c9313c&amp;color=0,0,0&amp;vtp=1&amp;bbb=1"/>
          <p:cNvSpPr/>
          <p:nvPr/>
        </p:nvSpPr>
        <p:spPr>
          <a:xfrm>
            <a:off x="896112" y="230733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1.登山。照样子完成句子。（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6" name="QO_4_BD.52_1#03529510c?vcp=1&amp;pid=594c9313c&amp;color=0,0,0&amp;tib=255,255,255&amp;iip=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9173" y="238842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5_BD.53_1#777c1cd57?sp=1&amp;vcp=1&amp;pid=03529510c&amp;color=0,0,0&amp;vtp=1&amp;bbb=1"/>
          <p:cNvSpPr/>
          <p:nvPr/>
        </p:nvSpPr>
        <p:spPr>
          <a:xfrm>
            <a:off x="896112" y="285381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47683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（1）例：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小白兔割草。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冬冬休息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47683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小白兔在山坡上割草。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冬冬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休息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8" name="QB_5_AN.54_1#777c1cd57.blank?vcp=1&amp;pid=03529510c&amp;color=0,0,0&amp;vpa=40&amp;vtp=1&amp;bbb=1"/>
          <p:cNvSpPr/>
          <p:nvPr/>
        </p:nvSpPr>
        <p:spPr>
          <a:xfrm>
            <a:off x="6290596" y="3363087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【示例】在大树下</a:t>
            </a:r>
            <a:endParaRPr lang="en-US" altLang="zh-CN" sz="2400" dirty="0"/>
          </a:p>
        </p:txBody>
      </p:sp>
      <p:sp>
        <p:nvSpPr>
          <p:cNvPr id="9" name="QB_5_BD.55_1#0c8edf30c?sp=1&amp;vcp=1&amp;pid=03529510c&amp;color=0,0,0&amp;vtp=1&amp;bbb=1"/>
          <p:cNvSpPr/>
          <p:nvPr/>
        </p:nvSpPr>
        <p:spPr>
          <a:xfrm>
            <a:off x="896112" y="395744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（2）例:兔子一边跑一边叫:“不好啦!”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冬冬一边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一边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好累呀！”</a:t>
            </a:r>
            <a:endParaRPr lang="en-US" altLang="zh-CN" sz="2400" dirty="0"/>
          </a:p>
        </p:txBody>
      </p:sp>
      <p:sp>
        <p:nvSpPr>
          <p:cNvPr id="10" name="QB_5_AN.56_1#0c8edf30c.blank?vcp=1&amp;pid=03529510c&amp;color=0,0,0&amp;vpa=41&amp;vtp=1"/>
          <p:cNvSpPr/>
          <p:nvPr/>
        </p:nvSpPr>
        <p:spPr>
          <a:xfrm>
            <a:off x="2131981" y="446671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爬</a:t>
            </a:r>
            <a:endParaRPr lang="en-US" altLang="zh-CN" sz="2400" dirty="0"/>
          </a:p>
        </p:txBody>
      </p:sp>
      <p:sp>
        <p:nvSpPr>
          <p:cNvPr id="11" name="QB_5_AN.57_1#0c8edf30c.blank?vcp=1&amp;pid=03529510c&amp;color=0,0,0&amp;vpa=42&amp;vtp=1"/>
          <p:cNvSpPr/>
          <p:nvPr/>
        </p:nvSpPr>
        <p:spPr>
          <a:xfrm>
            <a:off x="3351180" y="446671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说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646</Words>
  <Application>Microsoft Office PowerPoint</Application>
  <PresentationFormat>宽屏</PresentationFormat>
  <Paragraphs>145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2025-01-21T11:26:45Z</dcterms:created>
  <dcterms:modified xsi:type="dcterms:W3CDTF">2025-01-21T12:14:28Z</dcterms:modified>
  <cp:category/>
  <cp:contentStatus/>
</cp:coreProperties>
</file>