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3" r:id="rId18"/>
    <p:sldId id="274" r:id="rId19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10" d="100"/>
          <a:sy n="110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683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3129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4d5ac02dd36cfead7acbf#tid=678b3e0e58ebf60009e42bdb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70a0a9e03?vcp=1&amp;pid=129993be5&amp;color=0,0,0&amp;vtp=1&amp;bt=1&amp;bbb=1"/>
          <p:cNvSpPr/>
          <p:nvPr/>
        </p:nvSpPr>
        <p:spPr>
          <a:xfrm>
            <a:off x="896112" y="900000"/>
            <a:ext cx="10387584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八、我会根据课文内容和要求填空。（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16枚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2_BD#70a0a9e03?vcp=1&amp;pid=129993be5&amp;color=0,0,0&amp;tib=255,255,255&amp;iip=10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4294" y="900000"/>
            <a:ext cx="457200" cy="457200"/>
          </a:xfrm>
          <a:prstGeom prst="rect">
            <a:avLst/>
          </a:prstGeom>
        </p:spPr>
      </p:pic>
      <p:sp>
        <p:nvSpPr>
          <p:cNvPr id="4" name="QB_3_BD.71_1#f710db0dd?vcp=1&amp;pid=70a0a9e03&amp;color=0,0,0&amp;vtp=1&amp;bbb=1"/>
          <p:cNvSpPr/>
          <p:nvPr/>
        </p:nvSpPr>
        <p:spPr>
          <a:xfrm>
            <a:off x="896112" y="1352628"/>
            <a:ext cx="10387584" cy="398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.春风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落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降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飘</a:t>
            </a:r>
            <a:endParaRPr lang="en-US" altLang="zh-CN" sz="2400" dirty="0"/>
          </a:p>
        </p:txBody>
      </p:sp>
      <p:sp>
        <p:nvSpPr>
          <p:cNvPr id="5" name="QB_3_AN.72_1#f710db0dd.blank?vcp=1&amp;pid=70a0a9e03&amp;color=0,0,0&amp;vpa=57&amp;vtp=1"/>
          <p:cNvSpPr/>
          <p:nvPr/>
        </p:nvSpPr>
        <p:spPr>
          <a:xfrm>
            <a:off x="1827181" y="1300939"/>
            <a:ext cx="525463" cy="398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吹</a:t>
            </a:r>
            <a:endParaRPr lang="en-US" altLang="zh-CN" sz="2400" dirty="0"/>
          </a:p>
        </p:txBody>
      </p:sp>
      <p:sp>
        <p:nvSpPr>
          <p:cNvPr id="6" name="QB_3_AN.73_1#f710db0dd.blank?vcp=1&amp;pid=70a0a9e03&amp;color=0,0,0&amp;vpa=58&amp;vtp=1&amp;bbb=1"/>
          <p:cNvSpPr/>
          <p:nvPr/>
        </p:nvSpPr>
        <p:spPr>
          <a:xfrm>
            <a:off x="2589181" y="1300939"/>
            <a:ext cx="830263" cy="398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夏雨</a:t>
            </a:r>
            <a:endParaRPr lang="en-US" altLang="zh-CN" sz="2400" dirty="0"/>
          </a:p>
        </p:txBody>
      </p:sp>
      <p:sp>
        <p:nvSpPr>
          <p:cNvPr id="7" name="QB_3_AN.74_1#f710db0dd.blank?vcp=1&amp;pid=70a0a9e03&amp;color=0,0,0&amp;vpa=59&amp;vtp=1&amp;bbb=1"/>
          <p:cNvSpPr/>
          <p:nvPr/>
        </p:nvSpPr>
        <p:spPr>
          <a:xfrm>
            <a:off x="3960780" y="1300939"/>
            <a:ext cx="830263" cy="398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秋霜</a:t>
            </a:r>
            <a:endParaRPr lang="en-US" altLang="zh-CN" sz="2400" dirty="0"/>
          </a:p>
        </p:txBody>
      </p:sp>
      <p:sp>
        <p:nvSpPr>
          <p:cNvPr id="8" name="QB_3_AN.75_1#f710db0dd.blank?vcp=1&amp;pid=70a0a9e03&amp;color=0,0,0&amp;vpa=60&amp;vtp=1&amp;bbb=1"/>
          <p:cNvSpPr/>
          <p:nvPr/>
        </p:nvSpPr>
        <p:spPr>
          <a:xfrm>
            <a:off x="5332380" y="1300939"/>
            <a:ext cx="830263" cy="398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冬雪</a:t>
            </a:r>
            <a:endParaRPr lang="en-US" altLang="zh-CN" sz="2400" dirty="0"/>
          </a:p>
        </p:txBody>
      </p:sp>
      <p:sp>
        <p:nvSpPr>
          <p:cNvPr id="9" name="QB_3_BD.76_1#e5a58323e?vcp=1&amp;pid=70a0a9e03&amp;color=0,0,0&amp;vtp=1&amp;bbb=1"/>
          <p:cNvSpPr/>
          <p:nvPr/>
        </p:nvSpPr>
        <p:spPr>
          <a:xfrm>
            <a:off x="896112" y="1814082"/>
            <a:ext cx="10507663" cy="398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疑是地上霜”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这两句诗出自《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》，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作者是李白。</a:t>
            </a:r>
            <a:endParaRPr lang="en-US" altLang="zh-CN" sz="2400" dirty="0"/>
          </a:p>
        </p:txBody>
      </p:sp>
      <p:sp>
        <p:nvSpPr>
          <p:cNvPr id="10" name="QB_3_AN.77_1#e5a58323e.blank?vcp=1&amp;pid=70a0a9e03&amp;color=0,0,0&amp;vpa=61&amp;vtp=1&amp;bbb=1"/>
          <p:cNvSpPr/>
          <p:nvPr/>
        </p:nvSpPr>
        <p:spPr>
          <a:xfrm>
            <a:off x="1522381" y="1762393"/>
            <a:ext cx="1744663" cy="398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床前明月光</a:t>
            </a:r>
            <a:endParaRPr lang="en-US" altLang="zh-CN" sz="2400" dirty="0"/>
          </a:p>
        </p:txBody>
      </p:sp>
      <p:sp>
        <p:nvSpPr>
          <p:cNvPr id="11" name="QB_3_AN.78_1#e5a58323e.blank?vcp=1&amp;pid=70a0a9e03&amp;color=0,0,0&amp;vpa=62&amp;vtp=1&amp;bbb=1"/>
          <p:cNvSpPr/>
          <p:nvPr/>
        </p:nvSpPr>
        <p:spPr>
          <a:xfrm>
            <a:off x="7618381" y="1762393"/>
            <a:ext cx="1135063" cy="398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静夜思</a:t>
            </a:r>
            <a:endParaRPr lang="en-US" altLang="zh-CN" sz="2400" dirty="0"/>
          </a:p>
        </p:txBody>
      </p:sp>
      <p:sp>
        <p:nvSpPr>
          <p:cNvPr id="12" name="QB_3_BD.79_1#2ef129889?vcp=1&amp;pid=70a0a9e03&amp;color=0,0,0&amp;vtp=1&amp;bbb=1&amp;hb=1"/>
          <p:cNvSpPr/>
          <p:nvPr/>
        </p:nvSpPr>
        <p:spPr>
          <a:xfrm>
            <a:off x="896112" y="2252360"/>
            <a:ext cx="10387584" cy="1312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.“夜来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，花落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”出自唐代诗人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《春晓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》，这首</a:t>
            </a:r>
          </a:p>
          <a:p>
            <a:pPr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诗描写了春天的景象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我还积累了描写春天的四字词语：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</a:t>
            </a:r>
          </a:p>
          <a:p>
            <a:pPr latinLnBrk="1">
              <a:lnSpc>
                <a:spcPts val="3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13" name="QB_3_AN.80_1#2ef129889.blank?vcp=1&amp;pid=70a0a9e03&amp;color=0,0,0&amp;vpa=63&amp;vtp=1&amp;bbb=1"/>
          <p:cNvSpPr/>
          <p:nvPr/>
        </p:nvSpPr>
        <p:spPr>
          <a:xfrm>
            <a:off x="2131981" y="2221562"/>
            <a:ext cx="1135063" cy="398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风雨声</a:t>
            </a:r>
            <a:endParaRPr lang="en-US" altLang="zh-CN" sz="2400" dirty="0"/>
          </a:p>
        </p:txBody>
      </p:sp>
      <p:sp>
        <p:nvSpPr>
          <p:cNvPr id="14" name="QB_3_AN.81_1#2ef129889.blank?vcp=1&amp;pid=70a0a9e03&amp;color=0,0,0&amp;vpa=64&amp;vtp=1&amp;bbb=1"/>
          <p:cNvSpPr/>
          <p:nvPr/>
        </p:nvSpPr>
        <p:spPr>
          <a:xfrm>
            <a:off x="4265580" y="2221562"/>
            <a:ext cx="1135063" cy="398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知多少</a:t>
            </a:r>
            <a:endParaRPr lang="en-US" altLang="zh-CN" sz="2400" dirty="0"/>
          </a:p>
        </p:txBody>
      </p:sp>
      <p:sp>
        <p:nvSpPr>
          <p:cNvPr id="15" name="QB_3_AN.82_1#2ef129889.blank?vcp=1&amp;pid=70a0a9e03&amp;color=0,0,0&amp;vpa=65&amp;vtp=1&amp;bbb=1"/>
          <p:cNvSpPr/>
          <p:nvPr/>
        </p:nvSpPr>
        <p:spPr>
          <a:xfrm>
            <a:off x="7618381" y="2221562"/>
            <a:ext cx="1135063" cy="398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孟浩然</a:t>
            </a:r>
            <a:endParaRPr lang="en-US" altLang="zh-CN" sz="2400" dirty="0"/>
          </a:p>
        </p:txBody>
      </p:sp>
      <p:sp>
        <p:nvSpPr>
          <p:cNvPr id="16" name="QB_3_AN.83_1#2ef129889.blank?vcp=1&amp;pid=70a0a9e03&amp;color=0,0,0&amp;vpa=66&amp;vtp=1&amp;bbb=1"/>
          <p:cNvSpPr/>
          <p:nvPr/>
        </p:nvSpPr>
        <p:spPr>
          <a:xfrm>
            <a:off x="8532781" y="2678763"/>
            <a:ext cx="2659063" cy="398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【示例】春风拂面</a:t>
            </a:r>
            <a:endParaRPr lang="en-US" altLang="zh-CN" sz="2400" dirty="0"/>
          </a:p>
        </p:txBody>
      </p:sp>
      <p:sp>
        <p:nvSpPr>
          <p:cNvPr id="17" name="QB_3_AN.84_1#2ef129889.blank?vcp=1&amp;pid=70a0a9e03&amp;color=0,0,0&amp;vpa=67&amp;vtp=1&amp;bbb=1"/>
          <p:cNvSpPr/>
          <p:nvPr/>
        </p:nvSpPr>
        <p:spPr>
          <a:xfrm>
            <a:off x="912780" y="3115071"/>
            <a:ext cx="1439863" cy="398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桃红柳绿</a:t>
            </a:r>
            <a:endParaRPr lang="en-US" altLang="zh-CN" sz="2400" dirty="0"/>
          </a:p>
        </p:txBody>
      </p:sp>
      <p:sp>
        <p:nvSpPr>
          <p:cNvPr id="18" name="QB_3_BD.85_1#1b7693116?vcp=1&amp;pid=70a0a9e03&amp;color=0,0,0&amp;vtp=1&amp;bbb=1&amp;hb=1"/>
          <p:cNvSpPr/>
          <p:nvPr/>
        </p:nvSpPr>
        <p:spPr>
          <a:xfrm>
            <a:off x="896112" y="3611260"/>
            <a:ext cx="10387584" cy="855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4.“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吃水不忘挖井人，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。”这是沙洲坝的乡亲们为了纪念毛</a:t>
            </a:r>
          </a:p>
          <a:p>
            <a:pPr latinLnBrk="1">
              <a:lnSpc>
                <a:spcPts val="3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主席而在石碑上刻下的句子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19" name="QB_3_AN.86_1#1b7693116.blank?vcp=1&amp;pid=70a0a9e03&amp;color=0,0,0&amp;vpa=68&amp;vtp=1&amp;bbb=1"/>
          <p:cNvSpPr/>
          <p:nvPr/>
        </p:nvSpPr>
        <p:spPr>
          <a:xfrm>
            <a:off x="3960780" y="3580462"/>
            <a:ext cx="2354263" cy="398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时刻想念毛主席</a:t>
            </a:r>
            <a:endParaRPr lang="en-US" altLang="zh-CN" sz="2400" dirty="0"/>
          </a:p>
        </p:txBody>
      </p:sp>
      <p:sp>
        <p:nvSpPr>
          <p:cNvPr id="20" name="QB_3_BD.87_1#aabfb0451?vcp=1&amp;pid=70a0a9e03&amp;color=0,0,0&amp;vtp=1&amp;bbb=1&amp;hb=1"/>
          <p:cNvSpPr/>
          <p:nvPr/>
        </p:nvSpPr>
        <p:spPr>
          <a:xfrm>
            <a:off x="896112" y="4506673"/>
            <a:ext cx="10387584" cy="1312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5.学习了《端午粽》这篇课文后，我知道在我国的传统节日端午节这一天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，人</a:t>
            </a:r>
          </a:p>
          <a:p>
            <a:pPr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们会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，据说这是为了纪念爱国诗人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。我知道的传统节日还有：</a:t>
            </a:r>
          </a:p>
          <a:p>
            <a:pPr latinLnBrk="1">
              <a:lnSpc>
                <a:spcPts val="3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21" name="QB_3_AN.88_1#aabfb0451.blank?vcp=1&amp;pid=70a0a9e03&amp;color=0,0,0&amp;vpa=69&amp;vtp=1&amp;bbb=1"/>
          <p:cNvSpPr/>
          <p:nvPr/>
        </p:nvSpPr>
        <p:spPr>
          <a:xfrm>
            <a:off x="1522381" y="4933076"/>
            <a:ext cx="1135063" cy="398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吃粽子</a:t>
            </a:r>
            <a:endParaRPr lang="en-US" altLang="zh-CN" sz="2400" dirty="0"/>
          </a:p>
        </p:txBody>
      </p:sp>
      <p:sp>
        <p:nvSpPr>
          <p:cNvPr id="22" name="QB_3_AN.89_1#aabfb0451.blank?vcp=1&amp;pid=70a0a9e03&amp;color=0,0,0&amp;vpa=70&amp;vtp=1&amp;bbb=1"/>
          <p:cNvSpPr/>
          <p:nvPr/>
        </p:nvSpPr>
        <p:spPr>
          <a:xfrm>
            <a:off x="6703981" y="4933076"/>
            <a:ext cx="830263" cy="398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屈原</a:t>
            </a:r>
            <a:endParaRPr lang="en-US" altLang="zh-CN" sz="2400" dirty="0"/>
          </a:p>
        </p:txBody>
      </p:sp>
      <p:sp>
        <p:nvSpPr>
          <p:cNvPr id="23" name="QB_3_AN.90_1#aabfb0451.blank?vcp=1&amp;pid=70a0a9e03&amp;color=0,0,0&amp;vpa=71&amp;vtp=1&amp;bbb=1"/>
          <p:cNvSpPr/>
          <p:nvPr/>
        </p:nvSpPr>
        <p:spPr>
          <a:xfrm>
            <a:off x="912780" y="5369384"/>
            <a:ext cx="2049463" cy="398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【示例】春节</a:t>
            </a:r>
            <a:endParaRPr lang="en-US" altLang="zh-CN" sz="2400" dirty="0"/>
          </a:p>
        </p:txBody>
      </p:sp>
      <p:sp>
        <p:nvSpPr>
          <p:cNvPr id="24" name="QB_3_AN.91_1#aabfb0451.blank?vcp=1&amp;pid=70a0a9e03&amp;color=0,0,0&amp;vpa=72&amp;vtp=1&amp;bbb=1"/>
          <p:cNvSpPr/>
          <p:nvPr/>
        </p:nvSpPr>
        <p:spPr>
          <a:xfrm>
            <a:off x="3351180" y="5369384"/>
            <a:ext cx="1135063" cy="398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中秋节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9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0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1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9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0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0" grpId="0" build="p" animBg="1"/>
      <p:bldP spid="21" grpId="0" build="p" animBg="1"/>
      <p:bldP spid="22" grpId="0" build="p" animBg="1"/>
      <p:bldP spid="23" grpId="0" build="p" animBg="1"/>
      <p:bldP spid="24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6b5e454a4?vcp=1&amp;pid=129993be5&amp;color=0,0,0&amp;vtp=1&amp;bt=1&amp;bbb=1"/>
          <p:cNvSpPr/>
          <p:nvPr/>
        </p:nvSpPr>
        <p:spPr>
          <a:xfrm>
            <a:off x="896112" y="900000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九、阅读短文，回答问题。（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12枚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2_BD#6b5e454a4?vcp=1&amp;pid=129993be5&amp;color=0,0,0&amp;tib=255,255,255&amp;iip=11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5544" y="900000"/>
            <a:ext cx="457200" cy="457200"/>
          </a:xfrm>
          <a:prstGeom prst="rect">
            <a:avLst/>
          </a:prstGeom>
        </p:spPr>
      </p:pic>
      <p:sp>
        <p:nvSpPr>
          <p:cNvPr id="4" name="QM_3_BD.92_1#03e39e83a?vcp=1&amp;pid=6b5e454a4&amp;color=0,0,0&amp;vtp=1&amp;bbb=1&amp;hb=1"/>
          <p:cNvSpPr/>
          <p:nvPr/>
        </p:nvSpPr>
        <p:spPr>
          <a:xfrm>
            <a:off x="896112" y="1352628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丁零零，闹钟响了。元元打了个哈欠，翻了个身，心想:再睡一分钟吧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就睡一分钟，不会迟到的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过了一分钟，元元起来了。他很快地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 ____ 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了脸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，_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___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了早饭，就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_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___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着书</a:t>
            </a:r>
            <a:endParaRPr lang="en-US" altLang="zh-CN" sz="2400" b="0" i="0" dirty="0">
              <a:solidFill>
                <a:srgbClr val="000000"/>
              </a:solidFill>
              <a:latin typeface="Times New Roman" pitchFamily="34" charset="0"/>
              <a:ea typeface="KaiTi" pitchFamily="34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包上学去了。到了十字路口，他看见前面是绿灯，刚想走过去，红灯亮了。他叹</a:t>
            </a:r>
            <a:endParaRPr lang="en-US" altLang="zh-CN" sz="2400" b="0" i="0" dirty="0">
              <a:solidFill>
                <a:srgbClr val="000000"/>
              </a:solidFill>
              <a:latin typeface="Times New Roman" pitchFamily="34" charset="0"/>
              <a:ea typeface="KaiTi" pitchFamily="34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了口气，说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:“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要是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__________________________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。”</a:t>
            </a:r>
            <a:endParaRPr lang="en-US" altLang="zh-CN" sz="2400" dirty="0"/>
          </a:p>
        </p:txBody>
      </p:sp>
      <p:sp>
        <p:nvSpPr>
          <p:cNvPr id="5" name="QO_4_BD.93_1#ad53e031a?vcp=1&amp;pid=03e39e83a&amp;color=0,0,0&amp;vtp=1&amp;bbb=1"/>
          <p:cNvSpPr/>
          <p:nvPr/>
        </p:nvSpPr>
        <p:spPr>
          <a:xfrm>
            <a:off x="896112" y="410097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1.选择合适的词语填在文中的横线上。（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6" name="QO_4_BD.93_1#ad53e031a?vcp=1&amp;pid=03e39e83a&amp;color=0,0,0&amp;tib=255,255,255&amp;iip=1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43173" y="4182061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O_4_BD.93_2#ad53e031a?vcp=1&amp;pid=03e39e83a&amp;color=0,0,0&amp;vtp=1&amp;bbb=1"/>
          <p:cNvSpPr/>
          <p:nvPr/>
        </p:nvSpPr>
        <p:spPr>
          <a:xfrm>
            <a:off x="896112" y="463564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吃 洗 背</a:t>
            </a:r>
            <a:endParaRPr lang="en-US" altLang="zh-CN" sz="2400" dirty="0"/>
          </a:p>
        </p:txBody>
      </p:sp>
      <p:sp>
        <p:nvSpPr>
          <p:cNvPr id="8" name="QO_4_AN.94_1#ad53e031a?vcp=1&amp;pid=03e39e83a&amp;color=0,0,0&amp;vtp=1&amp;bbb=1"/>
          <p:cNvSpPr/>
          <p:nvPr/>
        </p:nvSpPr>
        <p:spPr>
          <a:xfrm>
            <a:off x="6643769" y="2470227"/>
            <a:ext cx="3789099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洗</a:t>
            </a:r>
            <a:endParaRPr lang="en-US" altLang="zh-CN" sz="2400" dirty="0"/>
          </a:p>
        </p:txBody>
      </p:sp>
      <p:sp>
        <p:nvSpPr>
          <p:cNvPr id="9" name="QO_4_AN.94_1#ad53e031a?vcp=1&amp;pid=03e39e83a&amp;color=0,0,0&amp;vtp=1&amp;bbb=1">
            <a:extLst>
              <a:ext uri="{FF2B5EF4-FFF2-40B4-BE49-F238E27FC236}">
                <a16:creationId xmlns:a16="http://schemas.microsoft.com/office/drawing/2014/main" id="{CEBA18AC-6B2D-5CD7-2E77-E20684129837}"/>
              </a:ext>
            </a:extLst>
          </p:cNvPr>
          <p:cNvSpPr/>
          <p:nvPr/>
        </p:nvSpPr>
        <p:spPr>
          <a:xfrm>
            <a:off x="8272272" y="2442147"/>
            <a:ext cx="3789099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吃</a:t>
            </a:r>
            <a:endParaRPr lang="en-US" altLang="zh-CN" sz="2400" dirty="0"/>
          </a:p>
        </p:txBody>
      </p:sp>
      <p:sp>
        <p:nvSpPr>
          <p:cNvPr id="10" name="QO_4_AN.94_1#ad53e031a?vcp=1&amp;pid=03e39e83a&amp;color=0,0,0&amp;vtp=1&amp;bbb=1">
            <a:extLst>
              <a:ext uri="{FF2B5EF4-FFF2-40B4-BE49-F238E27FC236}">
                <a16:creationId xmlns:a16="http://schemas.microsoft.com/office/drawing/2014/main" id="{C58E70E4-156C-DF55-049B-4806A268D62A}"/>
              </a:ext>
            </a:extLst>
          </p:cNvPr>
          <p:cNvSpPr/>
          <p:nvPr/>
        </p:nvSpPr>
        <p:spPr>
          <a:xfrm>
            <a:off x="10432868" y="2445857"/>
            <a:ext cx="3789099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背</a:t>
            </a:r>
            <a:endParaRPr lang="en-US" altLang="zh-CN" sz="2400" dirty="0"/>
          </a:p>
        </p:txBody>
      </p:sp>
      <p:sp>
        <p:nvSpPr>
          <p:cNvPr id="11" name="QO_4_AN.96_1#5896591e8?vcp=1&amp;pid=03e39e83a&amp;color=0,0,0&amp;vtp=1&amp;bbb=1"/>
          <p:cNvSpPr/>
          <p:nvPr/>
        </p:nvSpPr>
        <p:spPr>
          <a:xfrm>
            <a:off x="3737924" y="3576434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早一分钟就好了</a:t>
            </a:r>
            <a:endParaRPr lang="en-US" altLang="zh-CN" sz="2400" dirty="0"/>
          </a:p>
        </p:txBody>
      </p:sp>
      <p:sp>
        <p:nvSpPr>
          <p:cNvPr id="12" name="QO_4_BD.95_1#5896591e8?vcp=1&amp;pid=03e39e83a&amp;color=0,0,0&amp;vtp=1&amp;bt=1&amp;bbb=1"/>
          <p:cNvSpPr/>
          <p:nvPr/>
        </p:nvSpPr>
        <p:spPr>
          <a:xfrm>
            <a:off x="902208" y="5151946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2.在选文最后的横线上补写句子。（3枚</a:t>
            </a:r>
            <a:r>
              <a:rPr lang="en-US" altLang="zh-CN" sz="900" b="0" i="0" kern="0" dirty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13" name="QO_4_BD.95_1#5896591e8?vcp=1&amp;pid=03e39e83a&amp;color=0,0,0&amp;tib=255,255,255&amp;iip=1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39669" y="5233036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QO_4_BD.97_1#f36707e72?vcp=1&amp;pid=03e39e83a&amp;color=0,0,0&amp;vtp=1&amp;bbb=1"/>
          <p:cNvSpPr/>
          <p:nvPr/>
        </p:nvSpPr>
        <p:spPr>
          <a:xfrm>
            <a:off x="896112" y="2339055"/>
            <a:ext cx="1075531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3.丁零零，闹钟响了，此时元元是怎么想的？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请用“</a:t>
            </a:r>
            <a:r>
              <a:rPr lang="en-US" altLang="zh-CN" sz="2400" b="0" i="0" u="wavy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画出来。（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6" name="QO_4_BD.97_1#f36707e72?vcp=1&amp;pid=03e39e83a&amp;color=0,0,0&amp;tib=255,255,255&amp;iip=1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805573" y="2420145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O_4_AN.98_1#f36707e72?vcp=1&amp;pid=03e39e83a&amp;color=0,0,0&amp;vtp=1&amp;bbb=1"/>
          <p:cNvSpPr/>
          <p:nvPr/>
        </p:nvSpPr>
        <p:spPr>
          <a:xfrm>
            <a:off x="896112" y="287372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</a:t>
            </a:r>
            <a:r>
              <a:rPr lang="en-US" altLang="zh-CN" sz="2400" b="1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】 </a:t>
            </a:r>
            <a:r>
              <a:rPr lang="en-US" altLang="zh-CN" sz="2400" b="0" i="0" u="wavy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再睡一分钟吧</a:t>
            </a:r>
            <a:r>
              <a:rPr lang="en-US" altLang="zh-CN" sz="2400" b="0" i="0" u="wavy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，就睡一分钟，</a:t>
            </a:r>
            <a:r>
              <a:rPr lang="en-US" altLang="zh-CN" sz="2400" b="0" i="0" u="wavy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不会迟到的。</a:t>
            </a:r>
            <a:endParaRPr lang="en-US" altLang="zh-CN" sz="2400" u="wavy" dirty="0"/>
          </a:p>
        </p:txBody>
      </p:sp>
      <p:sp>
        <p:nvSpPr>
          <p:cNvPr id="8" name="QB_4_BD.99_1#bf544bc3e?vcp=1&amp;pid=03e39e83a&amp;color=0,0,0&amp;vtp=1&amp;bbb=1"/>
          <p:cNvSpPr/>
          <p:nvPr/>
        </p:nvSpPr>
        <p:spPr>
          <a:xfrm>
            <a:off x="896112" y="341277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4.小朋友，你认为一分钟能做什么呢？请写一写。（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</a:t>
            </a:r>
            <a:endParaRPr lang="en-US" altLang="zh-CN" sz="2400" dirty="0"/>
          </a:p>
        </p:txBody>
      </p:sp>
      <p:pic>
        <p:nvPicPr>
          <p:cNvPr id="9" name="QB_4_BD.99_1#bf544bc3e?vcp=1&amp;pid=03e39e83a&amp;color=0,0,0&amp;tib=255,255,255&amp;iip=1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67173" y="3490501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1" name="QB_4_AN.100_1#bf544bc3e.blank?vcp=1&amp;pid=03e39e83a&amp;color=0,0,0&amp;vpa=73&amp;vtp=1&amp;bbb=1"/>
          <p:cNvSpPr/>
          <p:nvPr/>
        </p:nvSpPr>
        <p:spPr>
          <a:xfrm>
            <a:off x="938180" y="3922047"/>
            <a:ext cx="814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【示例】一分钟可以写十几个字，一分钟可以跳几十次绳。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  <p:bldP spid="8" grpId="0" build="p" animBg="1"/>
      <p:bldP spid="11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34218162c?vcp=1&amp;pid=129993be5&amp;color=0,0,0&amp;vtp=1&amp;bt=1&amp;bbb=1"/>
          <p:cNvSpPr/>
          <p:nvPr/>
        </p:nvSpPr>
        <p:spPr>
          <a:xfrm>
            <a:off x="896112" y="900000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十、课外阅读。（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15枚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2_BD#34218162c?vcp=1&amp;pid=129993be5&amp;color=0,0,0&amp;tib=255,255,255&amp;iip=16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9606" y="900000"/>
            <a:ext cx="457200" cy="457200"/>
          </a:xfrm>
          <a:prstGeom prst="rect">
            <a:avLst/>
          </a:prstGeom>
        </p:spPr>
      </p:pic>
      <p:sp>
        <p:nvSpPr>
          <p:cNvPr id="4" name="QM_3_BD.101_1#5bb20d769?vcp=1&amp;pid=34218162c&amp;color=0,0,0&amp;vtp=1&amp;bbb=1&amp;hb=1"/>
          <p:cNvSpPr/>
          <p:nvPr/>
        </p:nvSpPr>
        <p:spPr>
          <a:xfrm>
            <a:off x="896112" y="1352628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大自然的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____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春天的树上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，长出嫩嫩的芽儿;夏天的树上，挂满肥肥的叶片;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秋天的树上，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树叶被涂满鲜红和金黄的颜料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;冬天的树下，树叶落地化成土壤的一部分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。落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叶是大自然的邮票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，把一年四季寄给你，寄给我，寄给大家。</a:t>
            </a:r>
            <a:endParaRPr lang="en-US" altLang="zh-CN" sz="2400" dirty="0"/>
          </a:p>
        </p:txBody>
      </p:sp>
      <p:sp>
        <p:nvSpPr>
          <p:cNvPr id="5" name="QO_4_BD.102_1#c8f3ffdf7?vcp=1&amp;pid=5bb20d769&amp;color=0,0,0&amp;vtp=1&amp;bt=1&amp;bbb=1"/>
          <p:cNvSpPr/>
          <p:nvPr/>
        </p:nvSpPr>
        <p:spPr>
          <a:xfrm>
            <a:off x="933681" y="360034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1.填空。（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8枚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6" name="QO_4_BD.102_1#c8f3ffdf7?vcp=1&amp;pid=5bb20d769&amp;color=0,0,0&amp;tib=255,255,255&amp;iip=17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18342" y="3681431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B_5_BD.103_1#71858c7c7?vcp=1&amp;pid=c8f3ffdf7&amp;color=0,0,0&amp;vtp=1&amp;bbb=1"/>
          <p:cNvSpPr/>
          <p:nvPr/>
        </p:nvSpPr>
        <p:spPr>
          <a:xfrm>
            <a:off x="933681" y="4132026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）一年有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四个季节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8" name="QB_5_BD.103_1#71858c7c7?vcp=1&amp;pid=c8f3ffdf7&amp;color=0,0,0&amp;tib=255,255,255&amp;iip=1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52342" y="4213116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9" name="QB_5_AN.104_1#71858c7c7.blank?vcp=1&amp;pid=c8f3ffdf7&amp;color=0,0,0&amp;vpa=74&amp;vtp=1"/>
          <p:cNvSpPr/>
          <p:nvPr/>
        </p:nvSpPr>
        <p:spPr>
          <a:xfrm>
            <a:off x="2626750" y="408249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春</a:t>
            </a:r>
            <a:endParaRPr lang="en-US" altLang="zh-CN" sz="2400" dirty="0"/>
          </a:p>
        </p:txBody>
      </p:sp>
      <p:sp>
        <p:nvSpPr>
          <p:cNvPr id="10" name="QB_5_AN.105_1#71858c7c7.blank?vcp=1&amp;pid=c8f3ffdf7&amp;color=0,0,0&amp;vpa=75&amp;vtp=1"/>
          <p:cNvSpPr/>
          <p:nvPr/>
        </p:nvSpPr>
        <p:spPr>
          <a:xfrm>
            <a:off x="3541149" y="408249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夏</a:t>
            </a:r>
            <a:endParaRPr lang="en-US" altLang="zh-CN" sz="2400" dirty="0"/>
          </a:p>
        </p:txBody>
      </p:sp>
      <p:sp>
        <p:nvSpPr>
          <p:cNvPr id="11" name="QB_5_AN.106_1#71858c7c7.blank?vcp=1&amp;pid=c8f3ffdf7&amp;color=0,0,0&amp;vpa=76&amp;vtp=1"/>
          <p:cNvSpPr/>
          <p:nvPr/>
        </p:nvSpPr>
        <p:spPr>
          <a:xfrm>
            <a:off x="4455549" y="408249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秋</a:t>
            </a:r>
            <a:endParaRPr lang="en-US" altLang="zh-CN" sz="2400" dirty="0"/>
          </a:p>
        </p:txBody>
      </p:sp>
      <p:sp>
        <p:nvSpPr>
          <p:cNvPr id="12" name="QB_5_AN.107_1#71858c7c7.blank?vcp=1&amp;pid=c8f3ffdf7&amp;color=0,0,0&amp;vpa=77&amp;vtp=1"/>
          <p:cNvSpPr/>
          <p:nvPr/>
        </p:nvSpPr>
        <p:spPr>
          <a:xfrm>
            <a:off x="5369949" y="408249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冬</a:t>
            </a:r>
            <a:endParaRPr lang="en-US" altLang="zh-CN" sz="2400" dirty="0"/>
          </a:p>
        </p:txBody>
      </p:sp>
      <p:sp>
        <p:nvSpPr>
          <p:cNvPr id="13" name="QB_5_AS.108_1#71858c7c7?vcp=1&amp;pid=c8f3ffdf7&amp;color=0,0,0&amp;vtp=1&amp;bbb=1&amp;hb=1"/>
          <p:cNvSpPr/>
          <p:nvPr/>
        </p:nvSpPr>
        <p:spPr>
          <a:xfrm>
            <a:off x="933681" y="467336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结合“春天的树上”“夏天的树上”“秋天的树上”“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冬天的树下”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可得到答案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09_1#6037abe23?vcp=1&amp;pid=c8f3ffdf7&amp;color=0,0,0&amp;vtp=1&amp;bt=1&amp;bbb=1&amp;hb=1"/>
          <p:cNvSpPr/>
          <p:nvPr/>
        </p:nvSpPr>
        <p:spPr>
          <a:xfrm>
            <a:off x="896112" y="1555021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（2）夏天的树上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，叶片是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冬天的树下，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落地化成土壤的一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部分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B_5_BD.109_1#6037abe23?vcp=1&amp;pid=c8f3ffdf7&amp;color=0,0,0&amp;tib=255,255,255&amp;iip=19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75973" y="2150078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5_AN.110_1#6037abe23.blank?vcp=1&amp;pid=c8f3ffdf7&amp;color=0,0,0&amp;vpa=78&amp;vtp=1&amp;bbb=1"/>
          <p:cNvSpPr/>
          <p:nvPr/>
        </p:nvSpPr>
        <p:spPr>
          <a:xfrm>
            <a:off x="4417980" y="1527081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肥肥</a:t>
            </a:r>
            <a:endParaRPr lang="en-US" altLang="zh-CN" sz="2400" dirty="0"/>
          </a:p>
        </p:txBody>
      </p:sp>
      <p:sp>
        <p:nvSpPr>
          <p:cNvPr id="5" name="QB_5_AN.111_1#6037abe23.blank?vcp=1&amp;pid=c8f3ffdf7&amp;color=0,0,0&amp;vpa=79&amp;vtp=1&amp;bbb=1"/>
          <p:cNvSpPr/>
          <p:nvPr/>
        </p:nvSpPr>
        <p:spPr>
          <a:xfrm>
            <a:off x="7770781" y="1527081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树叶</a:t>
            </a:r>
            <a:endParaRPr lang="en-US" altLang="zh-CN" sz="2400" dirty="0"/>
          </a:p>
        </p:txBody>
      </p:sp>
      <p:sp>
        <p:nvSpPr>
          <p:cNvPr id="6" name="QB_5_AS.112_1#6037abe23?vcp=1&amp;pid=c8f3ffdf7&amp;color=0,0,0&amp;vtp=1&amp;bbb=1&amp;hb=1"/>
          <p:cNvSpPr/>
          <p:nvPr/>
        </p:nvSpPr>
        <p:spPr>
          <a:xfrm>
            <a:off x="896112" y="266334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结合“夏天的树上，挂满肥肥的叶片”“冬天的树下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，树叶落地化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成土壤的一部分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”可得到答案。</a:t>
            </a:r>
            <a:endParaRPr lang="en-US" altLang="zh-CN" sz="2400" dirty="0"/>
          </a:p>
        </p:txBody>
      </p:sp>
      <p:sp>
        <p:nvSpPr>
          <p:cNvPr id="7" name="QB_5_BD.113_1#bad2f1941?vcp=1&amp;pid=c8f3ffdf7&amp;color=0,0,0&amp;vtp=1&amp;bbb=1"/>
          <p:cNvSpPr/>
          <p:nvPr/>
        </p:nvSpPr>
        <p:spPr>
          <a:xfrm>
            <a:off x="896112" y="376031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）大自然的邮票是指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。（2枚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8" name="QB_5_BD.113_1#bad2f1941?vcp=1&amp;pid=c8f3ffdf7&amp;color=0,0,0&amp;tib=255,255,255&amp;iip=2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81173" y="3841401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9" name="QB_5_AN.114_1#bad2f1941.blank?vcp=1&amp;pid=c8f3ffdf7&amp;color=0,0,0&amp;vpa=80&amp;vtp=1&amp;bbb=1"/>
          <p:cNvSpPr/>
          <p:nvPr/>
        </p:nvSpPr>
        <p:spPr>
          <a:xfrm>
            <a:off x="4113180" y="3710781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落叶</a:t>
            </a:r>
            <a:endParaRPr lang="en-US" altLang="zh-CN" sz="2400" dirty="0"/>
          </a:p>
        </p:txBody>
      </p:sp>
      <p:sp>
        <p:nvSpPr>
          <p:cNvPr id="10" name="QB_5_AS.115_1#bad2f1941?vcp=1&amp;pid=c8f3ffdf7&amp;color=0,0,0&amp;vtp=1&amp;bbb=1"/>
          <p:cNvSpPr/>
          <p:nvPr/>
        </p:nvSpPr>
        <p:spPr>
          <a:xfrm>
            <a:off x="896112" y="429498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结合“落叶是大自然的邮票”可得到答案。</a:t>
            </a:r>
            <a:endParaRPr lang="en-US" altLang="zh-CN" sz="2400" dirty="0"/>
          </a:p>
        </p:txBody>
      </p:sp>
      <p:sp>
        <p:nvSpPr>
          <p:cNvPr id="11" name="QO_4_AS.116_1#c8f3ffdf7?vcp=1&amp;pid=5bb20d769&amp;color=0,0,0&amp;vtp=1&amp;bbb=1"/>
          <p:cNvSpPr/>
          <p:nvPr/>
        </p:nvSpPr>
        <p:spPr>
          <a:xfrm>
            <a:off x="896112" y="482965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本题考查从文中获取信息。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117_1#d8624211d?vcp=1&amp;pid=5bb20d769&amp;color=0,0,0&amp;vtp=1&amp;bt=1&amp;bbb=1&amp;hb=1"/>
          <p:cNvSpPr/>
          <p:nvPr/>
        </p:nvSpPr>
        <p:spPr>
          <a:xfrm>
            <a:off x="896112" y="126695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2.在下列选项中选择一个最合适的词语，把短文的题目补充完整。（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O_4_BD.117_1#d8624211d?vcp=1&amp;pid=5bb20d769&amp;color=0,0,0&amp;tib=255,255,255&amp;iip=2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61573" y="1862010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O_4_BD.117_2#d8624211d?vcp=1&amp;pid=5bb20d769&amp;color=0,0,0&amp;vtp=1&amp;bbb=1"/>
          <p:cNvSpPr/>
          <p:nvPr/>
        </p:nvSpPr>
        <p:spPr>
          <a:xfrm>
            <a:off x="896112" y="236404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①落叶 ②邮票 ③叶片 ④一年四季</a:t>
            </a:r>
            <a:endParaRPr lang="en-US" altLang="zh-CN" sz="2400" dirty="0"/>
          </a:p>
        </p:txBody>
      </p:sp>
      <p:sp>
        <p:nvSpPr>
          <p:cNvPr id="5" name="QO_4_AN.118_1#d8624211d?vcp=1&amp;pid=5bb20d769&amp;color=0,0,0&amp;vtp=1&amp;bbb=1"/>
          <p:cNvSpPr/>
          <p:nvPr/>
        </p:nvSpPr>
        <p:spPr>
          <a:xfrm>
            <a:off x="896112" y="289871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6" name="QO_4_BD.119_1#15773696f?vcp=1&amp;pid=5bb20d769&amp;color=0,0,0&amp;vtp=1&amp;bbb=1"/>
          <p:cNvSpPr/>
          <p:nvPr/>
        </p:nvSpPr>
        <p:spPr>
          <a:xfrm>
            <a:off x="896112" y="343338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3.找出文中描写颜色的词，在下面画上“____”。（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7" name="QO_4_BD.119_1#15773696f?vcp=1&amp;pid=5bb20d769&amp;color=0,0,0&amp;tib=255,255,255&amp;iip=2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67173" y="3514471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QO_4_AN.120_1#15773696f?vcp=1&amp;pid=5bb20d769&amp;color=0,0,0&amp;vtp=1&amp;bbb=1"/>
          <p:cNvSpPr/>
          <p:nvPr/>
        </p:nvSpPr>
        <p:spPr>
          <a:xfrm>
            <a:off x="896112" y="396805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u="sng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鲜红金黄</a:t>
            </a:r>
            <a:endParaRPr lang="en-US" altLang="zh-CN" sz="2400" dirty="0"/>
          </a:p>
        </p:txBody>
      </p:sp>
      <p:sp>
        <p:nvSpPr>
          <p:cNvPr id="9" name="QB_4_BD.121_1#05166115d?vcp=1&amp;pid=5bb20d769&amp;color=0,0,0&amp;vtp=1&amp;bbb=1"/>
          <p:cNvSpPr/>
          <p:nvPr/>
        </p:nvSpPr>
        <p:spPr>
          <a:xfrm>
            <a:off x="896112" y="450938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4.你最喜欢哪个季节的树叶？为什么？（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  <a:endParaRPr lang="en-US" altLang="zh-CN" sz="2400" dirty="0"/>
          </a:p>
        </p:txBody>
      </p:sp>
      <p:pic>
        <p:nvPicPr>
          <p:cNvPr id="10" name="QB_4_BD.121_1#05166115d?vcp=1&amp;pid=5bb20d769&amp;color=0,0,0&amp;tib=255,255,255&amp;iip=2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43173" y="4587113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2" name="QB_4_AN.122_1#05166115d.blank?vcp=1&amp;pid=5bb20d769&amp;color=0,0,0&amp;vpa=81&amp;vtp=1&amp;bbb=1"/>
          <p:cNvSpPr/>
          <p:nvPr/>
        </p:nvSpPr>
        <p:spPr>
          <a:xfrm>
            <a:off x="938180" y="5018659"/>
            <a:ext cx="10279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【示例】我最喜欢春天的树叶。因为春天的树叶嫩嫩的，充满生机和活力。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8" grpId="0" build="p" animBg="1"/>
      <p:bldP spid="9" grpId="0" build="p" animBg="1"/>
      <p:bldP spid="1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11e214373?vcp=1&amp;pid=129993be5&amp;color=0,0,0&amp;vtp=1&amp;bt=1&amp;bbb=1"/>
          <p:cNvSpPr/>
          <p:nvPr/>
        </p:nvSpPr>
        <p:spPr>
          <a:xfrm>
            <a:off x="896112" y="900000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十一、看图写话。（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2_BD#11e214373?vcp=1&amp;pid=129993be5&amp;color=0,0,0&amp;tib=255,255,255&amp;iip=24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794" y="900000"/>
            <a:ext cx="457200" cy="457200"/>
          </a:xfrm>
          <a:prstGeom prst="rect">
            <a:avLst/>
          </a:prstGeom>
        </p:spPr>
      </p:pic>
      <p:sp>
        <p:nvSpPr>
          <p:cNvPr id="4" name="QO_3_BD.123_1#0f623de01?vcp=1&amp;pid=11e214373&amp;color=0,0,0&amp;vtp=1&amp;bbb=1"/>
          <p:cNvSpPr/>
          <p:nvPr/>
        </p:nvSpPr>
        <p:spPr>
          <a:xfrm>
            <a:off x="896112" y="1352628"/>
            <a:ext cx="10812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提示：想象一下，图上画了谁？他们在做什么？（不会写的字用拼音代替）</a:t>
            </a:r>
            <a:endParaRPr lang="en-US" altLang="zh-CN" sz="2400" dirty="0"/>
          </a:p>
        </p:txBody>
      </p:sp>
      <p:pic>
        <p:nvPicPr>
          <p:cNvPr id="5" name="QO_3_BD.123_2#0f623de01?vcp=1&amp;pid=11e214373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54880" y="1963498"/>
            <a:ext cx="2688336" cy="246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AN.124_1#0f623de01?vcp=1&amp;pid=11e214373&amp;color=0,0,0&amp;vtp=1&amp;bt=1&amp;bbb=1&amp;hb=1"/>
          <p:cNvSpPr/>
          <p:nvPr/>
        </p:nvSpPr>
        <p:spPr>
          <a:xfrm>
            <a:off x="896112" y="966026"/>
            <a:ext cx="10387584" cy="4944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钓鱼之旅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在一个阳光明媚的早晨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，儿子兴奋地拉着爸爸的手，嚷嚷着要去钓鱼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。爸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爸笑着答应了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，于是他们带着钓鱼竿和一些鱼饵，高高兴兴地出发了。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他们来到了一条清澈的小河边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，河水在阳光的照射下闪着粼粼的波光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。儿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子看着河水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，心里充满了期待。爸爸放下钓鱼工具，开始教儿子如何钓鱼。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那天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，他们钓到了很多鱼，但最重要的是，儿子学会了忍耐和坚持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。回家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的路上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，儿子靠在爸爸的肩膀上，甜甜地睡着了。在他的梦里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，他还在继续钓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鱼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，笑容在脸上绽放。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129993be5.fixed?vcp=1&amp;color=0,0,0&amp;vtp=1&amp;bbb=1"/>
          <p:cNvSpPr/>
          <p:nvPr/>
        </p:nvSpPr>
        <p:spPr>
          <a:xfrm>
            <a:off x="384048" y="1719072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7500"/>
              </a:lnSpc>
            </a:pPr>
            <a:r>
              <a:rPr lang="en-US" altLang="zh-CN" sz="60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郑州金水区期末检测卷</a:t>
            </a:r>
            <a:endParaRPr lang="en-US" altLang="zh-CN" sz="6000" dirty="0"/>
          </a:p>
        </p:txBody>
      </p:sp>
      <p:sp>
        <p:nvSpPr>
          <p:cNvPr id="3" name="C_1_BD#129993be5.fixed?vcp=1&amp;color=0,0,0&amp;vtp=1&amp;bbb=1"/>
          <p:cNvSpPr/>
          <p:nvPr/>
        </p:nvSpPr>
        <p:spPr>
          <a:xfrm>
            <a:off x="384048" y="29169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7500"/>
              </a:lnSpc>
            </a:pPr>
            <a:r>
              <a:rPr lang="en-US" altLang="zh-CN" sz="60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（2023-2024学年度第二学期）</a:t>
            </a:r>
            <a:endParaRPr lang="en-US" altLang="zh-CN" sz="60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2_BD#e4248b396?vcp=1&amp;pid=129993be5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75068" y="1055448"/>
            <a:ext cx="22860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2_BD#e4248b396?vcp=1&amp;pid=129993be5&amp;color=0,0,0&amp;vtp=1&amp;bt=1&amp;bbb=1"/>
          <p:cNvSpPr/>
          <p:nvPr/>
        </p:nvSpPr>
        <p:spPr>
          <a:xfrm>
            <a:off x="896112" y="900000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：60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分钟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奖章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100枚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要求：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1.卷面整洁，字迹工整。2.用铅笔答卷。3.不会写的字用拼音表示。</a:t>
            </a:r>
            <a:endParaRPr lang="en-US" altLang="zh-CN" sz="100" dirty="0"/>
          </a:p>
        </p:txBody>
      </p:sp>
      <p:pic>
        <p:nvPicPr>
          <p:cNvPr id="4" name="P_2_BD#e4248b396?vcp=1&amp;pid=129993be5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0014" y="1032588"/>
            <a:ext cx="2926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C_2_BD#376793c58?vcp=1&amp;pid=129993be5&amp;color=0,0,0&amp;vtp=1&amp;bbb=1"/>
          <p:cNvSpPr/>
          <p:nvPr/>
        </p:nvSpPr>
        <p:spPr>
          <a:xfrm>
            <a:off x="896112" y="1941146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一、查《新华字典》（第12版）填空。（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8枚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7" name="C_2_BD#376793c58?vcp=1&amp;pid=129993be5&amp;color=0,0,0&amp;tib=255,255,255&amp;iip=3&amp;vtp=1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63682" y="1941146"/>
            <a:ext cx="457200" cy="457200"/>
          </a:xfrm>
          <a:prstGeom prst="rect">
            <a:avLst/>
          </a:prstGeom>
        </p:spPr>
      </p:pic>
      <p:graphicFrame>
        <p:nvGraphicFramePr>
          <p:cNvPr id="8" name="QB_3_BD.1_1#82fbaa47a?colgroup=4,4,6,6,9&amp;vcp=1&amp;pid=376793c58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0439596"/>
              </p:ext>
            </p:extLst>
          </p:nvPr>
        </p:nvGraphicFramePr>
        <p:xfrm>
          <a:off x="896112" y="2518234"/>
          <a:ext cx="10351008" cy="1460881"/>
        </p:xfrm>
        <a:graphic>
          <a:graphicData uri="http://schemas.openxmlformats.org/drawingml/2006/table">
            <a:tbl>
              <a:tblPr/>
              <a:tblGrid>
                <a:gridCol w="15453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47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762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762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00837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7155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生字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音序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音节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页码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组词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朵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QB_3_AN.2_1#82fbaa47a.blank?vcp=1&amp;pid=376793c58&amp;color=0,0,0&amp;vpa=1&amp;vtp=1"/>
          <p:cNvSpPr/>
          <p:nvPr/>
        </p:nvSpPr>
        <p:spPr>
          <a:xfrm>
            <a:off x="2951892" y="2976577"/>
            <a:ext cx="3730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T</a:t>
            </a:r>
            <a:endParaRPr lang="en-US" altLang="zh-CN" sz="2400" dirty="0"/>
          </a:p>
        </p:txBody>
      </p:sp>
      <p:sp>
        <p:nvSpPr>
          <p:cNvPr id="10" name="QB_3_AN.3_1#82fbaa47a.blank?vcp=1&amp;pid=376793c58&amp;color=0,0,0&amp;vpa=2&amp;vtp=1&amp;bbb=1"/>
          <p:cNvSpPr/>
          <p:nvPr/>
        </p:nvSpPr>
        <p:spPr>
          <a:xfrm>
            <a:off x="4610004" y="2976577"/>
            <a:ext cx="6778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tou</a:t>
            </a:r>
            <a:endParaRPr lang="en-US" altLang="zh-CN" sz="2400" dirty="0"/>
          </a:p>
        </p:txBody>
      </p:sp>
      <p:sp>
        <p:nvSpPr>
          <p:cNvPr id="11" name="QB_3_AN.4_1#82fbaa47a.blank?vcp=1&amp;pid=376793c58&amp;color=0,0,0&amp;vpa=3&amp;vtp=1&amp;bbb=1"/>
          <p:cNvSpPr/>
          <p:nvPr/>
        </p:nvSpPr>
        <p:spPr>
          <a:xfrm>
            <a:off x="6786276" y="2976577"/>
            <a:ext cx="6778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492</a:t>
            </a:r>
            <a:endParaRPr lang="en-US" altLang="zh-CN" sz="2400" dirty="0"/>
          </a:p>
        </p:txBody>
      </p:sp>
      <p:sp>
        <p:nvSpPr>
          <p:cNvPr id="12" name="QB_3_AN.5_1#82fbaa47a.blank?vcp=1&amp;pid=376793c58&amp;color=0,0,0&amp;vpa=4&amp;vtp=1&amp;bbb=1"/>
          <p:cNvSpPr/>
          <p:nvPr/>
        </p:nvSpPr>
        <p:spPr>
          <a:xfrm>
            <a:off x="8692800" y="2976577"/>
            <a:ext cx="2049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【示例】透明</a:t>
            </a:r>
            <a:endParaRPr lang="en-US" altLang="zh-CN" sz="2400" dirty="0"/>
          </a:p>
        </p:txBody>
      </p:sp>
      <p:sp>
        <p:nvSpPr>
          <p:cNvPr id="13" name="QB_3_AN.6_1#82fbaa47a.blank?vcp=1&amp;pid=376793c58&amp;color=0,0,0&amp;vpa=5&amp;vtp=1"/>
          <p:cNvSpPr/>
          <p:nvPr/>
        </p:nvSpPr>
        <p:spPr>
          <a:xfrm>
            <a:off x="2951892" y="3471242"/>
            <a:ext cx="3730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14" name="QB_3_AN.7_1#82fbaa47a.blank?vcp=1&amp;pid=376793c58&amp;color=0,0,0&amp;vpa=6&amp;vtp=1&amp;bbb=1"/>
          <p:cNvSpPr/>
          <p:nvPr/>
        </p:nvSpPr>
        <p:spPr>
          <a:xfrm>
            <a:off x="4610004" y="3471242"/>
            <a:ext cx="6778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duo</a:t>
            </a:r>
            <a:endParaRPr lang="en-US" altLang="zh-CN" sz="2400" dirty="0"/>
          </a:p>
        </p:txBody>
      </p:sp>
      <p:sp>
        <p:nvSpPr>
          <p:cNvPr id="15" name="QB_3_AN.8_1#82fbaa47a.blank?vcp=1&amp;pid=376793c58&amp;color=0,0,0&amp;vpa=7&amp;vtp=1&amp;bbb=1"/>
          <p:cNvSpPr/>
          <p:nvPr/>
        </p:nvSpPr>
        <p:spPr>
          <a:xfrm>
            <a:off x="6786276" y="3471242"/>
            <a:ext cx="6778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115</a:t>
            </a:r>
            <a:endParaRPr lang="en-US" altLang="zh-CN" sz="2400" dirty="0"/>
          </a:p>
        </p:txBody>
      </p:sp>
      <p:sp>
        <p:nvSpPr>
          <p:cNvPr id="16" name="QB_3_AN.9_1#82fbaa47a.blank?vcp=1&amp;pid=376793c58&amp;color=0,0,0&amp;vpa=8&amp;vtp=1&amp;bbb=1"/>
          <p:cNvSpPr/>
          <p:nvPr/>
        </p:nvSpPr>
        <p:spPr>
          <a:xfrm>
            <a:off x="8692800" y="3471242"/>
            <a:ext cx="2049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【示例】花朵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9de1025fa?vcp=1&amp;pid=129993be5&amp;color=0,0,0&amp;vtp=1&amp;bt=1&amp;bbb=1"/>
          <p:cNvSpPr/>
          <p:nvPr/>
        </p:nvSpPr>
        <p:spPr>
          <a:xfrm>
            <a:off x="896112" y="900000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二、我能写出下列字母对应的大小写。（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2_BD#9de1025fa?vcp=1&amp;pid=129993be5&amp;color=0,0,0&amp;tib=255,255,255&amp;iip=4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62094" y="900000"/>
            <a:ext cx="457200" cy="457200"/>
          </a:xfrm>
          <a:prstGeom prst="rect">
            <a:avLst/>
          </a:prstGeom>
        </p:spPr>
      </p:pic>
      <p:sp>
        <p:nvSpPr>
          <p:cNvPr id="4" name="QB_3_BD.10_1#452b83a4d?vcp=1&amp;pid=9de1025fa&amp;color=0,0,0&amp;vtp=1&amp;bbb=1"/>
          <p:cNvSpPr/>
          <p:nvPr/>
        </p:nvSpPr>
        <p:spPr>
          <a:xfrm>
            <a:off x="896112" y="135262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2115617" algn="l"/>
                <a:tab pos="4218534" algn="l"/>
                <a:tab pos="6321450" algn="l"/>
                <a:tab pos="8424367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f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r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q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2115617" algn="l"/>
                <a:tab pos="4218534" algn="l"/>
                <a:tab pos="6321450" algn="l"/>
                <a:tab pos="8424367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E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G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H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M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endParaRPr lang="en-US" altLang="zh-CN" sz="2400" dirty="0"/>
          </a:p>
        </p:txBody>
      </p:sp>
      <p:sp>
        <p:nvSpPr>
          <p:cNvPr id="5" name="QB_3_AN.11_1#452b83a4d.blank?vcp=1&amp;pid=9de1025fa&amp;color=0,0,0&amp;vpa=9&amp;vtp=1"/>
          <p:cNvSpPr/>
          <p:nvPr/>
        </p:nvSpPr>
        <p:spPr>
          <a:xfrm>
            <a:off x="1065180" y="1324688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F</a:t>
            </a:r>
            <a:endParaRPr lang="en-US" altLang="zh-CN" sz="2400" dirty="0"/>
          </a:p>
        </p:txBody>
      </p:sp>
      <p:sp>
        <p:nvSpPr>
          <p:cNvPr id="6" name="QB_3_AN.12_1#452b83a4d.blank?vcp=1&amp;pid=9de1025fa&amp;color=0,0,0&amp;vpa=10&amp;vtp=1"/>
          <p:cNvSpPr/>
          <p:nvPr/>
        </p:nvSpPr>
        <p:spPr>
          <a:xfrm>
            <a:off x="3181000" y="1324688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7" name="QB_3_AN.13_1#452b83a4d.blank?vcp=1&amp;pid=9de1025fa&amp;color=0,0,0&amp;vpa=11&amp;vtp=1"/>
          <p:cNvSpPr/>
          <p:nvPr/>
        </p:nvSpPr>
        <p:spPr>
          <a:xfrm>
            <a:off x="5283485" y="1324688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R</a:t>
            </a:r>
            <a:endParaRPr lang="en-US" altLang="zh-CN" sz="2400" dirty="0"/>
          </a:p>
        </p:txBody>
      </p:sp>
      <p:sp>
        <p:nvSpPr>
          <p:cNvPr id="8" name="QB_3_AN.14_1#452b83a4d.blank?vcp=1&amp;pid=9de1025fa&amp;color=0,0,0&amp;vpa=12&amp;vtp=1"/>
          <p:cNvSpPr/>
          <p:nvPr/>
        </p:nvSpPr>
        <p:spPr>
          <a:xfrm>
            <a:off x="7386606" y="1324688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Q</a:t>
            </a:r>
            <a:endParaRPr lang="en-US" altLang="zh-CN" sz="2400" dirty="0"/>
          </a:p>
        </p:txBody>
      </p:sp>
      <p:sp>
        <p:nvSpPr>
          <p:cNvPr id="9" name="QB_3_AN.15_1#452b83a4d.blank?vcp=1&amp;pid=9de1025fa&amp;color=0,0,0&amp;vpa=13&amp;vtp=1"/>
          <p:cNvSpPr/>
          <p:nvPr/>
        </p:nvSpPr>
        <p:spPr>
          <a:xfrm>
            <a:off x="9489725" y="1324688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</a:t>
            </a:r>
            <a:endParaRPr lang="en-US" altLang="zh-CN" sz="2400" dirty="0"/>
          </a:p>
        </p:txBody>
      </p:sp>
      <p:sp>
        <p:nvSpPr>
          <p:cNvPr id="10" name="QB_3_AN.16_1#452b83a4d.blank?vcp=1&amp;pid=9de1025fa&amp;color=0,0,0&amp;vpa=14&amp;vtp=1"/>
          <p:cNvSpPr/>
          <p:nvPr/>
        </p:nvSpPr>
        <p:spPr>
          <a:xfrm>
            <a:off x="985012" y="1861898"/>
            <a:ext cx="457200" cy="4514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a</a:t>
            </a:r>
            <a:endParaRPr lang="en-US" altLang="zh-CN" sz="2400" dirty="0">
              <a:latin typeface="SimSun" panose="02010600030101010101" pitchFamily="2" charset="-122"/>
            </a:endParaRPr>
          </a:p>
        </p:txBody>
      </p:sp>
      <p:sp>
        <p:nvSpPr>
          <p:cNvPr id="11" name="QB_3_AN.17_1#452b83a4d.blank?vcp=1&amp;pid=9de1025fa&amp;color=0,0,0&amp;vpa=15&amp;vtp=1"/>
          <p:cNvSpPr/>
          <p:nvPr/>
        </p:nvSpPr>
        <p:spPr>
          <a:xfrm>
            <a:off x="3181000" y="1861898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e</a:t>
            </a:r>
            <a:endParaRPr lang="en-US" altLang="zh-CN" sz="2400" dirty="0"/>
          </a:p>
        </p:txBody>
      </p:sp>
      <p:sp>
        <p:nvSpPr>
          <p:cNvPr id="12" name="QB_3_AN.18_1#452b83a4d.blank?vcp=1&amp;pid=9de1025fa&amp;color=0,0,0&amp;vpa=16&amp;vtp=1"/>
          <p:cNvSpPr/>
          <p:nvPr/>
        </p:nvSpPr>
        <p:spPr>
          <a:xfrm>
            <a:off x="5283485" y="1861898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ɡ</a:t>
            </a:r>
            <a:endParaRPr lang="en-US" altLang="zh-CN" sz="2400" dirty="0"/>
          </a:p>
        </p:txBody>
      </p:sp>
      <p:sp>
        <p:nvSpPr>
          <p:cNvPr id="13" name="QB_3_AN.19_1#452b83a4d.blank?vcp=1&amp;pid=9de1025fa&amp;color=0,0,0&amp;vpa=17&amp;vtp=1"/>
          <p:cNvSpPr/>
          <p:nvPr/>
        </p:nvSpPr>
        <p:spPr>
          <a:xfrm>
            <a:off x="7386606" y="1861898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h</a:t>
            </a:r>
            <a:endParaRPr lang="en-US" altLang="zh-CN" sz="2400" dirty="0"/>
          </a:p>
        </p:txBody>
      </p:sp>
      <p:sp>
        <p:nvSpPr>
          <p:cNvPr id="14" name="QB_3_AN.20_1#452b83a4d.blank?vcp=1&amp;pid=9de1025fa&amp;color=0,0,0&amp;vpa=18&amp;vtp=1"/>
          <p:cNvSpPr/>
          <p:nvPr/>
        </p:nvSpPr>
        <p:spPr>
          <a:xfrm>
            <a:off x="9565925" y="1861898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m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b4b273f97?vcp=1&amp;pid=129993be5&amp;color=0,0,0&amp;vtp=1&amp;bt=1&amp;bbb=1"/>
          <p:cNvSpPr/>
          <p:nvPr/>
        </p:nvSpPr>
        <p:spPr>
          <a:xfrm>
            <a:off x="896112" y="900000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三、读拼音，写词语。（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8枚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2_BD#b4b273f97?vcp=1&amp;pid=129993be5&amp;color=0,0,0&amp;tib=255,255,255&amp;iip=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1781" y="900000"/>
            <a:ext cx="457200" cy="457200"/>
          </a:xfrm>
          <a:prstGeom prst="rect">
            <a:avLst/>
          </a:prstGeom>
        </p:spPr>
      </p:pic>
      <p:sp>
        <p:nvSpPr>
          <p:cNvPr id="4" name="QB_3_BD.21_1#be643ba96?vcp=1&amp;pid=b4b273f97&amp;color=0,0,0&amp;vtp=1&amp;bbb=1"/>
          <p:cNvSpPr/>
          <p:nvPr/>
        </p:nvSpPr>
        <p:spPr>
          <a:xfrm>
            <a:off x="896112" y="1352628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3669961" algn="l"/>
                <a:tab pos="6870023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shēnɡ bìnɡ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yī xué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fēn bié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endParaRPr lang="en-US" altLang="zh-CN" sz="2400" dirty="0"/>
          </a:p>
          <a:p>
            <a:pPr latinLnBrk="1">
              <a:lnSpc>
                <a:spcPts val="4400"/>
              </a:lnSpc>
              <a:tabLst>
                <a:tab pos="3669961" algn="l"/>
                <a:tab pos="6870023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shù ɡ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qí ɡu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i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xīnɡ ɡu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ā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nɡ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3669961" algn="l"/>
                <a:tab pos="6870023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xi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rén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ɡ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ā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o xìnɡ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</a:t>
            </a:r>
            <a:endParaRPr lang="en-US" altLang="zh-CN" sz="2400" dirty="0"/>
          </a:p>
        </p:txBody>
      </p:sp>
      <p:sp>
        <p:nvSpPr>
          <p:cNvPr id="5" name="QB_3_AN.22_1#be643ba96.blank?vcp=1&amp;pid=b4b273f97&amp;color=0,0,0&amp;vpa=19&amp;vtp=1&amp;bbb=1"/>
          <p:cNvSpPr/>
          <p:nvPr/>
        </p:nvSpPr>
        <p:spPr>
          <a:xfrm>
            <a:off x="2436781" y="1324688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生病</a:t>
            </a:r>
            <a:endParaRPr lang="en-US" altLang="zh-CN" sz="2400" dirty="0"/>
          </a:p>
        </p:txBody>
      </p:sp>
      <p:sp>
        <p:nvSpPr>
          <p:cNvPr id="6" name="QB_3_AN.23_1#be643ba96.blank?vcp=1&amp;pid=b4b273f97&amp;color=0,0,0&amp;vpa=20&amp;vtp=1&amp;bbb=1"/>
          <p:cNvSpPr/>
          <p:nvPr/>
        </p:nvSpPr>
        <p:spPr>
          <a:xfrm>
            <a:off x="5496846" y="1324688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医学</a:t>
            </a:r>
            <a:endParaRPr lang="en-US" altLang="zh-CN" sz="2400" dirty="0"/>
          </a:p>
        </p:txBody>
      </p:sp>
      <p:sp>
        <p:nvSpPr>
          <p:cNvPr id="7" name="QB_3_AN.24_1#be643ba96.blank?vcp=1&amp;pid=b4b273f97&amp;color=0,0,0&amp;vpa=21&amp;vtp=1&amp;bbb=1"/>
          <p:cNvSpPr/>
          <p:nvPr/>
        </p:nvSpPr>
        <p:spPr>
          <a:xfrm>
            <a:off x="9078246" y="1324688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分别</a:t>
            </a:r>
            <a:endParaRPr lang="en-US" altLang="zh-CN" sz="2400" dirty="0"/>
          </a:p>
        </p:txBody>
      </p:sp>
      <p:sp>
        <p:nvSpPr>
          <p:cNvPr id="8" name="QB_3_AN.25_1#be643ba96.blank?vcp=1&amp;pid=b4b273f97&amp;color=0,0,0&amp;vpa=22&amp;vtp=1&amp;bbb=1"/>
          <p:cNvSpPr/>
          <p:nvPr/>
        </p:nvSpPr>
        <p:spPr>
          <a:xfrm>
            <a:off x="1979581" y="1883488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树干</a:t>
            </a:r>
            <a:endParaRPr lang="en-US" altLang="zh-CN" sz="2400" dirty="0"/>
          </a:p>
        </p:txBody>
      </p:sp>
      <p:sp>
        <p:nvSpPr>
          <p:cNvPr id="9" name="QB_3_AN.26_1#be643ba96.blank?vcp=1&amp;pid=b4b273f97&amp;color=0,0,0&amp;vpa=23&amp;vtp=1&amp;bbb=1"/>
          <p:cNvSpPr/>
          <p:nvPr/>
        </p:nvSpPr>
        <p:spPr>
          <a:xfrm>
            <a:off x="5649246" y="1883488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奇怪</a:t>
            </a:r>
            <a:endParaRPr lang="en-US" altLang="zh-CN" sz="2400" dirty="0"/>
          </a:p>
        </p:txBody>
      </p:sp>
      <p:sp>
        <p:nvSpPr>
          <p:cNvPr id="10" name="QB_3_AN.27_1#be643ba96.blank?vcp=1&amp;pid=b4b273f97&amp;color=0,0,0&amp;vpa=24&amp;vtp=1&amp;bbb=1"/>
          <p:cNvSpPr/>
          <p:nvPr/>
        </p:nvSpPr>
        <p:spPr>
          <a:xfrm>
            <a:off x="9306846" y="1883488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星光</a:t>
            </a:r>
            <a:endParaRPr lang="en-US" altLang="zh-CN" sz="2400" dirty="0"/>
          </a:p>
        </p:txBody>
      </p:sp>
      <p:sp>
        <p:nvSpPr>
          <p:cNvPr id="11" name="QB_3_AN.28_1#be643ba96.blank?vcp=1&amp;pid=b4b273f97&amp;color=0,0,0&amp;vpa=25&amp;vtp=1&amp;bbb=1"/>
          <p:cNvSpPr/>
          <p:nvPr/>
        </p:nvSpPr>
        <p:spPr>
          <a:xfrm>
            <a:off x="1979581" y="2420698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吓人</a:t>
            </a:r>
            <a:endParaRPr lang="en-US" altLang="zh-CN" sz="2400" dirty="0"/>
          </a:p>
        </p:txBody>
      </p:sp>
      <p:sp>
        <p:nvSpPr>
          <p:cNvPr id="12" name="QB_3_AN.29_1#be643ba96.blank?vcp=1&amp;pid=b4b273f97&amp;color=0,0,0&amp;vpa=26&amp;vtp=1&amp;bbb=1"/>
          <p:cNvSpPr/>
          <p:nvPr/>
        </p:nvSpPr>
        <p:spPr>
          <a:xfrm>
            <a:off x="7630446" y="2420698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高兴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e91991ebc?vcp=1&amp;pid=129993be5&amp;color=0,0,0&amp;vtp=1&amp;bt=1&amp;bbb=1"/>
          <p:cNvSpPr/>
          <p:nvPr/>
        </p:nvSpPr>
        <p:spPr>
          <a:xfrm>
            <a:off x="896112" y="900000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四、巧填同音字。（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2_BD#e91991ebc?vcp=1&amp;pid=129993be5&amp;color=0,0,0&amp;tib=255,255,255&amp;iip=6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7406" y="900000"/>
            <a:ext cx="457200" cy="457200"/>
          </a:xfrm>
          <a:prstGeom prst="rect">
            <a:avLst/>
          </a:prstGeom>
        </p:spPr>
      </p:pic>
      <p:sp>
        <p:nvSpPr>
          <p:cNvPr id="4" name="QB_3_BD.30_1#342731f06?vcp=1&amp;pid=e91991ebc&amp;color=0,0,0&amp;vtp=1&amp;bbb=1"/>
          <p:cNvSpPr/>
          <p:nvPr/>
        </p:nvSpPr>
        <p:spPr>
          <a:xfrm>
            <a:off x="896112" y="1352628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3212846" algn="l"/>
                <a:tab pos="5346192" algn="l"/>
                <a:tab pos="8393938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w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ǎ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nɡ：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球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来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ku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i：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乐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endParaRPr lang="en-US" altLang="zh-CN" sz="2400" dirty="0"/>
          </a:p>
          <a:p>
            <a:pPr latinLnBrk="1">
              <a:lnSpc>
                <a:spcPts val="4400"/>
              </a:lnSpc>
              <a:tabLst>
                <a:tab pos="3212846" algn="l"/>
                <a:tab pos="5346192" algn="l"/>
                <a:tab pos="8393938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qīnɡ：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草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水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fēi：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常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机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3212846" algn="l"/>
                <a:tab pos="5346192" algn="l"/>
                <a:tab pos="8393938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xi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ā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nɡ：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味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故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ji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ā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n：房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刀</a:t>
            </a:r>
            <a:endParaRPr lang="en-US" altLang="zh-CN" sz="2400" dirty="0"/>
          </a:p>
        </p:txBody>
      </p:sp>
      <p:sp>
        <p:nvSpPr>
          <p:cNvPr id="5" name="QB_3_AN.31_1#342731f06.blank?vcp=1&amp;pid=e91991ebc&amp;color=0,0,0&amp;vpa=27&amp;vtp=1"/>
          <p:cNvSpPr/>
          <p:nvPr/>
        </p:nvSpPr>
        <p:spPr>
          <a:xfrm>
            <a:off x="1827181" y="1324688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网</a:t>
            </a:r>
            <a:endParaRPr lang="en-US" altLang="zh-CN" sz="2400" dirty="0"/>
          </a:p>
        </p:txBody>
      </p:sp>
      <p:sp>
        <p:nvSpPr>
          <p:cNvPr id="6" name="QB_3_AN.32_1#342731f06.blank?vcp=1&amp;pid=e91991ebc&amp;color=0,0,0&amp;vpa=28&amp;vtp=1"/>
          <p:cNvSpPr/>
          <p:nvPr/>
        </p:nvSpPr>
        <p:spPr>
          <a:xfrm>
            <a:off x="4430680" y="1324688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往</a:t>
            </a:r>
            <a:endParaRPr lang="en-US" altLang="zh-CN" sz="2400" dirty="0"/>
          </a:p>
        </p:txBody>
      </p:sp>
      <p:sp>
        <p:nvSpPr>
          <p:cNvPr id="7" name="QB_3_AN.33_1#342731f06.blank?vcp=1&amp;pid=e91991ebc&amp;color=0,0,0&amp;vpa=29&amp;vtp=1"/>
          <p:cNvSpPr/>
          <p:nvPr/>
        </p:nvSpPr>
        <p:spPr>
          <a:xfrm>
            <a:off x="7173246" y="1324688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快</a:t>
            </a:r>
            <a:endParaRPr lang="en-US" altLang="zh-CN" sz="2400" dirty="0"/>
          </a:p>
        </p:txBody>
      </p:sp>
      <p:sp>
        <p:nvSpPr>
          <p:cNvPr id="8" name="QB_3_AN.34_1#342731f06.blank?vcp=1&amp;pid=e91991ebc&amp;color=0,0,0&amp;vpa=30&amp;vtp=1"/>
          <p:cNvSpPr/>
          <p:nvPr/>
        </p:nvSpPr>
        <p:spPr>
          <a:xfrm>
            <a:off x="9611646" y="1324688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块</a:t>
            </a:r>
            <a:endParaRPr lang="en-US" altLang="zh-CN" sz="2400" dirty="0"/>
          </a:p>
        </p:txBody>
      </p:sp>
      <p:sp>
        <p:nvSpPr>
          <p:cNvPr id="9" name="QB_3_AN.35_1#342731f06.blank?vcp=1&amp;pid=e91991ebc&amp;color=0,0,0&amp;vpa=31&amp;vtp=1"/>
          <p:cNvSpPr/>
          <p:nvPr/>
        </p:nvSpPr>
        <p:spPr>
          <a:xfrm>
            <a:off x="1827181" y="1883488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青</a:t>
            </a:r>
            <a:endParaRPr lang="en-US" altLang="zh-CN" sz="2400" dirty="0"/>
          </a:p>
        </p:txBody>
      </p:sp>
      <p:sp>
        <p:nvSpPr>
          <p:cNvPr id="10" name="QB_3_AN.36_1#342731f06.blank?vcp=1&amp;pid=e91991ebc&amp;color=0,0,0&amp;vpa=32&amp;vtp=1"/>
          <p:cNvSpPr/>
          <p:nvPr/>
        </p:nvSpPr>
        <p:spPr>
          <a:xfrm>
            <a:off x="4125880" y="1883488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清</a:t>
            </a:r>
            <a:endParaRPr lang="en-US" altLang="zh-CN" sz="2400" dirty="0"/>
          </a:p>
        </p:txBody>
      </p:sp>
      <p:sp>
        <p:nvSpPr>
          <p:cNvPr id="11" name="QB_3_AN.37_1#342731f06.blank?vcp=1&amp;pid=e91991ebc&amp;color=0,0,0&amp;vpa=33&amp;vtp=1"/>
          <p:cNvSpPr/>
          <p:nvPr/>
        </p:nvSpPr>
        <p:spPr>
          <a:xfrm>
            <a:off x="7020846" y="1883488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非</a:t>
            </a:r>
            <a:endParaRPr lang="en-US" altLang="zh-CN" sz="2400" dirty="0"/>
          </a:p>
        </p:txBody>
      </p:sp>
      <p:sp>
        <p:nvSpPr>
          <p:cNvPr id="12" name="QB_3_AN.38_1#342731f06.blank?vcp=1&amp;pid=e91991ebc&amp;color=0,0,0&amp;vpa=34&amp;vtp=1"/>
          <p:cNvSpPr/>
          <p:nvPr/>
        </p:nvSpPr>
        <p:spPr>
          <a:xfrm>
            <a:off x="9306846" y="1883488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飞</a:t>
            </a:r>
            <a:endParaRPr lang="en-US" altLang="zh-CN" sz="2400" dirty="0"/>
          </a:p>
        </p:txBody>
      </p:sp>
      <p:sp>
        <p:nvSpPr>
          <p:cNvPr id="13" name="QB_3_AN.39_1#342731f06.blank?vcp=1&amp;pid=e91991ebc&amp;color=0,0,0&amp;vpa=35&amp;vtp=1"/>
          <p:cNvSpPr/>
          <p:nvPr/>
        </p:nvSpPr>
        <p:spPr>
          <a:xfrm>
            <a:off x="1979581" y="2420698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香</a:t>
            </a:r>
            <a:endParaRPr lang="en-US" altLang="zh-CN" sz="2400" dirty="0"/>
          </a:p>
        </p:txBody>
      </p:sp>
      <p:sp>
        <p:nvSpPr>
          <p:cNvPr id="14" name="QB_3_AN.40_1#342731f06.blank?vcp=1&amp;pid=e91991ebc&amp;color=0,0,0&amp;vpa=36&amp;vtp=1"/>
          <p:cNvSpPr/>
          <p:nvPr/>
        </p:nvSpPr>
        <p:spPr>
          <a:xfrm>
            <a:off x="4430680" y="2420698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乡</a:t>
            </a:r>
            <a:endParaRPr lang="en-US" altLang="zh-CN" sz="2400" dirty="0"/>
          </a:p>
        </p:txBody>
      </p:sp>
      <p:sp>
        <p:nvSpPr>
          <p:cNvPr id="15" name="QB_3_AN.41_1#342731f06.blank?vcp=1&amp;pid=e91991ebc&amp;color=0,0,0&amp;vpa=37&amp;vtp=1"/>
          <p:cNvSpPr/>
          <p:nvPr/>
        </p:nvSpPr>
        <p:spPr>
          <a:xfrm>
            <a:off x="7478046" y="2420698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间</a:t>
            </a:r>
            <a:endParaRPr lang="en-US" altLang="zh-CN" sz="2400" dirty="0"/>
          </a:p>
        </p:txBody>
      </p:sp>
      <p:sp>
        <p:nvSpPr>
          <p:cNvPr id="16" name="QB_3_AN.42_1#342731f06.blank?vcp=1&amp;pid=e91991ebc&amp;color=0,0,0&amp;vpa=38&amp;vtp=1"/>
          <p:cNvSpPr/>
          <p:nvPr/>
        </p:nvSpPr>
        <p:spPr>
          <a:xfrm>
            <a:off x="9306846" y="2420698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尖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6c1f1952a?vcp=1&amp;pid=129993be5&amp;color=0,0,0&amp;vtp=1&amp;bt=1&amp;bbb=1"/>
          <p:cNvSpPr/>
          <p:nvPr/>
        </p:nvSpPr>
        <p:spPr>
          <a:xfrm>
            <a:off x="896112" y="900000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五、你会做生字加减的游戏吗?快来试一试吧!（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2_BD#6c1f1952a?vcp=1&amp;pid=129993be5&amp;color=0,0,0&amp;tib=255,255,255&amp;iip=7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35244" y="900000"/>
            <a:ext cx="457200" cy="457200"/>
          </a:xfrm>
          <a:prstGeom prst="rect">
            <a:avLst/>
          </a:prstGeom>
        </p:spPr>
      </p:pic>
      <p:sp>
        <p:nvSpPr>
          <p:cNvPr id="4" name="QB_3_BD.43_1#bae4d8146?vcp=1&amp;pid=6c1f1952a&amp;color=0,0,0&amp;vtp=1&amp;bbb=1"/>
          <p:cNvSpPr/>
          <p:nvPr/>
        </p:nvSpPr>
        <p:spPr>
          <a:xfrm>
            <a:off x="896112" y="135262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3517561" algn="l"/>
                <a:tab pos="7022423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月+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半=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山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+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夕=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口+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=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吵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3517561" algn="l"/>
                <a:tab pos="7022423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飘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-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票=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-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木=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张-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=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弓</a:t>
            </a:r>
            <a:endParaRPr lang="en-US" altLang="zh-CN" sz="2400" dirty="0"/>
          </a:p>
        </p:txBody>
      </p:sp>
      <p:sp>
        <p:nvSpPr>
          <p:cNvPr id="5" name="QB_3_AN.44_1#bae4d8146.blank?vcp=1&amp;pid=6c1f1952a&amp;color=0,0,0&amp;vpa=39&amp;vtp=1"/>
          <p:cNvSpPr/>
          <p:nvPr/>
        </p:nvSpPr>
        <p:spPr>
          <a:xfrm>
            <a:off x="1827181" y="1324688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胖</a:t>
            </a:r>
            <a:endParaRPr lang="en-US" altLang="zh-CN" sz="2400" dirty="0"/>
          </a:p>
        </p:txBody>
      </p:sp>
      <p:sp>
        <p:nvSpPr>
          <p:cNvPr id="6" name="QB_3_AN.45_1#bae4d8146.blank?vcp=1&amp;pid=6c1f1952a&amp;color=0,0,0&amp;vpa=40&amp;vtp=1"/>
          <p:cNvSpPr/>
          <p:nvPr/>
        </p:nvSpPr>
        <p:spPr>
          <a:xfrm>
            <a:off x="5344446" y="1324688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岁</a:t>
            </a:r>
            <a:endParaRPr lang="en-US" altLang="zh-CN" sz="2400" dirty="0"/>
          </a:p>
        </p:txBody>
      </p:sp>
      <p:sp>
        <p:nvSpPr>
          <p:cNvPr id="7" name="QB_3_AN.46_1#bae4d8146.blank?vcp=1&amp;pid=6c1f1952a&amp;color=0,0,0&amp;vpa=41&amp;vtp=1"/>
          <p:cNvSpPr/>
          <p:nvPr/>
        </p:nvSpPr>
        <p:spPr>
          <a:xfrm>
            <a:off x="8392446" y="1324688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少</a:t>
            </a:r>
            <a:endParaRPr lang="en-US" altLang="zh-CN" sz="2400" dirty="0"/>
          </a:p>
        </p:txBody>
      </p:sp>
      <p:sp>
        <p:nvSpPr>
          <p:cNvPr id="8" name="QB_3_AN.47_1#bae4d8146.blank?vcp=1&amp;pid=6c1f1952a&amp;color=0,0,0&amp;vpa=42&amp;vtp=1"/>
          <p:cNvSpPr/>
          <p:nvPr/>
        </p:nvSpPr>
        <p:spPr>
          <a:xfrm>
            <a:off x="1827181" y="1861898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风</a:t>
            </a:r>
            <a:endParaRPr lang="en-US" altLang="zh-CN" sz="2400" dirty="0"/>
          </a:p>
        </p:txBody>
      </p:sp>
      <p:sp>
        <p:nvSpPr>
          <p:cNvPr id="9" name="QB_3_AN.48_1#bae4d8146.blank?vcp=1&amp;pid=6c1f1952a&amp;color=0,0,0&amp;vpa=43&amp;vtp=1"/>
          <p:cNvSpPr/>
          <p:nvPr/>
        </p:nvSpPr>
        <p:spPr>
          <a:xfrm>
            <a:off x="5344446" y="1861898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交</a:t>
            </a:r>
            <a:endParaRPr lang="en-US" altLang="zh-CN" sz="2400" dirty="0"/>
          </a:p>
        </p:txBody>
      </p:sp>
      <p:sp>
        <p:nvSpPr>
          <p:cNvPr id="10" name="QB_3_AN.49_1#bae4d8146.blank?vcp=1&amp;pid=6c1f1952a&amp;color=0,0,0&amp;vpa=44&amp;vtp=1"/>
          <p:cNvSpPr/>
          <p:nvPr/>
        </p:nvSpPr>
        <p:spPr>
          <a:xfrm>
            <a:off x="8392446" y="1861898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长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e6e4d8236?vcp=1&amp;pid=129993be5&amp;color=0,0,0&amp;vtp=1&amp;bt=1&amp;bbb=1&amp;hb=1"/>
          <p:cNvSpPr/>
          <p:nvPr/>
        </p:nvSpPr>
        <p:spPr>
          <a:xfrm>
            <a:off x="896112" y="896112"/>
            <a:ext cx="10387584" cy="8839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六、我会选，选合适的读音画“√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”，或者将正确答案的序号填在</a:t>
            </a:r>
          </a:p>
          <a:p>
            <a:pPr latinLnBrk="1">
              <a:lnSpc>
                <a:spcPts val="38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横线上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11枚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2_BD#e6e4d8236?vcp=1&amp;pid=129993be5&amp;color=0,0,0&amp;tib=255,255,255&amp;iip=8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8044" y="1322832"/>
            <a:ext cx="457200" cy="457200"/>
          </a:xfrm>
          <a:prstGeom prst="rect">
            <a:avLst/>
          </a:prstGeom>
        </p:spPr>
      </p:pic>
      <p:sp>
        <p:nvSpPr>
          <p:cNvPr id="4" name="QM_3_BD.1_1#502ea1fac?vcp=1&amp;pid=e6e4d8236&amp;color=0,0,0&amp;vtp=1&amp;bbb=1"/>
          <p:cNvSpPr/>
          <p:nvPr/>
        </p:nvSpPr>
        <p:spPr>
          <a:xfrm>
            <a:off x="896112" y="1788668"/>
            <a:ext cx="10387584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①座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②坐</a:t>
            </a:r>
            <a:endParaRPr lang="en-US" altLang="zh-CN" sz="2400" dirty="0"/>
          </a:p>
        </p:txBody>
      </p:sp>
      <p:sp>
        <p:nvSpPr>
          <p:cNvPr id="5" name="QB_4_BD.2_1#573d6f59d?vcp=1&amp;pid=502ea1fac&amp;color=0,0,0&amp;vtp=1&amp;bbb=1"/>
          <p:cNvSpPr/>
          <p:nvPr/>
        </p:nvSpPr>
        <p:spPr>
          <a:xfrm>
            <a:off x="896112" y="2319972"/>
            <a:ext cx="10387584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.我的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位很干净，请您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在这里吧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6" name="QB_4_AN.3_1#573d6f59d.blank?vcp=1&amp;pid=502ea1fac&amp;color=0,0,0&amp;vpa=45&amp;vtp=1"/>
          <p:cNvSpPr/>
          <p:nvPr/>
        </p:nvSpPr>
        <p:spPr>
          <a:xfrm>
            <a:off x="1827181" y="2274633"/>
            <a:ext cx="525463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7" name="QB_4_AN.4_1#573d6f59d.blank?vcp=1&amp;pid=502ea1fac&amp;color=0,0,0&amp;vpa=46&amp;vtp=1"/>
          <p:cNvSpPr/>
          <p:nvPr/>
        </p:nvSpPr>
        <p:spPr>
          <a:xfrm>
            <a:off x="4570380" y="2274633"/>
            <a:ext cx="525463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8" name="P_4_BD#ca806f3f3?vcp=1&amp;pid=502ea1fac&amp;color=0,0,0&amp;vtp=1&amp;bbb=1"/>
          <p:cNvSpPr/>
          <p:nvPr/>
        </p:nvSpPr>
        <p:spPr>
          <a:xfrm>
            <a:off x="896112" y="2846133"/>
            <a:ext cx="10387584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①晴 ②睛 ③情</a:t>
            </a:r>
            <a:endParaRPr lang="en-US" altLang="zh-CN" sz="2400" dirty="0"/>
          </a:p>
        </p:txBody>
      </p:sp>
      <p:sp>
        <p:nvSpPr>
          <p:cNvPr id="9" name="QB_4_BD.5_1#1136570ef?vcp=1&amp;pid=502ea1fac&amp;color=0,0,0&amp;vtp=1&amp;bbb=1"/>
          <p:cNvSpPr/>
          <p:nvPr/>
        </p:nvSpPr>
        <p:spPr>
          <a:xfrm>
            <a:off x="896112" y="3372294"/>
            <a:ext cx="10387584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.早上我一睁开眼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，看到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空万里，心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顿时变好了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10" name="QB_4_AN.6_1#1136570ef.blank?vcp=1&amp;pid=502ea1fac&amp;color=0,0,0&amp;vpa=47&amp;vtp=1"/>
          <p:cNvSpPr/>
          <p:nvPr/>
        </p:nvSpPr>
        <p:spPr>
          <a:xfrm>
            <a:off x="3351180" y="3326955"/>
            <a:ext cx="525463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11" name="QB_4_AN.7_1#1136570ef.blank?vcp=1&amp;pid=502ea1fac&amp;color=0,0,0&amp;vpa=48&amp;vtp=1"/>
          <p:cNvSpPr/>
          <p:nvPr/>
        </p:nvSpPr>
        <p:spPr>
          <a:xfrm>
            <a:off x="4875180" y="3326955"/>
            <a:ext cx="525463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12" name="QB_4_AN.8_1#1136570ef.blank?vcp=1&amp;pid=502ea1fac&amp;color=0,0,0&amp;vpa=49&amp;vtp=1"/>
          <p:cNvSpPr/>
          <p:nvPr/>
        </p:nvSpPr>
        <p:spPr>
          <a:xfrm>
            <a:off x="7008781" y="3326955"/>
            <a:ext cx="525463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13" name="P_4_BD#133d7315d?vcp=1&amp;pid=502ea1fac&amp;color=0,0,0&amp;vtp=1&amp;bbb=1"/>
          <p:cNvSpPr/>
          <p:nvPr/>
        </p:nvSpPr>
        <p:spPr>
          <a:xfrm>
            <a:off x="896112" y="3898455"/>
            <a:ext cx="10387584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①吗 ②呢 ③呀</a:t>
            </a:r>
            <a:endParaRPr lang="en-US" altLang="zh-CN" sz="2400" dirty="0"/>
          </a:p>
        </p:txBody>
      </p:sp>
      <p:sp>
        <p:nvSpPr>
          <p:cNvPr id="14" name="QB_4_BD.9_1#5dd4cbf9f?vcp=1&amp;pid=502ea1fac&amp;color=0,0,0&amp;vtp=1&amp;bbb=1"/>
          <p:cNvSpPr/>
          <p:nvPr/>
        </p:nvSpPr>
        <p:spPr>
          <a:xfrm>
            <a:off x="896112" y="4424616"/>
            <a:ext cx="10387584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.这支铅笔是你的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？真漂亮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！</a:t>
            </a:r>
            <a:endParaRPr lang="en-US" altLang="zh-CN" sz="2400" dirty="0"/>
          </a:p>
        </p:txBody>
      </p:sp>
      <p:sp>
        <p:nvSpPr>
          <p:cNvPr id="15" name="QB_4_AN.10_1#5dd4cbf9f.blank?vcp=1&amp;pid=502ea1fac&amp;color=0,0,0&amp;vpa=50&amp;vtp=1"/>
          <p:cNvSpPr/>
          <p:nvPr/>
        </p:nvSpPr>
        <p:spPr>
          <a:xfrm>
            <a:off x="3351180" y="4379277"/>
            <a:ext cx="525463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16" name="QB_4_AN.11_1#5dd4cbf9f.blank?vcp=1&amp;pid=502ea1fac&amp;color=0,0,0&amp;vpa=51&amp;vtp=1"/>
          <p:cNvSpPr/>
          <p:nvPr/>
        </p:nvSpPr>
        <p:spPr>
          <a:xfrm>
            <a:off x="5179980" y="4379277"/>
            <a:ext cx="525463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17" name="QB_3_BD.12_1#09533a105?vcp=1&amp;pid=e6e4d8236&amp;color=0,0,0&amp;vtp=1&amp;bbb=1"/>
          <p:cNvSpPr/>
          <p:nvPr/>
        </p:nvSpPr>
        <p:spPr>
          <a:xfrm>
            <a:off x="896112" y="4950777"/>
            <a:ext cx="10387584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听音乐（yuè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lè）是一件快乐（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yuè lè）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的事。</a:t>
            </a:r>
            <a:endParaRPr lang="en-US" altLang="zh-CN" sz="2400" dirty="0"/>
          </a:p>
        </p:txBody>
      </p:sp>
      <p:sp>
        <p:nvSpPr>
          <p:cNvPr id="18" name="QB_3_BD.15_1#f060ac8fa?vcp=1&amp;pid=e6e4d8236&amp;color=0,0,0&amp;vtp=1&amp;bbb=1"/>
          <p:cNvSpPr/>
          <p:nvPr/>
        </p:nvSpPr>
        <p:spPr>
          <a:xfrm>
            <a:off x="896112" y="5476938"/>
            <a:ext cx="10387584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小壁虎长（zh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ǎ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nɡ ch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á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nɡ）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出了一条长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（zh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ǎ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nɡ ch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á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nɡ）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尾巴。</a:t>
            </a:r>
            <a:endParaRPr lang="en-US" altLang="zh-CN" sz="2400" dirty="0"/>
          </a:p>
        </p:txBody>
      </p:sp>
      <p:sp>
        <p:nvSpPr>
          <p:cNvPr id="19" name="QB_3_AN.13_1#09533a105&amp;bc=1">
            <a:extLst>
              <a:ext uri="{FF2B5EF4-FFF2-40B4-BE49-F238E27FC236}">
                <a16:creationId xmlns:a16="http://schemas.microsoft.com/office/drawing/2014/main" id="{929B2A5D-974F-BB8A-4ED7-BC0DB4C4458A}"/>
              </a:ext>
            </a:extLst>
          </p:cNvPr>
          <p:cNvSpPr txBox="1"/>
          <p:nvPr/>
        </p:nvSpPr>
        <p:spPr>
          <a:xfrm>
            <a:off x="2458212" y="5103177"/>
            <a:ext cx="381000" cy="46101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1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20" name="QB_3_AN.14_1#09533a105&amp;bc=1">
            <a:extLst>
              <a:ext uri="{FF2B5EF4-FFF2-40B4-BE49-F238E27FC236}">
                <a16:creationId xmlns:a16="http://schemas.microsoft.com/office/drawing/2014/main" id="{D34F008B-E357-F82E-43E4-A93E745D5B91}"/>
              </a:ext>
            </a:extLst>
          </p:cNvPr>
          <p:cNvSpPr txBox="1"/>
          <p:nvPr/>
        </p:nvSpPr>
        <p:spPr>
          <a:xfrm>
            <a:off x="6039612" y="5103177"/>
            <a:ext cx="381000" cy="46101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1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21" name="QB_3_AN.16_1#f060ac8fa&amp;bc=1">
            <a:extLst>
              <a:ext uri="{FF2B5EF4-FFF2-40B4-BE49-F238E27FC236}">
                <a16:creationId xmlns:a16="http://schemas.microsoft.com/office/drawing/2014/main" id="{4C53BD49-E0D3-C7F7-9298-13BDAEAA0857}"/>
              </a:ext>
            </a:extLst>
          </p:cNvPr>
          <p:cNvSpPr txBox="1"/>
          <p:nvPr/>
        </p:nvSpPr>
        <p:spPr>
          <a:xfrm>
            <a:off x="2915412" y="5629338"/>
            <a:ext cx="381000" cy="46101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1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22" name="QB_3_AN.17_1#f060ac8fa&amp;bc=1">
            <a:extLst>
              <a:ext uri="{FF2B5EF4-FFF2-40B4-BE49-F238E27FC236}">
                <a16:creationId xmlns:a16="http://schemas.microsoft.com/office/drawing/2014/main" id="{0BE9DDC0-DF34-2C74-214B-3C9A76CA401F}"/>
              </a:ext>
            </a:extLst>
          </p:cNvPr>
          <p:cNvSpPr txBox="1"/>
          <p:nvPr/>
        </p:nvSpPr>
        <p:spPr>
          <a:xfrm>
            <a:off x="7639812" y="5629338"/>
            <a:ext cx="381000" cy="46101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1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/>
      <p:bldP spid="20" grpId="0" build="p"/>
      <p:bldP spid="21" grpId="0" build="p"/>
      <p:bldP spid="2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74368718a?vcp=1&amp;pid=129993be5&amp;color=0,0,0&amp;vtp=1&amp;bt=1&amp;bbb=1"/>
          <p:cNvSpPr/>
          <p:nvPr/>
        </p:nvSpPr>
        <p:spPr>
          <a:xfrm>
            <a:off x="896112" y="900000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七、句子练习。（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2_BD#74368718a?vcp=1&amp;pid=129993be5&amp;color=0,0,0&amp;tib=255,255,255&amp;iip=9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0219" y="900000"/>
            <a:ext cx="457200" cy="457200"/>
          </a:xfrm>
          <a:prstGeom prst="rect">
            <a:avLst/>
          </a:prstGeom>
        </p:spPr>
      </p:pic>
      <p:sp>
        <p:nvSpPr>
          <p:cNvPr id="4" name="QB_3_BD.63_1#2f88ca3e8?sp=1&amp;vcp=1&amp;pid=74368718a&amp;color=0,0,0&amp;vtp=1&amp;bbb=1"/>
          <p:cNvSpPr/>
          <p:nvPr/>
        </p:nvSpPr>
        <p:spPr>
          <a:xfrm>
            <a:off x="896112" y="135262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1.看见 你 陈老师 了 吗（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连词成句并加标点）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</a:t>
            </a:r>
            <a:endParaRPr lang="en-US" altLang="zh-CN" sz="2400" dirty="0"/>
          </a:p>
        </p:txBody>
      </p:sp>
      <p:sp>
        <p:nvSpPr>
          <p:cNvPr id="6" name="QB_3_AN.64_1#2f88ca3e8.blank?vcp=1&amp;pid=74368718a&amp;color=0,0,0&amp;vpa=52&amp;vtp=1&amp;bbb=1"/>
          <p:cNvSpPr/>
          <p:nvPr/>
        </p:nvSpPr>
        <p:spPr>
          <a:xfrm>
            <a:off x="938180" y="1861898"/>
            <a:ext cx="418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【示例】你看见陈老师了吗？</a:t>
            </a:r>
            <a:endParaRPr lang="en-US" altLang="zh-CN" sz="2400" dirty="0"/>
          </a:p>
        </p:txBody>
      </p:sp>
      <p:sp>
        <p:nvSpPr>
          <p:cNvPr id="7" name="QB_3_BD.65_1#5d716a6b4?sp=1&amp;vcp=1&amp;pid=74368718a&amp;color=0,0,0&amp;vtp=1&amp;bbb=1"/>
          <p:cNvSpPr/>
          <p:nvPr/>
        </p:nvSpPr>
        <p:spPr>
          <a:xfrm>
            <a:off x="896112" y="245536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2.要是早一分钟就好了。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要是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就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8" name="QB_3_AN.66_1#5d716a6b4.blank?vcp=1&amp;pid=74368718a&amp;color=0,0,0&amp;vpa=53&amp;vtp=1&amp;bbb=1"/>
          <p:cNvSpPr/>
          <p:nvPr/>
        </p:nvSpPr>
        <p:spPr>
          <a:xfrm>
            <a:off x="1522381" y="2964639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早起床一会</a:t>
            </a:r>
            <a:endParaRPr lang="en-US" altLang="zh-CN" sz="2400" dirty="0"/>
          </a:p>
        </p:txBody>
      </p:sp>
      <p:sp>
        <p:nvSpPr>
          <p:cNvPr id="9" name="QB_3_AN.67_1#5d716a6b4.blank?vcp=1&amp;pid=74368718a&amp;color=0,0,0&amp;vpa=54&amp;vtp=1&amp;bbb=1"/>
          <p:cNvSpPr/>
          <p:nvPr/>
        </p:nvSpPr>
        <p:spPr>
          <a:xfrm>
            <a:off x="3655980" y="2964639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好了</a:t>
            </a:r>
            <a:endParaRPr lang="en-US" altLang="zh-CN" sz="2400" dirty="0"/>
          </a:p>
        </p:txBody>
      </p:sp>
      <p:sp>
        <p:nvSpPr>
          <p:cNvPr id="10" name="QB_3_BD.68_1#fe73557f0?sp=1&amp;vcp=1&amp;pid=74368718a&amp;color=0,0,0&amp;vtp=1&amp;bbb=1"/>
          <p:cNvSpPr/>
          <p:nvPr/>
        </p:nvSpPr>
        <p:spPr>
          <a:xfrm>
            <a:off x="896112" y="355899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3.荷叶是小鱼儿的凉伞。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11" name="QB_3_AN.69_1#fe73557f0.blank?vcp=1&amp;pid=74368718a&amp;color=0,0,0&amp;vpa=55&amp;vtp=1&amp;bbb=1"/>
          <p:cNvSpPr/>
          <p:nvPr/>
        </p:nvSpPr>
        <p:spPr>
          <a:xfrm>
            <a:off x="912780" y="4068268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茂密的树冠</a:t>
            </a:r>
            <a:endParaRPr lang="en-US" altLang="zh-CN" sz="2400" dirty="0"/>
          </a:p>
        </p:txBody>
      </p:sp>
      <p:sp>
        <p:nvSpPr>
          <p:cNvPr id="12" name="QB_3_AN.70_1#fe73557f0.blank?vcp=1&amp;pid=74368718a&amp;color=0,0,0&amp;vpa=56&amp;vtp=1&amp;bbb=1"/>
          <p:cNvSpPr/>
          <p:nvPr/>
        </p:nvSpPr>
        <p:spPr>
          <a:xfrm>
            <a:off x="3046381" y="4068268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鸟儿的绿色摇篮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892</Words>
  <Application>Microsoft Office PowerPoint</Application>
  <PresentationFormat>宽屏</PresentationFormat>
  <Paragraphs>217</Paragraphs>
  <Slides>18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5" baseType="lpstr">
      <vt:lpstr>Heiti SC Medium</vt:lpstr>
      <vt:lpstr>Microsoft YaHei Bold</vt:lpstr>
      <vt:lpstr>华文细黑</vt:lpstr>
      <vt:lpstr>SimSun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MSI</cp:lastModifiedBy>
  <cp:revision>3</cp:revision>
  <dcterms:created xsi:type="dcterms:W3CDTF">2025-01-21T11:24:45Z</dcterms:created>
  <dcterms:modified xsi:type="dcterms:W3CDTF">2025-01-21T12:10:08Z</dcterms:modified>
  <cp:category/>
  <cp:contentStatus/>
</cp:coreProperties>
</file>