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603" autoAdjust="0"/>
    <p:restoredTop sz="86358" autoAdjust="0"/>
  </p:normalViewPr>
  <p:slideViewPr>
    <p:cSldViewPr snapToGrid="0" snapToObjects="1">
      <p:cViewPr>
        <p:scale>
          <a:sx n="75" d="100"/>
          <a:sy n="75" d="100"/>
        </p:scale>
        <p:origin x="828" y="5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36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0_1#4e5989cd9?vcp=1&amp;pid=5ed7fc14a&amp;color=0,0,0&amp;vtp=1&amp;bt=1&amp;bbb=1&amp;hb=1"/>
          <p:cNvSpPr/>
          <p:nvPr/>
        </p:nvSpPr>
        <p:spPr>
          <a:xfrm>
            <a:off x="896112" y="124745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4.上学路上的景色真不错，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请你从下列词语中选择至少两个词语写句子。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40_1#4e5989cd9?vcp=1&amp;pid=5ed7fc14a&amp;color=0,0,0&amp;tib=255,255,255&amp;iip=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184251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40_2#4e5989cd9?vcp=1&amp;pid=5ed7fc14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5344" y="2415603"/>
            <a:ext cx="4398264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BD.40_3#4e5989cd9?vcp=1&amp;pid=5ed7fc14a&amp;color=0,0,0&amp;vtp=1&amp;bbb=1"/>
          <p:cNvSpPr/>
          <p:nvPr/>
        </p:nvSpPr>
        <p:spPr>
          <a:xfrm>
            <a:off x="896112" y="45619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花朵 歌唱 跑步 草地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</a:t>
            </a:r>
            <a:endParaRPr lang="en-US" altLang="zh-CN" sz="2400" dirty="0"/>
          </a:p>
        </p:txBody>
      </p:sp>
      <p:sp>
        <p:nvSpPr>
          <p:cNvPr id="6" name="QB_4_AN.41_1#4e5989cd9.blank?vcp=1&amp;pid=5ed7fc14a&amp;color=0,0,0&amp;vpa=26&amp;vtp=1&amp;bbb=1"/>
          <p:cNvSpPr/>
          <p:nvPr/>
        </p:nvSpPr>
        <p:spPr>
          <a:xfrm>
            <a:off x="938180" y="5071174"/>
            <a:ext cx="997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【示例】上学路上，花朵在路边歌唱新的一天。这真是一个美好的早晨。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2_1#712591278?vcp=1&amp;pid=5ed7fc14a&amp;color=0,0,0&amp;vtp=1&amp;bt=1&amp;bbb=1&amp;hb=1"/>
          <p:cNvSpPr/>
          <p:nvPr/>
        </p:nvSpPr>
        <p:spPr>
          <a:xfrm>
            <a:off x="896112" y="11577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5.来到学校，奇奇和同学们探讨疑问。有同学讲了自己学习上的困难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，请选择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合适的名言勉励他们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4_BD.42_1#712591278?vcp=1&amp;pid=5ed7fc14a&amp;color=0,0,0&amp;tib=255,255,255&amp;iip=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573" y="175282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42_2#712591278?vcp=1&amp;pid=5ed7fc14a&amp;color=0,0,0&amp;vtp=1&amp;bbb=1"/>
          <p:cNvSpPr/>
          <p:nvPr/>
        </p:nvSpPr>
        <p:spPr>
          <a:xfrm>
            <a:off x="896112" y="226152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①读万卷书，行万里路。 ②一日无书，百事荒芜。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不知则问，不能则学。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5" name="QB_4_BD.42_2#712591278?vcp=1&amp;pid=5ed7fc14a&amp;color=0,0,0&amp;tib=255,255,255&amp;iip=3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717" y="3398551"/>
            <a:ext cx="1060704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42_3#712591278?vcp=1&amp;pid=5ed7fc14a&amp;color=0,0,0&amp;vtp=1&amp;bbb=1"/>
          <p:cNvSpPr/>
          <p:nvPr/>
        </p:nvSpPr>
        <p:spPr>
          <a:xfrm>
            <a:off x="896112" y="3302540"/>
            <a:ext cx="10387584" cy="23792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fontAlgn="b" latinLnBrk="1">
              <a:lnSpc>
                <a:spcPts val="9800"/>
              </a:lnSpc>
            </a:pPr>
            <a:r>
              <a:rPr lang="en-US" altLang="zh-CN" sz="5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：有些数学问题我还是不明白。(    )</a:t>
            </a:r>
          </a:p>
          <a:p>
            <a:pPr marL="0" marR="0" lvl="0" indent="0" defTabSz="914400" rtl="0" eaLnBrk="1" fontAlgn="b" latinLnBrk="1" hangingPunct="1">
              <a:lnSpc>
                <a:spcPts val="1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3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：怎么样才能增长学识呢？(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endParaRPr lang="en-US" altLang="zh-CN" sz="100" dirty="0">
              <a:solidFill>
                <a:srgbClr val="000000"/>
              </a:solidFill>
            </a:endParaRPr>
          </a:p>
        </p:txBody>
      </p:sp>
      <p:pic>
        <p:nvPicPr>
          <p:cNvPr id="7" name="QB_4_BD.42_3#712591278?vcp=1&amp;pid=5ed7fc14a&amp;color=0,0,0&amp;tib=255,255,255&amp;iip=3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8544" y="4532852"/>
            <a:ext cx="914400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43_1#712591278.bracket?vcp=1&amp;pid=5ed7fc14a&amp;color=0,0,0&amp;vpa=27&amp;vtp=1"/>
          <p:cNvSpPr/>
          <p:nvPr/>
        </p:nvSpPr>
        <p:spPr>
          <a:xfrm>
            <a:off x="6418231" y="3963955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QB_4_AN.44_1#712591278.bracket?vcp=1&amp;pid=5ed7fc14a&amp;color=0,0,0&amp;vpa=28&amp;vtp=1"/>
          <p:cNvSpPr/>
          <p:nvPr/>
        </p:nvSpPr>
        <p:spPr>
          <a:xfrm>
            <a:off x="5941980" y="5308505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5_1#7d9fe7712?vcp=1&amp;pid=5ed7fc14a&amp;color=0,0,0&amp;vtp=1&amp;bt=1&amp;bbb=1"/>
          <p:cNvSpPr/>
          <p:nvPr/>
        </p:nvSpPr>
        <p:spPr>
          <a:xfrm>
            <a:off x="896112" y="18095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6.故事会上，老师邀请同学给大家讲故事，请你也来参与吧。（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45_1#7d9fe7712?vcp=1&amp;pid=5ed7fc14a&amp;color=0,0,0&amp;tib=255,255,255&amp;iip=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1173" y="18906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46_1#bbd92d20a?vcp=1&amp;vopoq=1&amp;pid=7d9fe7712&amp;color=0,0,0&amp;vtp=1&amp;bbb=1"/>
          <p:cNvSpPr/>
          <p:nvPr/>
        </p:nvSpPr>
        <p:spPr>
          <a:xfrm>
            <a:off x="896112" y="23412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听故事的时候可以(      )。</a:t>
            </a:r>
            <a:endParaRPr lang="en-US" altLang="zh-CN" sz="2400" dirty="0"/>
          </a:p>
        </p:txBody>
      </p:sp>
      <p:sp>
        <p:nvSpPr>
          <p:cNvPr id="5" name="QC_5_AN.47_1#bbd92d20a.bracket?vcp=1&amp;vopoq=1&amp;pid=7d9fe7712&amp;color=0,0,0&amp;vpa=29&amp;vtp=1"/>
          <p:cNvSpPr/>
          <p:nvPr/>
        </p:nvSpPr>
        <p:spPr>
          <a:xfrm>
            <a:off x="4417980" y="232978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C_5_BD.46_2#bbd92d20a.choices?vcp=1&amp;vopoq=1&amp;pid=7d9fe7712&amp;color=0,0,0&amp;vtp=1&amp;bbb=1"/>
          <p:cNvSpPr/>
          <p:nvPr/>
        </p:nvSpPr>
        <p:spPr>
          <a:xfrm>
            <a:off x="896112" y="288255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1493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①一边听一边写作业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自己做自己的事情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1493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③借助图画记住故事内容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和同桌小声说话</a:t>
            </a:r>
            <a:endParaRPr lang="en-US" altLang="zh-CN" sz="2400" dirty="0"/>
          </a:p>
        </p:txBody>
      </p:sp>
      <p:sp>
        <p:nvSpPr>
          <p:cNvPr id="7" name="QC_5_BD.48_1#4cf25b89b?vcp=1&amp;vopoq=1&amp;pid=7d9fe7712&amp;color=0,0,0&amp;vtp=1&amp;bbb=1"/>
          <p:cNvSpPr/>
          <p:nvPr/>
        </p:nvSpPr>
        <p:spPr>
          <a:xfrm>
            <a:off x="896112" y="39795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讲故事的时候要做到(      )。</a:t>
            </a:r>
            <a:endParaRPr lang="en-US" altLang="zh-CN" sz="2400" dirty="0"/>
          </a:p>
        </p:txBody>
      </p:sp>
      <p:sp>
        <p:nvSpPr>
          <p:cNvPr id="8" name="QC_5_AN.49_1#4cf25b89b.bracket?vcp=1&amp;vopoq=1&amp;pid=7d9fe7712&amp;color=0,0,0&amp;vpa=30&amp;vtp=1"/>
          <p:cNvSpPr/>
          <p:nvPr/>
        </p:nvSpPr>
        <p:spPr>
          <a:xfrm>
            <a:off x="4722780" y="396808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C_5_BD.48_2#4cf25b89b.choices?vcp=1&amp;vopoq=1&amp;pid=7d9fe7712&amp;color=0,0,0&amp;vtp=1&amp;bbb=1"/>
          <p:cNvSpPr/>
          <p:nvPr/>
        </p:nvSpPr>
        <p:spPr>
          <a:xfrm>
            <a:off x="896112" y="451418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149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①声音大一点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，让大家听清楚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不要有表情，影响大家听故事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2cada746?sp=1&amp;vcp=1&amp;pid=d4bae30c0&amp;color=0,0,0&amp;vtp=1&amp;bt=1&amp;bbb=1"/>
          <p:cNvSpPr/>
          <p:nvPr/>
        </p:nvSpPr>
        <p:spPr>
          <a:xfrm>
            <a:off x="902208" y="5278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好习惯分享会</a:t>
            </a:r>
            <a:endParaRPr lang="en-US" altLang="zh-CN" sz="3000" dirty="0"/>
          </a:p>
        </p:txBody>
      </p:sp>
      <p:sp>
        <p:nvSpPr>
          <p:cNvPr id="3" name="C_3_BD#723e3dd6a?vcp=1&amp;pid=d2cada746&amp;color=0,0,0&amp;vtp=1&amp;bbb=1&amp;hb=1"/>
          <p:cNvSpPr/>
          <p:nvPr/>
        </p:nvSpPr>
        <p:spPr>
          <a:xfrm>
            <a:off x="902208" y="1048507"/>
            <a:ext cx="10387584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三、奇奇给大家分享了一首《好习惯儿歌》，读一读，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回答问题。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（21枚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723e3dd6a?vcp=1&amp;pid=d2cada746&amp;color=0,0,0&amp;tib=255,255,255&amp;iip=3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390" y="1475227"/>
            <a:ext cx="457200" cy="457200"/>
          </a:xfrm>
          <a:prstGeom prst="rect">
            <a:avLst/>
          </a:prstGeom>
        </p:spPr>
      </p:pic>
      <p:sp>
        <p:nvSpPr>
          <p:cNvPr id="5" name="QM_4_BD.50_1#7ee49784b?vcp=1&amp;pid=723e3dd6a&amp;color=0,0,0&amp;vtp=1&amp;bbb=1"/>
          <p:cNvSpPr/>
          <p:nvPr/>
        </p:nvSpPr>
        <p:spPr>
          <a:xfrm>
            <a:off x="902208" y="1939036"/>
            <a:ext cx="10387584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好习惯儿歌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清晨起床不迟延，梳洗整洁用早餐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衣着洁净又大方，学习用品细查看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告别父母上学去，遵守交规讲安全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遇到师长有礼貌，按时到校不贪玩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到校园，不慌张，走进教室先开窗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</a:p>
          <a:p>
            <a:pPr algn="ctr" latinLnBrk="1">
              <a:lnSpc>
                <a:spcPct val="130000"/>
              </a:lnSpc>
            </a:pPr>
            <a:r>
              <a:rPr lang="en-US" altLang="zh-CN" sz="240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洒水扫地擦桌椅，墙面干净无尘网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r>
              <a:rPr lang="en-US" altLang="zh-CN" sz="240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果皮纸屑不乱丢，垃圾入池不乱放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r>
              <a:rPr lang="en-US" altLang="zh-CN" sz="240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保持校园洁净美，学习环境我们创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endParaRPr lang="en-US" altLang="zh-CN" sz="2400" dirty="0"/>
          </a:p>
          <a:p>
            <a:pPr algn="ctr" latinLnBrk="1">
              <a:lnSpc>
                <a:spcPct val="13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1_1#015554f69?vcp=1&amp;vopoq=1&amp;pid=7ee49784b&amp;color=0,0,0&amp;vtp=1&amp;bt=1&amp;bbb=1"/>
          <p:cNvSpPr/>
          <p:nvPr/>
        </p:nvSpPr>
        <p:spPr>
          <a:xfrm>
            <a:off x="896112" y="18181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清晨起床后的行为顺序是(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5_BD.51_1#015554f69?vcp=1&amp;vopoq=1&amp;pid=7ee49784b&amp;color=0,0,0&amp;tib=255,255,255&amp;iip=3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173" y="189925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52_1#015554f69.bracket?vcp=1&amp;vopoq=1&amp;pid=7ee49784b&amp;color=0,0,0&amp;vpa=31&amp;vtp=1"/>
          <p:cNvSpPr/>
          <p:nvPr/>
        </p:nvSpPr>
        <p:spPr>
          <a:xfrm>
            <a:off x="4875180" y="18067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5_BD.51_2#015554f69.choices?vcp=1&amp;vopoq=1&amp;pid=7ee49784b&amp;color=0,0,0&amp;vtp=1&amp;bbb=1"/>
          <p:cNvSpPr/>
          <p:nvPr/>
        </p:nvSpPr>
        <p:spPr>
          <a:xfrm>
            <a:off x="896112" y="23579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233928" algn="l"/>
                <a:tab pos="6759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①先用餐再梳洗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②先梳洗再用餐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一边梳洗一边用餐</a:t>
            </a:r>
            <a:endParaRPr lang="en-US" altLang="zh-CN" sz="2400" dirty="0"/>
          </a:p>
        </p:txBody>
      </p:sp>
      <p:sp>
        <p:nvSpPr>
          <p:cNvPr id="6" name="QC_5_BD.53_1#4eda40f91?vcp=1&amp;vopoq=1&amp;pid=7ee49784b&amp;color=0,0,0&amp;vtp=1&amp;bbb=1"/>
          <p:cNvSpPr/>
          <p:nvPr/>
        </p:nvSpPr>
        <p:spPr>
          <a:xfrm>
            <a:off x="896112" y="28926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下面能体现尊敬师长的行为是(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C_5_BD.53_1#4eda40f91?vcp=1&amp;vopoq=1&amp;pid=7ee49784b&amp;color=0,0,0&amp;tib=255,255,255&amp;iip=3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6773" y="297373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AN.54_1#4eda40f91.bracket?vcp=1&amp;vopoq=1&amp;pid=7ee49784b&amp;color=0,0,0&amp;vpa=32&amp;vtp=1"/>
          <p:cNvSpPr/>
          <p:nvPr/>
        </p:nvSpPr>
        <p:spPr>
          <a:xfrm>
            <a:off x="5484780" y="28812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C_5_BD.53_2#4eda40f91.choices?vcp=1&amp;vopoq=1&amp;pid=7ee49784b&amp;color=0,0,0&amp;vtp=1&amp;bbb=1"/>
          <p:cNvSpPr/>
          <p:nvPr/>
        </p:nvSpPr>
        <p:spPr>
          <a:xfrm>
            <a:off x="896112" y="34273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233928" algn="l"/>
                <a:tab pos="6759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①摆好书桌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②向老师主动问好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整理衣柜</a:t>
            </a:r>
            <a:endParaRPr lang="en-US" altLang="zh-CN" sz="2400" dirty="0"/>
          </a:p>
        </p:txBody>
      </p:sp>
      <p:sp>
        <p:nvSpPr>
          <p:cNvPr id="10" name="QO_5_BD.55_1#6f2694d80?vcp=1&amp;pid=7ee49784b&amp;color=0,0,0&amp;vtp=1&amp;bbb=1"/>
          <p:cNvSpPr/>
          <p:nvPr/>
        </p:nvSpPr>
        <p:spPr>
          <a:xfrm>
            <a:off x="896112" y="396198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3.我们如何保持校园整洁？请在文中用“____”画出来。（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1" name="QO_5_BD.55_1#6f2694d80?vcp=1&amp;pid=7ee49784b&amp;color=0,0,0&amp;tib=255,255,255&amp;iip=4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1573" y="404307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O_5_AN.56_1#6f2694d80?vcp=1&amp;pid=7ee49784b&amp;color=0,0,0&amp;vtp=1&amp;bbb=1"/>
          <p:cNvSpPr/>
          <p:nvPr/>
        </p:nvSpPr>
        <p:spPr>
          <a:xfrm>
            <a:off x="896112" y="449665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洒水扫地擦桌椅，墙面干净无尘网；果皮纸屑不乱丢，垃圾入池不乱放；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3bec5ec3b?vcp=1&amp;pid=7ee49784b&amp;color=0,0,0&amp;vtp=1&amp;bt=1&amp;bbb=1"/>
          <p:cNvSpPr/>
          <p:nvPr/>
        </p:nvSpPr>
        <p:spPr>
          <a:xfrm>
            <a:off x="896112" y="900000"/>
            <a:ext cx="10387584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4.结合儿歌内容，按先后顺序给下列图片排序。（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5_BD.57_1#3bec5ec3b?vcp=1&amp;pid=7ee49784b&amp;color=0,0,0&amp;tib=255,255,255&amp;iip=4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373" y="91054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5_BD.57_3#3bec5ec3b?iti=1&amp;htil=1&amp;vcp=1&amp;pid=7ee49784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3856" y="1514553"/>
            <a:ext cx="2121408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5_BD.57_4#3bec5ec3b?iti=2&amp;htil=1&amp;vcp=1&amp;pid=7ee49784b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7952" y="1605993"/>
            <a:ext cx="1216152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5_BD.57_5#3bec5ec3b?iti=3&amp;htil=1&amp;vcp=1&amp;pid=7ee49784b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1736" y="1423113"/>
            <a:ext cx="722376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5_BD.57_6#3bec5ec3b?iti=4&amp;htil=1&amp;vcp=1&amp;pid=7ee49784b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33688" y="1569417"/>
            <a:ext cx="212140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5_BD.57_7#3bec5ec3b?iti=1&amp;htil=1&amp;vcp=1&amp;pid=7ee49784b&amp;color=0,0,0&amp;vtp=1"/>
          <p:cNvSpPr/>
          <p:nvPr/>
        </p:nvSpPr>
        <p:spPr>
          <a:xfrm>
            <a:off x="2008029" y="3214321"/>
            <a:ext cx="373062" cy="4037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5_BD.57_8#3bec5ec3b?iti=2&amp;htil=1&amp;vcp=1&amp;pid=7ee49784b&amp;color=0,0,0&amp;vtp=1"/>
          <p:cNvSpPr/>
          <p:nvPr/>
        </p:nvSpPr>
        <p:spPr>
          <a:xfrm>
            <a:off x="4609497" y="3214321"/>
            <a:ext cx="373062" cy="4037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5_BD.57_9#3bec5ec3b?iti=3&amp;htil=1&amp;vcp=1&amp;pid=7ee49784b&amp;color=0,0,0&amp;vtp=1"/>
          <p:cNvSpPr/>
          <p:nvPr/>
        </p:nvSpPr>
        <p:spPr>
          <a:xfrm>
            <a:off x="7206393" y="3223465"/>
            <a:ext cx="373062" cy="4037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1" name="QB_5_BD.57_10#3bec5ec3b?iti=4&amp;htil=1&amp;vcp=1&amp;pid=7ee49784b&amp;color=0,0,0&amp;vtp=1"/>
          <p:cNvSpPr/>
          <p:nvPr/>
        </p:nvSpPr>
        <p:spPr>
          <a:xfrm>
            <a:off x="9807861" y="3223465"/>
            <a:ext cx="373062" cy="4037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2" name="QB_5_BD.57_11#3bec5ec3b?vcp=1&amp;pid=7ee49784b&amp;color=0,0,0&amp;vtp=1&amp;bbb=1"/>
          <p:cNvSpPr/>
          <p:nvPr/>
        </p:nvSpPr>
        <p:spPr>
          <a:xfrm>
            <a:off x="896112" y="3688856"/>
            <a:ext cx="10387584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13" name="QB_5_AN.58_1#3bec5ec3b.blank?vcp=1&amp;pid=7ee49784b&amp;color=0,0,0&amp;vpa=33&amp;vtp=1&amp;bbb=1"/>
          <p:cNvSpPr/>
          <p:nvPr/>
        </p:nvSpPr>
        <p:spPr>
          <a:xfrm>
            <a:off x="912780" y="3635897"/>
            <a:ext cx="14398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①③④②</a:t>
            </a:r>
            <a:endParaRPr lang="en-US" altLang="zh-CN" sz="2400" dirty="0"/>
          </a:p>
        </p:txBody>
      </p:sp>
      <p:sp>
        <p:nvSpPr>
          <p:cNvPr id="14" name="QB_5_BD.59_1#de118d581?vcp=1&amp;pid=7ee49784b&amp;color=0,0,0&amp;vtp=1&amp;bbb=1&amp;hb=1"/>
          <p:cNvSpPr/>
          <p:nvPr/>
        </p:nvSpPr>
        <p:spPr>
          <a:xfrm>
            <a:off x="896112" y="4123133"/>
            <a:ext cx="10387584" cy="1722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5.奇奇今天先是忘带课本，又是上学迟到，他感到很自责。请你帮帮他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，给他</a:t>
            </a:r>
          </a:p>
          <a:p>
            <a:pPr latinLnBrk="1"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一点建议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lang="en-US" altLang="zh-CN" sz="2400" dirty="0"/>
          </a:p>
        </p:txBody>
      </p:sp>
      <p:pic>
        <p:nvPicPr>
          <p:cNvPr id="15" name="QB_5_BD.59_1#de118d581?vcp=1&amp;pid=7ee49784b&amp;color=0,0,0&amp;tib=255,255,255&amp;iip=4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5573" y="458490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7" name="QB_5_AN.60_1#de118d581.blank?vcp=1&amp;pid=7ee49784b&amp;color=0,0,0&amp;vpa=34&amp;vtp=1&amp;bbb=1&amp;hb=1"/>
          <p:cNvSpPr/>
          <p:nvPr/>
        </p:nvSpPr>
        <p:spPr>
          <a:xfrm>
            <a:off x="896112" y="4979621"/>
            <a:ext cx="10387584" cy="8426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【示例】奇奇，日常要养成好习惯。每天早睡早起，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上学前仔细检查学习用品，才能让这些事情不再发生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0d9b7d12?sp=1&amp;vcp=1&amp;pid=d4bae30c0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评选“好习惯之星”</a:t>
            </a:r>
            <a:endParaRPr lang="en-US" altLang="zh-CN" sz="3000" dirty="0"/>
          </a:p>
        </p:txBody>
      </p:sp>
      <p:sp>
        <p:nvSpPr>
          <p:cNvPr id="3" name="C_3_BD#598241006?vcp=1&amp;pid=b0d9b7d12&amp;color=0,0,0&amp;vtp=1&amp;bbb=1&amp;hb=1"/>
          <p:cNvSpPr/>
          <p:nvPr/>
        </p:nvSpPr>
        <p:spPr>
          <a:xfrm>
            <a:off x="896112" y="1416807"/>
            <a:ext cx="10387584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四、为了评选“好习惯之星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”，班主任让你根据下面的信息写一则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598241006?vcp=1&amp;pid=b0d9b7d12&amp;color=0,0,0&amp;tib=255,255,255&amp;iip=4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857" y="1843527"/>
            <a:ext cx="457200" cy="457200"/>
          </a:xfrm>
          <a:prstGeom prst="rect">
            <a:avLst/>
          </a:prstGeom>
        </p:spPr>
      </p:pic>
      <p:sp>
        <p:nvSpPr>
          <p:cNvPr id="5" name="QB_4_BD.61_1#475ceb34c?vcp=1&amp;pid=598241006&amp;color=0,0,0&amp;vtp=1&amp;bbb=1"/>
          <p:cNvSpPr/>
          <p:nvPr/>
        </p:nvSpPr>
        <p:spPr>
          <a:xfrm>
            <a:off x="896112" y="2307336"/>
            <a:ext cx="10387584" cy="1277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500"/>
              </a:lnSpc>
              <a:tabLst>
                <a:tab pos="42031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明天14:00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：学校体育馆</a:t>
            </a:r>
            <a:endParaRPr lang="en-US" altLang="zh-CN" sz="2400" dirty="0"/>
          </a:p>
          <a:p>
            <a:pPr latinLnBrk="1">
              <a:lnSpc>
                <a:spcPts val="3500"/>
              </a:lnSpc>
              <a:tabLst>
                <a:tab pos="42031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参加人：全班同学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通知方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：“好习惯之星”评选小组</a:t>
            </a:r>
            <a:endParaRPr lang="en-US" altLang="zh-CN" sz="2400" dirty="0"/>
          </a:p>
          <a:p>
            <a:pPr latinLnBrk="1">
              <a:lnSpc>
                <a:spcPts val="3300"/>
              </a:lnSpc>
              <a:tabLst>
                <a:tab pos="42031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事情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：开展“好习惯之星”评选会</a:t>
            </a:r>
            <a:endParaRPr lang="en-US" altLang="zh-CN" sz="2400" dirty="0"/>
          </a:p>
        </p:txBody>
      </p:sp>
      <p:graphicFrame>
        <p:nvGraphicFramePr>
          <p:cNvPr id="17" name="QB_4_BD.61_2#475ceb34c?colgroup=33&amp;vcp=1&amp;pid=59824100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993394"/>
              </p:ext>
            </p:extLst>
          </p:nvPr>
        </p:nvGraphicFramePr>
        <p:xfrm>
          <a:off x="896112" y="3713353"/>
          <a:ext cx="10369296" cy="226098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6098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 知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到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参加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</a:p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r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  <a:p>
                      <a:pPr marL="0" lvl="0" indent="0" algn="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6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月19日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QB_4_AN.62_1#475ceb34c.blank?vcp=1&amp;pid=598241006&amp;color=0,0,0&amp;vpa=35&amp;vtp=1&amp;bbb=1"/>
          <p:cNvSpPr/>
          <p:nvPr/>
        </p:nvSpPr>
        <p:spPr>
          <a:xfrm>
            <a:off x="1899181" y="4172395"/>
            <a:ext cx="14398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全班同学</a:t>
            </a:r>
            <a:endParaRPr lang="en-US" altLang="zh-CN" sz="2400" dirty="0"/>
          </a:p>
        </p:txBody>
      </p:sp>
      <p:sp>
        <p:nvSpPr>
          <p:cNvPr id="8" name="QB_4_AN.63_1#475ceb34c.blank?vcp=1&amp;pid=598241006&amp;color=0,0,0&amp;vpa=36&amp;vtp=1&amp;bbb=1"/>
          <p:cNvSpPr/>
          <p:nvPr/>
        </p:nvSpPr>
        <p:spPr>
          <a:xfrm>
            <a:off x="3727980" y="4172395"/>
            <a:ext cx="15922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明天14:00</a:t>
            </a:r>
            <a:endParaRPr lang="en-US" altLang="zh-CN" sz="2400" dirty="0"/>
          </a:p>
        </p:txBody>
      </p:sp>
      <p:sp>
        <p:nvSpPr>
          <p:cNvPr id="9" name="QB_4_AN.64_1#475ceb34c.blank?vcp=1&amp;pid=598241006&amp;color=0,0,0&amp;vpa=37&amp;vtp=1&amp;bbb=1"/>
          <p:cNvSpPr/>
          <p:nvPr/>
        </p:nvSpPr>
        <p:spPr>
          <a:xfrm>
            <a:off x="5709180" y="4172395"/>
            <a:ext cx="17446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学校体育馆</a:t>
            </a:r>
            <a:endParaRPr lang="en-US" altLang="zh-CN" sz="2400" dirty="0"/>
          </a:p>
        </p:txBody>
      </p:sp>
      <p:sp>
        <p:nvSpPr>
          <p:cNvPr id="10" name="QB_4_AN.65_1#475ceb34c.blank?vcp=1&amp;pid=598241006&amp;color=0,0,0&amp;vpa=38&amp;vtp=1&amp;bbb=1&amp;hb=1"/>
          <p:cNvSpPr/>
          <p:nvPr/>
        </p:nvSpPr>
        <p:spPr>
          <a:xfrm>
            <a:off x="955412" y="4172395"/>
            <a:ext cx="10242296" cy="8426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好习惯之星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”评选会</a:t>
            </a:r>
            <a:endParaRPr lang="en-US" altLang="zh-CN" sz="2400" dirty="0"/>
          </a:p>
        </p:txBody>
      </p:sp>
      <p:sp>
        <p:nvSpPr>
          <p:cNvPr id="11" name="QB_4_AN.66_1#475ceb34c.blank?vcp=1&amp;pid=598241006&amp;color=0,0,0&amp;vpa=39&amp;vtp=1&amp;bbb=1"/>
          <p:cNvSpPr/>
          <p:nvPr/>
        </p:nvSpPr>
        <p:spPr>
          <a:xfrm>
            <a:off x="7552268" y="5061395"/>
            <a:ext cx="3573463" cy="388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“好习惯之星”评选小组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4bae30c0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第七单元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f2359831?vcp=1&amp;pid=d4bae30c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f2359831?vcp=1&amp;pid=d4bae30c0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本周是“好习惯之星”的评选周，一起来看看吧!</a:t>
            </a:r>
            <a:endParaRPr lang="en-US" altLang="zh-CN" sz="100" dirty="0"/>
          </a:p>
        </p:txBody>
      </p:sp>
      <p:pic>
        <p:nvPicPr>
          <p:cNvPr id="4" name="P_2_BD#ef2359831?vcp=1&amp;pid=d4bae30c0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c840b748?sp=1&amp;vcp=1&amp;pid=d4bae30c0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整理文具</a:t>
            </a:r>
            <a:endParaRPr lang="en-US" altLang="zh-CN" sz="3000" dirty="0"/>
          </a:p>
        </p:txBody>
      </p:sp>
      <p:sp>
        <p:nvSpPr>
          <p:cNvPr id="3" name="C_3_BD#2fbaaf9af?vcp=1&amp;pid=6c840b748&amp;color=0,0,0&amp;vtp=1&amp;bbb=1"/>
          <p:cNvSpPr/>
          <p:nvPr/>
        </p:nvSpPr>
        <p:spPr>
          <a:xfrm>
            <a:off x="896112" y="1412811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一、整理文具，养成好习惯。（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2fbaaf9af?vcp=1&amp;pid=6c840b748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732" y="1412811"/>
            <a:ext cx="457200" cy="457200"/>
          </a:xfrm>
          <a:prstGeom prst="rect">
            <a:avLst/>
          </a:prstGeom>
        </p:spPr>
      </p:pic>
      <p:sp>
        <p:nvSpPr>
          <p:cNvPr id="5" name="QB_4_BD.1_1#ac990a602?vcp=1&amp;pid=2fbaaf9af&amp;color=0,0,0&amp;vtp=1&amp;bbb=1&amp;hb=1"/>
          <p:cNvSpPr/>
          <p:nvPr/>
        </p:nvSpPr>
        <p:spPr>
          <a:xfrm>
            <a:off x="896112" y="18704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1.妙妙的文具放得乱糟糟的，帮她整理一下吧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。请你选出下列加点字的正确读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，画“√”。（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B_4_BD.1_1#ac990a602?vcp=1&amp;pid=2fbaaf9af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5173" y="24655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BD.1_2#ac990a602?vcp=1&amp;pid=2fbaaf9af&amp;color=0,0,0&amp;vtp=1&amp;bbb=1"/>
          <p:cNvSpPr/>
          <p:nvPr/>
        </p:nvSpPr>
        <p:spPr>
          <a:xfrm>
            <a:off x="896112" y="29731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哎呀（y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y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zhī zhǐ）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结实（jiē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jié）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背起（bēi bèi）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决定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jüé jué）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wéi wèi）</a:t>
            </a:r>
            <a:endParaRPr lang="en-US" altLang="zh-CN" sz="2400" dirty="0"/>
          </a:p>
        </p:txBody>
      </p:sp>
      <p:sp>
        <p:nvSpPr>
          <p:cNvPr id="8" name="QB_4_AN.2_1#ac990a602&amp;bc=1">
            <a:extLst>
              <a:ext uri="{FF2B5EF4-FFF2-40B4-BE49-F238E27FC236}">
                <a16:creationId xmlns:a16="http://schemas.microsoft.com/office/drawing/2014/main" id="{8C8745C8-D690-1288-F187-3EBB93794A54}"/>
              </a:ext>
            </a:extLst>
          </p:cNvPr>
          <p:cNvSpPr txBox="1"/>
          <p:nvPr/>
        </p:nvSpPr>
        <p:spPr>
          <a:xfrm>
            <a:off x="1772412" y="3125597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4_AN.3_1#ac990a602&amp;bc=1">
            <a:extLst>
              <a:ext uri="{FF2B5EF4-FFF2-40B4-BE49-F238E27FC236}">
                <a16:creationId xmlns:a16="http://schemas.microsoft.com/office/drawing/2014/main" id="{D3571E69-221A-B0B8-7F6C-7C248557FF09}"/>
              </a:ext>
            </a:extLst>
          </p:cNvPr>
          <p:cNvSpPr txBox="1"/>
          <p:nvPr/>
        </p:nvSpPr>
        <p:spPr>
          <a:xfrm>
            <a:off x="5975477" y="3125597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4_AN.4_1#ac990a602&amp;bc=1">
            <a:extLst>
              <a:ext uri="{FF2B5EF4-FFF2-40B4-BE49-F238E27FC236}">
                <a16:creationId xmlns:a16="http://schemas.microsoft.com/office/drawing/2014/main" id="{5FDFC7B8-C442-F172-2A4D-595492661BB4}"/>
              </a:ext>
            </a:extLst>
          </p:cNvPr>
          <p:cNvSpPr txBox="1"/>
          <p:nvPr/>
        </p:nvSpPr>
        <p:spPr>
          <a:xfrm>
            <a:off x="8871077" y="3125597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4_AN.5_1#ac990a602&amp;bc=1">
            <a:extLst>
              <a:ext uri="{FF2B5EF4-FFF2-40B4-BE49-F238E27FC236}">
                <a16:creationId xmlns:a16="http://schemas.microsoft.com/office/drawing/2014/main" id="{D43B35D4-A8ED-0A9F-5091-D2E90781FB31}"/>
              </a:ext>
            </a:extLst>
          </p:cNvPr>
          <p:cNvSpPr txBox="1"/>
          <p:nvPr/>
        </p:nvSpPr>
        <p:spPr>
          <a:xfrm>
            <a:off x="1848612" y="3697097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4_AN.6_1#ac990a602&amp;bc=1">
            <a:extLst>
              <a:ext uri="{FF2B5EF4-FFF2-40B4-BE49-F238E27FC236}">
                <a16:creationId xmlns:a16="http://schemas.microsoft.com/office/drawing/2014/main" id="{71751375-30E2-90E3-DFC3-8CB7F815E504}"/>
              </a:ext>
            </a:extLst>
          </p:cNvPr>
          <p:cNvSpPr txBox="1"/>
          <p:nvPr/>
        </p:nvSpPr>
        <p:spPr>
          <a:xfrm>
            <a:off x="5975477" y="3697097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4_AN.7_1#ac990a602&amp;bc=1">
            <a:extLst>
              <a:ext uri="{FF2B5EF4-FFF2-40B4-BE49-F238E27FC236}">
                <a16:creationId xmlns:a16="http://schemas.microsoft.com/office/drawing/2014/main" id="{830ACE8D-023F-9A19-9AC2-A91E53838E98}"/>
              </a:ext>
            </a:extLst>
          </p:cNvPr>
          <p:cNvSpPr txBox="1"/>
          <p:nvPr/>
        </p:nvSpPr>
        <p:spPr>
          <a:xfrm>
            <a:off x="9480677" y="3697097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4_BD.1_2#ac990a602?vcp=1&amp;pid=2fbaaf9af&amp;color=0,0,0&amp;vtp=1&amp;bbb=1&amp;zzd= 1">
            <a:extLst>
              <a:ext uri="{FF2B5EF4-FFF2-40B4-BE49-F238E27FC236}">
                <a16:creationId xmlns:a16="http://schemas.microsoft.com/office/drawing/2014/main" id="{6497E66C-4E70-3FFF-1E4C-E4EEF3A3B4C6}"/>
              </a:ext>
            </a:extLst>
          </p:cNvPr>
          <p:cNvSpPr/>
          <p:nvPr/>
        </p:nvSpPr>
        <p:spPr>
          <a:xfrm>
            <a:off x="1334294" y="35446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1_2#ac990a602?vcp=1&amp;pid=2fbaaf9af&amp;color=0,0,0&amp;vtp=1&amp;bbb=1&amp;zzd= 1">
            <a:extLst>
              <a:ext uri="{FF2B5EF4-FFF2-40B4-BE49-F238E27FC236}">
                <a16:creationId xmlns:a16="http://schemas.microsoft.com/office/drawing/2014/main" id="{0A9F427A-C148-0C19-20F4-788B59145DFD}"/>
              </a:ext>
            </a:extLst>
          </p:cNvPr>
          <p:cNvSpPr/>
          <p:nvPr/>
        </p:nvSpPr>
        <p:spPr>
          <a:xfrm>
            <a:off x="4546759" y="35446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1_2#ac990a602?vcp=1&amp;pid=2fbaaf9af&amp;color=0,0,0&amp;vtp=1&amp;bbb=1&amp;zzd= 1">
            <a:extLst>
              <a:ext uri="{FF2B5EF4-FFF2-40B4-BE49-F238E27FC236}">
                <a16:creationId xmlns:a16="http://schemas.microsoft.com/office/drawing/2014/main" id="{6CD0908E-59D6-5C00-F177-4B4E57FF52E4}"/>
              </a:ext>
            </a:extLst>
          </p:cNvPr>
          <p:cNvSpPr/>
          <p:nvPr/>
        </p:nvSpPr>
        <p:spPr>
          <a:xfrm>
            <a:off x="8051959" y="35446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1_2#ac990a602?vcp=1&amp;pid=2fbaaf9af&amp;color=0,0,0&amp;vtp=1&amp;bbb=1&amp;zzd= 3">
            <a:extLst>
              <a:ext uri="{FF2B5EF4-FFF2-40B4-BE49-F238E27FC236}">
                <a16:creationId xmlns:a16="http://schemas.microsoft.com/office/drawing/2014/main" id="{23033BEC-BA1E-CB3A-0D0F-488F51B7C1CD}"/>
              </a:ext>
            </a:extLst>
          </p:cNvPr>
          <p:cNvSpPr/>
          <p:nvPr/>
        </p:nvSpPr>
        <p:spPr>
          <a:xfrm>
            <a:off x="1029494" y="403199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1_2#ac990a602?vcp=1&amp;pid=2fbaaf9af&amp;color=0,0,0&amp;vtp=1&amp;bbb=1&amp;zzd= 3">
            <a:extLst>
              <a:ext uri="{FF2B5EF4-FFF2-40B4-BE49-F238E27FC236}">
                <a16:creationId xmlns:a16="http://schemas.microsoft.com/office/drawing/2014/main" id="{F04D915E-88BE-87F1-1E89-360123519EB5}"/>
              </a:ext>
            </a:extLst>
          </p:cNvPr>
          <p:cNvSpPr/>
          <p:nvPr/>
        </p:nvSpPr>
        <p:spPr>
          <a:xfrm>
            <a:off x="4546759" y="403199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4_BD.1_2#ac990a602?vcp=1&amp;pid=2fbaaf9af&amp;color=0,0,0&amp;vtp=1&amp;bbb=1&amp;zzd= 3">
            <a:extLst>
              <a:ext uri="{FF2B5EF4-FFF2-40B4-BE49-F238E27FC236}">
                <a16:creationId xmlns:a16="http://schemas.microsoft.com/office/drawing/2014/main" id="{96F37C17-B1AD-1BDB-C73B-9943E23AEC1A}"/>
              </a:ext>
            </a:extLst>
          </p:cNvPr>
          <p:cNvSpPr/>
          <p:nvPr/>
        </p:nvSpPr>
        <p:spPr>
          <a:xfrm>
            <a:off x="8051959" y="403199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d0d971971?vcp=1&amp;pid=2fbaaf9af&amp;color=0,0,0&amp;vtp=1&amp;bt=1&amp;bbb=1"/>
          <p:cNvSpPr/>
          <p:nvPr/>
        </p:nvSpPr>
        <p:spPr>
          <a:xfrm>
            <a:off x="896112" y="18042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2.妙妙正在整理她的识字卡片，一起看一看。（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2_1#d0d971971?vcp=1&amp;pid=2fbaaf9af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973" y="188537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3_1#ed21bd3f5?vcp=1&amp;pid=d0d971971&amp;color=0,0,0&amp;vtp=1&amp;bbb=1"/>
          <p:cNvSpPr/>
          <p:nvPr/>
        </p:nvSpPr>
        <p:spPr>
          <a:xfrm>
            <a:off x="896112" y="2342642"/>
            <a:ext cx="10387584" cy="26970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卡片一： 看拼音，写字词。（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8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我告诉妈妈我和弟弟</a:t>
            </a:r>
            <a:r>
              <a:rPr kumimoji="0" lang="en-US" altLang="zh-CN" sz="45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已经</a:t>
            </a:r>
            <a:r>
              <a:rPr kumimoji="0" lang="en-US" altLang="zh-CN" sz="46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到</a:t>
            </a:r>
            <a:r>
              <a:rPr kumimoji="0" lang="en-US" altLang="zh-CN" sz="46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了。妈妈听了非</a:t>
            </a:r>
          </a:p>
          <a:p>
            <a:pPr marL="0" marR="0" lvl="0" indent="0" defTabSz="914400" rtl="0" eaLnBrk="1" fontAlgn="auto" latinLnBrk="1" hangingPunct="1">
              <a:lnSpc>
                <a:spcPts val="10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常</a:t>
            </a:r>
            <a:r>
              <a:rPr kumimoji="0" lang="en-US" altLang="zh-CN" sz="40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，给我们买了好看的</a:t>
            </a:r>
            <a:r>
              <a:rPr kumimoji="0" lang="en-US" altLang="zh-CN" sz="57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子</a:t>
            </a:r>
            <a:r>
              <a:rPr kumimoji="0" lang="en-US" altLang="zh-CN" sz="57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B_5_BD.3_1#ed21bd3f5?vcp=1&amp;pid=d0d971971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1573" y="242036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5_BD.3_2#ed21bd3f5?vcp=1&amp;pid=d0d971971&amp;color=0,0,0&amp;tib=255,255,255&amp;iip=7&amp;vip=1#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4090" y="2904998"/>
            <a:ext cx="749808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5_BD.3_2#ed21bd3f5?vcp=1&amp;pid=d0d971971&amp;color=0,0,0&amp;tib=255,255,255&amp;iip=8&amp;vip=2#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6076" y="2891282"/>
            <a:ext cx="1316736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5_BD.3_2#ed21bd3f5?vcp=1&amp;pid=d0d971971&amp;color=0,0,0&amp;tib=255,255,255&amp;iip=9&amp;vip=4#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1902" y="2909570"/>
            <a:ext cx="1243584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5_BD.3_2#ed21bd3f5?vcp=1&amp;pid=d0d971971&amp;color=0,0,0&amp;tib=255,255,255&amp;iip=10&amp;vip=6#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8945" y="4108513"/>
            <a:ext cx="1069848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5_BD.3_2#ed21bd3f5?vcp=1&amp;pid=d0d971971&amp;color=0,0,0&amp;tib=255,255,255&amp;iip=11&amp;vip=8#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5709" y="3943922"/>
            <a:ext cx="73152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5_BD.3_2#ed21bd3f5?vcp=1&amp;pid=d0d971971&amp;color=0,0,0&amp;tib=255,255,255&amp;iip=12&amp;vip=9#9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1460" y="4003357"/>
            <a:ext cx="658368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B_5_AN.4_1#ed21bd3f5.blank?vcp=1&amp;pid=d0d971971&amp;color=0,0,0&amp;vpa=1&amp;vtp=1"/>
          <p:cNvSpPr/>
          <p:nvPr/>
        </p:nvSpPr>
        <p:spPr>
          <a:xfrm>
            <a:off x="4338098" y="3243326"/>
            <a:ext cx="658368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</a:t>
            </a:r>
            <a:endParaRPr lang="en-US" altLang="zh-CN" sz="2400" dirty="0"/>
          </a:p>
        </p:txBody>
      </p:sp>
      <p:sp>
        <p:nvSpPr>
          <p:cNvPr id="14" name="QB_5_AN.5_1#ed21bd3f5.blank?vcp=1&amp;pid=d0d971971&amp;color=0,0,0&amp;vpa=2&amp;vtp=1"/>
          <p:cNvSpPr/>
          <p:nvPr/>
        </p:nvSpPr>
        <p:spPr>
          <a:xfrm>
            <a:off x="5731796" y="3257042"/>
            <a:ext cx="603504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平</a:t>
            </a:r>
            <a:endParaRPr lang="en-US" altLang="zh-CN" sz="2400" dirty="0"/>
          </a:p>
        </p:txBody>
      </p:sp>
      <p:sp>
        <p:nvSpPr>
          <p:cNvPr id="15" name="QB_5_AN.6_1#ed21bd3f5.blank?vcp=1&amp;pid=d0d971971&amp;color=0,0,0&amp;vpa=3&amp;vtp=1"/>
          <p:cNvSpPr/>
          <p:nvPr/>
        </p:nvSpPr>
        <p:spPr>
          <a:xfrm>
            <a:off x="6353588" y="3257042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安</a:t>
            </a:r>
            <a:endParaRPr lang="en-US" altLang="zh-CN" sz="2400" dirty="0"/>
          </a:p>
        </p:txBody>
      </p:sp>
      <p:sp>
        <p:nvSpPr>
          <p:cNvPr id="16" name="QB_5_AN.7_1#ed21bd3f5.blank?vcp=1&amp;pid=d0d971971&amp;color=0,0,0&amp;vpa=4&amp;vtp=1"/>
          <p:cNvSpPr/>
          <p:nvPr/>
        </p:nvSpPr>
        <p:spPr>
          <a:xfrm>
            <a:off x="7378478" y="3302762"/>
            <a:ext cx="548640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</a:t>
            </a:r>
            <a:endParaRPr lang="en-US" altLang="zh-CN" sz="2400" dirty="0"/>
          </a:p>
        </p:txBody>
      </p:sp>
      <p:sp>
        <p:nvSpPr>
          <p:cNvPr id="17" name="QB_5_AN.8_1#ed21bd3f5.blank?vcp=1&amp;pid=d0d971971&amp;color=0,0,0&amp;vpa=5&amp;vtp=1"/>
          <p:cNvSpPr/>
          <p:nvPr/>
        </p:nvSpPr>
        <p:spPr>
          <a:xfrm>
            <a:off x="7945406" y="3302762"/>
            <a:ext cx="548640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站</a:t>
            </a:r>
            <a:endParaRPr lang="en-US" altLang="zh-CN" sz="2400" dirty="0"/>
          </a:p>
        </p:txBody>
      </p:sp>
      <p:sp>
        <p:nvSpPr>
          <p:cNvPr id="18" name="QB_5_AN.9_1#ed21bd3f5.blank?vcp=1&amp;pid=d0d971971&amp;color=0,0,0&amp;vpa=6&amp;vtp=1"/>
          <p:cNvSpPr/>
          <p:nvPr/>
        </p:nvSpPr>
        <p:spPr>
          <a:xfrm>
            <a:off x="1227233" y="4355401"/>
            <a:ext cx="502920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</a:t>
            </a:r>
            <a:endParaRPr lang="en-US" altLang="zh-CN" sz="2400" dirty="0"/>
          </a:p>
        </p:txBody>
      </p:sp>
      <p:sp>
        <p:nvSpPr>
          <p:cNvPr id="19" name="QB_5_AN.10_1#ed21bd3f5.blank?vcp=1&amp;pid=d0d971971&amp;color=0,0,0&amp;vpa=7&amp;vtp=1"/>
          <p:cNvSpPr/>
          <p:nvPr/>
        </p:nvSpPr>
        <p:spPr>
          <a:xfrm>
            <a:off x="1739297" y="4355401"/>
            <a:ext cx="502920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兴</a:t>
            </a:r>
            <a:endParaRPr lang="en-US" altLang="zh-CN" sz="2400" dirty="0"/>
          </a:p>
        </p:txBody>
      </p:sp>
      <p:sp>
        <p:nvSpPr>
          <p:cNvPr id="20" name="QB_5_AN.11_1#ed21bd3f5.blank?vcp=1&amp;pid=d0d971971&amp;color=0,0,0&amp;vpa=8&amp;vtp=1"/>
          <p:cNvSpPr/>
          <p:nvPr/>
        </p:nvSpPr>
        <p:spPr>
          <a:xfrm>
            <a:off x="5090573" y="4337114"/>
            <a:ext cx="640080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</a:t>
            </a:r>
            <a:endParaRPr lang="en-US" altLang="zh-CN" sz="2400" dirty="0"/>
          </a:p>
        </p:txBody>
      </p:sp>
      <p:sp>
        <p:nvSpPr>
          <p:cNvPr id="21" name="QB_5_AN.12_1#ed21bd3f5.blank?vcp=1&amp;pid=d0d971971&amp;color=0,0,0&amp;vpa=9&amp;vtp=1"/>
          <p:cNvSpPr/>
          <p:nvPr/>
        </p:nvSpPr>
        <p:spPr>
          <a:xfrm>
            <a:off x="6118892" y="4350829"/>
            <a:ext cx="603504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灯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3_1#df1d177c2?vcp=1&amp;pid=d0d971971&amp;color=0,0,0&amp;vtp=1&amp;bt=1&amp;bbb=1"/>
          <p:cNvSpPr/>
          <p:nvPr/>
        </p:nvSpPr>
        <p:spPr>
          <a:xfrm>
            <a:off x="896112" y="900000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卡片二： 观察字形我最棒。（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5_BD.13_1#df1d177c2?vcp=1&amp;pid=d0d971971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3973" y="95365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14_1#ed4c61c24?vcp=1&amp;pid=df1d177c2&amp;color=0,0,0&amp;vtp=1&amp;bbb=1"/>
          <p:cNvSpPr/>
          <p:nvPr/>
        </p:nvSpPr>
        <p:spPr>
          <a:xfrm>
            <a:off x="896112" y="1412191"/>
            <a:ext cx="10387584" cy="2171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（1）给字词按偏旁分分类。（填序号）（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①猫 ②鸡 ③蝴蝶 ④猴 ⑤鸦 ⑥蜻蜓 ⑦狮 ⑧鸭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8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犭 </a:t>
            </a:r>
            <a:r>
              <a:rPr kumimoji="0" lang="en-US" altLang="zh-CN" sz="4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虫 </a:t>
            </a:r>
            <a:r>
              <a:rPr kumimoji="0" lang="en-US" altLang="zh-CN" sz="47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鸟 </a:t>
            </a:r>
            <a:r>
              <a:rPr kumimoji="0" lang="en-US" altLang="zh-CN" sz="49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</a:t>
            </a:r>
            <a:endParaRPr kumimoji="0" lang="en-US" altLang="zh-CN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40000"/>
              </a:lnSpc>
            </a:pPr>
            <a:endParaRPr lang="en-US" altLang="zh-CN" sz="2400" dirty="0"/>
          </a:p>
        </p:txBody>
      </p:sp>
      <p:pic>
        <p:nvPicPr>
          <p:cNvPr id="5" name="QB_6_BD.14_1#ed4c61c24?vcp=1&amp;pid=df1d177c2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5573" y="147162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6_BD.14_3#ed4c61c24?vcp=1&amp;pid=df1d177c2&amp;color=0,0,0&amp;tib=255,255,255&amp;iip=15&amp;vip=10#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3631" y="2575765"/>
            <a:ext cx="2093976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6_BD.14_3#ed4c61c24?vcp=1&amp;pid=df1d177c2&amp;color=0,0,0&amp;tib=255,255,255&amp;iip=16&amp;vip=11#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8810" y="2543761"/>
            <a:ext cx="2258568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6_BD.14_3#ed4c61c24?vcp=1&amp;pid=df1d177c2&amp;color=0,0,0&amp;tib=255,255,255&amp;iip=17&amp;vip=12#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3440" y="2525473"/>
            <a:ext cx="2350008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6_AN.15_1#ed4c61c24.blank?vcp=1&amp;pid=df1d177c2&amp;color=0,0,0&amp;vpa=10&amp;vtp=1"/>
          <p:cNvSpPr/>
          <p:nvPr/>
        </p:nvSpPr>
        <p:spPr>
          <a:xfrm>
            <a:off x="1427639" y="2612341"/>
            <a:ext cx="1984248" cy="758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①④⑦</a:t>
            </a:r>
            <a:endParaRPr lang="en-US" altLang="zh-CN" sz="2400" dirty="0"/>
          </a:p>
        </p:txBody>
      </p:sp>
      <p:sp>
        <p:nvSpPr>
          <p:cNvPr id="12" name="QB_6_AN.16_1#ed4c61c24.blank?vcp=1&amp;pid=df1d177c2&amp;color=0,0,0&amp;vpa=11&amp;vtp=1"/>
          <p:cNvSpPr/>
          <p:nvPr/>
        </p:nvSpPr>
        <p:spPr>
          <a:xfrm>
            <a:off x="3993674" y="2580337"/>
            <a:ext cx="2139696" cy="8229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③⑥</a:t>
            </a:r>
            <a:endParaRPr lang="en-US" altLang="zh-CN" sz="2400" dirty="0"/>
          </a:p>
        </p:txBody>
      </p:sp>
      <p:sp>
        <p:nvSpPr>
          <p:cNvPr id="13" name="QB_6_AN.17_1#ed4c61c24.blank?vcp=1&amp;pid=df1d177c2&amp;color=0,0,0&amp;vpa=12&amp;vtp=1"/>
          <p:cNvSpPr/>
          <p:nvPr/>
        </p:nvSpPr>
        <p:spPr>
          <a:xfrm>
            <a:off x="6757448" y="2562049"/>
            <a:ext cx="2221992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②⑤⑧</a:t>
            </a:r>
            <a:endParaRPr lang="en-US" altLang="zh-CN" sz="2400" dirty="0"/>
          </a:p>
        </p:txBody>
      </p:sp>
      <p:sp>
        <p:nvSpPr>
          <p:cNvPr id="14" name="QB_6_BD.18_1#693d37749?vcp=1&amp;pid=df1d177c2&amp;color=0,0,0&amp;vtp=1&amp;bbb=1&amp;hb=1"/>
          <p:cNvSpPr/>
          <p:nvPr/>
        </p:nvSpPr>
        <p:spPr>
          <a:xfrm>
            <a:off x="896112" y="3568524"/>
            <a:ext cx="10387584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（2）给上面的字词分类以后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，我发现反犬旁的字大多和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我还能写出一个这样的字：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；虫字旁的字大多和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（填序号）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我还能写出一个这样的字：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；鸟字旁的字大多和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填序号）有关，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我还能写出一个这样的字：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5" name="QB_6_BD.18_1#693d37749?vcp=1&amp;pid=df1d177c2&amp;color=0,0,0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43573" y="51374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6" name="QB_6_BD.18_2#693d37749?vcp=1&amp;pid=df1d177c2&amp;color=0,0,0&amp;vtp=1&amp;bbb=1"/>
          <p:cNvSpPr/>
          <p:nvPr/>
        </p:nvSpPr>
        <p:spPr>
          <a:xfrm>
            <a:off x="896112" y="5631067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①鸟类和禽类②昆虫③兽类</a:t>
            </a:r>
            <a:endParaRPr lang="en-US" altLang="zh-CN" sz="2400" dirty="0"/>
          </a:p>
        </p:txBody>
      </p:sp>
      <p:sp>
        <p:nvSpPr>
          <p:cNvPr id="17" name="QB_6_AN.19_1#693d37749.blank?vcp=1&amp;pid=df1d177c2&amp;color=0,0,0&amp;vpa=13&amp;vtp=1"/>
          <p:cNvSpPr/>
          <p:nvPr/>
        </p:nvSpPr>
        <p:spPr>
          <a:xfrm>
            <a:off x="8380381" y="3539060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8" name="QB_6_AN.20_1#693d37749.blank?vcp=1&amp;pid=df1d177c2&amp;color=0,0,0&amp;vpa=14&amp;vtp=1&amp;bbb=1"/>
          <p:cNvSpPr/>
          <p:nvPr/>
        </p:nvSpPr>
        <p:spPr>
          <a:xfrm>
            <a:off x="4570380" y="4059760"/>
            <a:ext cx="17446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【示例】狼</a:t>
            </a:r>
            <a:endParaRPr lang="en-US" altLang="zh-CN" sz="2400" dirty="0"/>
          </a:p>
        </p:txBody>
      </p:sp>
      <p:sp>
        <p:nvSpPr>
          <p:cNvPr id="19" name="QB_6_AN.21_1#693d37749.blank?vcp=1&amp;pid=df1d177c2&amp;color=0,0,0&amp;vpa=15&amp;vtp=1"/>
          <p:cNvSpPr/>
          <p:nvPr/>
        </p:nvSpPr>
        <p:spPr>
          <a:xfrm>
            <a:off x="9142381" y="4059760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20" name="QB_6_AN.22_1#693d37749.blank?vcp=1&amp;pid=df1d177c2&amp;color=0,0,0&amp;vpa=16&amp;vtp=1&amp;bbb=1"/>
          <p:cNvSpPr/>
          <p:nvPr/>
        </p:nvSpPr>
        <p:spPr>
          <a:xfrm>
            <a:off x="5484780" y="4580460"/>
            <a:ext cx="17446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【示例】蚁</a:t>
            </a:r>
            <a:endParaRPr lang="en-US" altLang="zh-CN" sz="2400" dirty="0"/>
          </a:p>
        </p:txBody>
      </p:sp>
      <p:sp>
        <p:nvSpPr>
          <p:cNvPr id="21" name="QB_6_AN.23_1#693d37749.blank?vcp=1&amp;pid=df1d177c2&amp;color=0,0,0&amp;vpa=17&amp;vtp=1"/>
          <p:cNvSpPr/>
          <p:nvPr/>
        </p:nvSpPr>
        <p:spPr>
          <a:xfrm>
            <a:off x="10056781" y="4580460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22" name="QB_6_AN.24_1#693d37749.blank?vcp=1&amp;pid=df1d177c2&amp;color=0,0,0&amp;vpa=18&amp;vtp=1&amp;bbb=1"/>
          <p:cNvSpPr/>
          <p:nvPr/>
        </p:nvSpPr>
        <p:spPr>
          <a:xfrm>
            <a:off x="7008781" y="5089476"/>
            <a:ext cx="17446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【示例】鸽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bf1b2958?sp=1&amp;vcp=1&amp;pid=d4bae30c0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自己的事情自己做</a:t>
            </a:r>
            <a:endParaRPr lang="en-US" altLang="zh-CN" sz="3000" dirty="0"/>
          </a:p>
        </p:txBody>
      </p:sp>
      <p:sp>
        <p:nvSpPr>
          <p:cNvPr id="3" name="C_3_BD#5ed7fc14a?vcp=1&amp;pid=5bf1b2958&amp;color=0,0,0&amp;vtp=1&amp;bbb=1"/>
          <p:cNvSpPr/>
          <p:nvPr/>
        </p:nvSpPr>
        <p:spPr>
          <a:xfrm>
            <a:off x="896112" y="1412811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二、奇奇也在坚持好的习惯，让我们来看看吧!（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24枚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5ed7fc14a?vcp=1&amp;pid=5bf1b2958&amp;color=0,0,0&amp;tib=255,255,255&amp;iip=1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2432" y="1412811"/>
            <a:ext cx="457200" cy="457200"/>
          </a:xfrm>
          <a:prstGeom prst="rect">
            <a:avLst/>
          </a:prstGeom>
        </p:spPr>
      </p:pic>
      <p:sp>
        <p:nvSpPr>
          <p:cNvPr id="5" name="QO_4_BD.25_1#b1ed11107?vcp=1&amp;pid=5ed7fc14a&amp;color=0,0,0&amp;vtp=1&amp;bbb=1"/>
          <p:cNvSpPr/>
          <p:nvPr/>
        </p:nvSpPr>
        <p:spPr>
          <a:xfrm>
            <a:off x="896112" y="1870456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1.早上，奇奇美好的一天开始了，请你仿照加点词写一写!（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4_BD.25_1#b1ed11107?vcp=1&amp;pid=5ed7fc14a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3973" y="19241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BD.26_1#878da2a7f?vcp=1&amp;pid=b1ed11107&amp;color=0,0,0&amp;vtp=1&amp;bbb=1"/>
          <p:cNvSpPr/>
          <p:nvPr/>
        </p:nvSpPr>
        <p:spPr>
          <a:xfrm>
            <a:off x="896112" y="2393251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）闹钟的声音又大又响。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8" name="QB_5_AN.27_1#878da2a7f.blank?vcp=1&amp;pid=b1ed11107&amp;color=0,0,0&amp;vpa=19&amp;vtp=1&amp;bbb=1"/>
          <p:cNvSpPr/>
          <p:nvPr/>
        </p:nvSpPr>
        <p:spPr>
          <a:xfrm>
            <a:off x="4722780" y="2352103"/>
            <a:ext cx="2659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【示例】又大又红</a:t>
            </a:r>
            <a:endParaRPr lang="en-US" altLang="zh-CN" sz="2400" dirty="0"/>
          </a:p>
        </p:txBody>
      </p:sp>
      <p:sp>
        <p:nvSpPr>
          <p:cNvPr id="9" name="QB_5_AN.28_1#878da2a7f.blank?vcp=1&amp;pid=b1ed11107&amp;color=0,0,0&amp;vpa=20&amp;vtp=1&amp;bbb=1"/>
          <p:cNvSpPr/>
          <p:nvPr/>
        </p:nvSpPr>
        <p:spPr>
          <a:xfrm>
            <a:off x="7618381" y="2352103"/>
            <a:ext cx="14398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又大又圆</a:t>
            </a:r>
            <a:endParaRPr lang="en-US" altLang="zh-CN" sz="2400" dirty="0"/>
          </a:p>
        </p:txBody>
      </p:sp>
      <p:sp>
        <p:nvSpPr>
          <p:cNvPr id="10" name="QB_5_AS.29_1#878da2a7f?vcp=1&amp;pid=b1ed11107&amp;color=0,0,0&amp;vtp=1&amp;bbb=1&amp;hb=1"/>
          <p:cNvSpPr/>
          <p:nvPr/>
        </p:nvSpPr>
        <p:spPr>
          <a:xfrm>
            <a:off x="896112" y="2908427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写出ABAC式的词语，如：又宽又长、又大又红、又大又圆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、又长又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细等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，写出任意两个即可。</a:t>
            </a:r>
            <a:endParaRPr lang="en-US" altLang="zh-CN" sz="2400" dirty="0"/>
          </a:p>
        </p:txBody>
      </p:sp>
      <p:sp>
        <p:nvSpPr>
          <p:cNvPr id="11" name="QB_5_BD.30_1#12d55764f?vcp=1&amp;pid=b1ed11107&amp;color=0,0,0&amp;vtp=1&amp;bbb=1"/>
          <p:cNvSpPr/>
          <p:nvPr/>
        </p:nvSpPr>
        <p:spPr>
          <a:xfrm>
            <a:off x="896112" y="3939603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）奇奇蹦蹦跳跳地去吃早餐。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12" name="QB_5_AN.31_1#12d55764f.blank?vcp=1&amp;pid=b1ed11107&amp;color=0,0,0&amp;vpa=21&amp;vtp=1&amp;bbb=1"/>
          <p:cNvSpPr/>
          <p:nvPr/>
        </p:nvSpPr>
        <p:spPr>
          <a:xfrm>
            <a:off x="5332380" y="3898455"/>
            <a:ext cx="14398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高高兴兴</a:t>
            </a:r>
            <a:endParaRPr lang="en-US" altLang="zh-CN" sz="2400" dirty="0"/>
          </a:p>
        </p:txBody>
      </p:sp>
      <p:sp>
        <p:nvSpPr>
          <p:cNvPr id="13" name="QB_5_AN.32_1#12d55764f.blank?vcp=1&amp;pid=b1ed11107&amp;color=0,0,0&amp;vpa=22&amp;vtp=1&amp;bbb=1"/>
          <p:cNvSpPr/>
          <p:nvPr/>
        </p:nvSpPr>
        <p:spPr>
          <a:xfrm>
            <a:off x="7008781" y="3898455"/>
            <a:ext cx="14398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老老实实</a:t>
            </a:r>
            <a:endParaRPr lang="en-US" altLang="zh-CN" sz="2400" dirty="0"/>
          </a:p>
        </p:txBody>
      </p:sp>
      <p:sp>
        <p:nvSpPr>
          <p:cNvPr id="14" name="QB_5_AS.33_1#12d55764f?vcp=1&amp;pid=b1ed11107&amp;color=0,0,0&amp;vtp=1&amp;bbb=1&amp;hb=1"/>
          <p:cNvSpPr/>
          <p:nvPr/>
        </p:nvSpPr>
        <p:spPr>
          <a:xfrm>
            <a:off x="896112" y="4454779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写出AABB式的词语，如：高高兴兴、老老实实、开开心心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、白白胖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胖等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，写出任意两个即可。</a:t>
            </a:r>
            <a:endParaRPr lang="en-US" altLang="zh-CN" sz="2400" dirty="0"/>
          </a:p>
        </p:txBody>
      </p:sp>
      <p:sp>
        <p:nvSpPr>
          <p:cNvPr id="15" name="QO_4_AS.34_1#b1ed11107?vcp=1&amp;pid=5ed7fc14a&amp;color=0,0,0&amp;vtp=1&amp;bbb=1"/>
          <p:cNvSpPr/>
          <p:nvPr/>
        </p:nvSpPr>
        <p:spPr>
          <a:xfrm>
            <a:off x="896112" y="5485955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本题考查词语积累。</a:t>
            </a:r>
            <a:endParaRPr lang="en-US" altLang="zh-CN" sz="2400" dirty="0"/>
          </a:p>
        </p:txBody>
      </p:sp>
      <p:sp>
        <p:nvSpPr>
          <p:cNvPr id="16" name="QB_5_BD.26_1#878da2a7f?vcp=1&amp;pid=b1ed11107&amp;color=0,0,0&amp;vtp=1&amp;bbb=1&amp;zzd= 1">
            <a:extLst>
              <a:ext uri="{FF2B5EF4-FFF2-40B4-BE49-F238E27FC236}">
                <a16:creationId xmlns:a16="http://schemas.microsoft.com/office/drawing/2014/main" id="{71B69BE6-6D65-9385-3CBA-B1B29BA3203F}"/>
              </a:ext>
            </a:extLst>
          </p:cNvPr>
          <p:cNvSpPr/>
          <p:nvPr/>
        </p:nvSpPr>
        <p:spPr>
          <a:xfrm>
            <a:off x="3315494" y="2874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26_1#878da2a7f?vcp=1&amp;pid=b1ed11107&amp;color=0,0,0&amp;vtp=1&amp;bbb=1&amp;zzd= 1">
            <a:extLst>
              <a:ext uri="{FF2B5EF4-FFF2-40B4-BE49-F238E27FC236}">
                <a16:creationId xmlns:a16="http://schemas.microsoft.com/office/drawing/2014/main" id="{B905B149-7AC9-E9B3-0345-B2C60C4123B6}"/>
              </a:ext>
            </a:extLst>
          </p:cNvPr>
          <p:cNvSpPr/>
          <p:nvPr/>
        </p:nvSpPr>
        <p:spPr>
          <a:xfrm>
            <a:off x="3620294" y="2874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26_1#878da2a7f?vcp=1&amp;pid=b1ed11107&amp;color=0,0,0&amp;vtp=1&amp;bbb=1&amp;zzd= 1">
            <a:extLst>
              <a:ext uri="{FF2B5EF4-FFF2-40B4-BE49-F238E27FC236}">
                <a16:creationId xmlns:a16="http://schemas.microsoft.com/office/drawing/2014/main" id="{06832E5C-E0F6-F2DF-322D-B22E407A3A96}"/>
              </a:ext>
            </a:extLst>
          </p:cNvPr>
          <p:cNvSpPr/>
          <p:nvPr/>
        </p:nvSpPr>
        <p:spPr>
          <a:xfrm>
            <a:off x="3925094" y="2874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26_1#878da2a7f?vcp=1&amp;pid=b1ed11107&amp;color=0,0,0&amp;vtp=1&amp;bbb=1&amp;zzd= 1">
            <a:extLst>
              <a:ext uri="{FF2B5EF4-FFF2-40B4-BE49-F238E27FC236}">
                <a16:creationId xmlns:a16="http://schemas.microsoft.com/office/drawing/2014/main" id="{132E2A0F-AE64-B084-ED79-FC79831B7D43}"/>
              </a:ext>
            </a:extLst>
          </p:cNvPr>
          <p:cNvSpPr/>
          <p:nvPr/>
        </p:nvSpPr>
        <p:spPr>
          <a:xfrm>
            <a:off x="4229894" y="2874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30_1#12d55764f?vcp=1&amp;pid=b1ed11107&amp;color=0,0,0&amp;vtp=1&amp;bbb=1&amp;zzd= 1">
            <a:extLst>
              <a:ext uri="{FF2B5EF4-FFF2-40B4-BE49-F238E27FC236}">
                <a16:creationId xmlns:a16="http://schemas.microsoft.com/office/drawing/2014/main" id="{72388A75-3B8B-782D-7B07-0886EE67D374}"/>
              </a:ext>
            </a:extLst>
          </p:cNvPr>
          <p:cNvSpPr/>
          <p:nvPr/>
        </p:nvSpPr>
        <p:spPr>
          <a:xfrm>
            <a:off x="2401094" y="442055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5_BD.30_1#12d55764f?vcp=1&amp;pid=b1ed11107&amp;color=0,0,0&amp;vtp=1&amp;bbb=1&amp;zzd= 1">
            <a:extLst>
              <a:ext uri="{FF2B5EF4-FFF2-40B4-BE49-F238E27FC236}">
                <a16:creationId xmlns:a16="http://schemas.microsoft.com/office/drawing/2014/main" id="{CBBA2914-95BE-ED90-9BCF-884FABDC54A3}"/>
              </a:ext>
            </a:extLst>
          </p:cNvPr>
          <p:cNvSpPr/>
          <p:nvPr/>
        </p:nvSpPr>
        <p:spPr>
          <a:xfrm>
            <a:off x="2705894" y="442055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5_BD.30_1#12d55764f?vcp=1&amp;pid=b1ed11107&amp;color=0,0,0&amp;vtp=1&amp;bbb=1&amp;zzd= 1">
            <a:extLst>
              <a:ext uri="{FF2B5EF4-FFF2-40B4-BE49-F238E27FC236}">
                <a16:creationId xmlns:a16="http://schemas.microsoft.com/office/drawing/2014/main" id="{770FB19C-F8AE-BDA8-8595-31267C6CEDDF}"/>
              </a:ext>
            </a:extLst>
          </p:cNvPr>
          <p:cNvSpPr/>
          <p:nvPr/>
        </p:nvSpPr>
        <p:spPr>
          <a:xfrm>
            <a:off x="3010694" y="442055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5_BD.30_1#12d55764f?vcp=1&amp;pid=b1ed11107&amp;color=0,0,0&amp;vtp=1&amp;bbb=1&amp;zzd= 1">
            <a:extLst>
              <a:ext uri="{FF2B5EF4-FFF2-40B4-BE49-F238E27FC236}">
                <a16:creationId xmlns:a16="http://schemas.microsoft.com/office/drawing/2014/main" id="{AA314802-D5D5-D5F9-4581-6B4188E93FAD}"/>
              </a:ext>
            </a:extLst>
          </p:cNvPr>
          <p:cNvSpPr/>
          <p:nvPr/>
        </p:nvSpPr>
        <p:spPr>
          <a:xfrm>
            <a:off x="3315494" y="442055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5_1#957324a03?vcp=1&amp;pid=5ed7fc14a&amp;color=0,0,0&amp;vtp=1&amp;bt=1&amp;bbb=1&amp;hb=1"/>
          <p:cNvSpPr/>
          <p:nvPr/>
        </p:nvSpPr>
        <p:spPr>
          <a:xfrm>
            <a:off x="896112" y="235280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2.奇奇带好文具，要出发上学时突然回忆起妈妈的嘱咐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，请你读一读并用加点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词造句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35_1#957324a03?vcp=1&amp;pid=5ed7fc14a&amp;color=0,0,0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0773" y="294786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35_2#957324a03?vcp=1&amp;pid=5ed7fc14a&amp;color=0,0,0&amp;vtp=1&amp;bbb=1"/>
          <p:cNvSpPr/>
          <p:nvPr/>
        </p:nvSpPr>
        <p:spPr>
          <a:xfrm>
            <a:off x="896112" y="34565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要是时间来得及，你就把床铺整理好再去学校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1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lang="en-US" altLang="zh-CN" sz="100" dirty="0"/>
          </a:p>
        </p:txBody>
      </p:sp>
      <p:sp>
        <p:nvSpPr>
          <p:cNvPr id="5" name="QB_4_AN.36_1#957324a03.blank?vcp=1&amp;pid=5ed7fc14a&amp;color=0,0,0&amp;vpa=23&amp;vtp=1&amp;bbb=1"/>
          <p:cNvSpPr/>
          <p:nvPr/>
        </p:nvSpPr>
        <p:spPr>
          <a:xfrm>
            <a:off x="938180" y="3965829"/>
            <a:ext cx="6926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【示例】要是不好好学习，你就难以取得好成绩。</a:t>
            </a:r>
            <a:endParaRPr lang="en-US" altLang="zh-CN" sz="2400" dirty="0"/>
          </a:p>
        </p:txBody>
      </p:sp>
      <p:sp>
        <p:nvSpPr>
          <p:cNvPr id="6" name="QB_4_BD.35_2#957324a03?vcp=1&amp;pid=5ed7fc14a&amp;color=0,0,0&amp;vtp=1&amp;bbb=1&amp;zzd= 1">
            <a:extLst>
              <a:ext uri="{FF2B5EF4-FFF2-40B4-BE49-F238E27FC236}">
                <a16:creationId xmlns:a16="http://schemas.microsoft.com/office/drawing/2014/main" id="{6AB075AF-1B7E-2820-2FB4-EE8C8DE5BCA5}"/>
              </a:ext>
            </a:extLst>
          </p:cNvPr>
          <p:cNvSpPr/>
          <p:nvPr/>
        </p:nvSpPr>
        <p:spPr>
          <a:xfrm>
            <a:off x="1029494" y="402805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35_2#957324a03?vcp=1&amp;pid=5ed7fc14a&amp;color=0,0,0&amp;vtp=1&amp;bbb=1&amp;zzd= 1">
            <a:extLst>
              <a:ext uri="{FF2B5EF4-FFF2-40B4-BE49-F238E27FC236}">
                <a16:creationId xmlns:a16="http://schemas.microsoft.com/office/drawing/2014/main" id="{1781C732-7AAD-E8ED-DDDA-F4B7EA025D0C}"/>
              </a:ext>
            </a:extLst>
          </p:cNvPr>
          <p:cNvSpPr/>
          <p:nvPr/>
        </p:nvSpPr>
        <p:spPr>
          <a:xfrm>
            <a:off x="1334294" y="402805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35_2#957324a03?vcp=1&amp;pid=5ed7fc14a&amp;color=0,0,0&amp;vtp=1&amp;bbb=1&amp;zzd= 1">
            <a:extLst>
              <a:ext uri="{FF2B5EF4-FFF2-40B4-BE49-F238E27FC236}">
                <a16:creationId xmlns:a16="http://schemas.microsoft.com/office/drawing/2014/main" id="{FC63A289-9BDD-59D7-9384-F98286BCA2F1}"/>
              </a:ext>
            </a:extLst>
          </p:cNvPr>
          <p:cNvSpPr/>
          <p:nvPr/>
        </p:nvSpPr>
        <p:spPr>
          <a:xfrm>
            <a:off x="3772694" y="402805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7_1#d3e7408af?vcp=1&amp;pid=5ed7fc14a&amp;color=0,0,0&amp;vtp=1&amp;bt=1&amp;bbb=1"/>
          <p:cNvSpPr/>
          <p:nvPr/>
        </p:nvSpPr>
        <p:spPr>
          <a:xfrm>
            <a:off x="896112" y="1740472"/>
            <a:ext cx="10387584" cy="179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3.奇奇把家里弄乱了，快来收拾一下吧!（填序号）（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9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73757" algn="l"/>
                <a:tab pos="5099914" algn="l"/>
                <a:tab pos="6925971" algn="l"/>
                <a:tab pos="8472627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kumimoji="0" lang="en-US" altLang="zh-CN" sz="49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kumimoji="0" lang="en-US" altLang="zh-CN" sz="49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kumimoji="0" lang="en-US" altLang="zh-CN" sz="52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r>
              <a:rPr kumimoji="0" lang="en-US" altLang="zh-CN" sz="5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endParaRPr kumimoji="0" lang="en-US" altLang="zh-CN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50000"/>
              </a:lnSpc>
            </a:pPr>
            <a:endParaRPr lang="en-US" altLang="zh-CN" sz="2400" dirty="0"/>
          </a:p>
        </p:txBody>
      </p:sp>
      <p:pic>
        <p:nvPicPr>
          <p:cNvPr id="3" name="QB_4_BD.37_1#d3e7408af?vcp=1&amp;pid=5ed7fc14a&amp;color=0,0,0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9573" y="181819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37_2#d3e7408af?vcp=1&amp;pid=5ed7fc14a&amp;color=0,0,0&amp;tib=255,255,255&amp;iip=2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3804" y="2429701"/>
            <a:ext cx="1097280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37_2#d3e7408af?vcp=1&amp;pid=5ed7fc14a&amp;color=0,0,0&amp;tib=255,255,255&amp;iip=2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8333" y="2429701"/>
            <a:ext cx="1307592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37_2#d3e7408af?vcp=1&amp;pid=5ed7fc14a&amp;color=0,0,0&amp;tib=255,255,255&amp;iip=2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0916" y="2397697"/>
            <a:ext cx="493776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37_2#d3e7408af?vcp=1&amp;pid=5ed7fc14a&amp;color=0,0,0&amp;tib=255,255,255&amp;iip=2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9748" y="2383980"/>
            <a:ext cx="182880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37_2#d3e7408af?vcp=1&amp;pid=5ed7fc14a&amp;color=0,0,0&amp;tib=255,255,255&amp;iip=27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89751" y="2402268"/>
            <a:ext cx="768096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BD.37_3#d3e7408af?vcp=1&amp;pid=5ed7fc14a&amp;color=0,0,0&amp;vtp=1&amp;bbb=1"/>
          <p:cNvSpPr/>
          <p:nvPr/>
        </p:nvSpPr>
        <p:spPr>
          <a:xfrm>
            <a:off x="896112" y="3523043"/>
            <a:ext cx="10387584" cy="1594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9000"/>
              </a:lnSpc>
              <a:tabLst>
                <a:tab pos="2587371" algn="l"/>
                <a:tab pos="4704842" algn="l"/>
                <a:tab pos="767321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r>
              <a:rPr lang="en-US" altLang="zh-CN" sz="4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⑦</a:t>
            </a:r>
            <a:r>
              <a:rPr lang="en-US" altLang="zh-CN" sz="4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⑧</a:t>
            </a:r>
            <a:r>
              <a:rPr lang="en-US" altLang="zh-CN" sz="4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⑨</a:t>
            </a:r>
            <a:r>
              <a:rPr lang="en-US" altLang="zh-CN" sz="4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</a:p>
          <a:p>
            <a:pPr latinLnBrk="1">
              <a:lnSpc>
                <a:spcPts val="4200"/>
              </a:lnSpc>
              <a:tabLst>
                <a:tab pos="2587371" algn="l"/>
                <a:tab pos="4704842" algn="l"/>
                <a:tab pos="7673213" algn="l"/>
              </a:tabLst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卫生间：____________ 书房：__________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11" name="QB_4_BD.37_3#d3e7408af?vcp=1&amp;pid=5ed7fc14a&amp;color=0,0,0&amp;tib=255,255,255&amp;iip=28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32" y="3617913"/>
            <a:ext cx="877824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4_BD.37_3#d3e7408af?vcp=1&amp;pid=5ed7fc14a&amp;color=0,0,0&amp;tib=255,255,255&amp;iip=29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8569" y="3613341"/>
            <a:ext cx="457200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B_4_BD.37_3#d3e7408af?vcp=1&amp;pid=5ed7fc14a&amp;color=0,0,0&amp;tib=255,255,255&amp;iip=30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7376" y="3750501"/>
            <a:ext cx="1271016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4" name="QB_4_BD.37_3#d3e7408af?vcp=1&amp;pid=5ed7fc14a&amp;color=0,0,0&amp;tib=255,255,255&amp;iip=31&amp;vtp=1" descr="preencoded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9430" y="3755073"/>
            <a:ext cx="1207008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6" name="QB_4_AN.38_1#d3e7408af.blank?vcp=1&amp;pid=5ed7fc14a&amp;color=0,0,0&amp;vpa=24&amp;vtp=1&amp;bbb=1"/>
          <p:cNvSpPr/>
          <p:nvPr/>
        </p:nvSpPr>
        <p:spPr>
          <a:xfrm>
            <a:off x="2741581" y="4616514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①⑤⑦⑧⑨</a:t>
            </a:r>
            <a:endParaRPr lang="en-US" altLang="zh-CN" sz="2400" dirty="0"/>
          </a:p>
        </p:txBody>
      </p:sp>
      <p:sp>
        <p:nvSpPr>
          <p:cNvPr id="17" name="QB_4_AN.39_1#d3e7408af.blank?vcp=1&amp;pid=5ed7fc14a&amp;color=0,0,0&amp;vpa=25&amp;vtp=1&amp;bbb=1"/>
          <p:cNvSpPr/>
          <p:nvPr/>
        </p:nvSpPr>
        <p:spPr>
          <a:xfrm>
            <a:off x="5637180" y="4616514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②③④⑥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0" grpId="0" build="p" animBg="1"/>
      <p:bldP spid="16" grpId="0" build="p" animBg="1"/>
      <p:bldP spid="1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731</Words>
  <Application>Microsoft Office PowerPoint</Application>
  <PresentationFormat>宽屏</PresentationFormat>
  <Paragraphs>158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2025-01-21T11:17:40Z</dcterms:created>
  <dcterms:modified xsi:type="dcterms:W3CDTF">2025-01-21T11:53:55Z</dcterms:modified>
  <cp:category/>
  <cp:contentStatus/>
</cp:coreProperties>
</file>