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58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30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f9109e8f?vcp=1&amp;pid=632bf616e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七、知识积累关。根据课文内容填空。（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0f9109e8f?vcp=1&amp;pid=632bf616e&amp;color=0,0,0&amp;tib=255,255,255&amp;iip=22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482" y="900000"/>
            <a:ext cx="457200" cy="457200"/>
          </a:xfrm>
          <a:prstGeom prst="rect">
            <a:avLst/>
          </a:prstGeom>
        </p:spPr>
      </p:pic>
      <p:sp>
        <p:nvSpPr>
          <p:cNvPr id="4" name="QB_3_BD.52_1#4a6f7f788?vcp=1&amp;pid=0f9109e8f&amp;color=0,0,0&amp;vtp=1&amp;bbb=1&amp;hb=1"/>
          <p:cNvSpPr/>
          <p:nvPr/>
        </p:nvSpPr>
        <p:spPr>
          <a:xfrm>
            <a:off x="896112" y="135262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.小壁虎挣断尾巴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，老牛甩着尾巴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，小鱼摇着尾巴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，燕子摆着尾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巴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algn="ctr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①掌握方向 ②逃走 ③拨水 ④赶蝇子</a:t>
            </a:r>
            <a:endParaRPr lang="en-US" altLang="zh-CN" sz="2400" dirty="0"/>
          </a:p>
        </p:txBody>
      </p:sp>
      <p:pic>
        <p:nvPicPr>
          <p:cNvPr id="5" name="QB_3_BD.52_1#4a6f7f788?vcp=1&amp;pid=0f9109e8f&amp;color=0,0,0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4773" y="197899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3_AN.53_1#4a6f7f788.blank?vcp=1&amp;pid=0f9109e8f&amp;color=0,0,0&amp;vpa=35&amp;vtp=1"/>
          <p:cNvSpPr/>
          <p:nvPr/>
        </p:nvSpPr>
        <p:spPr>
          <a:xfrm>
            <a:off x="3351180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8" name="QB_3_AN.54_1#4a6f7f788.blank?vcp=1&amp;pid=0f9109e8f&amp;color=0,0,0&amp;vpa=36&amp;vtp=1"/>
          <p:cNvSpPr/>
          <p:nvPr/>
        </p:nvSpPr>
        <p:spPr>
          <a:xfrm>
            <a:off x="6094380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9" name="QB_3_AN.55_1#4a6f7f788.blank?vcp=1&amp;pid=0f9109e8f&amp;color=0,0,0&amp;vpa=37&amp;vtp=1"/>
          <p:cNvSpPr/>
          <p:nvPr/>
        </p:nvSpPr>
        <p:spPr>
          <a:xfrm>
            <a:off x="8837581" y="13246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0" name="QB_3_AN.56_1#4a6f7f788.blank?vcp=1&amp;pid=0f9109e8f&amp;color=0,0,0&amp;vpa=38&amp;vtp=1"/>
          <p:cNvSpPr/>
          <p:nvPr/>
        </p:nvSpPr>
        <p:spPr>
          <a:xfrm>
            <a:off x="1217580" y="18834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B_3_BD.57_1#4fd794778?vcp=1&amp;pid=0f9109e8f&amp;color=0,0,0&amp;vtp=1&amp;bbb=1&amp;hb=1"/>
          <p:cNvSpPr/>
          <p:nvPr/>
        </p:nvSpPr>
        <p:spPr>
          <a:xfrm>
            <a:off x="896112" y="300273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冠不用裁，满身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将来。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敢轻言语，一叫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2" name="QB_3_BD.57_1#4fd794778?vcp=1&amp;pid=0f9109e8f&amp;color=0,0,0&amp;tib=255,255,255&amp;iip=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8373" y="359779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3" name="QB_3_AN.58_1#4fd794778.blank?vcp=1&amp;pid=0f9109e8f&amp;color=0,0,0&amp;vpa=39&amp;vtp=1&amp;bbb=1"/>
          <p:cNvSpPr/>
          <p:nvPr/>
        </p:nvSpPr>
        <p:spPr>
          <a:xfrm>
            <a:off x="1217580" y="297479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头上红</a:t>
            </a:r>
            <a:endParaRPr lang="en-US" altLang="zh-CN" sz="2400" dirty="0"/>
          </a:p>
        </p:txBody>
      </p:sp>
      <p:sp>
        <p:nvSpPr>
          <p:cNvPr id="14" name="QB_3_AN.59_1#4fd794778.blank?vcp=1&amp;pid=0f9109e8f&amp;color=0,0,0&amp;vpa=40&amp;vtp=1&amp;bbb=1"/>
          <p:cNvSpPr/>
          <p:nvPr/>
        </p:nvSpPr>
        <p:spPr>
          <a:xfrm>
            <a:off x="4570380" y="297479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雪白走</a:t>
            </a:r>
            <a:endParaRPr lang="en-US" altLang="zh-CN" sz="2400" dirty="0"/>
          </a:p>
        </p:txBody>
      </p:sp>
      <p:sp>
        <p:nvSpPr>
          <p:cNvPr id="15" name="QB_3_AN.60_1#4fd794778.blank?vcp=1&amp;pid=0f9109e8f&amp;color=0,0,0&amp;vpa=41&amp;vtp=1&amp;bbb=1"/>
          <p:cNvSpPr/>
          <p:nvPr/>
        </p:nvSpPr>
        <p:spPr>
          <a:xfrm>
            <a:off x="6703981" y="297479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平生不</a:t>
            </a:r>
            <a:endParaRPr lang="en-US" altLang="zh-CN" sz="2400" dirty="0"/>
          </a:p>
        </p:txBody>
      </p:sp>
      <p:sp>
        <p:nvSpPr>
          <p:cNvPr id="16" name="QB_3_AN.61_1#4fd794778.blank?vcp=1&amp;pid=0f9109e8f&amp;color=0,0,0&amp;vpa=42&amp;vtp=1&amp;bbb=1&amp;hb=1"/>
          <p:cNvSpPr/>
          <p:nvPr/>
        </p:nvSpPr>
        <p:spPr>
          <a:xfrm>
            <a:off x="896112" y="297479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千门万户</a:t>
            </a:r>
            <a:endParaRPr lang="en-US" altLang="zh-CN" sz="2400" dirty="0"/>
          </a:p>
        </p:txBody>
      </p:sp>
      <p:sp>
        <p:nvSpPr>
          <p:cNvPr id="17" name="QC_3_BD.62_1#02b91eb43?vcp=1&amp;vopoq=1&amp;pid=0f9109e8f&amp;color=0,0,0&amp;vtp=1&amp;bbb=1"/>
          <p:cNvSpPr/>
          <p:nvPr/>
        </p:nvSpPr>
        <p:spPr>
          <a:xfrm>
            <a:off x="896112" y="40997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3.《咕咚》一文中的“咕咚”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其实是(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8" name="QC_3_BD.62_1#02b91eb43?vcp=1&amp;vopoq=1&amp;pid=0f9109e8f&amp;color=0,0,0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6373" y="418079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9" name="QC_3_AN.63_1#02b91eb43.bracket?vcp=1&amp;vopoq=1&amp;pid=0f9109e8f&amp;color=0,0,0&amp;vpa=43&amp;vtp=1"/>
          <p:cNvSpPr/>
          <p:nvPr/>
        </p:nvSpPr>
        <p:spPr>
          <a:xfrm>
            <a:off x="6094380" y="408827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20" name="QC_3_BD.62_2#02b91eb43.choices?vcp=1&amp;vopoq=1&amp;pid=0f9109e8f&amp;color=0,0,0&amp;vtp=1&amp;bbb=1"/>
          <p:cNvSpPr/>
          <p:nvPr/>
        </p:nvSpPr>
        <p:spPr>
          <a:xfrm>
            <a:off x="896112" y="46343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335528" algn="l"/>
                <a:tab pos="66583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①一种可怕的怪物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②一个有趣的故事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木瓜掉进湖里的声音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5c7d2d04?vcp=1&amp;pid=632bf616e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八、阅读展示台。（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15c7d2d04?vcp=1&amp;pid=632bf616e&amp;color=0,0,0&amp;tib=255,255,255&amp;iip=26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794" y="900000"/>
            <a:ext cx="457200" cy="457200"/>
          </a:xfrm>
          <a:prstGeom prst="rect">
            <a:avLst/>
          </a:prstGeom>
        </p:spPr>
      </p:pic>
      <p:sp>
        <p:nvSpPr>
          <p:cNvPr id="4" name="QM_3_BD.64_1#bcf7b3a5e?vcp=1&amp;pid=15c7d2d04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屋顶上的大蘑菇</a:t>
            </a:r>
            <a:endParaRPr lang="en-US" altLang="zh-CN" sz="2400" dirty="0"/>
          </a:p>
        </p:txBody>
      </p:sp>
      <p:pic>
        <p:nvPicPr>
          <p:cNvPr id="5" name="QM_3_BD.64_2#bcf7b3a5e?vcp=1&amp;pid=15c7d2d0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1963498"/>
            <a:ext cx="1581912" cy="209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3_BD.64_3#bcf7b3a5e?vcp=1&amp;pid=15c7d2d04&amp;color=0,0,0&amp;vtp=1&amp;bbb=1&amp;hb=1"/>
          <p:cNvSpPr/>
          <p:nvPr/>
        </p:nvSpPr>
        <p:spPr>
          <a:xfrm>
            <a:off x="896112" y="418599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树林里有一座矮矮的木房子，那是小兔的家。下雨了，屋顶漏水了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，雨水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淋湿了小兔的衣服和被子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。小兔很着急。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4_4#bcf7b3a5e?vcp=1&amp;pid=15c7d2d04&amp;color=0,0,0&amp;mp=1&amp;vtp=1&amp;bt=1&amp;bbb=1&amp;hb=1"/>
          <p:cNvSpPr/>
          <p:nvPr/>
        </p:nvSpPr>
        <p:spPr>
          <a:xfrm>
            <a:off x="896112" y="180803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小熊知道了，给小兔送来了干衣服；小羊知道了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，给小兔送来了厚厚的棉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；小猴知道了，给小兔送来了雨伞。小兔撑开伞坐着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，到了夜里也不能躺下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睡觉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小松鼠知道了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，采来一朵蘑菇，放在屋顶上。小松鼠轻轻地唱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:“蘑菇蘑菇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像把小伞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，喝了雨水，越长越快。”蘑菇长大了，变成了一把大伞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。小兔屋里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不漏雨了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，她十分高兴。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5_1#0b5bf1422?vcp=1&amp;pid=bcf7b3a5e&amp;color=0,0,0&amp;vtp=1&amp;bt=1&amp;bbb=1"/>
          <p:cNvSpPr/>
          <p:nvPr/>
        </p:nvSpPr>
        <p:spPr>
          <a:xfrm>
            <a:off x="896112" y="14816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.短文一共有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1自然段一共有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65_1#0b5bf1422?vcp=1&amp;pid=bcf7b3a5e&amp;color=0,0,0&amp;tib=255,255,255&amp;iip=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9173" y="156270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66_1#0b5bf1422.blank?vcp=1&amp;pid=bcf7b3a5e&amp;color=0,0,0&amp;vpa=44&amp;vtp=1"/>
          <p:cNvSpPr/>
          <p:nvPr/>
        </p:nvSpPr>
        <p:spPr>
          <a:xfrm>
            <a:off x="2741581" y="143208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endParaRPr lang="en-US" altLang="zh-CN" sz="2400" dirty="0"/>
          </a:p>
        </p:txBody>
      </p:sp>
      <p:sp>
        <p:nvSpPr>
          <p:cNvPr id="5" name="QB_4_AN.67_1#0b5bf1422.blank?vcp=1&amp;pid=bcf7b3a5e&amp;color=0,0,0&amp;vpa=45&amp;vtp=1"/>
          <p:cNvSpPr/>
          <p:nvPr/>
        </p:nvSpPr>
        <p:spPr>
          <a:xfrm>
            <a:off x="7008781" y="1432085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endParaRPr lang="en-US" altLang="zh-CN" sz="2400" dirty="0"/>
          </a:p>
        </p:txBody>
      </p:sp>
      <p:sp>
        <p:nvSpPr>
          <p:cNvPr id="6" name="QB_4_BD.68_1#ad07deff1?vcp=1&amp;pid=bcf7b3a5e&amp;color=0,0,0&amp;vtp=1&amp;bbb=1&amp;hb=1"/>
          <p:cNvSpPr/>
          <p:nvPr/>
        </p:nvSpPr>
        <p:spPr>
          <a:xfrm>
            <a:off x="896112" y="202809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2.小兔家里的衣服、被子都被淋湿了，其他小动物都是怎么做的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？请你填写表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 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B_4_BD.68_1#ad07deff1?vcp=1&amp;pid=bcf7b3a5e&amp;color=0,0,0&amp;tib=255,255,255&amp;iip=2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7573" y="262315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4" name="QB_4_BD.68_2#ad07deff1?colgroup=11,10,10&amp;vcp=1&amp;pid=bcf7b3a5e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779292"/>
              </p:ext>
            </p:extLst>
          </p:nvPr>
        </p:nvGraphicFramePr>
        <p:xfrm>
          <a:off x="896112" y="3196113"/>
          <a:ext cx="10360152" cy="494665"/>
        </p:xfrm>
        <a:graphic>
          <a:graphicData uri="http://schemas.openxmlformats.org/drawingml/2006/table">
            <a:tbl>
              <a:tblPr/>
              <a:tblGrid>
                <a:gridCol w="352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9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9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小熊(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小羊(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小猴(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QB_4_BD.68_3#ad07deff1?vcp=1&amp;pid=bcf7b3a5e&amp;color=0,0,0&amp;vtp=1&amp;bbb=1"/>
          <p:cNvSpPr/>
          <p:nvPr/>
        </p:nvSpPr>
        <p:spPr>
          <a:xfrm>
            <a:off x="896112" y="381841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①送厚厚的棉被 ②送雨伞 ③送干衣服</a:t>
            </a:r>
            <a:endParaRPr lang="en-US" altLang="zh-CN" sz="2400" dirty="0"/>
          </a:p>
        </p:txBody>
      </p:sp>
      <p:sp>
        <p:nvSpPr>
          <p:cNvPr id="10" name="QB_4_AN.69_1#ad07deff1.bracket?vcp=1&amp;pid=bcf7b3a5e&amp;color=0,0,0&amp;vpa=46&amp;vtp=1"/>
          <p:cNvSpPr/>
          <p:nvPr/>
        </p:nvSpPr>
        <p:spPr>
          <a:xfrm>
            <a:off x="2673001" y="3221005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1" name="QB_4_AN.70_1#ad07deff1.bracket?vcp=1&amp;pid=bcf7b3a5e&amp;color=0,0,0&amp;vpa=47&amp;vtp=1"/>
          <p:cNvSpPr/>
          <p:nvPr/>
        </p:nvSpPr>
        <p:spPr>
          <a:xfrm>
            <a:off x="6143148" y="3221005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2" name="QB_4_AN.71_1#ad07deff1.bracket?vcp=1&amp;pid=bcf7b3a5e&amp;color=0,0,0&amp;vpa=48&amp;vtp=1"/>
          <p:cNvSpPr/>
          <p:nvPr/>
        </p:nvSpPr>
        <p:spPr>
          <a:xfrm>
            <a:off x="9563005" y="3221005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3" name="QO_4_BD.72_1#653f7a444?vcp=1&amp;pid=bcf7b3a5e&amp;color=0,0,0&amp;vtp=1&amp;bbb=1"/>
          <p:cNvSpPr/>
          <p:nvPr/>
        </p:nvSpPr>
        <p:spPr>
          <a:xfrm>
            <a:off x="896112" y="43582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3.小松鼠为小兔做了什么?用“__”在文中画出来。（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O_4_BD.72_1#653f7a444?vcp=1&amp;pid=bcf7b3a5e&amp;color=0,0,0&amp;tib=255,255,255&amp;iip=2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9573" y="443931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5" name="QO_4_AN.73_1#653f7a444?vcp=1&amp;pid=bcf7b3a5e&amp;color=0,0,0&amp;vtp=1&amp;bbb=1"/>
          <p:cNvSpPr/>
          <p:nvPr/>
        </p:nvSpPr>
        <p:spPr>
          <a:xfrm>
            <a:off x="896112" y="48928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小松鼠知道了，采来一朵蘑菇，放在屋顶上。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4_1#af8817b1f?vcp=1&amp;pid=bcf7b3a5e&amp;color=0,0,0&amp;vtp=1&amp;bt=1&amp;bbb=1"/>
          <p:cNvSpPr/>
          <p:nvPr/>
        </p:nvSpPr>
        <p:spPr>
          <a:xfrm>
            <a:off x="896112" y="208892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4.在文中找出表示小兔心情的词语，填一填。（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小兔的屋子漏雨了，她很______,后来在小伙伴的帮助下，屋子不漏雨了，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她十分______。</a:t>
            </a:r>
            <a:endParaRPr lang="en-US" altLang="zh-CN" sz="2400" dirty="0"/>
          </a:p>
        </p:txBody>
      </p:sp>
      <p:pic>
        <p:nvPicPr>
          <p:cNvPr id="3" name="QB_4_BD.74_1#af8817b1f?vcp=1&amp;pid=bcf7b3a5e&amp;color=0,0,0&amp;tib=255,255,255&amp;iip=3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7573" y="216665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75_1#af8817b1f.blank?vcp=1&amp;pid=bcf7b3a5e&amp;color=0,0,0&amp;vpa=49&amp;vtp=1&amp;bbb=1"/>
          <p:cNvSpPr/>
          <p:nvPr/>
        </p:nvSpPr>
        <p:spPr>
          <a:xfrm>
            <a:off x="4875180" y="261978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着急</a:t>
            </a:r>
            <a:endParaRPr lang="en-US" altLang="zh-CN" sz="2400" dirty="0"/>
          </a:p>
        </p:txBody>
      </p:sp>
      <p:sp>
        <p:nvSpPr>
          <p:cNvPr id="6" name="QB_4_AN.76_1#af8817b1f.blank?vcp=1&amp;pid=bcf7b3a5e&amp;color=0,0,0&amp;vpa=50&amp;vtp=1&amp;bbb=1"/>
          <p:cNvSpPr/>
          <p:nvPr/>
        </p:nvSpPr>
        <p:spPr>
          <a:xfrm>
            <a:off x="1827181" y="315699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</a:t>
            </a:r>
            <a:endParaRPr lang="en-US" altLang="zh-CN" sz="2400" dirty="0"/>
          </a:p>
        </p:txBody>
      </p:sp>
      <p:sp>
        <p:nvSpPr>
          <p:cNvPr id="7" name="QC_4_BD.77_1#033ab288c?vcp=1&amp;vopoq=1&amp;pid=bcf7b3a5e&amp;color=0,0,0&amp;vtp=1&amp;bbb=1"/>
          <p:cNvSpPr/>
          <p:nvPr/>
        </p:nvSpPr>
        <p:spPr>
          <a:xfrm>
            <a:off x="896112" y="373694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5.读完短文，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我发现文中的小伙伴们都很(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C_4_BD.77_1#033ab288c?vcp=1&amp;vopoq=1&amp;pid=bcf7b3a5e&amp;color=0,0,0&amp;tib=255,255,255&amp;iip=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95973" y="381803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C_4_AN.78_1#033ab288c.bracket?vcp=1&amp;vopoq=1&amp;pid=bcf7b3a5e&amp;color=0,0,0&amp;vpa=51&amp;vtp=1"/>
          <p:cNvSpPr/>
          <p:nvPr/>
        </p:nvSpPr>
        <p:spPr>
          <a:xfrm>
            <a:off x="6703981" y="372551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C_4_BD.77_2#033ab288c.choices?vcp=1&amp;vopoq=1&amp;pid=bcf7b3a5e&amp;color=0,0,0&amp;vtp=1&amp;bbb=1"/>
          <p:cNvSpPr/>
          <p:nvPr/>
        </p:nvSpPr>
        <p:spPr>
          <a:xfrm>
            <a:off x="896112" y="427161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335528" algn="l"/>
                <a:tab pos="7267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①有礼貌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②爱帮助他人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爱劳动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f5d7bf23?vcp=1&amp;pid=632bf616e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九、看图写话展。（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0f5d7bf23?vcp=1&amp;pid=632bf616e&amp;color=0,0,0&amp;tib=255,255,255&amp;iip=32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794" y="900000"/>
            <a:ext cx="457200" cy="457200"/>
          </a:xfrm>
          <a:prstGeom prst="rect">
            <a:avLst/>
          </a:prstGeom>
        </p:spPr>
      </p:pic>
      <p:pic>
        <p:nvPicPr>
          <p:cNvPr id="4" name="QO_3_BD.79_1#41b2f9520?htil=1&amp;vcp=1&amp;pid=0f5d7bf23&amp;color=0,0,0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7808" y="1347040"/>
            <a:ext cx="3633944" cy="320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3_BD.79_2#41b2f9520?htil=1&amp;vcp=1&amp;pid=0f5d7bf23&amp;color=0,0,0&amp;vtp=1&amp;bbb=1&amp;hb=1&amp;hs=1"/>
          <p:cNvSpPr/>
          <p:nvPr/>
        </p:nvSpPr>
        <p:spPr>
          <a:xfrm>
            <a:off x="896112" y="1352628"/>
            <a:ext cx="659282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图上都有谁？他们在干什么?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结果可能会怎样？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请你根据图片写几句通顺的话，不会写的字可以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用拼音代替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O_3_AN.80_1#41b2f9520?htil=1&amp;vcp=1&amp;pid=0f5d7bf23&amp;color=0,0,0&amp;vtp=1&amp;bbb=1&amp;hb=1&amp;hs=1"/>
          <p:cNvSpPr/>
          <p:nvPr/>
        </p:nvSpPr>
        <p:spPr>
          <a:xfrm>
            <a:off x="896112" y="3002739"/>
            <a:ext cx="659282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【示例】小兔躺在草地上看书，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山羊伯伯看到了，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走过来说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：“小兔，不能躺着看书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，也不能在强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烈的阳光下看书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，对眼睛不好。”小兔听了，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说：</a:t>
            </a:r>
            <a:endParaRPr lang="en-US" altLang="zh-CN" sz="2400" dirty="0"/>
          </a:p>
        </p:txBody>
      </p:sp>
      <p:sp>
        <p:nvSpPr>
          <p:cNvPr id="7" name="QO_3_AN.80_1#41b2f9520?htil=1&amp;vcp=1&amp;pid=0f5d7bf23&amp;color=0,0,0&amp;vtp=1&amp;bbb=1&amp;hb=1&amp;hs=1">
            <a:extLst>
              <a:ext uri="{FF2B5EF4-FFF2-40B4-BE49-F238E27FC236}">
                <a16:creationId xmlns:a16="http://schemas.microsoft.com/office/drawing/2014/main" id="{4170D767-44F4-0076-0198-237F5917F541}"/>
              </a:ext>
            </a:extLst>
          </p:cNvPr>
          <p:cNvSpPr/>
          <p:nvPr/>
        </p:nvSpPr>
        <p:spPr>
          <a:xfrm>
            <a:off x="899991" y="4641991"/>
            <a:ext cx="1039201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谢谢山羊伯伯，我这就进屋坐着看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。”山羊伯伯直夸小兔懂事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32bf616e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第八单元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f1799e755?vcp=1&amp;pid=632bf616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44" y="1055448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f1799e755?vcp=1&amp;pid=632bf616e&amp;color=0,0,0&amp;vtp=1&amp;bt=1&amp;bbb=1"/>
          <p:cNvSpPr/>
          <p:nvPr/>
        </p:nvSpPr>
        <p:spPr>
          <a:xfrm>
            <a:off x="896112" y="90000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：100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 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“知识大挑战”即将开幕，一起来闯关吧！</a:t>
            </a:r>
            <a:endParaRPr lang="en-US" altLang="zh-CN" sz="100" dirty="0"/>
          </a:p>
        </p:txBody>
      </p:sp>
      <p:pic>
        <p:nvPicPr>
          <p:cNvPr id="4" name="P_2_BD#f1799e755?vcp=1&amp;pid=632bf616e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090" y="1032588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73818757c?vcp=1&amp;pid=632bf616e&amp;color=0,0,0&amp;vtp=1&amp;bbb=1&amp;hb=1"/>
          <p:cNvSpPr/>
          <p:nvPr/>
        </p:nvSpPr>
        <p:spPr>
          <a:xfrm>
            <a:off x="896112" y="2488516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一、我是识字小能手。给下列加点字选择正确què的读音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，画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√”。（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7" name="C_2_BD#73818757c?vcp=1&amp;pid=632bf616e&amp;color=0,0,0&amp;tib=255,255,255&amp;iip=3&amp;vtp=1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8657" y="2915236"/>
            <a:ext cx="457200" cy="457200"/>
          </a:xfrm>
          <a:prstGeom prst="rect">
            <a:avLst/>
          </a:prstGeom>
        </p:spPr>
      </p:pic>
      <p:sp>
        <p:nvSpPr>
          <p:cNvPr id="8" name="QB_3_BD.1_1#b41eb57e9?vcp=1&amp;pid=73818757c&amp;color=0,0,0&amp;vtp=1&amp;bbb=1"/>
          <p:cNvSpPr/>
          <p:nvPr/>
        </p:nvSpPr>
        <p:spPr>
          <a:xfrm>
            <a:off x="896112" y="337548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792728" algn="l"/>
                <a:tab pos="7267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哪里（n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n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成熟（shóu shú）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羊群（qún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jūn）</a:t>
            </a:r>
            <a:endParaRPr lang="en-US" altLang="zh-CN" sz="100" dirty="0"/>
          </a:p>
          <a:p>
            <a:pPr latinLnBrk="1">
              <a:lnSpc>
                <a:spcPts val="4200"/>
              </a:lnSpc>
              <a:tabLst>
                <a:tab pos="3792728" algn="l"/>
                <a:tab pos="7267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转弯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zhu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领导（lǐnɡ línɡ）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刷牙（shu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100" dirty="0"/>
          </a:p>
        </p:txBody>
      </p:sp>
      <p:sp>
        <p:nvSpPr>
          <p:cNvPr id="9" name="QB_3_AN.2_1#b41eb57e9&amp;bc=1">
            <a:extLst>
              <a:ext uri="{FF2B5EF4-FFF2-40B4-BE49-F238E27FC236}">
                <a16:creationId xmlns:a16="http://schemas.microsoft.com/office/drawing/2014/main" id="{70619F76-4EBA-72F0-7323-3FA96E18698B}"/>
              </a:ext>
            </a:extLst>
          </p:cNvPr>
          <p:cNvSpPr txBox="1"/>
          <p:nvPr/>
        </p:nvSpPr>
        <p:spPr>
          <a:xfrm>
            <a:off x="1772412" y="3527884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0" name="QB_3_AN.3_1#b41eb57e9&amp;bc=1">
            <a:extLst>
              <a:ext uri="{FF2B5EF4-FFF2-40B4-BE49-F238E27FC236}">
                <a16:creationId xmlns:a16="http://schemas.microsoft.com/office/drawing/2014/main" id="{78973BC0-2742-06EA-897F-2ECB1E08E015}"/>
              </a:ext>
            </a:extLst>
          </p:cNvPr>
          <p:cNvSpPr txBox="1"/>
          <p:nvPr/>
        </p:nvSpPr>
        <p:spPr>
          <a:xfrm>
            <a:off x="6403467" y="3527884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B_3_AN.4_1#b41eb57e9&amp;bc=1">
            <a:extLst>
              <a:ext uri="{FF2B5EF4-FFF2-40B4-BE49-F238E27FC236}">
                <a16:creationId xmlns:a16="http://schemas.microsoft.com/office/drawing/2014/main" id="{CCD0CA64-551E-2675-E273-8A80DDFA0AA2}"/>
              </a:ext>
            </a:extLst>
          </p:cNvPr>
          <p:cNvSpPr txBox="1"/>
          <p:nvPr/>
        </p:nvSpPr>
        <p:spPr>
          <a:xfrm>
            <a:off x="9116822" y="3527884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2" name="QB_3_AN.5_1#b41eb57e9&amp;bc=1">
            <a:extLst>
              <a:ext uri="{FF2B5EF4-FFF2-40B4-BE49-F238E27FC236}">
                <a16:creationId xmlns:a16="http://schemas.microsoft.com/office/drawing/2014/main" id="{C9F98BA1-1020-41E1-FB57-AD727E3E1FDC}"/>
              </a:ext>
            </a:extLst>
          </p:cNvPr>
          <p:cNvSpPr txBox="1"/>
          <p:nvPr/>
        </p:nvSpPr>
        <p:spPr>
          <a:xfrm>
            <a:off x="2915412" y="4099384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B_3_AN.6_1#b41eb57e9&amp;bc=1">
            <a:extLst>
              <a:ext uri="{FF2B5EF4-FFF2-40B4-BE49-F238E27FC236}">
                <a16:creationId xmlns:a16="http://schemas.microsoft.com/office/drawing/2014/main" id="{7867617A-2FA3-D16D-A943-D45EF463F171}"/>
              </a:ext>
            </a:extLst>
          </p:cNvPr>
          <p:cNvSpPr txBox="1"/>
          <p:nvPr/>
        </p:nvSpPr>
        <p:spPr>
          <a:xfrm>
            <a:off x="5717667" y="4099384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B_3_AN.7_1#b41eb57e9&amp;bc=1">
            <a:extLst>
              <a:ext uri="{FF2B5EF4-FFF2-40B4-BE49-F238E27FC236}">
                <a16:creationId xmlns:a16="http://schemas.microsoft.com/office/drawing/2014/main" id="{CD094D65-7397-52BC-17FB-807FACC32B9D}"/>
              </a:ext>
            </a:extLst>
          </p:cNvPr>
          <p:cNvSpPr txBox="1"/>
          <p:nvPr/>
        </p:nvSpPr>
        <p:spPr>
          <a:xfrm>
            <a:off x="9193022" y="4099384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5" name="QB_3_BD.1_1#b41eb57e9?vcp=1&amp;pid=73818757c&amp;color=0,0,0&amp;vtp=1&amp;bbb=1&amp;zzd= 1">
            <a:extLst>
              <a:ext uri="{FF2B5EF4-FFF2-40B4-BE49-F238E27FC236}">
                <a16:creationId xmlns:a16="http://schemas.microsoft.com/office/drawing/2014/main" id="{2475E227-93E5-2DEE-DA38-2774F5A15802}"/>
              </a:ext>
            </a:extLst>
          </p:cNvPr>
          <p:cNvSpPr/>
          <p:nvPr/>
        </p:nvSpPr>
        <p:spPr>
          <a:xfrm>
            <a:off x="1029494" y="39469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3_BD.1_1#b41eb57e9?vcp=1&amp;pid=73818757c&amp;color=0,0,0&amp;vtp=1&amp;bbb=1&amp;zzd= 1">
            <a:extLst>
              <a:ext uri="{FF2B5EF4-FFF2-40B4-BE49-F238E27FC236}">
                <a16:creationId xmlns:a16="http://schemas.microsoft.com/office/drawing/2014/main" id="{A17DB1D7-DF03-99CC-FF49-D1FFE7A448B7}"/>
              </a:ext>
            </a:extLst>
          </p:cNvPr>
          <p:cNvSpPr/>
          <p:nvPr/>
        </p:nvSpPr>
        <p:spPr>
          <a:xfrm>
            <a:off x="5127149" y="39469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3_BD.1_1#b41eb57e9?vcp=1&amp;pid=73818757c&amp;color=0,0,0&amp;vtp=1&amp;bbb=1&amp;zzd= 1">
            <a:extLst>
              <a:ext uri="{FF2B5EF4-FFF2-40B4-BE49-F238E27FC236}">
                <a16:creationId xmlns:a16="http://schemas.microsoft.com/office/drawing/2014/main" id="{2068297A-61BF-0BD6-CECC-F65CCDE277FC}"/>
              </a:ext>
            </a:extLst>
          </p:cNvPr>
          <p:cNvSpPr/>
          <p:nvPr/>
        </p:nvSpPr>
        <p:spPr>
          <a:xfrm>
            <a:off x="8602504" y="39469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3_BD.1_1#b41eb57e9?vcp=1&amp;pid=73818757c&amp;color=0,0,0&amp;vtp=1&amp;bbb=1&amp;zzd= 3">
            <a:extLst>
              <a:ext uri="{FF2B5EF4-FFF2-40B4-BE49-F238E27FC236}">
                <a16:creationId xmlns:a16="http://schemas.microsoft.com/office/drawing/2014/main" id="{54E0F8E2-A32D-1F36-F0E7-B81FC7603723}"/>
              </a:ext>
            </a:extLst>
          </p:cNvPr>
          <p:cNvSpPr/>
          <p:nvPr/>
        </p:nvSpPr>
        <p:spPr>
          <a:xfrm>
            <a:off x="1029494" y="44342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3_BD.1_1#b41eb57e9?vcp=1&amp;pid=73818757c&amp;color=0,0,0&amp;vtp=1&amp;bbb=1&amp;zzd= 3">
            <a:extLst>
              <a:ext uri="{FF2B5EF4-FFF2-40B4-BE49-F238E27FC236}">
                <a16:creationId xmlns:a16="http://schemas.microsoft.com/office/drawing/2014/main" id="{4B2369D1-B960-750D-7DC9-DA4A91CBAA30}"/>
              </a:ext>
            </a:extLst>
          </p:cNvPr>
          <p:cNvSpPr/>
          <p:nvPr/>
        </p:nvSpPr>
        <p:spPr>
          <a:xfrm>
            <a:off x="4822349" y="44342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3_BD.1_1#b41eb57e9?vcp=1&amp;pid=73818757c&amp;color=0,0,0&amp;vtp=1&amp;bbb=1&amp;zzd= 3">
            <a:extLst>
              <a:ext uri="{FF2B5EF4-FFF2-40B4-BE49-F238E27FC236}">
                <a16:creationId xmlns:a16="http://schemas.microsoft.com/office/drawing/2014/main" id="{A9C07F79-2084-98B6-8D9A-D19E0EADB728}"/>
              </a:ext>
            </a:extLst>
          </p:cNvPr>
          <p:cNvSpPr/>
          <p:nvPr/>
        </p:nvSpPr>
        <p:spPr>
          <a:xfrm>
            <a:off x="8297704" y="44342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29d4276e?vcp=1&amp;pid=632bf616e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二、我会补全小故事。根据拼音，写出汉字。（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529d4276e?vcp=1&amp;pid=632bf616e&amp;color=0,0,0&amp;tib=255,255,255&amp;iip=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657" y="900000"/>
            <a:ext cx="457200" cy="457200"/>
          </a:xfrm>
          <a:prstGeom prst="rect">
            <a:avLst/>
          </a:prstGeom>
        </p:spPr>
      </p:pic>
      <p:sp>
        <p:nvSpPr>
          <p:cNvPr id="4" name="QB_3_BD.2_1#aba060ec2?vcp=1&amp;pid=529d4276e&amp;color=0,0,0&amp;vtp=1&amp;bbb=1"/>
          <p:cNvSpPr/>
          <p:nvPr/>
        </p:nvSpPr>
        <p:spPr>
          <a:xfrm>
            <a:off x="896112" y="1352628"/>
            <a:ext cx="10387584" cy="11042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0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.小女孩从</a:t>
            </a:r>
            <a:r>
              <a:rPr lang="en-US" altLang="zh-CN" sz="56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旁的小</a:t>
            </a:r>
            <a:r>
              <a:rPr lang="en-US" altLang="zh-CN" sz="5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上找到一只七</a:t>
            </a:r>
            <a:r>
              <a:rPr lang="en-US" altLang="zh-CN" sz="5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瓢虫，</a:t>
            </a:r>
            <a:r>
              <a:rPr lang="en-US" altLang="zh-CN" sz="5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很高兴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B_3_BD.2_1#aba060ec2?vcp=1&amp;pid=529d4276e&amp;color=0,0,0&amp;tib=255,255,255&amp;iip=5&amp;vip=1#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2717" y="1382664"/>
            <a:ext cx="832104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2_1#aba060ec2?vcp=1&amp;pid=529d4276e&amp;color=0,0,0&amp;tib=255,255,255&amp;iip=6&amp;vip=2#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2081" y="1355232"/>
            <a:ext cx="722376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2_1#aba060ec2?vcp=1&amp;pid=529d4276e&amp;color=0,0,0&amp;tib=255,255,255&amp;iip=7&amp;vip=3#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3544" y="1510680"/>
            <a:ext cx="685800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2_1#aba060ec2?vcp=1&amp;pid=529d4276e&amp;color=0,0,0&amp;tib=255,255,255&amp;iip=8&amp;vip=4#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4031" y="1501536"/>
            <a:ext cx="722376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3_AN.3_1#aba060ec2.blank?vcp=1&amp;pid=529d4276e&amp;color=0,0,0&amp;vpa=1&amp;vtp=1"/>
          <p:cNvSpPr/>
          <p:nvPr/>
        </p:nvSpPr>
        <p:spPr>
          <a:xfrm>
            <a:off x="2496725" y="1702704"/>
            <a:ext cx="713232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身</a:t>
            </a:r>
            <a:endParaRPr lang="en-US" altLang="zh-CN" sz="2400" dirty="0"/>
          </a:p>
        </p:txBody>
      </p:sp>
      <p:sp>
        <p:nvSpPr>
          <p:cNvPr id="10" name="QB_3_AN.4_1#aba060ec2.blank?vcp=1&amp;pid=529d4276e&amp;color=0,0,0&amp;vpa=2&amp;vtp=1"/>
          <p:cNvSpPr/>
          <p:nvPr/>
        </p:nvSpPr>
        <p:spPr>
          <a:xfrm>
            <a:off x="4220369" y="1739280"/>
            <a:ext cx="667512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</a:t>
            </a:r>
            <a:endParaRPr lang="en-US" altLang="zh-CN" sz="2400" dirty="0"/>
          </a:p>
        </p:txBody>
      </p:sp>
      <p:sp>
        <p:nvSpPr>
          <p:cNvPr id="11" name="QB_3_AN.5_1#aba060ec2.blank?vcp=1&amp;pid=529d4276e&amp;color=0,0,0&amp;vpa=3&amp;vtp=1"/>
          <p:cNvSpPr/>
          <p:nvPr/>
        </p:nvSpPr>
        <p:spPr>
          <a:xfrm>
            <a:off x="6790975" y="1803288"/>
            <a:ext cx="630936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星</a:t>
            </a:r>
            <a:endParaRPr lang="en-US" altLang="zh-CN" sz="2400" dirty="0"/>
          </a:p>
        </p:txBody>
      </p:sp>
      <p:sp>
        <p:nvSpPr>
          <p:cNvPr id="12" name="QB_3_AN.6_1#aba060ec2.blank?vcp=1&amp;pid=529d4276e&amp;color=0,0,0&amp;vpa=4&amp;vtp=1"/>
          <p:cNvSpPr/>
          <p:nvPr/>
        </p:nvSpPr>
        <p:spPr>
          <a:xfrm>
            <a:off x="8428895" y="1812432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她</a:t>
            </a:r>
            <a:endParaRPr lang="en-US" altLang="zh-CN" sz="2400" dirty="0"/>
          </a:p>
        </p:txBody>
      </p:sp>
      <p:sp>
        <p:nvSpPr>
          <p:cNvPr id="13" name="QB_3_BD.7_1#508132c24?vcp=1&amp;pid=529d4276e&amp;color=0,0,0&amp;vtp=1&amp;bbb=1"/>
          <p:cNvSpPr/>
          <p:nvPr/>
        </p:nvSpPr>
        <p:spPr>
          <a:xfrm>
            <a:off x="896112" y="2533473"/>
            <a:ext cx="10387584" cy="1137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0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.我</a:t>
            </a:r>
            <a:r>
              <a:rPr lang="en-US" altLang="zh-CN" sz="56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回学校寻找丢失的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棋，但是</a:t>
            </a:r>
            <a:r>
              <a:rPr lang="en-US" altLang="zh-CN" sz="5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找</a:t>
            </a:r>
            <a:r>
              <a:rPr lang="en-US" altLang="zh-CN" sz="5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，于是我就回</a:t>
            </a:r>
            <a:r>
              <a:rPr lang="en-US" altLang="zh-CN" sz="5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spc="-100" dirty="0"/>
          </a:p>
        </p:txBody>
      </p:sp>
      <p:pic>
        <p:nvPicPr>
          <p:cNvPr id="14" name="QB_3_BD.7_1#508132c24?vcp=1&amp;pid=529d4276e&amp;color=0,0,0&amp;tib=255,255,255&amp;iip=9&amp;vip=5#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7202" y="2602117"/>
            <a:ext cx="786384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5" name="QB_3_BD.7_1#508132c24?vcp=1&amp;pid=529d4276e&amp;color=0,0,0&amp;tib=255,255,255&amp;iip=10&amp;vip=6#6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9817" y="2528965"/>
            <a:ext cx="832104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6" name="QB_3_BD.7_1#508132c24?vcp=1&amp;pid=529d4276e&amp;color=0,0,0&amp;tib=255,255,255&amp;iip=11&amp;vip=7#7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0039" y="2647837"/>
            <a:ext cx="822960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7" name="QB_3_BD.7_1#508132c24?vcp=1&amp;pid=529d4276e&amp;color=0,0,0&amp;tib=255,255,255&amp;iip=12&amp;vip=8#8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7390" y="2656981"/>
            <a:ext cx="749808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8" name="QB_3_BD.7_1#508132c24?vcp=1&amp;pid=529d4276e&amp;color=0,0,0&amp;tib=255,255,255&amp;iip=13&amp;vip=9#9&amp;vtp=1" descr="preencoded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57517" y="2812429"/>
            <a:ext cx="603504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9" name="QB_3_AN.8_1#508132c24.blank?vcp=1&amp;pid=529d4276e&amp;color=0,0,0&amp;vpa=5&amp;vtp=1"/>
          <p:cNvSpPr/>
          <p:nvPr/>
        </p:nvSpPr>
        <p:spPr>
          <a:xfrm>
            <a:off x="1551210" y="2949589"/>
            <a:ext cx="685800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赶</a:t>
            </a:r>
            <a:endParaRPr lang="en-US" altLang="zh-CN" sz="2400" dirty="0"/>
          </a:p>
        </p:txBody>
      </p:sp>
      <p:sp>
        <p:nvSpPr>
          <p:cNvPr id="20" name="QB_3_AN.9_1#508132c24.blank?vcp=1&amp;pid=529d4276e&amp;color=0,0,0&amp;vpa=6&amp;vtp=1"/>
          <p:cNvSpPr/>
          <p:nvPr/>
        </p:nvSpPr>
        <p:spPr>
          <a:xfrm>
            <a:off x="4702969" y="2949589"/>
            <a:ext cx="694944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象</a:t>
            </a:r>
            <a:endParaRPr lang="en-US" altLang="zh-CN" sz="2400" dirty="0"/>
          </a:p>
        </p:txBody>
      </p:sp>
      <p:sp>
        <p:nvSpPr>
          <p:cNvPr id="21" name="QB_3_AN.10_1#508132c24.blank?vcp=1&amp;pid=529d4276e&amp;color=0,0,0&amp;vpa=7&amp;vtp=1"/>
          <p:cNvSpPr/>
          <p:nvPr/>
        </p:nvSpPr>
        <p:spPr>
          <a:xfrm>
            <a:off x="6769767" y="2986165"/>
            <a:ext cx="667512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没</a:t>
            </a:r>
            <a:endParaRPr lang="en-US" altLang="zh-CN" sz="2400" dirty="0"/>
          </a:p>
        </p:txBody>
      </p:sp>
      <p:sp>
        <p:nvSpPr>
          <p:cNvPr id="22" name="QB_3_AN.11_1#508132c24.blank?vcp=1&amp;pid=529d4276e&amp;color=0,0,0&amp;vpa=8&amp;vtp=1"/>
          <p:cNvSpPr/>
          <p:nvPr/>
        </p:nvSpPr>
        <p:spPr>
          <a:xfrm>
            <a:off x="7899687" y="3031885"/>
            <a:ext cx="630936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</a:t>
            </a:r>
            <a:endParaRPr lang="en-US" altLang="zh-CN" sz="2400" dirty="0"/>
          </a:p>
        </p:txBody>
      </p:sp>
      <p:sp>
        <p:nvSpPr>
          <p:cNvPr id="23" name="QB_3_AN.12_1#508132c24.blank?vcp=1&amp;pid=529d4276e&amp;color=0,0,0&amp;vpa=9&amp;vtp=1"/>
          <p:cNvSpPr/>
          <p:nvPr/>
        </p:nvSpPr>
        <p:spPr>
          <a:xfrm>
            <a:off x="10375805" y="3123325"/>
            <a:ext cx="539496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家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e3a6330f?vcp=1&amp;pid=632bf616e&amp;color=0,0,0&amp;vtp=1&amp;bt=1&amp;bbb=1"/>
          <p:cNvSpPr/>
          <p:nvPr/>
        </p:nvSpPr>
        <p:spPr>
          <a:xfrm>
            <a:off x="896112" y="900000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三、字形练习我能行。（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2e3a6330f?vcp=1&amp;pid=632bf616e&amp;color=0,0,0&amp;tib=255,255,255&amp;iip=1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169" y="900000"/>
            <a:ext cx="457200" cy="457200"/>
          </a:xfrm>
          <a:prstGeom prst="rect">
            <a:avLst/>
          </a:prstGeom>
        </p:spPr>
      </p:pic>
      <p:sp>
        <p:nvSpPr>
          <p:cNvPr id="4" name="QB_3_BD.1_1#9bc608b33?vcp=1&amp;pid=2e3a6330f&amp;color=0,0,0&amp;vtp=1&amp;bbb=1"/>
          <p:cNvSpPr/>
          <p:nvPr/>
        </p:nvSpPr>
        <p:spPr>
          <a:xfrm>
            <a:off x="896112" y="1352628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1.加一加，减一减，组新字，再组词。（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3_BD.1_1#9bc608b33?vcp=1&amp;pid=2e3a6330f&amp;color=0,0,0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5573" y="135694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6" name="QB_3_BD.1_2#9bc608b33?colgroup=33&amp;vcp=1&amp;pid=2e3a6330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143768"/>
              </p:ext>
            </p:extLst>
          </p:nvPr>
        </p:nvGraphicFramePr>
        <p:xfrm>
          <a:off x="896112" y="1887869"/>
          <a:ext cx="10369296" cy="1849501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49501">
                <a:tc>
                  <a:txBody>
                    <a:bodyPr/>
                    <a:lstStyle/>
                    <a:p>
                      <a:pPr marL="0" algn="l" defTabSz="914400" rtl="0" eaLnBrk="1" latinLnBrk="1" hangingPunct="0">
                        <a:lnSpc>
                          <a:spcPts val="3600"/>
                        </a:lnSpc>
                        <a:tabLst>
                          <a:tab pos="1479465" algn="l"/>
                          <a:tab pos="5384631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例：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辶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+车=（连）（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连忙）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口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少=(    )(              )</a:t>
                      </a:r>
                      <a:endParaRPr lang="en-US" altLang="zh-CN" sz="1200" dirty="0"/>
                    </a:p>
                    <a:p>
                      <a:pPr marL="0" algn="l" defTabSz="914400" rtl="0" eaLnBrk="1" latinLnBrk="1" hangingPunct="0">
                        <a:lnSpc>
                          <a:spcPts val="3600"/>
                        </a:lnSpc>
                        <a:tabLst>
                          <a:tab pos="1479465" algn="l"/>
                          <a:tab pos="5384631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页=(    )(              )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半=(    )(              )</a:t>
                      </a:r>
                      <a:endParaRPr lang="en-US" altLang="zh-CN" sz="1200" dirty="0"/>
                    </a:p>
                    <a:p>
                      <a:pPr marL="0" algn="l" defTabSz="914400" rtl="0" eaLnBrk="1" latinLnBrk="1" hangingPunct="0">
                        <a:lnSpc>
                          <a:spcPts val="3600"/>
                        </a:lnSpc>
                        <a:tabLst>
                          <a:tab pos="1479465" algn="l"/>
                          <a:tab pos="5384631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例：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飘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-风=（票）（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车票）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房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-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方=(    )(              )</a:t>
                      </a:r>
                      <a:endParaRPr lang="en-US" altLang="zh-CN" sz="1200" dirty="0"/>
                    </a:p>
                    <a:p>
                      <a:pPr marL="0" algn="l" defTabSz="914400" rtl="0" eaLnBrk="1" latinLnBrk="1" hangingPunct="0">
                        <a:lnSpc>
                          <a:spcPts val="3400"/>
                        </a:lnSpc>
                        <a:tabLst>
                          <a:tab pos="1479465" algn="l"/>
                          <a:tab pos="5384631" algn="l"/>
                        </a:tabLst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-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木=(    )(              )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爸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-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巴=(    )(          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QB_3_AN.2_1#9bc608b33.bracket?vcp=1&amp;pid=2e3a6330f&amp;color=0,0,0&amp;vpa=10&amp;vtp=1"/>
          <p:cNvSpPr/>
          <p:nvPr/>
        </p:nvSpPr>
        <p:spPr>
          <a:xfrm>
            <a:off x="7436379" y="1938605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吵</a:t>
            </a:r>
            <a:endParaRPr lang="en-US" altLang="zh-CN" sz="2400" dirty="0"/>
          </a:p>
        </p:txBody>
      </p:sp>
      <p:sp>
        <p:nvSpPr>
          <p:cNvPr id="8" name="QB_3_AN.3_1#9bc608b33.bracket?vcp=1&amp;pid=2e3a6330f&amp;color=0,0,0&amp;vpa=11&amp;vtp=1&amp;bbb=1"/>
          <p:cNvSpPr/>
          <p:nvPr/>
        </p:nvSpPr>
        <p:spPr>
          <a:xfrm>
            <a:off x="8350781" y="1938605"/>
            <a:ext cx="2049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【示例】争吵</a:t>
            </a:r>
            <a:endParaRPr lang="en-US" altLang="zh-CN" sz="2400" dirty="0"/>
          </a:p>
        </p:txBody>
      </p:sp>
      <p:sp>
        <p:nvSpPr>
          <p:cNvPr id="9" name="QB_3_AN.4_1#9bc608b33.bracket?vcp=1&amp;pid=2e3a6330f&amp;color=0,0,0&amp;vpa=12&amp;vtp=1"/>
          <p:cNvSpPr/>
          <p:nvPr/>
        </p:nvSpPr>
        <p:spPr>
          <a:xfrm>
            <a:off x="2051581" y="2395806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顶</a:t>
            </a:r>
            <a:endParaRPr lang="en-US" altLang="zh-CN" sz="2400" dirty="0"/>
          </a:p>
        </p:txBody>
      </p:sp>
      <p:sp>
        <p:nvSpPr>
          <p:cNvPr id="10" name="QB_3_AN.5_1#9bc608b33.bracket?vcp=1&amp;pid=2e3a6330f&amp;color=0,0,0&amp;vpa=13&amp;vtp=1&amp;bbb=1"/>
          <p:cNvSpPr/>
          <p:nvPr/>
        </p:nvSpPr>
        <p:spPr>
          <a:xfrm>
            <a:off x="2965981" y="2395806"/>
            <a:ext cx="2049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【示例】屋顶</a:t>
            </a:r>
            <a:endParaRPr lang="en-US" altLang="zh-CN" sz="2400" dirty="0"/>
          </a:p>
        </p:txBody>
      </p:sp>
      <p:sp>
        <p:nvSpPr>
          <p:cNvPr id="11" name="QB_3_AN.6_1#9bc608b33.bracket?vcp=1&amp;pid=2e3a6330f&amp;color=0,0,0&amp;vpa=14&amp;vtp=1"/>
          <p:cNvSpPr/>
          <p:nvPr/>
        </p:nvSpPr>
        <p:spPr>
          <a:xfrm>
            <a:off x="7436379" y="2395806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胖</a:t>
            </a:r>
            <a:endParaRPr lang="en-US" altLang="zh-CN" sz="2400" dirty="0"/>
          </a:p>
        </p:txBody>
      </p:sp>
      <p:sp>
        <p:nvSpPr>
          <p:cNvPr id="12" name="QB_3_AN.7_1#9bc608b33.bracket?vcp=1&amp;pid=2e3a6330f&amp;color=0,0,0&amp;vpa=15&amp;vtp=1&amp;bbb=1"/>
          <p:cNvSpPr/>
          <p:nvPr/>
        </p:nvSpPr>
        <p:spPr>
          <a:xfrm>
            <a:off x="8350781" y="2395806"/>
            <a:ext cx="2049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【示例】胖子</a:t>
            </a:r>
            <a:endParaRPr lang="en-US" altLang="zh-CN" sz="2400" dirty="0"/>
          </a:p>
        </p:txBody>
      </p:sp>
      <p:sp>
        <p:nvSpPr>
          <p:cNvPr id="13" name="QB_3_AN.8_1#9bc608b33.bracket?vcp=1&amp;pid=2e3a6330f&amp;color=0,0,0&amp;vpa=16&amp;vtp=1"/>
          <p:cNvSpPr/>
          <p:nvPr/>
        </p:nvSpPr>
        <p:spPr>
          <a:xfrm>
            <a:off x="7436379" y="2853005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户</a:t>
            </a:r>
            <a:endParaRPr lang="en-US" altLang="zh-CN" sz="2400" dirty="0"/>
          </a:p>
        </p:txBody>
      </p:sp>
      <p:sp>
        <p:nvSpPr>
          <p:cNvPr id="14" name="QB_3_AN.9_1#9bc608b33.bracket?vcp=1&amp;pid=2e3a6330f&amp;color=0,0,0&amp;vpa=17&amp;vtp=1&amp;bbb=1"/>
          <p:cNvSpPr/>
          <p:nvPr/>
        </p:nvSpPr>
        <p:spPr>
          <a:xfrm>
            <a:off x="8350781" y="2853005"/>
            <a:ext cx="2049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【示例】窗户</a:t>
            </a:r>
            <a:endParaRPr lang="en-US" altLang="zh-CN" sz="2400" dirty="0"/>
          </a:p>
        </p:txBody>
      </p:sp>
      <p:sp>
        <p:nvSpPr>
          <p:cNvPr id="15" name="QB_3_AN.10_1#9bc608b33.bracket?vcp=1&amp;pid=2e3a6330f&amp;color=0,0,0&amp;vpa=18&amp;vtp=1"/>
          <p:cNvSpPr/>
          <p:nvPr/>
        </p:nvSpPr>
        <p:spPr>
          <a:xfrm>
            <a:off x="2051581" y="3288362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交</a:t>
            </a:r>
            <a:endParaRPr lang="en-US" altLang="zh-CN" sz="2400" dirty="0"/>
          </a:p>
        </p:txBody>
      </p:sp>
      <p:sp>
        <p:nvSpPr>
          <p:cNvPr id="16" name="QB_3_AN.11_1#9bc608b33.bracket?vcp=1&amp;pid=2e3a6330f&amp;color=0,0,0&amp;vpa=19&amp;vtp=1&amp;bbb=1"/>
          <p:cNvSpPr/>
          <p:nvPr/>
        </p:nvSpPr>
        <p:spPr>
          <a:xfrm>
            <a:off x="2965981" y="3288362"/>
            <a:ext cx="2049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【示例】上交</a:t>
            </a:r>
            <a:endParaRPr lang="en-US" altLang="zh-CN" sz="2400" dirty="0"/>
          </a:p>
        </p:txBody>
      </p:sp>
      <p:sp>
        <p:nvSpPr>
          <p:cNvPr id="17" name="QB_3_AN.12_1#9bc608b33.bracket?vcp=1&amp;pid=2e3a6330f&amp;color=0,0,0&amp;vpa=20&amp;vtp=1"/>
          <p:cNvSpPr/>
          <p:nvPr/>
        </p:nvSpPr>
        <p:spPr>
          <a:xfrm>
            <a:off x="7436379" y="3288362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父</a:t>
            </a:r>
            <a:endParaRPr lang="en-US" altLang="zh-CN" sz="2400" dirty="0"/>
          </a:p>
        </p:txBody>
      </p:sp>
      <p:sp>
        <p:nvSpPr>
          <p:cNvPr id="18" name="QB_3_AN.13_1#9bc608b33.bracket?vcp=1&amp;pid=2e3a6330f&amp;color=0,0,0&amp;vpa=21&amp;vtp=1&amp;bbb=1"/>
          <p:cNvSpPr/>
          <p:nvPr/>
        </p:nvSpPr>
        <p:spPr>
          <a:xfrm>
            <a:off x="8350781" y="3288362"/>
            <a:ext cx="2049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【示例】父亲</a:t>
            </a:r>
            <a:endParaRPr lang="en-US" altLang="zh-CN" sz="2400" dirty="0"/>
          </a:p>
        </p:txBody>
      </p:sp>
      <p:sp>
        <p:nvSpPr>
          <p:cNvPr id="19" name="QB_3_BD.14_1#41e316edb?vcp=1&amp;pid=2e3a6330f&amp;color=0,0,0&amp;vtp=1&amp;bbb=1"/>
          <p:cNvSpPr/>
          <p:nvPr/>
        </p:nvSpPr>
        <p:spPr>
          <a:xfrm>
            <a:off x="896112" y="3869069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2.词语搭配，用“√”选择正确的字。（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20" name="QB_3_BD.14_1#41e316edb?vcp=1&amp;pid=2e3a6330f&amp;color=0,0,0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387338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21" name="QB_3_BD.14_2#41e316edb?colgroup=33&amp;vcp=1&amp;pid=2e3a6330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519998"/>
              </p:ext>
            </p:extLst>
          </p:nvPr>
        </p:nvGraphicFramePr>
        <p:xfrm>
          <a:off x="896112" y="4404310"/>
          <a:ext cx="10369296" cy="1390587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90587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中（午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牛）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水（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午 牛）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在池塘里悠闲地泡澡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②农夫用尽（力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刀）气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终于用剪（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力 刀）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剪开了缠在一起的藤蔓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③今天的（主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玉）食是香甜的（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主 玉）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" name="QB_3_AN.15_1#41e316edb&amp;bc=1">
            <a:extLst>
              <a:ext uri="{FF2B5EF4-FFF2-40B4-BE49-F238E27FC236}">
                <a16:creationId xmlns:a16="http://schemas.microsoft.com/office/drawing/2014/main" id="{A732280E-D98F-1905-A837-5483F3DB82A6}"/>
              </a:ext>
            </a:extLst>
          </p:cNvPr>
          <p:cNvSpPr txBox="1"/>
          <p:nvPr/>
        </p:nvSpPr>
        <p:spPr>
          <a:xfrm>
            <a:off x="1844412" y="4582904"/>
            <a:ext cx="381000" cy="4133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3" name="QB_3_AN.16_1#41e316edb&amp;bc=1">
            <a:extLst>
              <a:ext uri="{FF2B5EF4-FFF2-40B4-BE49-F238E27FC236}">
                <a16:creationId xmlns:a16="http://schemas.microsoft.com/office/drawing/2014/main" id="{BEA2283A-FDB0-0CEC-F64B-BDF5A9AF3461}"/>
              </a:ext>
            </a:extLst>
          </p:cNvPr>
          <p:cNvSpPr txBox="1"/>
          <p:nvPr/>
        </p:nvSpPr>
        <p:spPr>
          <a:xfrm>
            <a:off x="4270112" y="4582904"/>
            <a:ext cx="381000" cy="4133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4" name="QB_3_AN.17_1#41e316edb&amp;bc=1">
            <a:extLst>
              <a:ext uri="{FF2B5EF4-FFF2-40B4-BE49-F238E27FC236}">
                <a16:creationId xmlns:a16="http://schemas.microsoft.com/office/drawing/2014/main" id="{AA803014-2EDB-0A3A-B030-142013507597}"/>
              </a:ext>
            </a:extLst>
          </p:cNvPr>
          <p:cNvSpPr txBox="1"/>
          <p:nvPr/>
        </p:nvSpPr>
        <p:spPr>
          <a:xfrm>
            <a:off x="2758812" y="5052804"/>
            <a:ext cx="381000" cy="4133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5" name="QB_3_AN.18_1#41e316edb&amp;bc=1">
            <a:extLst>
              <a:ext uri="{FF2B5EF4-FFF2-40B4-BE49-F238E27FC236}">
                <a16:creationId xmlns:a16="http://schemas.microsoft.com/office/drawing/2014/main" id="{B158B07D-FB9D-D74C-AC2E-0BFD5647FEE3}"/>
              </a:ext>
            </a:extLst>
          </p:cNvPr>
          <p:cNvSpPr txBox="1"/>
          <p:nvPr/>
        </p:nvSpPr>
        <p:spPr>
          <a:xfrm>
            <a:off x="6403712" y="5052804"/>
            <a:ext cx="381000" cy="4133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6" name="QB_3_AN.19_1#41e316edb&amp;bc=1">
            <a:extLst>
              <a:ext uri="{FF2B5EF4-FFF2-40B4-BE49-F238E27FC236}">
                <a16:creationId xmlns:a16="http://schemas.microsoft.com/office/drawing/2014/main" id="{1DA2EC8E-A1B4-7699-47F6-AE52144ED819}"/>
              </a:ext>
            </a:extLst>
          </p:cNvPr>
          <p:cNvSpPr txBox="1"/>
          <p:nvPr/>
        </p:nvSpPr>
        <p:spPr>
          <a:xfrm>
            <a:off x="2454012" y="5522704"/>
            <a:ext cx="381000" cy="4133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7" name="QB_3_AN.20_1#41e316edb&amp;bc=1">
            <a:extLst>
              <a:ext uri="{FF2B5EF4-FFF2-40B4-BE49-F238E27FC236}">
                <a16:creationId xmlns:a16="http://schemas.microsoft.com/office/drawing/2014/main" id="{0566DE87-8C20-0BFB-6495-D595EA4B2F3E}"/>
              </a:ext>
            </a:extLst>
          </p:cNvPr>
          <p:cNvSpPr txBox="1"/>
          <p:nvPr/>
        </p:nvSpPr>
        <p:spPr>
          <a:xfrm>
            <a:off x="5806812" y="5522704"/>
            <a:ext cx="381000" cy="4133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cb0a176f?vcp=1&amp;pid=632bf616e&amp;color=0,0,0&amp;vtp=1&amp;bt=1&amp;bbb=1&amp;hb=1"/>
          <p:cNvSpPr/>
          <p:nvPr/>
        </p:nvSpPr>
        <p:spPr>
          <a:xfrm>
            <a:off x="896112" y="903048"/>
            <a:ext cx="1039201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词语运用我能行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。看图，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结合生活实际填一填。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6cb0a176f?vcp=1&amp;pid=632bf616e&amp;color=0,0,0&amp;tib=255,255,255&amp;iip=17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520" y="900000"/>
            <a:ext cx="1984248" cy="475488"/>
          </a:xfrm>
          <a:prstGeom prst="rect">
            <a:avLst/>
          </a:prstGeom>
        </p:spPr>
      </p:pic>
      <p:pic>
        <p:nvPicPr>
          <p:cNvPr id="4" name="C_2_BD#6cb0a176f?vcp=1&amp;pid=632bf616e&amp;color=0,0,0&amp;tib=255,255,255&amp;iip=18&amp;vtp=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9907" y="1375488"/>
            <a:ext cx="457200" cy="457200"/>
          </a:xfrm>
          <a:prstGeom prst="rect">
            <a:avLst/>
          </a:prstGeom>
        </p:spPr>
      </p:pic>
      <p:pic>
        <p:nvPicPr>
          <p:cNvPr id="5" name="QB_3_BD.27_1#8dbe66891?vcp=1&amp;pid=6cb0a176f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2312" y="1970356"/>
            <a:ext cx="2633472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BD.27_2#8dbe66891?vcp=1&amp;pid=6cb0a176f&amp;color=0,0,0&amp;vtp=1&amp;bbb=1"/>
          <p:cNvSpPr/>
          <p:nvPr/>
        </p:nvSpPr>
        <p:spPr>
          <a:xfrm>
            <a:off x="896112" y="37737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碧绿碧绿的(              ) 雪白雪白的(      )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火红火红的(      ) 瓦蓝瓦蓝的(      )</a:t>
            </a:r>
            <a:endParaRPr lang="en-US" altLang="zh-CN" sz="2400" dirty="0"/>
          </a:p>
        </p:txBody>
      </p:sp>
      <p:sp>
        <p:nvSpPr>
          <p:cNvPr id="7" name="QB_3_AN.28_1#8dbe66891.bracket?vcp=1&amp;pid=6cb0a176f&amp;color=0,0,0&amp;vpa=22&amp;vtp=1&amp;bbb=1"/>
          <p:cNvSpPr/>
          <p:nvPr/>
        </p:nvSpPr>
        <p:spPr>
          <a:xfrm>
            <a:off x="2589181" y="3783916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【示例】草地</a:t>
            </a:r>
            <a:endParaRPr lang="en-US" altLang="zh-CN" sz="2400" dirty="0"/>
          </a:p>
        </p:txBody>
      </p:sp>
      <p:sp>
        <p:nvSpPr>
          <p:cNvPr id="8" name="QB_3_AN.29_1#8dbe66891.bracket?vcp=1&amp;pid=6cb0a176f&amp;color=0,0,0&amp;vpa=23&amp;vtp=1&amp;bbb=1"/>
          <p:cNvSpPr/>
          <p:nvPr/>
        </p:nvSpPr>
        <p:spPr>
          <a:xfrm>
            <a:off x="6703981" y="378391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云朵</a:t>
            </a:r>
            <a:endParaRPr lang="en-US" altLang="zh-CN" sz="2400" dirty="0"/>
          </a:p>
        </p:txBody>
      </p:sp>
      <p:sp>
        <p:nvSpPr>
          <p:cNvPr id="9" name="QB_3_AN.30_1#8dbe66891.bracket?vcp=1&amp;pid=6cb0a176f&amp;color=0,0,0&amp;vpa=24&amp;vtp=1&amp;bbb=1"/>
          <p:cNvSpPr/>
          <p:nvPr/>
        </p:nvSpPr>
        <p:spPr>
          <a:xfrm>
            <a:off x="2589181" y="432112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太阳</a:t>
            </a:r>
            <a:endParaRPr lang="en-US" altLang="zh-CN" sz="2400" dirty="0"/>
          </a:p>
        </p:txBody>
      </p:sp>
      <p:sp>
        <p:nvSpPr>
          <p:cNvPr id="10" name="QB_3_AN.31_1#8dbe66891.bracket?vcp=1&amp;pid=6cb0a176f&amp;color=0,0,0&amp;vpa=25&amp;vtp=1&amp;bbb=1"/>
          <p:cNvSpPr/>
          <p:nvPr/>
        </p:nvSpPr>
        <p:spPr>
          <a:xfrm>
            <a:off x="5484780" y="432112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天空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2d78fd74?vcp=1&amp;pid=632bf616e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五、勇闯仿写句子关。按要求完成句子练习。（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e2d78fd74?vcp=1&amp;pid=632bf616e&amp;color=0,0,0&amp;tib=255,255,255&amp;iip=19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657" y="900000"/>
            <a:ext cx="457200" cy="457200"/>
          </a:xfrm>
          <a:prstGeom prst="rect">
            <a:avLst/>
          </a:prstGeom>
        </p:spPr>
      </p:pic>
      <p:sp>
        <p:nvSpPr>
          <p:cNvPr id="4" name="QB_3_BD.32_1#56eed5d6b?sp=1&amp;vcp=1&amp;pid=e2d78fd74&amp;color=0,0,0&amp;vtp=1&amp;bb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1.地上有七朵花，就像七个小太阳。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3_AN.33_1#56eed5d6b.blank?vcp=1&amp;pid=e2d78fd74&amp;color=0,0,0&amp;vpa=26&amp;vtp=1&amp;bbb=1"/>
          <p:cNvSpPr/>
          <p:nvPr/>
        </p:nvSpPr>
        <p:spPr>
          <a:xfrm>
            <a:off x="912780" y="1861898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【示例】天上那弯弯的月亮</a:t>
            </a:r>
            <a:endParaRPr lang="en-US" altLang="zh-CN" sz="2400" dirty="0"/>
          </a:p>
        </p:txBody>
      </p:sp>
      <p:sp>
        <p:nvSpPr>
          <p:cNvPr id="6" name="QB_3_AN.34_1#56eed5d6b.blank?vcp=1&amp;pid=e2d78fd74&amp;color=0,0,0&amp;vpa=27&amp;vtp=1&amp;bbb=1"/>
          <p:cNvSpPr/>
          <p:nvPr/>
        </p:nvSpPr>
        <p:spPr>
          <a:xfrm>
            <a:off x="5789580" y="1861898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一条弯弯的小船</a:t>
            </a:r>
            <a:endParaRPr lang="en-US" altLang="zh-CN" sz="2400" dirty="0"/>
          </a:p>
        </p:txBody>
      </p:sp>
      <p:sp>
        <p:nvSpPr>
          <p:cNvPr id="7" name="QB_3_BD.35_1#4b6e6f986?sp=1&amp;vcp=1&amp;pid=e2d78fd74&amp;color=0,0,0&amp;vtp=1&amp;bbb=1"/>
          <p:cNvSpPr/>
          <p:nvPr/>
        </p:nvSpPr>
        <p:spPr>
          <a:xfrm>
            <a:off x="896112" y="245536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2.他一边跑一边大叫。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3_AN.36_1#4b6e6f986.blank?vcp=1&amp;pid=e2d78fd74&amp;color=0,0,0&amp;vpa=28&amp;vtp=1&amp;bbb=1"/>
          <p:cNvSpPr/>
          <p:nvPr/>
        </p:nvSpPr>
        <p:spPr>
          <a:xfrm>
            <a:off x="912780" y="2964639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【示例】弟弟</a:t>
            </a:r>
            <a:endParaRPr lang="en-US" altLang="zh-CN" sz="2400" dirty="0"/>
          </a:p>
        </p:txBody>
      </p:sp>
      <p:sp>
        <p:nvSpPr>
          <p:cNvPr id="9" name="QB_3_AN.37_1#4b6e6f986.blank?vcp=1&amp;pid=e2d78fd74&amp;color=0,0,0&amp;vpa=29&amp;vtp=1&amp;bbb=1"/>
          <p:cNvSpPr/>
          <p:nvPr/>
        </p:nvSpPr>
        <p:spPr>
          <a:xfrm>
            <a:off x="3655980" y="296463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跳绳</a:t>
            </a:r>
            <a:endParaRPr lang="en-US" altLang="zh-CN" sz="2400" dirty="0"/>
          </a:p>
        </p:txBody>
      </p:sp>
      <p:sp>
        <p:nvSpPr>
          <p:cNvPr id="10" name="QB_3_AN.38_1#4b6e6f986.blank?vcp=1&amp;pid=e2d78fd74&amp;color=0,0,0&amp;vpa=30&amp;vtp=1&amp;bbb=1"/>
          <p:cNvSpPr/>
          <p:nvPr/>
        </p:nvSpPr>
        <p:spPr>
          <a:xfrm>
            <a:off x="5179980" y="296463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数数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bb082112?vcp=1&amp;pid=632bf616e&amp;color=0,0,0&amp;vtp=1&amp;bt=1&amp;bbb=1&amp;hb=1"/>
          <p:cNvSpPr/>
          <p:nvPr/>
        </p:nvSpPr>
        <p:spPr>
          <a:xfrm>
            <a:off x="896112" y="903048"/>
            <a:ext cx="1039201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感受心情小达人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将下面的心情和句子相匹配。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4bb082112?vcp=1&amp;pid=632bf616e&amp;color=0,0,0&amp;tib=255,255,255&amp;iip=2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520" y="900000"/>
            <a:ext cx="1984248" cy="475488"/>
          </a:xfrm>
          <a:prstGeom prst="rect">
            <a:avLst/>
          </a:prstGeom>
        </p:spPr>
      </p:pic>
      <p:pic>
        <p:nvPicPr>
          <p:cNvPr id="4" name="C_2_BD#4bb082112?vcp=1&amp;pid=632bf616e&amp;color=0,0,0&amp;tib=255,255,255&amp;iip=21&amp;vtp=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844" y="1375488"/>
            <a:ext cx="457200" cy="457200"/>
          </a:xfrm>
          <a:prstGeom prst="rect">
            <a:avLst/>
          </a:prstGeom>
        </p:spPr>
      </p:pic>
      <p:pic>
        <p:nvPicPr>
          <p:cNvPr id="5" name="QM_3_BD.39_1#19a78bf1b?vcp=1&amp;pid=4bb082112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8376" y="1970356"/>
            <a:ext cx="6181344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40_1#e1aede689?vcp=1&amp;pid=19a78bf1b&amp;color=0,0,0&amp;vtp=1&amp;bbb=1"/>
          <p:cNvSpPr/>
          <p:nvPr/>
        </p:nvSpPr>
        <p:spPr>
          <a:xfrm>
            <a:off x="896112" y="34816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雯雯不小心把自己最喜欢的一支铅笔弄丢了。(    )</a:t>
            </a:r>
            <a:endParaRPr lang="en-US" altLang="zh-CN" sz="2400" dirty="0"/>
          </a:p>
        </p:txBody>
      </p:sp>
      <p:sp>
        <p:nvSpPr>
          <p:cNvPr id="7" name="QB_4_AN.41_1#e1aede689.bracket?vcp=1&amp;pid=19a78bf1b&amp;color=0,0,0&amp;vpa=31&amp;vtp=1"/>
          <p:cNvSpPr/>
          <p:nvPr/>
        </p:nvSpPr>
        <p:spPr>
          <a:xfrm>
            <a:off x="7465981" y="347022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8" name="QB_4_AS.42_1#e1aede689?vcp=1&amp;pid=19a78bf1b&amp;color=0,0,0&amp;vtp=1&amp;bbb=1&amp;hb=1"/>
          <p:cNvSpPr/>
          <p:nvPr/>
        </p:nvSpPr>
        <p:spPr>
          <a:xfrm>
            <a:off x="896112" y="402813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本题考查对表示心情的词语的理解。在做这类题的时候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，我们要学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会联系生活实际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。弄丢自己最喜欢的物品，我们会伤心难过，因此第1题选④；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3_1#db5fffd50?vcp=1&amp;pid=19a78bf1b&amp;color=0,0,0&amp;vtp=1&amp;bt=1&amp;bbb=1"/>
          <p:cNvSpPr/>
          <p:nvPr/>
        </p:nvSpPr>
        <p:spPr>
          <a:xfrm>
            <a:off x="896112" y="12646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2.经过一周的努力练习，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雯雯终于学会了游泳！(    )</a:t>
            </a:r>
            <a:endParaRPr lang="en-US" altLang="zh-CN" sz="2400" dirty="0"/>
          </a:p>
        </p:txBody>
      </p:sp>
      <p:sp>
        <p:nvSpPr>
          <p:cNvPr id="3" name="QB_4_AN.44_1#db5fffd50.bracket?vcp=1&amp;pid=19a78bf1b&amp;color=0,0,0&amp;vpa=32&amp;vtp=1"/>
          <p:cNvSpPr/>
          <p:nvPr/>
        </p:nvSpPr>
        <p:spPr>
          <a:xfrm>
            <a:off x="7465981" y="12532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4" name="QB_4_AS.45_1#db5fffd50?vcp=1&amp;pid=19a78bf1b&amp;color=0,0,0&amp;vtp=1&amp;bbb=1"/>
          <p:cNvSpPr/>
          <p:nvPr/>
        </p:nvSpPr>
        <p:spPr>
          <a:xfrm>
            <a:off x="896112" y="17973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经过努力学会一项本领，这是值得骄傲和高兴的，因此应选①；</a:t>
            </a:r>
            <a:endParaRPr lang="en-US" altLang="zh-CN" sz="2400" dirty="0"/>
          </a:p>
        </p:txBody>
      </p:sp>
      <p:sp>
        <p:nvSpPr>
          <p:cNvPr id="5" name="QB_4_BD.46_1#d10cfd1fb?vcp=1&amp;pid=19a78bf1b&amp;color=0,0,0&amp;vtp=1&amp;bbb=1"/>
          <p:cNvSpPr/>
          <p:nvPr/>
        </p:nvSpPr>
        <p:spPr>
          <a:xfrm>
            <a:off x="896112" y="233203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3.雯雯晚上一个人走夜路，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四周黑漆漆的。(    )</a:t>
            </a:r>
            <a:endParaRPr lang="en-US" altLang="zh-CN" sz="2400" dirty="0"/>
          </a:p>
        </p:txBody>
      </p:sp>
      <p:sp>
        <p:nvSpPr>
          <p:cNvPr id="6" name="QB_4_AN.47_1#d10cfd1fb.bracket?vcp=1&amp;pid=19a78bf1b&amp;color=0,0,0&amp;vpa=33&amp;vtp=1"/>
          <p:cNvSpPr/>
          <p:nvPr/>
        </p:nvSpPr>
        <p:spPr>
          <a:xfrm>
            <a:off x="6856381" y="232060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7" name="QB_4_AS.48_1#d10cfd1fb?vcp=1&amp;pid=19a78bf1b&amp;color=0,0,0&amp;vtp=1&amp;bbb=1&amp;hb=1"/>
          <p:cNvSpPr/>
          <p:nvPr/>
        </p:nvSpPr>
        <p:spPr>
          <a:xfrm>
            <a:off x="896112" y="287337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我们可以带入情境，当我们一个人走夜路的时候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，通常情况下都会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很害怕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，因此选③；</a:t>
            </a:r>
            <a:endParaRPr lang="en-US" altLang="zh-CN" sz="2400" dirty="0"/>
          </a:p>
        </p:txBody>
      </p:sp>
      <p:sp>
        <p:nvSpPr>
          <p:cNvPr id="8" name="QB_4_BD.49_1#4dca79015?vcp=1&amp;pid=19a78bf1b&amp;color=0,0,0&amp;vtp=1&amp;bbb=1"/>
          <p:cNvSpPr/>
          <p:nvPr/>
        </p:nvSpPr>
        <p:spPr>
          <a:xfrm>
            <a:off x="896112" y="397033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4.雯雯心爱的卡片被弟弟问也不问就拿走了，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并且还被弄丢了。(    )</a:t>
            </a:r>
            <a:endParaRPr lang="en-US" altLang="zh-CN" sz="2400" dirty="0"/>
          </a:p>
        </p:txBody>
      </p:sp>
      <p:sp>
        <p:nvSpPr>
          <p:cNvPr id="9" name="QB_4_AN.50_1#4dca79015.bracket?vcp=1&amp;pid=19a78bf1b&amp;color=0,0,0&amp;vpa=34&amp;vtp=1"/>
          <p:cNvSpPr/>
          <p:nvPr/>
        </p:nvSpPr>
        <p:spPr>
          <a:xfrm>
            <a:off x="9599581" y="395890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B_4_AS.51_1#4dca79015?vcp=1&amp;pid=19a78bf1b&amp;color=0,0,0&amp;vtp=1&amp;bbb=1&amp;hb=1"/>
          <p:cNvSpPr/>
          <p:nvPr/>
        </p:nvSpPr>
        <p:spPr>
          <a:xfrm>
            <a:off x="896112" y="451167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别人没有经过我们的允许便拿走东西，还把东西弄丢了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，这个时候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我们应该是生气和愤怒的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，因此选②。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799</Words>
  <Application>Microsoft Office PowerPoint</Application>
  <PresentationFormat>宽屏</PresentationFormat>
  <Paragraphs>162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Heiti SC Medium</vt:lpstr>
      <vt:lpstr>Microsoft YaHei Bold</vt:lpstr>
      <vt:lpstr>华文细黑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2</cp:revision>
  <dcterms:created xsi:type="dcterms:W3CDTF">2025-01-21T11:18:15Z</dcterms:created>
  <dcterms:modified xsi:type="dcterms:W3CDTF">2025-01-21T11:54:29Z</dcterms:modified>
  <cp:category/>
  <cp:contentStatus/>
</cp:coreProperties>
</file>