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48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6_1#c2492fe69?sp=1&amp;vcp=1&amp;pid=671771f2b&amp;color=0,0,0&amp;vtp=1&amp;bt=1&amp;bbb=1&amp;hb=1"/>
          <p:cNvSpPr/>
          <p:nvPr/>
        </p:nvSpPr>
        <p:spPr>
          <a:xfrm>
            <a:off x="896112" y="2081213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3.阅读《爱玩的风娃娃》，完成练习。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天上的风娃娃喜欢吹白云玩儿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，她把嘴巴鼓得圆圆的，朝着身旁的云吹呀，吹呀。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吹出了一对长耳朵，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一条短尾巴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，一个胖肚子，一个圆脑瓜儿。她把那朵白云变成了一只小白兔啦!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风娃娃一边在天上跑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，一边吹，把这朵云吹成_ ，把那朵云吹成__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7_1#ac70f0e88?vcp=1&amp;pid=c2492fe69&amp;color=0,0,0&amp;vtp=1&amp;bt=1&amp;bbb=1"/>
          <p:cNvSpPr/>
          <p:nvPr/>
        </p:nvSpPr>
        <p:spPr>
          <a:xfrm>
            <a:off x="896112" y="9979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）短文共有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2自然段有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78_1#ac70f0e88.blank?vcp=1&amp;pid=c2492fe69&amp;color=0,0,0&amp;vpa=54&amp;vtp=1"/>
          <p:cNvSpPr/>
          <p:nvPr/>
        </p:nvSpPr>
        <p:spPr>
          <a:xfrm>
            <a:off x="2893981" y="94843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endParaRPr lang="en-US" altLang="zh-CN" sz="2400" dirty="0"/>
          </a:p>
        </p:txBody>
      </p:sp>
      <p:sp>
        <p:nvSpPr>
          <p:cNvPr id="4" name="QB_4_AN.79_1#ac70f0e88.blank?vcp=1&amp;pid=c2492fe69&amp;color=0,0,0&amp;vpa=55&amp;vtp=1"/>
          <p:cNvSpPr/>
          <p:nvPr/>
        </p:nvSpPr>
        <p:spPr>
          <a:xfrm>
            <a:off x="6551581" y="94843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endParaRPr lang="en-US" altLang="zh-CN" sz="2400" dirty="0"/>
          </a:p>
        </p:txBody>
      </p:sp>
      <p:sp>
        <p:nvSpPr>
          <p:cNvPr id="5" name="QB_4_BD.80_1#28e700d75?sp=1&amp;vcp=1&amp;pid=c2492fe69&amp;color=0,0,0&amp;vtp=1&amp;bbb=1&amp;hb=1"/>
          <p:cNvSpPr/>
          <p:nvPr/>
        </p:nvSpPr>
        <p:spPr>
          <a:xfrm>
            <a:off x="896112" y="153733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（2）根据短文内容，选一选。（填序号）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圆 ②短 ③胖 ④长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风娃娃吹出的小白兔，耳朵是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的，尾巴是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的，肚子是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的，脑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瓜儿是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4_AN.81_1#28e700d75.blank?vcp=1&amp;pid=c2492fe69&amp;color=0,0,0&amp;vpa=56&amp;vtp=1"/>
          <p:cNvSpPr/>
          <p:nvPr/>
        </p:nvSpPr>
        <p:spPr>
          <a:xfrm>
            <a:off x="5484780" y="262699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7" name="QB_4_AN.82_1#28e700d75.blank?vcp=1&amp;pid=c2492fe69&amp;color=0,0,0&amp;vpa=57&amp;vtp=1"/>
          <p:cNvSpPr/>
          <p:nvPr/>
        </p:nvSpPr>
        <p:spPr>
          <a:xfrm>
            <a:off x="7618381" y="262699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8" name="QB_4_AN.83_1#28e700d75.blank?vcp=1&amp;pid=c2492fe69&amp;color=0,0,0&amp;vpa=58&amp;vtp=1"/>
          <p:cNvSpPr/>
          <p:nvPr/>
        </p:nvSpPr>
        <p:spPr>
          <a:xfrm>
            <a:off x="9751981" y="262699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9" name="QB_4_AN.84_1#28e700d75.blank?vcp=1&amp;pid=c2492fe69&amp;color=0,0,0&amp;vpa=59&amp;vtp=1"/>
          <p:cNvSpPr/>
          <p:nvPr/>
        </p:nvSpPr>
        <p:spPr>
          <a:xfrm>
            <a:off x="1827181" y="316420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0" name="QO_4_BD.85_1#d11163227?vcp=1&amp;pid=c2492fe69&amp;color=0,0,0&amp;vtp=1&amp;bbb=1"/>
          <p:cNvSpPr/>
          <p:nvPr/>
        </p:nvSpPr>
        <p:spPr>
          <a:xfrm>
            <a:off x="896112" y="37277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（3）风娃娃可能还把云吹成了什么？在文中的横线上写一写。</a:t>
            </a:r>
            <a:endParaRPr lang="en-US" altLang="zh-CN" sz="2400" dirty="0"/>
          </a:p>
        </p:txBody>
      </p:sp>
      <p:sp>
        <p:nvSpPr>
          <p:cNvPr id="11" name="QO_4_AN.86_1#d11163227?vcp=1&amp;pid=c2492fe69&amp;color=0,0,0&amp;vtp=1&amp;bbb=1"/>
          <p:cNvSpPr/>
          <p:nvPr/>
        </p:nvSpPr>
        <p:spPr>
          <a:xfrm>
            <a:off x="896112" y="426243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【示例】小狗; 狐狸</a:t>
            </a:r>
            <a:endParaRPr lang="en-US" altLang="zh-CN" sz="2400" dirty="0"/>
          </a:p>
        </p:txBody>
      </p:sp>
      <p:sp>
        <p:nvSpPr>
          <p:cNvPr id="12" name="QB_4_BD.87_1#f6e78a42f?sp=1&amp;vcp=1&amp;pid=c2492fe69&amp;color=0,0,0&amp;vtp=1&amp;bbb=1"/>
          <p:cNvSpPr/>
          <p:nvPr/>
        </p:nvSpPr>
        <p:spPr>
          <a:xfrm>
            <a:off x="896112" y="480377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（4）风娃娃喜欢吹白云玩儿。你喜欢玩什么？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写一写。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  <a:endParaRPr lang="en-US" altLang="zh-CN" sz="2400" dirty="0"/>
          </a:p>
        </p:txBody>
      </p:sp>
      <p:sp>
        <p:nvSpPr>
          <p:cNvPr id="14" name="QB_4_AN.88_1#f6e78a42f.blank?vcp=1&amp;pid=c2492fe69&amp;color=0,0,0&amp;vpa=60&amp;vtp=1&amp;bbb=1"/>
          <p:cNvSpPr/>
          <p:nvPr/>
        </p:nvSpPr>
        <p:spPr>
          <a:xfrm>
            <a:off x="938180" y="5313045"/>
            <a:ext cx="570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【示例】我喜欢和小伙伴一起玩飞行棋。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89_1#bd7b4e4bc?sp=1&amp;vcp=1&amp;pid=671771f2b&amp;color=0,0,0&amp;vtp=1&amp;bt=1&amp;bbb=1&amp;hb=1"/>
          <p:cNvSpPr/>
          <p:nvPr/>
        </p:nvSpPr>
        <p:spPr>
          <a:xfrm>
            <a:off x="896112" y="958533"/>
            <a:ext cx="10387584" cy="49218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4.阅读《两只小鸟》，完成练习。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，哗哗地下着，树叶、树干全被淋湿了。飞禽走兽都在寻找避雨的地方。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有两只聪明的小鸟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，飞到草地上，躲进蘑菇伞下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，蘑菇伞摇摇晃晃地支撑着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一只小鸟说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:“我的左边淋雨了，你往右边靠一靠!”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另一只小鸟说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:“我的右边淋雨了，你往左边靠一靠!”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你争我吵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，你拥我挤，谁也不往外边靠一靠。挤着挤着，“咔嚓”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一声，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蘑菇伞断了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两只小鸟红着脸蛋儿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，你看着我，我看着你，不知说什么好!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，仍在哗哗哗地下着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3" name="QO_3_BD.89_1#bd7b4e4bc?sp=1&amp;vcp=1&amp;pid=671771f2b&amp;color=0,0,0&amp;vtp=1&amp;bt=1&amp;bbb=1&amp;hb=1&amp;zzd= 5">
            <a:extLst>
              <a:ext uri="{FF2B5EF4-FFF2-40B4-BE49-F238E27FC236}">
                <a16:creationId xmlns:a16="http://schemas.microsoft.com/office/drawing/2014/main" id="{40F4E486-AD8A-CA10-D1BB-75E6AD8BE95F}"/>
              </a:ext>
            </a:extLst>
          </p:cNvPr>
          <p:cNvSpPr/>
          <p:nvPr/>
        </p:nvSpPr>
        <p:spPr>
          <a:xfrm>
            <a:off x="11087894" y="26476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90_1#ef35b5887?vcp=1&amp;pid=bd7b4e4bc&amp;color=0,0,0&amp;vtp=1&amp;bt=1&amp;bbb=1"/>
          <p:cNvSpPr/>
          <p:nvPr/>
        </p:nvSpPr>
        <p:spPr>
          <a:xfrm>
            <a:off x="896112" y="12633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这篇短文共有(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个自然段。</a:t>
            </a:r>
            <a:endParaRPr lang="en-US" altLang="zh-CN" sz="2400" dirty="0"/>
          </a:p>
        </p:txBody>
      </p:sp>
      <p:sp>
        <p:nvSpPr>
          <p:cNvPr id="3" name="QB_4_AN.91_1#ef35b5887.bracket?vcp=1&amp;pid=bd7b4e4bc&amp;color=0,0,0&amp;vpa=61&amp;vtp=1"/>
          <p:cNvSpPr/>
          <p:nvPr/>
        </p:nvSpPr>
        <p:spPr>
          <a:xfrm>
            <a:off x="3655980" y="125196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</a:t>
            </a:r>
            <a:endParaRPr lang="en-US" altLang="zh-CN" sz="2400" dirty="0"/>
          </a:p>
        </p:txBody>
      </p:sp>
      <p:sp>
        <p:nvSpPr>
          <p:cNvPr id="4" name="QB_4_BD.92_1#7c695c71f?vcp=1&amp;pid=bd7b4e4bc&amp;color=0,0,0&amp;vtp=1&amp;bbb=1&amp;hb=1"/>
          <p:cNvSpPr/>
          <p:nvPr/>
        </p:nvSpPr>
        <p:spPr>
          <a:xfrm>
            <a:off x="896112" y="18027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（2）文中加点的“撑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”字的部首是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，含有这个部首的字大多与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我还能写几个这样的字: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93_1#7c695c71f.blank?vcp=1&amp;pid=bd7b4e4bc&amp;color=0,0,0&amp;vpa=62&amp;vtp=1"/>
          <p:cNvSpPr/>
          <p:nvPr/>
        </p:nvSpPr>
        <p:spPr>
          <a:xfrm>
            <a:off x="5637180" y="177482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扌</a:t>
            </a:r>
            <a:endParaRPr lang="en-US" altLang="zh-CN" sz="2400" dirty="0"/>
          </a:p>
        </p:txBody>
      </p:sp>
      <p:sp>
        <p:nvSpPr>
          <p:cNvPr id="6" name="QB_4_AN.94_1#7c695c71f.blank?vcp=1&amp;pid=bd7b4e4bc&amp;color=0,0,0&amp;vpa=63&amp;vtp=1"/>
          <p:cNvSpPr/>
          <p:nvPr/>
        </p:nvSpPr>
        <p:spPr>
          <a:xfrm>
            <a:off x="9904381" y="177482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</a:t>
            </a:r>
            <a:endParaRPr lang="en-US" altLang="zh-CN" sz="2400" dirty="0"/>
          </a:p>
        </p:txBody>
      </p:sp>
      <p:sp>
        <p:nvSpPr>
          <p:cNvPr id="7" name="QB_4_AN.95_1#7c695c71f.blank?vcp=1&amp;pid=bd7b4e4bc&amp;color=0,0,0&amp;vpa=64&amp;vtp=1&amp;bbb=1"/>
          <p:cNvSpPr/>
          <p:nvPr/>
        </p:nvSpPr>
        <p:spPr>
          <a:xfrm>
            <a:off x="4113180" y="2312035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【示例】捉</a:t>
            </a:r>
            <a:endParaRPr lang="en-US" altLang="zh-CN" sz="2400" dirty="0"/>
          </a:p>
        </p:txBody>
      </p:sp>
      <p:sp>
        <p:nvSpPr>
          <p:cNvPr id="8" name="QB_4_AN.96_1#7c695c71f.blank?vcp=1&amp;pid=bd7b4e4bc&amp;color=0,0,0&amp;vpa=65&amp;vtp=1"/>
          <p:cNvSpPr/>
          <p:nvPr/>
        </p:nvSpPr>
        <p:spPr>
          <a:xfrm>
            <a:off x="6246780" y="23120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打</a:t>
            </a:r>
            <a:endParaRPr lang="en-US" altLang="zh-CN" sz="2400" dirty="0"/>
          </a:p>
        </p:txBody>
      </p:sp>
      <p:sp>
        <p:nvSpPr>
          <p:cNvPr id="9" name="QB_4_AN.97_1#7c695c71f.blank?vcp=1&amp;pid=bd7b4e4bc&amp;color=0,0,0&amp;vpa=66&amp;vtp=1"/>
          <p:cNvSpPr/>
          <p:nvPr/>
        </p:nvSpPr>
        <p:spPr>
          <a:xfrm>
            <a:off x="7161181" y="23120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</a:t>
            </a:r>
            <a:endParaRPr lang="en-US" altLang="zh-CN" sz="2400" dirty="0"/>
          </a:p>
        </p:txBody>
      </p:sp>
      <p:sp>
        <p:nvSpPr>
          <p:cNvPr id="10" name="QO_4_BD.98_1#552f1ab28?vcp=1&amp;pid=bd7b4e4bc&amp;color=0,0,0&amp;vtp=1&amp;bbb=1"/>
          <p:cNvSpPr/>
          <p:nvPr/>
        </p:nvSpPr>
        <p:spPr>
          <a:xfrm>
            <a:off x="896112" y="2899726"/>
            <a:ext cx="10812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（3）那把蘑菇伞为什么会断掉？请你把文中相关的句子找出来,画上“___ ”。</a:t>
            </a:r>
            <a:endParaRPr lang="en-US" altLang="zh-CN" sz="2400" dirty="0"/>
          </a:p>
        </p:txBody>
      </p:sp>
      <p:sp>
        <p:nvSpPr>
          <p:cNvPr id="11" name="QO_4_AN.99_1#552f1ab28?vcp=1&amp;pid=bd7b4e4bc&amp;color=0,0,0&amp;vtp=1&amp;bbb=1"/>
          <p:cNvSpPr/>
          <p:nvPr/>
        </p:nvSpPr>
        <p:spPr>
          <a:xfrm>
            <a:off x="896112" y="343439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你争我吵，你拥我挤，谁也不往外边靠一靠。</a:t>
            </a:r>
            <a:endParaRPr lang="en-US" altLang="zh-CN" sz="2400" dirty="0"/>
          </a:p>
        </p:txBody>
      </p:sp>
      <p:sp>
        <p:nvSpPr>
          <p:cNvPr id="12" name="QO_4_AS.100_1#552f1ab28?vcp=1&amp;pid=bd7b4e4bc&amp;color=0,0,0&amp;vtp=1&amp;bbb=1&amp;hb=1"/>
          <p:cNvSpPr/>
          <p:nvPr/>
        </p:nvSpPr>
        <p:spPr>
          <a:xfrm>
            <a:off x="896112" y="397573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本题考查内容理解和找关键句。阅读第3至第5自然段可知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，两只小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鸟都在争抢蘑菇伞下的空间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，互不相让，结果挤得太紧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，导致蘑菇伞承受不住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压力而断裂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1_1#ba5ac4571?vcp=1&amp;pid=bd7b4e4bc&amp;color=0,0,0&amp;vtp=1&amp;bt=1&amp;bbb=1&amp;hb=1"/>
          <p:cNvSpPr/>
          <p:nvPr/>
        </p:nvSpPr>
        <p:spPr>
          <a:xfrm>
            <a:off x="896112" y="896113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（4）两只小鸟最后谁也没能借蘑菇伞避雨,它们可真是：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竹篮打水——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102_1#ba5ac4571.blank?vcp=1&amp;pid=bd7b4e4bc&amp;color=0,0,0&amp;vpa=67&amp;vtp=1&amp;bbb=1&amp;hb=1"/>
          <p:cNvSpPr/>
          <p:nvPr/>
        </p:nvSpPr>
        <p:spPr>
          <a:xfrm>
            <a:off x="896112" y="866649"/>
            <a:ext cx="10387584" cy="9706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一场空</a:t>
            </a:r>
            <a:endParaRPr lang="en-US" altLang="zh-CN" sz="2400" dirty="0"/>
          </a:p>
        </p:txBody>
      </p:sp>
      <p:sp>
        <p:nvSpPr>
          <p:cNvPr id="4" name="QB_4_AS.103_1#ba5ac4571?vcp=1&amp;pid=bd7b4e4bc&amp;color=0,0,0&amp;vtp=1&amp;bbb=1&amp;hb=1"/>
          <p:cNvSpPr/>
          <p:nvPr/>
        </p:nvSpPr>
        <p:spPr>
          <a:xfrm>
            <a:off x="896112" y="1920367"/>
            <a:ext cx="10387584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本题考查歇后语识记和理解。阅读选文可知，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故事讲述的是下雨时，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两只小鸟都在争抢蘑菇伞下的空间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，互不相让，结果挤得太紧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，导致蘑菇伞承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受不住压力而断裂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。最终两只小鸟都没有避雨成功。与之相关的歇后语是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“竹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篮打水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——一场空”。这个歇后语形象地表达了它们努力争抢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,最终却一无所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获的结果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BD.104_1#f77098693?sp=1&amp;vcp=1&amp;pid=bd7b4e4bc&amp;color=0,0,0&amp;vtp=1&amp;bbb=1"/>
          <p:cNvSpPr/>
          <p:nvPr/>
        </p:nvSpPr>
        <p:spPr>
          <a:xfrm>
            <a:off x="896112" y="4485767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（5）如果你是其中一只小鸟，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你会怎样做？</a:t>
            </a:r>
          </a:p>
          <a:p>
            <a:pPr marL="0" marR="0" lvl="0" indent="0" defTabSz="914400" rtl="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7" name="QB_4_AN.105_1#f77098693.blank?vcp=1&amp;pid=bd7b4e4bc&amp;color=0,0,0&amp;vpa=68&amp;vtp=1&amp;bbb=1&amp;hb=1"/>
          <p:cNvSpPr/>
          <p:nvPr/>
        </p:nvSpPr>
        <p:spPr>
          <a:xfrm>
            <a:off x="896112" y="4977003"/>
            <a:ext cx="10387584" cy="9706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【示例】如果我是其中一只小鸟，我会选择主动向外边靠一靠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，给另一只小鸟留出空间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0ddad5a5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阅读与积累（一）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b36a13449?sp=1&amp;vcp=1&amp;pid=80ddad5a5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788181e06?vcp=1&amp;pid=80ddad5a5&amp;color=0,0,0&amp;vtp=1&amp;bbb=1"/>
          <p:cNvSpPr/>
          <p:nvPr/>
        </p:nvSpPr>
        <p:spPr>
          <a:xfrm>
            <a:off x="896112" y="1384886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一、积累运用。</a:t>
            </a:r>
            <a:endParaRPr lang="en-US" altLang="zh-CN" sz="2800" dirty="0"/>
          </a:p>
        </p:txBody>
      </p:sp>
      <p:sp>
        <p:nvSpPr>
          <p:cNvPr id="4" name="QO_3_BD.1_1#81ebdda35?vcp=1&amp;pid=788181e06&amp;color=0,0,0&amp;vtp=1&amp;bbb=1"/>
          <p:cNvSpPr/>
          <p:nvPr/>
        </p:nvSpPr>
        <p:spPr>
          <a:xfrm>
            <a:off x="896112" y="180074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1.根据课文内容填写。</a:t>
            </a:r>
            <a:endParaRPr lang="en-US" altLang="zh-CN" sz="2400" dirty="0"/>
          </a:p>
        </p:txBody>
      </p:sp>
      <p:sp>
        <p:nvSpPr>
          <p:cNvPr id="5" name="QB_4_BD.2_1#4f770859b?vcp=1&amp;pid=81ebdda35&amp;color=0,0,0&amp;vtp=1&amp;bbb=1"/>
          <p:cNvSpPr/>
          <p:nvPr/>
        </p:nvSpPr>
        <p:spPr>
          <a:xfrm>
            <a:off x="896112" y="2284618"/>
            <a:ext cx="10387584" cy="88074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）春</a:t>
            </a:r>
            <a:r>
              <a:rPr lang="en-US" altLang="zh-CN" sz="43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吹 夏</a:t>
            </a:r>
            <a:r>
              <a:rPr lang="en-US" altLang="zh-CN" sz="4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 </a:t>
            </a:r>
            <a:r>
              <a:rPr lang="en-US" altLang="zh-CN" sz="4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霜降 冬</a:t>
            </a:r>
            <a:r>
              <a:rPr lang="en-US" altLang="zh-CN" sz="4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飘</a:t>
            </a:r>
            <a:endParaRPr lang="en-US" altLang="zh-CN" sz="2400" dirty="0"/>
          </a:p>
        </p:txBody>
      </p:sp>
      <p:pic>
        <p:nvPicPr>
          <p:cNvPr id="6" name="QB_4_BD.2_1#4f770859b?vcp=1&amp;pid=81ebdda35&amp;color=0,0,0&amp;tib=255,255,255&amp;iip=1&amp;vip=1#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9802" y="2340308"/>
            <a:ext cx="786384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2_1#4f770859b?vcp=1&amp;pid=81ebdda35&amp;color=0,0,0&amp;tib=255,255,255&amp;iip=2&amp;vip=2#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3045" y="2285444"/>
            <a:ext cx="841248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2_1#4f770859b?vcp=1&amp;pid=81ebdda35&amp;color=0,0,0&amp;tib=255,255,255&amp;iip=3&amp;vip=3#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2067" y="2294588"/>
            <a:ext cx="832104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4_BD.2_1#4f770859b?vcp=1&amp;pid=81ebdda35&amp;color=0,0,0&amp;tib=255,255,255&amp;iip=4&amp;vip=4#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0689" y="2303732"/>
            <a:ext cx="822960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4_AN.3_1#4f770859b.blank?vcp=1&amp;pid=81ebdda35&amp;color=0,0,0&amp;vpa=1&amp;vtp=1"/>
          <p:cNvSpPr/>
          <p:nvPr/>
        </p:nvSpPr>
        <p:spPr>
          <a:xfrm>
            <a:off x="1997234" y="2376884"/>
            <a:ext cx="749808" cy="7498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</a:t>
            </a:r>
            <a:endParaRPr lang="en-US" altLang="zh-CN" sz="2400" dirty="0"/>
          </a:p>
        </p:txBody>
      </p:sp>
      <p:sp>
        <p:nvSpPr>
          <p:cNvPr id="11" name="QB_4_AN.4_1#4f770859b.blank?vcp=1&amp;pid=81ebdda35&amp;color=0,0,0&amp;vpa=2&amp;vtp=1"/>
          <p:cNvSpPr/>
          <p:nvPr/>
        </p:nvSpPr>
        <p:spPr>
          <a:xfrm>
            <a:off x="3551333" y="2331164"/>
            <a:ext cx="795528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雨</a:t>
            </a:r>
            <a:endParaRPr lang="en-US" altLang="zh-CN" sz="2400" dirty="0"/>
          </a:p>
        </p:txBody>
      </p:sp>
      <p:sp>
        <p:nvSpPr>
          <p:cNvPr id="12" name="QB_4_AN.5_1#4f770859b.blank?vcp=1&amp;pid=81ebdda35&amp;color=0,0,0&amp;vpa=3&amp;vtp=1"/>
          <p:cNvSpPr/>
          <p:nvPr/>
        </p:nvSpPr>
        <p:spPr>
          <a:xfrm>
            <a:off x="4879499" y="2340308"/>
            <a:ext cx="786384" cy="786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</a:t>
            </a:r>
            <a:endParaRPr lang="en-US" altLang="zh-CN" sz="2400" dirty="0"/>
          </a:p>
        </p:txBody>
      </p:sp>
      <p:sp>
        <p:nvSpPr>
          <p:cNvPr id="13" name="QB_4_AN.6_1#4f770859b.blank?vcp=1&amp;pid=81ebdda35&amp;color=0,0,0&amp;vpa=4&amp;vtp=1"/>
          <p:cNvSpPr/>
          <p:nvPr/>
        </p:nvSpPr>
        <p:spPr>
          <a:xfrm>
            <a:off x="6808122" y="2349452"/>
            <a:ext cx="777240" cy="777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雪</a:t>
            </a:r>
            <a:endParaRPr lang="en-US" altLang="zh-CN" sz="2400" dirty="0"/>
          </a:p>
        </p:txBody>
      </p:sp>
      <p:sp>
        <p:nvSpPr>
          <p:cNvPr id="14" name="QB_4_BD.7_1#1bc18a113?vcp=1&amp;pid=81ebdda35&amp;color=0,0,0&amp;vtp=1&amp;bbb=1&amp;hb=1"/>
          <p:cNvSpPr/>
          <p:nvPr/>
        </p:nvSpPr>
        <p:spPr>
          <a:xfrm>
            <a:off x="896112" y="3235911"/>
            <a:ext cx="10387584" cy="16297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）中国</a:t>
            </a:r>
            <a:r>
              <a:rPr lang="en-US" altLang="zh-CN" sz="33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氏有很多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，赵、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钱、</a:t>
            </a:r>
            <a:r>
              <a:rPr lang="en-US" altLang="zh-CN" sz="3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李，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周、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、郑、</a:t>
            </a:r>
            <a:r>
              <a:rPr lang="en-US" altLang="zh-CN" sz="4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6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诸葛、</a:t>
            </a:r>
            <a:r>
              <a:rPr lang="en-US" altLang="zh-CN" sz="36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上官、欧阳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pic>
        <p:nvPicPr>
          <p:cNvPr id="15" name="QB_4_BD.7_1#1bc18a113?vcp=1&amp;pid=81ebdda35&amp;color=0,0,0&amp;tib=255,255,255&amp;iip=5&amp;vip=5#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2603" y="3326208"/>
            <a:ext cx="713232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6" name="QB_4_BD.7_1#1bc18a113?vcp=1&amp;pid=81ebdda35&amp;color=0,0,0&amp;tib=255,255,255&amp;iip=6&amp;vip=6#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1895" y="3262200"/>
            <a:ext cx="841248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7" name="QB_4_BD.7_1#1bc18a113?vcp=1&amp;pid=81ebdda35&amp;color=0,0,0&amp;tib=255,255,255&amp;iip=7&amp;vip=7#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8860" y="3233625"/>
            <a:ext cx="886968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8" name="QB_4_BD.7_1#1bc18a113?vcp=1&amp;pid=81ebdda35&amp;color=0,0,0&amp;tib=255,255,255&amp;iip=8&amp;vip=8#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373" y="3257628"/>
            <a:ext cx="850392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9" name="QB_4_BD.7_1#1bc18a113?vcp=1&amp;pid=81ebdda35&amp;color=0,0,0&amp;tib=255,255,255&amp;iip=9&amp;vip=9#1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7402" y="4184030"/>
            <a:ext cx="1243584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0" name="QB_4_AN.8_1#1bc18a113.blank?vcp=1&amp;pid=81ebdda35&amp;color=0,0,0&amp;vpa=5&amp;vtp=1"/>
          <p:cNvSpPr/>
          <p:nvPr/>
        </p:nvSpPr>
        <p:spPr>
          <a:xfrm>
            <a:off x="2310035" y="3371928"/>
            <a:ext cx="676656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姓</a:t>
            </a:r>
            <a:endParaRPr lang="en-US" altLang="zh-CN" sz="2400" dirty="0"/>
          </a:p>
        </p:txBody>
      </p:sp>
      <p:sp>
        <p:nvSpPr>
          <p:cNvPr id="21" name="QB_4_AN.9_1#1bc18a113.blank?vcp=1&amp;pid=81ebdda35&amp;color=0,0,0&amp;vpa=6&amp;vtp=1"/>
          <p:cNvSpPr/>
          <p:nvPr/>
        </p:nvSpPr>
        <p:spPr>
          <a:xfrm>
            <a:off x="5780183" y="3307920"/>
            <a:ext cx="795528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孙</a:t>
            </a:r>
            <a:endParaRPr lang="en-US" altLang="zh-CN" sz="2400" dirty="0"/>
          </a:p>
        </p:txBody>
      </p:sp>
      <p:sp>
        <p:nvSpPr>
          <p:cNvPr id="22" name="QB_4_AN.10_1#1bc18a113.blank?vcp=1&amp;pid=81ebdda35&amp;color=0,0,0&amp;vpa=7&amp;vtp=1"/>
          <p:cNvSpPr/>
          <p:nvPr/>
        </p:nvSpPr>
        <p:spPr>
          <a:xfrm>
            <a:off x="8176292" y="3279345"/>
            <a:ext cx="841248" cy="8412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吴</a:t>
            </a:r>
            <a:endParaRPr lang="en-US" altLang="zh-CN" sz="2400" dirty="0"/>
          </a:p>
        </p:txBody>
      </p:sp>
      <p:sp>
        <p:nvSpPr>
          <p:cNvPr id="23" name="QB_4_AN.11_1#1bc18a113.blank?vcp=1&amp;pid=81ebdda35&amp;color=0,0,0&amp;vpa=8&amp;vtp=1"/>
          <p:cNvSpPr/>
          <p:nvPr/>
        </p:nvSpPr>
        <p:spPr>
          <a:xfrm>
            <a:off x="9994805" y="3303348"/>
            <a:ext cx="804672" cy="8046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王</a:t>
            </a:r>
            <a:endParaRPr lang="en-US" altLang="zh-CN" sz="2400" dirty="0"/>
          </a:p>
        </p:txBody>
      </p:sp>
      <p:sp>
        <p:nvSpPr>
          <p:cNvPr id="24" name="QB_4_AN.12_1#1bc18a113.blank?vcp=1&amp;pid=81ebdda35&amp;color=0,0,0&amp;vpa=9&amp;vtp=1"/>
          <p:cNvSpPr/>
          <p:nvPr/>
        </p:nvSpPr>
        <p:spPr>
          <a:xfrm>
            <a:off x="1853978" y="4238894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东</a:t>
            </a:r>
            <a:endParaRPr lang="en-US" altLang="zh-CN" sz="2400" dirty="0"/>
          </a:p>
        </p:txBody>
      </p:sp>
      <p:sp>
        <p:nvSpPr>
          <p:cNvPr id="25" name="QB_4_AN.13_1#1bc18a113.blank?vcp=1&amp;pid=81ebdda35&amp;color=0,0,0&amp;vpa=10&amp;vtp=1"/>
          <p:cNvSpPr/>
          <p:nvPr/>
        </p:nvSpPr>
        <p:spPr>
          <a:xfrm>
            <a:off x="2448338" y="4238894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方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4_1#e3e709bec?vcp=1&amp;pid=81ebdda35&amp;color=0,0,0&amp;mp=1&amp;vtp=1&amp;bt=1&amp;bbb=1&amp;hb=1"/>
          <p:cNvSpPr/>
          <p:nvPr/>
        </p:nvSpPr>
        <p:spPr>
          <a:xfrm>
            <a:off x="896112" y="2155444"/>
            <a:ext cx="10387584" cy="16001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3）</a:t>
            </a:r>
            <a:r>
              <a:rPr lang="en-US" altLang="zh-CN" sz="28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对今，圆对</a:t>
            </a:r>
            <a:r>
              <a:rPr lang="en-US" altLang="zh-CN" sz="2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严寒对酷暑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，春暖对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。晨对暮，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</a:p>
          <a:p>
            <a:pPr latinLnBrk="1">
              <a:lnSpc>
                <a:spcPts val="6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。和风对细雨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，朝霞对</a:t>
            </a:r>
            <a:r>
              <a:rPr lang="en-US" altLang="zh-CN" sz="3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3" name="QB_4_BD.14_1#e3e709bec?vcp=1&amp;pid=81ebdda35&amp;color=0,0,0&amp;mp=1&amp;tib=255,255,255&amp;iip=10&amp;vip=11#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6145" y="2299462"/>
            <a:ext cx="612648" cy="64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14_1#e3e709bec?vcp=1&amp;pid=81ebdda35&amp;color=0,0,0&amp;mp=1&amp;tib=255,255,255&amp;iip=11&amp;vip=12#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8795" y="2294890"/>
            <a:ext cx="612648" cy="65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14_1#e3e709bec?vcp=1&amp;pid=81ebdda35&amp;color=0,0,0&amp;mp=1&amp;tib=255,255,255&amp;iip=12&amp;vip=13#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017" y="2267458"/>
            <a:ext cx="1289304" cy="7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14_1#e3e709bec?vcp=1&amp;pid=81ebdda35&amp;color=0,0,0&amp;mp=1&amp;tib=255,255,255&amp;iip=13&amp;vip=15#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44182" y="2157730"/>
            <a:ext cx="877824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14_1#e3e709bec?vcp=1&amp;pid=81ebdda35&amp;color=0,0,0&amp;mp=1&amp;tib=255,255,255&amp;iip=14&amp;vip=16#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4031" y="3094641"/>
            <a:ext cx="1179576" cy="65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AN.15_1#e3e709bec.blank?vcp=1&amp;pid=81ebdda35&amp;color=0,0,0&amp;mp=1&amp;vpa=11&amp;vtp=1"/>
          <p:cNvSpPr/>
          <p:nvPr/>
        </p:nvSpPr>
        <p:spPr>
          <a:xfrm>
            <a:off x="1684433" y="2326894"/>
            <a:ext cx="576072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古</a:t>
            </a:r>
            <a:endParaRPr lang="en-US" altLang="zh-CN" sz="2400" dirty="0"/>
          </a:p>
        </p:txBody>
      </p:sp>
      <p:sp>
        <p:nvSpPr>
          <p:cNvPr id="9" name="QB_4_AN.16_1#e3e709bec.blank?vcp=1&amp;pid=81ebdda35&amp;color=0,0,0&amp;mp=1&amp;vpa=12&amp;vtp=1"/>
          <p:cNvSpPr/>
          <p:nvPr/>
        </p:nvSpPr>
        <p:spPr>
          <a:xfrm>
            <a:off x="3837083" y="2331466"/>
            <a:ext cx="576072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方</a:t>
            </a:r>
            <a:endParaRPr lang="en-US" altLang="zh-CN" sz="2400" dirty="0"/>
          </a:p>
        </p:txBody>
      </p:sp>
      <p:sp>
        <p:nvSpPr>
          <p:cNvPr id="10" name="QB_4_AN.17_1#e3e709bec.blank?vcp=1&amp;pid=81ebdda35&amp;color=0,0,0&amp;mp=1&amp;vpa=13&amp;vtp=1"/>
          <p:cNvSpPr/>
          <p:nvPr/>
        </p:nvSpPr>
        <p:spPr>
          <a:xfrm>
            <a:off x="7527449" y="2313178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</a:t>
            </a:r>
            <a:endParaRPr lang="en-US" altLang="zh-CN" sz="2400" dirty="0"/>
          </a:p>
        </p:txBody>
      </p:sp>
      <p:sp>
        <p:nvSpPr>
          <p:cNvPr id="11" name="QB_4_AN.18_1#e3e709bec.blank?vcp=1&amp;pid=81ebdda35&amp;color=0,0,0&amp;mp=1&amp;vpa=14&amp;vtp=1"/>
          <p:cNvSpPr/>
          <p:nvPr/>
        </p:nvSpPr>
        <p:spPr>
          <a:xfrm>
            <a:off x="8149241" y="2313178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凉</a:t>
            </a:r>
            <a:endParaRPr lang="en-US" altLang="zh-CN" sz="2400" dirty="0"/>
          </a:p>
        </p:txBody>
      </p:sp>
      <p:sp>
        <p:nvSpPr>
          <p:cNvPr id="12" name="QB_4_AN.19_1#e3e709bec.blank?vcp=1&amp;pid=81ebdda35&amp;color=0,0,0&amp;mp=1&amp;vpa=15&amp;vtp=1"/>
          <p:cNvSpPr/>
          <p:nvPr/>
        </p:nvSpPr>
        <p:spPr>
          <a:xfrm>
            <a:off x="10371613" y="2212594"/>
            <a:ext cx="832104" cy="8321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雪</a:t>
            </a:r>
            <a:endParaRPr lang="en-US" altLang="zh-CN" sz="2400" dirty="0"/>
          </a:p>
        </p:txBody>
      </p:sp>
      <p:sp>
        <p:nvSpPr>
          <p:cNvPr id="13" name="QB_4_AN.20_1#e3e709bec.blank?vcp=1&amp;pid=81ebdda35&amp;color=0,0,0&amp;mp=1&amp;vpa=16&amp;vtp=1"/>
          <p:cNvSpPr/>
          <p:nvPr/>
        </p:nvSpPr>
        <p:spPr>
          <a:xfrm>
            <a:off x="4591463" y="3140361"/>
            <a:ext cx="557784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夕</a:t>
            </a:r>
            <a:endParaRPr lang="en-US" altLang="zh-CN" sz="2400" dirty="0"/>
          </a:p>
        </p:txBody>
      </p:sp>
      <p:sp>
        <p:nvSpPr>
          <p:cNvPr id="14" name="QB_4_AN.21_1#e3e709bec.blank?vcp=1&amp;pid=81ebdda35&amp;color=0,0,0&amp;mp=1&amp;vpa=17&amp;vtp=1"/>
          <p:cNvSpPr/>
          <p:nvPr/>
        </p:nvSpPr>
        <p:spPr>
          <a:xfrm>
            <a:off x="5167535" y="3140361"/>
            <a:ext cx="557784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阳</a:t>
            </a:r>
            <a:endParaRPr lang="en-US" altLang="zh-CN" sz="2400" dirty="0"/>
          </a:p>
        </p:txBody>
      </p:sp>
      <p:sp>
        <p:nvSpPr>
          <p:cNvPr id="15" name="QB_4_BD.22_1#fa0fe1d19?vcp=1&amp;pid=81ebdda35&amp;color=0,0,0&amp;vtp=1&amp;bbb=1"/>
          <p:cNvSpPr/>
          <p:nvPr/>
        </p:nvSpPr>
        <p:spPr>
          <a:xfrm>
            <a:off x="896112" y="3824922"/>
            <a:ext cx="10387584" cy="8690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）人</a:t>
            </a:r>
            <a:r>
              <a:rPr lang="en-US" altLang="zh-CN" sz="3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，性本善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，性相</a:t>
            </a:r>
            <a:r>
              <a:rPr lang="en-US" altLang="zh-CN" sz="43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43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</a:t>
            </a:r>
            <a:r>
              <a:rPr lang="en-US" altLang="zh-CN" sz="4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6" name="QB_4_BD.22_1#fa0fe1d19?vcp=1&amp;pid=81ebdda35&amp;color=0,0,0&amp;tib=255,255,255&amp;iip=15&amp;vip=18#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7803" y="3943604"/>
            <a:ext cx="713232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7" name="QB_4_BD.22_1#fa0fe1d19?vcp=1&amp;pid=81ebdda35&amp;color=0,0,0&amp;tib=255,255,255&amp;iip=16&amp;vip=19#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1152" y="3861308"/>
            <a:ext cx="786384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8" name="QB_4_BD.22_1#fa0fe1d19?vcp=1&amp;pid=81ebdda35&amp;color=0,0,0&amp;tib=255,255,255&amp;iip=17&amp;vip=20#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0337" y="3907028"/>
            <a:ext cx="740664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9" name="QB_4_BD.22_1#fa0fe1d19?vcp=1&amp;pid=81ebdda35&amp;color=0,0,0&amp;tib=255,255,255&amp;iip=18&amp;vip=21#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4089" y="3824732"/>
            <a:ext cx="822960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0" name="QB_4_AN.23_1#fa0fe1d19.blank?vcp=1&amp;pid=81ebdda35&amp;color=0,0,0&amp;vpa=18&amp;vtp=1"/>
          <p:cNvSpPr/>
          <p:nvPr/>
        </p:nvSpPr>
        <p:spPr>
          <a:xfrm>
            <a:off x="1996091" y="3980180"/>
            <a:ext cx="676656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</a:t>
            </a:r>
            <a:endParaRPr lang="en-US" altLang="zh-CN" sz="2400" dirty="0"/>
          </a:p>
        </p:txBody>
      </p:sp>
      <p:sp>
        <p:nvSpPr>
          <p:cNvPr id="21" name="QB_4_AN.24_1#fa0fe1d19.blank?vcp=1&amp;pid=81ebdda35&amp;color=0,0,0&amp;vpa=19&amp;vtp=1"/>
          <p:cNvSpPr/>
          <p:nvPr/>
        </p:nvSpPr>
        <p:spPr>
          <a:xfrm>
            <a:off x="5178584" y="3907028"/>
            <a:ext cx="749808" cy="7498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近</a:t>
            </a:r>
            <a:endParaRPr lang="en-US" altLang="zh-CN" sz="2400" dirty="0"/>
          </a:p>
        </p:txBody>
      </p:sp>
      <p:sp>
        <p:nvSpPr>
          <p:cNvPr id="22" name="QB_4_AN.25_1#fa0fe1d19.blank?vcp=1&amp;pid=81ebdda35&amp;color=0,0,0&amp;vpa=20&amp;vtp=1"/>
          <p:cNvSpPr/>
          <p:nvPr/>
        </p:nvSpPr>
        <p:spPr>
          <a:xfrm>
            <a:off x="6268625" y="3943604"/>
            <a:ext cx="704088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习</a:t>
            </a:r>
            <a:endParaRPr lang="en-US" altLang="zh-CN" sz="2400" dirty="0"/>
          </a:p>
        </p:txBody>
      </p:sp>
      <p:sp>
        <p:nvSpPr>
          <p:cNvPr id="23" name="QB_4_AN.26_1#fa0fe1d19.blank?vcp=1&amp;pid=81ebdda35&amp;color=0,0,0&amp;vpa=21&amp;vtp=1"/>
          <p:cNvSpPr/>
          <p:nvPr/>
        </p:nvSpPr>
        <p:spPr>
          <a:xfrm>
            <a:off x="7341522" y="3861308"/>
            <a:ext cx="777240" cy="777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远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33d542f19?vcp=1&amp;pid=81ebdda35&amp;color=0,0,0&amp;mp=1&amp;vtp=1&amp;bt=1&amp;bbb=1&amp;hb=1"/>
          <p:cNvSpPr/>
          <p:nvPr/>
        </p:nvSpPr>
        <p:spPr>
          <a:xfrm>
            <a:off x="896112" y="1832927"/>
            <a:ext cx="10387584" cy="15938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（5）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小水珠说：“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是我的摇篮。”小水珠</a:t>
            </a:r>
            <a:r>
              <a:rPr lang="en-US" altLang="zh-CN" sz="3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在荷叶上，眨着亮</a:t>
            </a:r>
          </a:p>
          <a:p>
            <a:pPr latinLnBrk="1">
              <a:lnSpc>
                <a:spcPts val="7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晶晶的</a:t>
            </a:r>
            <a:r>
              <a:rPr lang="en-US" altLang="zh-CN" sz="4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3" name="QB_4_BD.27_1#33d542f19?vcp=1&amp;pid=81ebdda35&amp;color=0,0,0&amp;mp=1&amp;tib=255,255,255&amp;iip=19&amp;vip=22#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2090" y="1828355"/>
            <a:ext cx="1435608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27_1#33d542f19?vcp=1&amp;pid=81ebdda35&amp;color=0,0,0&amp;mp=1&amp;tib=255,255,255&amp;iip=20&amp;vip=24#2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1131" y="1844357"/>
            <a:ext cx="722376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27_1#33d542f19?vcp=1&amp;pid=81ebdda35&amp;color=0,0,0&amp;mp=1&amp;tib=255,255,255&amp;iip=21&amp;vip=25#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1118" y="2628773"/>
            <a:ext cx="1444752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AN.28_1#33d542f19.blank?vcp=1&amp;pid=81ebdda35&amp;color=0,0,0&amp;mp=1&amp;vpa=22&amp;vtp=1"/>
          <p:cNvSpPr/>
          <p:nvPr/>
        </p:nvSpPr>
        <p:spPr>
          <a:xfrm>
            <a:off x="3539522" y="1892363"/>
            <a:ext cx="685800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荷</a:t>
            </a:r>
            <a:endParaRPr lang="en-US" altLang="zh-CN" sz="2400" dirty="0"/>
          </a:p>
        </p:txBody>
      </p:sp>
      <p:sp>
        <p:nvSpPr>
          <p:cNvPr id="7" name="QB_4_AN.29_1#33d542f19.blank?vcp=1&amp;pid=81ebdda35&amp;color=0,0,0&amp;mp=1&amp;vpa=23&amp;vtp=1"/>
          <p:cNvSpPr/>
          <p:nvPr/>
        </p:nvSpPr>
        <p:spPr>
          <a:xfrm>
            <a:off x="4234466" y="1892363"/>
            <a:ext cx="685800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</a:t>
            </a:r>
            <a:endParaRPr lang="en-US" altLang="zh-CN" sz="2400" dirty="0"/>
          </a:p>
        </p:txBody>
      </p:sp>
      <p:sp>
        <p:nvSpPr>
          <p:cNvPr id="8" name="QB_4_AN.30_1#33d542f19.blank?vcp=1&amp;pid=81ebdda35&amp;color=0,0,0&amp;mp=1&amp;vpa=24&amp;vtp=1"/>
          <p:cNvSpPr/>
          <p:nvPr/>
        </p:nvSpPr>
        <p:spPr>
          <a:xfrm>
            <a:off x="8058562" y="1880933"/>
            <a:ext cx="685800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躺</a:t>
            </a:r>
            <a:endParaRPr lang="en-US" altLang="zh-CN" sz="2400" dirty="0"/>
          </a:p>
        </p:txBody>
      </p:sp>
      <p:sp>
        <p:nvSpPr>
          <p:cNvPr id="9" name="QB_4_AN.31_1#33d542f19.blank?vcp=1&amp;pid=81ebdda35&amp;color=0,0,0&amp;mp=1&amp;vpa=25&amp;vtp=1"/>
          <p:cNvSpPr/>
          <p:nvPr/>
        </p:nvSpPr>
        <p:spPr>
          <a:xfrm>
            <a:off x="1867694" y="2683637"/>
            <a:ext cx="685800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眼</a:t>
            </a:r>
            <a:endParaRPr lang="en-US" altLang="zh-CN" sz="2400" dirty="0"/>
          </a:p>
        </p:txBody>
      </p:sp>
      <p:sp>
        <p:nvSpPr>
          <p:cNvPr id="10" name="QB_4_AN.32_1#33d542f19.blank?vcp=1&amp;pid=81ebdda35&amp;color=0,0,0&amp;mp=1&amp;vpa=26&amp;vtp=1"/>
          <p:cNvSpPr/>
          <p:nvPr/>
        </p:nvSpPr>
        <p:spPr>
          <a:xfrm>
            <a:off x="2562638" y="2683637"/>
            <a:ext cx="685800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睛</a:t>
            </a:r>
            <a:endParaRPr lang="en-US" altLang="zh-CN" sz="2400" dirty="0"/>
          </a:p>
        </p:txBody>
      </p:sp>
      <p:sp>
        <p:nvSpPr>
          <p:cNvPr id="11" name="QB_4_BD.33_1#aace47a54?vcp=1&amp;pid=81ebdda35&amp;color=0,0,0&amp;vtp=1&amp;bbb=1"/>
          <p:cNvSpPr/>
          <p:nvPr/>
        </p:nvSpPr>
        <p:spPr>
          <a:xfrm>
            <a:off x="896112" y="3432047"/>
            <a:ext cx="10387584" cy="7832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（6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）朝霞不</a:t>
            </a:r>
            <a:r>
              <a:rPr lang="en-US" altLang="zh-CN" sz="3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，晚霞行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2" name="QB_4_BD.33_1#aace47a54?vcp=1&amp;pid=81ebdda35&amp;color=0,0,0&amp;tib=255,255,255&amp;iip=22&amp;vip=27#2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2831" y="3564508"/>
            <a:ext cx="1179576" cy="65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B_4_BD.33_1#aace47a54?vcp=1&amp;pid=81ebdda35&amp;color=0,0,0&amp;tib=255,255,255&amp;iip=23&amp;vip=29#3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2181" y="3436492"/>
            <a:ext cx="1408176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B_4_AN.34_1#aace47a54.blank?vcp=1&amp;pid=81ebdda35&amp;color=0,0,0&amp;vpa=27&amp;vtp=1"/>
          <p:cNvSpPr/>
          <p:nvPr/>
        </p:nvSpPr>
        <p:spPr>
          <a:xfrm>
            <a:off x="2610263" y="3610228"/>
            <a:ext cx="557784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</a:t>
            </a:r>
            <a:endParaRPr lang="en-US" altLang="zh-CN" sz="2400" dirty="0"/>
          </a:p>
        </p:txBody>
      </p:sp>
      <p:sp>
        <p:nvSpPr>
          <p:cNvPr id="15" name="QB_4_AN.35_1#aace47a54.blank?vcp=1&amp;pid=81ebdda35&amp;color=0,0,0&amp;vpa=28&amp;vtp=1"/>
          <p:cNvSpPr/>
          <p:nvPr/>
        </p:nvSpPr>
        <p:spPr>
          <a:xfrm>
            <a:off x="3177191" y="3610228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门</a:t>
            </a:r>
            <a:endParaRPr lang="en-US" altLang="zh-CN" sz="2400" dirty="0"/>
          </a:p>
        </p:txBody>
      </p:sp>
      <p:sp>
        <p:nvSpPr>
          <p:cNvPr id="16" name="QB_4_AN.36_1#aace47a54.blank?vcp=1&amp;pid=81ebdda35&amp;color=0,0,0&amp;vpa=29&amp;vtp=1"/>
          <p:cNvSpPr/>
          <p:nvPr/>
        </p:nvSpPr>
        <p:spPr>
          <a:xfrm>
            <a:off x="5038757" y="3491356"/>
            <a:ext cx="667512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</a:t>
            </a:r>
            <a:endParaRPr lang="en-US" altLang="zh-CN" sz="2400" dirty="0"/>
          </a:p>
        </p:txBody>
      </p:sp>
      <p:sp>
        <p:nvSpPr>
          <p:cNvPr id="17" name="QB_4_AN.37_1#aace47a54.blank?vcp=1&amp;pid=81ebdda35&amp;color=0,0,0&amp;vpa=30&amp;vtp=1"/>
          <p:cNvSpPr/>
          <p:nvPr/>
        </p:nvSpPr>
        <p:spPr>
          <a:xfrm>
            <a:off x="5715413" y="3491356"/>
            <a:ext cx="667512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里</a:t>
            </a:r>
            <a:endParaRPr lang="en-US" altLang="zh-CN" sz="2400" dirty="0"/>
          </a:p>
        </p:txBody>
      </p:sp>
      <p:sp>
        <p:nvSpPr>
          <p:cNvPr id="18" name="QB_4_BD.38_1#640586a79?vcp=1&amp;pid=81ebdda35&amp;color=0,0,0&amp;vtp=1&amp;bbb=1"/>
          <p:cNvSpPr/>
          <p:nvPr/>
        </p:nvSpPr>
        <p:spPr>
          <a:xfrm>
            <a:off x="896112" y="4224527"/>
            <a:ext cx="10387584" cy="7832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7）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无书，百事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9" name="QB_4_BD.38_1#640586a79?vcp=1&amp;pid=81ebdda35&amp;color=0,0,0&amp;tib=255,255,255&amp;iip=24&amp;vip=31#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8431" y="4228972"/>
            <a:ext cx="1408176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0" name="QB_4_BD.38_1#640586a79?vcp=1&amp;pid=81ebdda35&amp;color=0,0,0&amp;tib=255,255,255&amp;iip=25&amp;vip=33#3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7183" y="4311268"/>
            <a:ext cx="1261872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1" name="QB_4_AN.39_1#640586a79.blank?vcp=1&amp;pid=81ebdda35&amp;color=0,0,0&amp;vpa=31&amp;vtp=1"/>
          <p:cNvSpPr/>
          <p:nvPr/>
        </p:nvSpPr>
        <p:spPr>
          <a:xfrm>
            <a:off x="1695863" y="4283836"/>
            <a:ext cx="667512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</a:t>
            </a:r>
            <a:endParaRPr lang="en-US" altLang="zh-CN" sz="2400" dirty="0"/>
          </a:p>
        </p:txBody>
      </p:sp>
      <p:sp>
        <p:nvSpPr>
          <p:cNvPr id="22" name="QB_4_AN.40_1#640586a79.blank?vcp=1&amp;pid=81ebdda35&amp;color=0,0,0&amp;vpa=32&amp;vtp=1"/>
          <p:cNvSpPr/>
          <p:nvPr/>
        </p:nvSpPr>
        <p:spPr>
          <a:xfrm>
            <a:off x="2381663" y="4283836"/>
            <a:ext cx="667512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</a:t>
            </a:r>
            <a:endParaRPr lang="en-US" altLang="zh-CN" sz="2400" dirty="0"/>
          </a:p>
        </p:txBody>
      </p:sp>
      <p:sp>
        <p:nvSpPr>
          <p:cNvPr id="23" name="QB_4_AN.41_1#640586a79.blank?vcp=1&amp;pid=81ebdda35&amp;color=0,0,0&amp;vpa=33&amp;vtp=1"/>
          <p:cNvSpPr/>
          <p:nvPr/>
        </p:nvSpPr>
        <p:spPr>
          <a:xfrm>
            <a:off x="4664615" y="4366132"/>
            <a:ext cx="594360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荒</a:t>
            </a:r>
            <a:endParaRPr lang="en-US" altLang="zh-CN" sz="2400" dirty="0"/>
          </a:p>
        </p:txBody>
      </p:sp>
      <p:sp>
        <p:nvSpPr>
          <p:cNvPr id="24" name="QB_4_AN.42_1#640586a79.blank?vcp=1&amp;pid=81ebdda35&amp;color=0,0,0&amp;vpa=34&amp;vtp=1"/>
          <p:cNvSpPr/>
          <p:nvPr/>
        </p:nvSpPr>
        <p:spPr>
          <a:xfrm>
            <a:off x="5268119" y="4366132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芜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21" grpId="0" build="p" animBg="1"/>
      <p:bldP spid="22" grpId="0" build="p" animBg="1"/>
      <p:bldP spid="23" grpId="0" build="p" animBg="1"/>
      <p:bldP spid="2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3_1#63a3746d2?vcp=1&amp;pid=788181e06&amp;color=0,0,0&amp;mp=1&amp;vtp=1&amp;bt=1&amp;bbb=1"/>
          <p:cNvSpPr/>
          <p:nvPr/>
        </p:nvSpPr>
        <p:spPr>
          <a:xfrm>
            <a:off x="896112" y="135639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2.诗词积累。</a:t>
            </a:r>
            <a:endParaRPr lang="en-US" altLang="zh-CN" sz="2400" dirty="0"/>
          </a:p>
        </p:txBody>
      </p:sp>
      <p:sp>
        <p:nvSpPr>
          <p:cNvPr id="3" name="QB_4_BD.44_1#de535d597?vcp=1&amp;pid=63a3746d2&amp;color=0,0,0&amp;vtp=1&amp;bbb=1"/>
          <p:cNvSpPr/>
          <p:nvPr/>
        </p:nvSpPr>
        <p:spPr>
          <a:xfrm>
            <a:off x="896112" y="1841277"/>
            <a:ext cx="10387584" cy="7418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）小荷才露尖尖</a:t>
            </a:r>
            <a:r>
              <a:rPr lang="en-US" altLang="zh-CN" sz="3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，早有蜻蜓</a:t>
            </a:r>
            <a:r>
              <a:rPr lang="en-US" altLang="zh-CN" sz="3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4" name="QB_4_BD.44_1#de535d597?vcp=1&amp;pid=63a3746d2&amp;color=0,0,0&amp;tib=255,255,255&amp;iip=26&amp;vip=35#3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6375" y="1844199"/>
            <a:ext cx="704088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44_1#de535d597?vcp=1&amp;pid=63a3746d2&amp;color=0,0,0&amp;tib=255,255,255&amp;iip=27&amp;vip=36#3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1039" y="1853343"/>
            <a:ext cx="2194560" cy="7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AN.45_1#de535d597.blank?vcp=1&amp;pid=63a3746d2&amp;color=0,0,0&amp;vpa=35&amp;vtp=1"/>
          <p:cNvSpPr/>
          <p:nvPr/>
        </p:nvSpPr>
        <p:spPr>
          <a:xfrm>
            <a:off x="3524663" y="1880775"/>
            <a:ext cx="667512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角</a:t>
            </a:r>
            <a:endParaRPr lang="en-US" altLang="zh-CN" sz="2400" dirty="0"/>
          </a:p>
        </p:txBody>
      </p:sp>
      <p:sp>
        <p:nvSpPr>
          <p:cNvPr id="7" name="QB_4_AN.46_1#de535d597.blank?vcp=1&amp;pid=63a3746d2&amp;color=0,0,0&amp;vpa=36&amp;vtp=1"/>
          <p:cNvSpPr/>
          <p:nvPr/>
        </p:nvSpPr>
        <p:spPr>
          <a:xfrm>
            <a:off x="5798471" y="1880775"/>
            <a:ext cx="713232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立</a:t>
            </a:r>
            <a:endParaRPr lang="en-US" altLang="zh-CN" sz="2400" dirty="0"/>
          </a:p>
        </p:txBody>
      </p:sp>
      <p:sp>
        <p:nvSpPr>
          <p:cNvPr id="8" name="QB_4_AN.47_1#de535d597.blank?vcp=1&amp;pid=63a3746d2&amp;color=0,0,0&amp;vpa=37&amp;vtp=1"/>
          <p:cNvSpPr/>
          <p:nvPr/>
        </p:nvSpPr>
        <p:spPr>
          <a:xfrm>
            <a:off x="6529991" y="1889919"/>
            <a:ext cx="694944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</a:t>
            </a:r>
            <a:endParaRPr lang="en-US" altLang="zh-CN" sz="2400" dirty="0"/>
          </a:p>
        </p:txBody>
      </p:sp>
      <p:sp>
        <p:nvSpPr>
          <p:cNvPr id="9" name="QB_4_AN.48_1#de535d597.blank?vcp=1&amp;pid=63a3746d2&amp;color=0,0,0&amp;vpa=38&amp;vtp=1"/>
          <p:cNvSpPr/>
          <p:nvPr/>
        </p:nvSpPr>
        <p:spPr>
          <a:xfrm>
            <a:off x="7243223" y="1889919"/>
            <a:ext cx="685800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头</a:t>
            </a:r>
            <a:endParaRPr lang="en-US" altLang="zh-CN" sz="2400" dirty="0"/>
          </a:p>
        </p:txBody>
      </p:sp>
      <p:sp>
        <p:nvSpPr>
          <p:cNvPr id="10" name="QB_4_BD.49_1#bd0fe9a46?vcp=1&amp;pid=63a3746d2&amp;color=0,0,0&amp;vtp=1&amp;bbb=1"/>
          <p:cNvSpPr/>
          <p:nvPr/>
        </p:nvSpPr>
        <p:spPr>
          <a:xfrm>
            <a:off x="896112" y="2583275"/>
            <a:ext cx="10387584" cy="7196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）桃花潭水深</a:t>
            </a:r>
            <a:r>
              <a:rPr lang="en-US" altLang="zh-CN" sz="36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，不及汪伦</a:t>
            </a:r>
            <a:r>
              <a:rPr lang="en-US" altLang="zh-CN" sz="3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1" name="QB_4_BD.49_1#bd0fe9a46?vcp=1&amp;pid=63a3746d2&amp;color=0,0,0&amp;tib=255,255,255&amp;iip=28&amp;vip=39#4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9002" y="2621313"/>
            <a:ext cx="1243584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4_BD.49_1#bd0fe9a46?vcp=1&amp;pid=63a3746d2&amp;color=0,0,0&amp;tib=255,255,255&amp;iip=29&amp;vip=41#4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3444" y="2584737"/>
            <a:ext cx="685800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3" name="QB_4_AN.50_1#bd0fe9a46.blank?vcp=1&amp;pid=63a3746d2&amp;color=0,0,0&amp;vpa=39&amp;vtp=1"/>
          <p:cNvSpPr/>
          <p:nvPr/>
        </p:nvSpPr>
        <p:spPr>
          <a:xfrm>
            <a:off x="3225578" y="2676176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</a:t>
            </a:r>
            <a:endParaRPr lang="en-US" altLang="zh-CN" sz="2400" dirty="0"/>
          </a:p>
        </p:txBody>
      </p:sp>
      <p:sp>
        <p:nvSpPr>
          <p:cNvPr id="14" name="QB_4_AN.51_1#bd0fe9a46.blank?vcp=1&amp;pid=63a3746d2&amp;color=0,0,0&amp;vpa=40&amp;vtp=1"/>
          <p:cNvSpPr/>
          <p:nvPr/>
        </p:nvSpPr>
        <p:spPr>
          <a:xfrm>
            <a:off x="3819938" y="2676176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尺</a:t>
            </a:r>
            <a:endParaRPr lang="en-US" altLang="zh-CN" sz="2400" dirty="0"/>
          </a:p>
        </p:txBody>
      </p:sp>
      <p:sp>
        <p:nvSpPr>
          <p:cNvPr id="15" name="QB_4_AN.52_1#bd0fe9a46.blank?vcp=1&amp;pid=63a3746d2&amp;color=0,0,0&amp;vpa=41&amp;vtp=1"/>
          <p:cNvSpPr/>
          <p:nvPr/>
        </p:nvSpPr>
        <p:spPr>
          <a:xfrm>
            <a:off x="5981732" y="2621313"/>
            <a:ext cx="649224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送</a:t>
            </a:r>
            <a:endParaRPr lang="en-US" altLang="zh-CN" sz="2400" dirty="0"/>
          </a:p>
        </p:txBody>
      </p:sp>
      <p:sp>
        <p:nvSpPr>
          <p:cNvPr id="16" name="QB_4_BD.53_1#d90bef68a?vcp=1&amp;pid=63a3746d2&amp;color=0,0,0&amp;vtp=1&amp;bbb=1&amp;hb=1"/>
          <p:cNvSpPr/>
          <p:nvPr/>
        </p:nvSpPr>
        <p:spPr>
          <a:xfrm>
            <a:off x="896112" y="3306540"/>
            <a:ext cx="10387584" cy="21547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（3）小孩撑着小船，偷偷采了白莲归来，水面上的浮萍被小船荡开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，水面上</a:t>
            </a:r>
          </a:p>
          <a:p>
            <a:pPr latinLnBrk="1">
              <a:lnSpc>
                <a:spcPts val="6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留下了一条长长的水线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这让我想起了诗句：“</a:t>
            </a:r>
            <a:r>
              <a:rPr lang="en-US" altLang="zh-CN" sz="3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藏踪迹，浮萍</a:t>
            </a:r>
          </a:p>
          <a:p>
            <a:pPr latinLnBrk="1">
              <a:lnSpc>
                <a:spcPts val="6700"/>
              </a:lnSpc>
            </a:pPr>
            <a:r>
              <a:rPr lang="en-US" altLang="zh-CN" sz="3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pic>
        <p:nvPicPr>
          <p:cNvPr id="17" name="QB_4_BD.53_1#d90bef68a?vcp=1&amp;pid=63a3746d2&amp;color=0,0,0&amp;tib=255,255,255&amp;iip=30&amp;vip=42#4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0373" y="3923761"/>
            <a:ext cx="1307592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8" name="QB_4_BD.53_1#d90bef68a?vcp=1&amp;pid=63a3746d2&amp;color=0,0,0&amp;tib=255,255,255&amp;iip=31&amp;vip=44#4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433" y="4738307"/>
            <a:ext cx="1261872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9" name="QB_4_AN.54_1#d90bef68a.blank?vcp=1&amp;pid=63a3746d2&amp;color=0,0,0&amp;vpa=42&amp;vtp=1"/>
          <p:cNvSpPr/>
          <p:nvPr/>
        </p:nvSpPr>
        <p:spPr>
          <a:xfrm>
            <a:off x="7336949" y="3978625"/>
            <a:ext cx="62179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</a:t>
            </a:r>
            <a:endParaRPr lang="en-US" altLang="zh-CN" sz="2400" dirty="0"/>
          </a:p>
        </p:txBody>
      </p:sp>
      <p:sp>
        <p:nvSpPr>
          <p:cNvPr id="20" name="QB_4_AN.55_1#d90bef68a.blank?vcp=1&amp;pid=63a3746d2&amp;color=0,0,0&amp;vpa=43&amp;vtp=1"/>
          <p:cNvSpPr/>
          <p:nvPr/>
        </p:nvSpPr>
        <p:spPr>
          <a:xfrm>
            <a:off x="7967885" y="3978625"/>
            <a:ext cx="62179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解</a:t>
            </a:r>
            <a:endParaRPr lang="en-US" altLang="zh-CN" sz="2400" dirty="0"/>
          </a:p>
        </p:txBody>
      </p:sp>
      <p:sp>
        <p:nvSpPr>
          <p:cNvPr id="21" name="QB_4_AN.56_1#d90bef68a.blank?vcp=1&amp;pid=63a3746d2&amp;color=0,0,0&amp;vpa=44&amp;vtp=1"/>
          <p:cNvSpPr/>
          <p:nvPr/>
        </p:nvSpPr>
        <p:spPr>
          <a:xfrm>
            <a:off x="959009" y="4793171"/>
            <a:ext cx="594360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</a:t>
            </a:r>
            <a:endParaRPr lang="en-US" altLang="zh-CN" sz="2400" dirty="0"/>
          </a:p>
        </p:txBody>
      </p:sp>
      <p:sp>
        <p:nvSpPr>
          <p:cNvPr id="22" name="QB_4_AN.57_1#d90bef68a.blank?vcp=1&amp;pid=63a3746d2&amp;color=0,0,0&amp;vpa=45&amp;vtp=1"/>
          <p:cNvSpPr/>
          <p:nvPr/>
        </p:nvSpPr>
        <p:spPr>
          <a:xfrm>
            <a:off x="1562513" y="4793171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道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71771f2b?vcp=1&amp;pid=80ddad5a5&amp;color=0,0,0&amp;vtp=1&amp;bt=1&amp;bbb=1"/>
          <p:cNvSpPr/>
          <p:nvPr/>
        </p:nvSpPr>
        <p:spPr>
          <a:xfrm>
            <a:off x="902208" y="410083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二、阅读。</a:t>
            </a:r>
            <a:endParaRPr lang="en-US" altLang="zh-CN" sz="2800" dirty="0"/>
          </a:p>
        </p:txBody>
      </p:sp>
      <p:sp>
        <p:nvSpPr>
          <p:cNvPr id="3" name="QO_3_BD.58_1#0eafb3b10?sp=1&amp;vcp=1&amp;pid=671771f2b&amp;color=0,0,0&amp;vtp=1&amp;bbb=1"/>
          <p:cNvSpPr/>
          <p:nvPr/>
        </p:nvSpPr>
        <p:spPr>
          <a:xfrm>
            <a:off x="902208" y="831533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1.阅读《画鸡》，完成练习。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画鸡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明］唐寅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头上红冠不用裁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，满身雪白走将来。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平生不敢轻言语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，一叫千门万户开。</a:t>
            </a:r>
            <a:endParaRPr lang="en-US" altLang="zh-CN" sz="2400" dirty="0"/>
          </a:p>
        </p:txBody>
      </p:sp>
      <p:sp>
        <p:nvSpPr>
          <p:cNvPr id="4" name="QO_4_BD.59_1#8d93acb37?vcp=1&amp;pid=0eafb3b10&amp;color=0,0,0&amp;vtp=1&amp;bbb=1"/>
          <p:cNvSpPr/>
          <p:nvPr/>
        </p:nvSpPr>
        <p:spPr>
          <a:xfrm>
            <a:off x="902208" y="356971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（1）用“○”圈出诗中表示颜色的字。</a:t>
            </a:r>
            <a:endParaRPr lang="en-US" altLang="zh-CN" sz="2400" dirty="0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A5D1ECAB-FDA1-6132-719E-8984D9AE0B8D}"/>
              </a:ext>
            </a:extLst>
          </p:cNvPr>
          <p:cNvSpPr/>
          <p:nvPr/>
        </p:nvSpPr>
        <p:spPr>
          <a:xfrm>
            <a:off x="3604546" y="2551802"/>
            <a:ext cx="459744" cy="5239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DF7ADA40-F532-30AC-C047-5A62087EE1C6}"/>
              </a:ext>
            </a:extLst>
          </p:cNvPr>
          <p:cNvSpPr/>
          <p:nvPr/>
        </p:nvSpPr>
        <p:spPr>
          <a:xfrm>
            <a:off x="6952590" y="2599699"/>
            <a:ext cx="459744" cy="5239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8" name="QC_4_BD.61_1#d467204ed?vcp=1&amp;vopoq=1&amp;pid=0eafb3b10&amp;color=0,0,0&amp;vtp=1&amp;bbb=1">
            <a:extLst>
              <a:ext uri="{FF2B5EF4-FFF2-40B4-BE49-F238E27FC236}">
                <a16:creationId xmlns:a16="http://schemas.microsoft.com/office/drawing/2014/main" id="{8A5F6BB3-98FD-4DC7-80FD-4B2533A17822}"/>
              </a:ext>
            </a:extLst>
          </p:cNvPr>
          <p:cNvSpPr/>
          <p:nvPr/>
        </p:nvSpPr>
        <p:spPr>
          <a:xfrm>
            <a:off x="908304" y="40813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（2）“一叫千门万户开”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指的是什么时候？(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9" name="QC_4_BD.61_2#d467204ed.choices?vcp=1&amp;vopoq=1&amp;pid=0eafb3b10&amp;color=0,0,0&amp;vtp=1&amp;bbb=1">
            <a:extLst>
              <a:ext uri="{FF2B5EF4-FFF2-40B4-BE49-F238E27FC236}">
                <a16:creationId xmlns:a16="http://schemas.microsoft.com/office/drawing/2014/main" id="{333B60B9-ECB8-D5C8-D447-BDA7A10E6935}"/>
              </a:ext>
            </a:extLst>
          </p:cNvPr>
          <p:cNvSpPr/>
          <p:nvPr/>
        </p:nvSpPr>
        <p:spPr>
          <a:xfrm>
            <a:off x="908304" y="462289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①早晨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②中午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晚上</a:t>
            </a:r>
            <a:endParaRPr lang="en-US" altLang="zh-CN" sz="2400" dirty="0"/>
          </a:p>
        </p:txBody>
      </p:sp>
      <p:sp>
        <p:nvSpPr>
          <p:cNvPr id="10" name="QC_4_BD.63_1#65ad6fd15?sp=1&amp;vcp=1&amp;vopoq=1&amp;pid=0eafb3b10&amp;color=0,0,0&amp;vtp=1&amp;bbb=1">
            <a:extLst>
              <a:ext uri="{FF2B5EF4-FFF2-40B4-BE49-F238E27FC236}">
                <a16:creationId xmlns:a16="http://schemas.microsoft.com/office/drawing/2014/main" id="{8122EF0F-7324-9565-A24D-C27B8F4053B5}"/>
              </a:ext>
            </a:extLst>
          </p:cNvPr>
          <p:cNvSpPr/>
          <p:nvPr/>
        </p:nvSpPr>
        <p:spPr>
          <a:xfrm>
            <a:off x="908304" y="515756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（3）诗中“裁”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11" name="QC_4_BD.63_2#65ad6fd15.choices?vcp=1&amp;vopoq=1&amp;pid=0eafb3b10&amp;color=0,0,0&amp;vtp=1&amp;bbb=1">
            <a:extLst>
              <a:ext uri="{FF2B5EF4-FFF2-40B4-BE49-F238E27FC236}">
                <a16:creationId xmlns:a16="http://schemas.microsoft.com/office/drawing/2014/main" id="{2BEFEA2B-3E35-7324-B511-FD96E3278653}"/>
              </a:ext>
            </a:extLst>
          </p:cNvPr>
          <p:cNvSpPr/>
          <p:nvPr/>
        </p:nvSpPr>
        <p:spPr>
          <a:xfrm>
            <a:off x="908304" y="569907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①裁判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②裁剪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裁缝</a:t>
            </a:r>
            <a:endParaRPr lang="en-US" altLang="zh-CN" sz="2400" dirty="0"/>
          </a:p>
        </p:txBody>
      </p:sp>
      <p:sp>
        <p:nvSpPr>
          <p:cNvPr id="12" name="QC_4_AN.62_1#d467204ed.bracket?vcp=1&amp;vopoq=1&amp;pid=0eafb3b10&amp;color=0,0,0&amp;vpa=46&amp;vtp=1">
            <a:extLst>
              <a:ext uri="{FF2B5EF4-FFF2-40B4-BE49-F238E27FC236}">
                <a16:creationId xmlns:a16="http://schemas.microsoft.com/office/drawing/2014/main" id="{FD67E147-5C6A-EB2B-07AA-B0924B169552}"/>
              </a:ext>
            </a:extLst>
          </p:cNvPr>
          <p:cNvSpPr/>
          <p:nvPr/>
        </p:nvSpPr>
        <p:spPr>
          <a:xfrm>
            <a:off x="7173373" y="406994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3" name="QC_4_AN.64_1#65ad6fd15.bracket?vcp=1&amp;vopoq=1&amp;pid=0eafb3b10&amp;color=0,0,0&amp;vpa=47&amp;vtp=1">
            <a:extLst>
              <a:ext uri="{FF2B5EF4-FFF2-40B4-BE49-F238E27FC236}">
                <a16:creationId xmlns:a16="http://schemas.microsoft.com/office/drawing/2014/main" id="{D3B9F4FB-C48E-0ECD-7B43-0668397D94D6}"/>
              </a:ext>
            </a:extLst>
          </p:cNvPr>
          <p:cNvSpPr/>
          <p:nvPr/>
        </p:nvSpPr>
        <p:spPr>
          <a:xfrm>
            <a:off x="4734972" y="514613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animBg="1"/>
      <p:bldP spid="7" grpId="0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5_1#b8b78aaff?sp=1&amp;vcp=1&amp;pid=671771f2b&amp;color=0,0,0&amp;vtp=1&amp;bt=1&amp;bbb=1"/>
          <p:cNvSpPr/>
          <p:nvPr/>
        </p:nvSpPr>
        <p:spPr>
          <a:xfrm>
            <a:off x="896112" y="1792256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2.阅读《快乐的夏天》，完成练习。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夏天是什么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顽皮的知了说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:“夏天是我在树上欢快地歌唱。”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可爱的蜻蜓说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:“夏天是我在空中自由地飞行。”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圆圆的荷叶说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:“夏天是我穿着绿裙翩翩起舞。”</a:t>
            </a:r>
            <a:endParaRPr lang="en-US" altLang="zh-CN" sz="2400" dirty="0"/>
          </a:p>
        </p:txBody>
      </p:sp>
      <p:sp>
        <p:nvSpPr>
          <p:cNvPr id="3" name="QB_4_BD.66_1#5460d5df3?vcp=1&amp;pid=b8b78aaff&amp;color=0,0,0&amp;vtp=1&amp;bbb=1"/>
          <p:cNvSpPr/>
          <p:nvPr/>
        </p:nvSpPr>
        <p:spPr>
          <a:xfrm>
            <a:off x="896112" y="45289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）短文共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个自然段，第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“我”心目中的夏天。</a:t>
            </a:r>
            <a:endParaRPr lang="en-US" altLang="zh-CN" sz="2400" dirty="0"/>
          </a:p>
        </p:txBody>
      </p:sp>
      <p:sp>
        <p:nvSpPr>
          <p:cNvPr id="4" name="QB_4_AN.67_1#5460d5df3.blank?vcp=1&amp;pid=b8b78aaff&amp;color=0,0,0&amp;vpa=48&amp;vtp=1"/>
          <p:cNvSpPr/>
          <p:nvPr/>
        </p:nvSpPr>
        <p:spPr>
          <a:xfrm>
            <a:off x="2589181" y="447938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</a:t>
            </a:r>
            <a:endParaRPr lang="en-US" altLang="zh-CN" sz="2400" dirty="0"/>
          </a:p>
        </p:txBody>
      </p:sp>
      <p:sp>
        <p:nvSpPr>
          <p:cNvPr id="5" name="QB_4_AN.68_1#5460d5df3.blank?vcp=1&amp;pid=b8b78aaff&amp;color=0,0,0&amp;vpa=49&amp;vtp=1"/>
          <p:cNvSpPr/>
          <p:nvPr/>
        </p:nvSpPr>
        <p:spPr>
          <a:xfrm>
            <a:off x="4875180" y="447938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9_1#64cc10911?sp=1&amp;vcp=1&amp;pid=b8b78aaff&amp;color=0,0,0&amp;vtp=1&amp;bt=1&amp;bbb=1"/>
          <p:cNvSpPr/>
          <p:nvPr/>
        </p:nvSpPr>
        <p:spPr>
          <a:xfrm>
            <a:off x="896112" y="1222502"/>
            <a:ext cx="10387584" cy="21890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（2）他们认为夏天是什么？根据短文选一选。（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</a:p>
          <a:p>
            <a:pPr marL="0" marR="0" lvl="0" indent="0" defTabSz="914400" rtl="0" eaLnBrk="1" fontAlgn="b" latinLnBrk="1" hangingPunct="1">
              <a:lnSpc>
                <a:spcPts val="9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 </a:t>
            </a: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 </a:t>
            </a:r>
            <a:r>
              <a:rPr kumimoji="0" lang="en-US" altLang="zh-CN" sz="5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①翩翩起舞 ②欢快地歌唱 ③自由地飞行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B_4_BD.69_1#64cc10911?vcp=1&amp;pid=b8b78aaff&amp;color=0,0,0&amp;tib=255,255,255&amp;iip=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73" y="1923161"/>
            <a:ext cx="1307592" cy="8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69_2#64cc10911?vcp=1&amp;pid=b8b78aaff&amp;color=0,0,0&amp;tib=255,255,255&amp;iip=3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966" y="1859153"/>
            <a:ext cx="1362456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69_2#64cc10911?vcp=1&amp;pid=b8b78aaff&amp;color=0,0,0&amp;tib=255,255,255&amp;iip=3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6081" y="2128901"/>
            <a:ext cx="1408176" cy="43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AN.70_1#64cc10911.bracket?vcp=1&amp;pid=b8b78aaff&amp;color=0,0,0&amp;vpa=50&amp;vtp=1"/>
          <p:cNvSpPr/>
          <p:nvPr/>
        </p:nvSpPr>
        <p:spPr>
          <a:xfrm>
            <a:off x="2379631" y="2364994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9" name="QB_4_AN.71_1#64cc10911.bracket?vcp=1&amp;pid=b8b78aaff&amp;color=0,0,0&amp;vpa=51&amp;vtp=1"/>
          <p:cNvSpPr/>
          <p:nvPr/>
        </p:nvSpPr>
        <p:spPr>
          <a:xfrm>
            <a:off x="4818030" y="2364994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0" name="QB_4_AN.72_1#64cc10911.bracket?vcp=1&amp;pid=b8b78aaff&amp;color=0,0,0&amp;vpa=52&amp;vtp=1"/>
          <p:cNvSpPr/>
          <p:nvPr/>
        </p:nvSpPr>
        <p:spPr>
          <a:xfrm>
            <a:off x="7313581" y="2364994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1" name="QB_4_AS.73_1#64cc10911?vcp=1&amp;pid=b8b78aaff&amp;color=0,0,0&amp;vtp=1&amp;bbb=1&amp;hb=1"/>
          <p:cNvSpPr/>
          <p:nvPr/>
        </p:nvSpPr>
        <p:spPr>
          <a:xfrm>
            <a:off x="896112" y="34832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本题考查理解诗句意思。本诗写的是公鸡，结合诗句意思可知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句指的是公鸡在早晨打鸣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2" name="QB_4_BD.74_1#7a2fd566a?sp=1&amp;vcp=1&amp;pid=b8b78aaff&amp;color=0,0,0&amp;vtp=1&amp;bbb=1"/>
          <p:cNvSpPr/>
          <p:nvPr/>
        </p:nvSpPr>
        <p:spPr>
          <a:xfrm>
            <a:off x="896112" y="45868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（3）你心目中的夏天是什么样的？写一写。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我说：“夏天是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13" name="QB_4_AN.75_1#7a2fd566a.blank?vcp=1&amp;pid=b8b78aaff&amp;color=0,0,0&amp;vpa=53&amp;vtp=1&amp;bbb=1"/>
          <p:cNvSpPr/>
          <p:nvPr/>
        </p:nvSpPr>
        <p:spPr>
          <a:xfrm>
            <a:off x="3046381" y="5096129"/>
            <a:ext cx="7840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【示例】一幅美丽的画，有青山，有绿水，还有鲜艳的花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725</Words>
  <Application>Microsoft Office PowerPoint</Application>
  <PresentationFormat>宽屏</PresentationFormat>
  <Paragraphs>168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Heiti SC Medium</vt:lpstr>
      <vt:lpstr>Microsoft YaHei Bold</vt:lpstr>
      <vt:lpstr>SimSun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2025-01-21T11:22:12Z</dcterms:created>
  <dcterms:modified xsi:type="dcterms:W3CDTF">2025-01-21T12:01:40Z</dcterms:modified>
  <cp:category/>
  <cp:contentStatus/>
</cp:coreProperties>
</file>