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2" r:id="rId9"/>
    <p:sldId id="275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3" r:id="rId19"/>
    <p:sldId id="271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36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9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2A792-E53B-2F3E-183E-707CF5BE2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FA6311-D902-3AB5-D7C6-843BC02E45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8ADD1A-11B3-4100-BC2F-FD246B14E9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CFFB94-2FB6-D956-5E03-347F51079C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01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4AC02-ADDB-CF60-8756-F80344349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D469AA-730C-D3FA-620A-86F92A7D67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CABA60-6C15-F6C0-2B78-E8F9B89945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5AF0D5-94CE-351C-6643-50BDA94115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777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3727b068?vcp=1&amp;pid=edaf59c0d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二、写字。</a:t>
            </a:r>
            <a:endParaRPr lang="en-US" altLang="zh-CN" sz="2800" dirty="0"/>
          </a:p>
        </p:txBody>
      </p:sp>
      <p:sp>
        <p:nvSpPr>
          <p:cNvPr id="3" name="QB_3_BD.44_1#4b059718b?sp=1&amp;vcp=1&amp;pid=33727b068&amp;color=0,0,0&amp;vtp=1&amp;bbb=1"/>
          <p:cNvSpPr/>
          <p:nvPr/>
        </p:nvSpPr>
        <p:spPr>
          <a:xfrm>
            <a:off x="896112" y="1317562"/>
            <a:ext cx="10387584" cy="285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1.［笔顺规则］根据笔顺规则写汉字。</a:t>
            </a:r>
          </a:p>
          <a:p>
            <a:pPr marL="0" marR="0" lvl="0" indent="0" defTabSz="914400" rtl="0" eaLnBrk="1" fontAlgn="auto" latinLnBrk="1" hangingPunct="1">
              <a:lnSpc>
                <a:spcPts val="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41346" algn="l"/>
                <a:tab pos="5269992" algn="l"/>
                <a:tab pos="7898638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床</a:t>
            </a:r>
            <a:r>
              <a:rPr kumimoji="0" lang="en-US" altLang="zh-CN" sz="43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kumimoji="0" lang="en-US" altLang="zh-CN" sz="2400" b="0" i="0" u="none" strike="noStrike" kern="1200" cap="none" spc="-103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书</a:t>
            </a:r>
            <a:r>
              <a:rPr kumimoji="0" lang="en-US" altLang="zh-CN" sz="49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kumimoji="0" lang="en-US" altLang="zh-CN" sz="2400" b="0" i="0" u="none" strike="noStrike" kern="1200" cap="none" spc="-103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间</a:t>
            </a:r>
            <a:r>
              <a:rPr kumimoji="0" lang="en-US" altLang="zh-CN" sz="49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kumimoji="0" lang="en-US" altLang="zh-CN" sz="2400" b="0" i="0" u="none" strike="noStrike" kern="1200" cap="none" spc="-103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我</a:t>
            </a:r>
            <a:r>
              <a:rPr kumimoji="0" lang="en-US" altLang="zh-CN" sz="49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9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41346" algn="l"/>
                <a:tab pos="5269992" algn="l"/>
                <a:tab pos="7898638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房</a:t>
            </a:r>
            <a:r>
              <a:rPr kumimoji="0" lang="en-US" altLang="zh-CN" sz="49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kumimoji="0" lang="en-US" altLang="zh-CN" sz="2400" b="0" i="0" u="none" strike="noStrike" kern="1200" cap="none" spc="-103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老</a:t>
            </a:r>
            <a:r>
              <a:rPr kumimoji="0" lang="en-US" altLang="zh-CN" sz="49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kumimoji="0" lang="en-US" altLang="zh-CN" sz="2400" b="0" i="0" u="none" strike="noStrike" kern="1200" cap="none" spc="-103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着</a:t>
            </a:r>
            <a:r>
              <a:rPr kumimoji="0" lang="en-US" altLang="zh-CN" sz="49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kumimoji="0" lang="en-US" altLang="zh-CN" sz="2400" b="0" i="0" u="none" strike="noStrike" kern="1200" cap="none" spc="-103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包</a:t>
            </a:r>
            <a:r>
              <a:rPr kumimoji="0" lang="en-US" altLang="zh-CN" sz="50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algn="l" latinLnBrk="1">
              <a:lnSpc>
                <a:spcPct val="150000"/>
              </a:lnSpc>
            </a:pPr>
            <a:endParaRPr lang="en-US" altLang="zh-CN" sz="2400" dirty="0"/>
          </a:p>
        </p:txBody>
      </p:sp>
      <p:pic>
        <p:nvPicPr>
          <p:cNvPr id="5" name="QB_3_BD.44_2#4b059718b?vcp=1&amp;pid=33727b068&amp;color=0,0,0&amp;tib=255,255,255&amp;iip=1&amp;vip=31#3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8376" y="1983931"/>
            <a:ext cx="859536" cy="8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44_2#4b059718b?vcp=1&amp;pid=33727b068&amp;color=0,0,0&amp;tib=255,255,255&amp;iip=2&amp;vip=32#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8259" y="1929067"/>
            <a:ext cx="960120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44_2#4b059718b?vcp=1&amp;pid=33727b068&amp;color=0,0,0&amp;tib=255,255,255&amp;iip=3&amp;vip=33#3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4812" y="1951927"/>
            <a:ext cx="923544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44_2#4b059718b?vcp=1&amp;pid=33727b068&amp;color=0,0,0&amp;tib=255,255,255&amp;iip=4&amp;vip=34#3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9432" y="1956499"/>
            <a:ext cx="93268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44_3#4b059718b?vcp=1&amp;pid=33727b068&amp;color=0,0,0&amp;tib=255,255,255&amp;iip=5&amp;vip=35#3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6659" y="3072067"/>
            <a:ext cx="960120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3_BD.44_3#4b059718b?vcp=1&amp;pid=33727b068&amp;color=0,0,0&amp;tib=255,255,255&amp;iip=6&amp;vip=36#3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8264" y="3205354"/>
            <a:ext cx="923544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3_BD.44_3#4b059718b?vcp=1&amp;pid=33727b068&amp;color=0,0,0&amp;tib=255,255,255&amp;iip=7&amp;vip=37#3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1670" y="3219070"/>
            <a:ext cx="896112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B_3_BD.44_3#4b059718b?vcp=1&amp;pid=33727b068&amp;color=0,0,0&amp;tib=255,255,255&amp;iip=8&amp;vip=38#3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6572" y="3173350"/>
            <a:ext cx="978408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B_3_AN.45_1#4b059718b.blank?vcp=1&amp;pid=33727b068&amp;color=0,0,0&amp;vpa=31&amp;vtp=1"/>
          <p:cNvSpPr/>
          <p:nvPr/>
        </p:nvSpPr>
        <p:spPr>
          <a:xfrm>
            <a:off x="1259237" y="2112646"/>
            <a:ext cx="813816" cy="8138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床</a:t>
            </a:r>
            <a:endParaRPr lang="en-US" altLang="zh-CN" sz="2400" dirty="0"/>
          </a:p>
        </p:txBody>
      </p:sp>
      <p:sp>
        <p:nvSpPr>
          <p:cNvPr id="15" name="QB_3_AN.46_1#4b059718b.blank?vcp=1&amp;pid=33727b068&amp;color=0,0,0&amp;vpa=32&amp;vtp=1"/>
          <p:cNvSpPr/>
          <p:nvPr/>
        </p:nvSpPr>
        <p:spPr>
          <a:xfrm>
            <a:off x="3879120" y="2048638"/>
            <a:ext cx="914400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</a:t>
            </a:r>
            <a:endParaRPr lang="en-US" altLang="zh-CN" sz="2400" dirty="0"/>
          </a:p>
        </p:txBody>
      </p:sp>
      <p:sp>
        <p:nvSpPr>
          <p:cNvPr id="16" name="QB_3_AN.47_1#4b059718b.blank?vcp=1&amp;pid=33727b068&amp;color=0,0,0&amp;vpa=33&amp;vtp=1"/>
          <p:cNvSpPr/>
          <p:nvPr/>
        </p:nvSpPr>
        <p:spPr>
          <a:xfrm>
            <a:off x="6525673" y="2071498"/>
            <a:ext cx="87782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间</a:t>
            </a:r>
            <a:endParaRPr lang="en-US" altLang="zh-CN" sz="2400" dirty="0"/>
          </a:p>
        </p:txBody>
      </p:sp>
      <p:sp>
        <p:nvSpPr>
          <p:cNvPr id="17" name="QB_3_AN.48_1#4b059718b.blank?vcp=1&amp;pid=33727b068&amp;color=0,0,0&amp;vpa=34&amp;vtp=1"/>
          <p:cNvSpPr/>
          <p:nvPr/>
        </p:nvSpPr>
        <p:spPr>
          <a:xfrm>
            <a:off x="9143143" y="2060323"/>
            <a:ext cx="886968" cy="886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</a:t>
            </a:r>
            <a:endParaRPr lang="en-US" altLang="zh-CN" sz="2400" dirty="0"/>
          </a:p>
        </p:txBody>
      </p:sp>
      <p:sp>
        <p:nvSpPr>
          <p:cNvPr id="18" name="QB_3_AN.49_1#4b059718b.blank?vcp=1&amp;pid=33727b068&amp;color=0,0,0&amp;vpa=35&amp;vtp=1"/>
          <p:cNvSpPr/>
          <p:nvPr/>
        </p:nvSpPr>
        <p:spPr>
          <a:xfrm>
            <a:off x="1237520" y="3191638"/>
            <a:ext cx="914400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房</a:t>
            </a:r>
            <a:endParaRPr lang="en-US" altLang="zh-CN" sz="2400" dirty="0"/>
          </a:p>
        </p:txBody>
      </p:sp>
      <p:sp>
        <p:nvSpPr>
          <p:cNvPr id="19" name="QB_3_AN.50_1#4b059718b.blank?vcp=1&amp;pid=33727b068&amp;color=0,0,0&amp;vpa=36&amp;vtp=1"/>
          <p:cNvSpPr/>
          <p:nvPr/>
        </p:nvSpPr>
        <p:spPr>
          <a:xfrm>
            <a:off x="3875691" y="3301875"/>
            <a:ext cx="87782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</a:t>
            </a:r>
            <a:endParaRPr lang="en-US" altLang="zh-CN" sz="2400" dirty="0"/>
          </a:p>
        </p:txBody>
      </p:sp>
      <p:sp>
        <p:nvSpPr>
          <p:cNvPr id="20" name="QB_3_AN.51_1#4b059718b.blank?vcp=1&amp;pid=33727b068&amp;color=0,0,0&amp;vpa=37&amp;vtp=1"/>
          <p:cNvSpPr/>
          <p:nvPr/>
        </p:nvSpPr>
        <p:spPr>
          <a:xfrm>
            <a:off x="6489097" y="3292222"/>
            <a:ext cx="850392" cy="8503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着</a:t>
            </a:r>
            <a:endParaRPr lang="en-US" altLang="zh-CN" sz="2400" dirty="0"/>
          </a:p>
        </p:txBody>
      </p:sp>
      <p:sp>
        <p:nvSpPr>
          <p:cNvPr id="21" name="QB_3_AN.52_1#4b059718b.blank?vcp=1&amp;pid=33727b068&amp;color=0,0,0&amp;vpa=38&amp;vtp=1"/>
          <p:cNvSpPr/>
          <p:nvPr/>
        </p:nvSpPr>
        <p:spPr>
          <a:xfrm>
            <a:off x="9169432" y="3280570"/>
            <a:ext cx="9326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包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53_1#af087cff4?vcp=1&amp;pid=33727b068&amp;color=0,0,0&amp;vtp=1&amp;bt=1&amp;bbb=1"/>
          <p:cNvSpPr/>
          <p:nvPr/>
        </p:nvSpPr>
        <p:spPr>
          <a:xfrm>
            <a:off x="896112" y="2096674"/>
            <a:ext cx="10387584" cy="267798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2.［语境写字］读拼音，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写汉字。</a:t>
            </a:r>
          </a:p>
          <a:p>
            <a:pPr marL="0" marR="0" lvl="0" indent="0" defTabSz="914400" rtl="0" eaLnBrk="1" fontAlgn="auto" latinLnBrk="1" hangingPunct="1">
              <a:lnSpc>
                <a:spcPts val="8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今天天气</a:t>
            </a:r>
            <a:r>
              <a:rPr kumimoji="0" lang="en-US" altLang="zh-CN" sz="46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朗，</a:t>
            </a:r>
            <a:r>
              <a:rPr kumimoji="0" lang="en-US" altLang="zh-CN" sz="2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明媚，我打算上午去郑州</a:t>
            </a:r>
            <a:r>
              <a:rPr kumimoji="0" lang="en-US" altLang="zh-CN" sz="47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术馆看</a:t>
            </a:r>
          </a:p>
          <a:p>
            <a:pPr marL="0" marR="0" lvl="0" indent="0" defTabSz="914400" rtl="0" eaLnBrk="1" fontAlgn="auto" latinLnBrk="1" hangingPunct="1">
              <a:lnSpc>
                <a:spcPts val="9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7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展，下午去</a:t>
            </a:r>
            <a:r>
              <a:rPr kumimoji="0" lang="en-US" altLang="zh-CN" sz="2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塘看荷花，这一定很</a:t>
            </a:r>
            <a:r>
              <a:rPr kumimoji="0" lang="en-US" altLang="zh-CN" sz="5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pic>
        <p:nvPicPr>
          <p:cNvPr id="4" name="QB_3_BD.53_2#af087cff4?vcp=1&amp;pid=33727b068&amp;color=0,0,0&amp;tib=255,255,255&amp;iip=9&amp;vip=39#3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1802" y="2656744"/>
            <a:ext cx="786384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53_2#af087cff4?vcp=1&amp;pid=33727b068&amp;color=0,0,0&amp;tib=255,255,255&amp;iip=10&amp;vip=40#4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5218" y="2640742"/>
            <a:ext cx="1444752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53_2#af087cff4?vcp=1&amp;pid=33727b068&amp;color=0,0,0&amp;tib=255,255,255&amp;iip=11&amp;vip=42#4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061" y="2679604"/>
            <a:ext cx="813816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53_2#af087cff4?vcp=1&amp;pid=33727b068&amp;color=0,0,0&amp;tib=255,255,255&amp;iip=12&amp;vip=43#4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574" y="3742182"/>
            <a:ext cx="1234440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53_2#af087cff4?vcp=1&amp;pid=33727b068&amp;color=0,0,0&amp;tib=255,255,255&amp;iip=13&amp;vip=45#4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0017" y="3718909"/>
            <a:ext cx="832104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53_2#af087cff4?vcp=1&amp;pid=33727b068&amp;color=0,0,0&amp;tib=255,255,255&amp;iip=14&amp;vip=46#47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3609" y="3778758"/>
            <a:ext cx="1188720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3_AN.54_1#af087cff4.blank?vcp=1&amp;pid=33727b068&amp;color=0,0,0&amp;vpa=39&amp;vtp=1"/>
          <p:cNvSpPr/>
          <p:nvPr/>
        </p:nvSpPr>
        <p:spPr>
          <a:xfrm>
            <a:off x="2804954" y="2995073"/>
            <a:ext cx="676656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晴</a:t>
            </a:r>
            <a:endParaRPr lang="en-US" altLang="zh-CN" sz="2400" dirty="0"/>
          </a:p>
        </p:txBody>
      </p:sp>
      <p:sp>
        <p:nvSpPr>
          <p:cNvPr id="11" name="QB_3_AN.55_1#af087cff4.blank?vcp=1&amp;pid=33727b068&amp;color=0,0,0&amp;vpa=40&amp;vtp=1"/>
          <p:cNvSpPr/>
          <p:nvPr/>
        </p:nvSpPr>
        <p:spPr>
          <a:xfrm>
            <a:off x="4210082" y="2988215"/>
            <a:ext cx="676656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阳</a:t>
            </a:r>
            <a:endParaRPr lang="en-US" altLang="zh-CN" sz="2400" dirty="0"/>
          </a:p>
        </p:txBody>
      </p:sp>
      <p:sp>
        <p:nvSpPr>
          <p:cNvPr id="12" name="QB_3_AN.56_1#af087cff4.blank?vcp=1&amp;pid=33727b068&amp;color=0,0,0&amp;vpa=41&amp;vtp=1"/>
          <p:cNvSpPr/>
          <p:nvPr/>
        </p:nvSpPr>
        <p:spPr>
          <a:xfrm>
            <a:off x="4905026" y="2988215"/>
            <a:ext cx="676656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光</a:t>
            </a:r>
            <a:endParaRPr lang="en-US" altLang="zh-CN" sz="2400" dirty="0"/>
          </a:p>
        </p:txBody>
      </p:sp>
      <p:sp>
        <p:nvSpPr>
          <p:cNvPr id="13" name="QB_3_AN.57_1#af087cff4.blank?vcp=1&amp;pid=33727b068&amp;color=0,0,0&amp;vpa=42&amp;vtp=1"/>
          <p:cNvSpPr/>
          <p:nvPr/>
        </p:nvSpPr>
        <p:spPr>
          <a:xfrm>
            <a:off x="9086500" y="2990500"/>
            <a:ext cx="649224" cy="658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</a:t>
            </a:r>
            <a:endParaRPr lang="en-US" altLang="zh-CN" sz="2400" dirty="0"/>
          </a:p>
        </p:txBody>
      </p:sp>
      <p:sp>
        <p:nvSpPr>
          <p:cNvPr id="14" name="QB_3_AN.58_1#af087cff4.blank?vcp=1&amp;pid=33727b068&amp;color=0,0,0&amp;vpa=43&amp;vtp=1"/>
          <p:cNvSpPr/>
          <p:nvPr/>
        </p:nvSpPr>
        <p:spPr>
          <a:xfrm>
            <a:off x="962438" y="4107942"/>
            <a:ext cx="557784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</a:t>
            </a:r>
            <a:endParaRPr lang="en-US" altLang="zh-CN" sz="2400" dirty="0"/>
          </a:p>
        </p:txBody>
      </p:sp>
      <p:sp>
        <p:nvSpPr>
          <p:cNvPr id="15" name="QB_3_AN.59_1#af087cff4.blank?vcp=1&amp;pid=33727b068&amp;color=0,0,0&amp;vpa=44&amp;vtp=1"/>
          <p:cNvSpPr/>
          <p:nvPr/>
        </p:nvSpPr>
        <p:spPr>
          <a:xfrm>
            <a:off x="1538510" y="4107942"/>
            <a:ext cx="557784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</a:t>
            </a:r>
            <a:endParaRPr lang="en-US" altLang="zh-CN" sz="2400" dirty="0"/>
          </a:p>
        </p:txBody>
      </p:sp>
      <p:sp>
        <p:nvSpPr>
          <p:cNvPr id="16" name="QB_3_AN.60_1#af087cff4.blank?vcp=1&amp;pid=33727b068&amp;color=0,0,0&amp;vpa=45&amp;vtp=1"/>
          <p:cNvSpPr/>
          <p:nvPr/>
        </p:nvSpPr>
        <p:spPr>
          <a:xfrm>
            <a:off x="3772313" y="4066382"/>
            <a:ext cx="649224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池</a:t>
            </a:r>
            <a:endParaRPr lang="en-US" altLang="zh-CN" sz="2400" dirty="0"/>
          </a:p>
        </p:txBody>
      </p:sp>
      <p:sp>
        <p:nvSpPr>
          <p:cNvPr id="17" name="QB_3_AN.61_1#af087cff4.blank?vcp=1&amp;pid=33727b068&amp;color=0,0,0&amp;vpa=46&amp;vtp=1"/>
          <p:cNvSpPr/>
          <p:nvPr/>
        </p:nvSpPr>
        <p:spPr>
          <a:xfrm>
            <a:off x="7311041" y="4089655"/>
            <a:ext cx="566928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</a:t>
            </a:r>
            <a:endParaRPr lang="en-US" altLang="zh-CN" sz="2400" dirty="0"/>
          </a:p>
        </p:txBody>
      </p:sp>
      <p:sp>
        <p:nvSpPr>
          <p:cNvPr id="18" name="QB_3_AN.62_1#af087cff4.blank?vcp=1&amp;pid=33727b068&amp;color=0,0,0&amp;vpa=47&amp;vtp=1"/>
          <p:cNvSpPr/>
          <p:nvPr/>
        </p:nvSpPr>
        <p:spPr>
          <a:xfrm>
            <a:off x="7896257" y="4089655"/>
            <a:ext cx="557784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乐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63_1#8a8dd864e?vcp=1&amp;pid=33727b068&amp;color=0,0,0&amp;vtp=1&amp;bt=1&amp;bbb=1"/>
          <p:cNvSpPr/>
          <p:nvPr/>
        </p:nvSpPr>
        <p:spPr>
          <a:xfrm>
            <a:off x="896112" y="17769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3.［生字］按要求完成练习。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B_4_BD.64_1#15ce409a7?sp=1&amp;vcp=1&amp;pid=8a8dd864e&amp;color=0,0,0&amp;vtp=1&amp;bbb=1"/>
          <p:cNvSpPr/>
          <p:nvPr/>
        </p:nvSpPr>
        <p:spPr>
          <a:xfrm>
            <a:off x="896112" y="232444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（1）加一加，变成新字，再组词。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：少+口=吵（争吵）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4" name="QB_4_BD.64_2#15ce409a7?vcp=1&amp;pid=8a8dd864e&amp;color=0,0,0&amp;vtp=1&amp;bbb=1"/>
          <p:cNvSpPr/>
          <p:nvPr/>
        </p:nvSpPr>
        <p:spPr>
          <a:xfrm>
            <a:off x="896112" y="3365467"/>
            <a:ext cx="10387584" cy="1683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7000"/>
              </a:lnSpc>
              <a:tabLst>
                <a:tab pos="58795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月+(            )=</a:t>
            </a:r>
            <a:r>
              <a:rPr lang="en-US" altLang="zh-CN" sz="3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丁+(    )=</a:t>
            </a:r>
            <a:r>
              <a:rPr lang="en-US" altLang="zh-CN" sz="38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</a:t>
            </a:r>
          </a:p>
          <a:p>
            <a:pPr marL="0" marR="0" lvl="0" indent="0" defTabSz="914400" rtl="0" eaLnBrk="1" fontAlgn="auto" latinLnBrk="1" hangingPunct="1">
              <a:lnSpc>
                <a:spcPts val="7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879592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见+(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)=</a:t>
            </a:r>
            <a:r>
              <a:rPr kumimoji="0" lang="en-US" altLang="zh-CN" sz="2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口+(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)=</a:t>
            </a:r>
            <a:r>
              <a:rPr kumimoji="0" lang="en-US" altLang="zh-CN" sz="42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5" name="QB_4_BD.64_2#15ce409a7?vcp=1&amp;pid=8a8dd864e&amp;color=0,0,0&amp;tib=255,255,255&amp;iip=15&amp;vip=49#4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0487" y="3439763"/>
            <a:ext cx="740664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64_2#15ce409a7?vcp=1&amp;pid=8a8dd864e&amp;color=0,0,0&amp;tib=255,255,255&amp;iip=16&amp;vip=52#5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4755" y="3435191"/>
            <a:ext cx="749808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64_3#15ce409a7?vcp=1&amp;pid=8a8dd864e&amp;color=0,0,0&amp;tib=255,255,255&amp;iip=17&amp;vip=55#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2717" y="4241831"/>
            <a:ext cx="832104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4_BD.64_3#15ce409a7?vcp=1&amp;pid=8a8dd864e&amp;color=0,0,0&amp;tib=255,255,255&amp;iip=18&amp;vip=58#5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06467" y="4261993"/>
            <a:ext cx="786384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4_AN.65_1#15ce409a7.bracket?vcp=1&amp;pid=8a8dd864e&amp;color=0,0,0&amp;vpa=48&amp;vtp=1&amp;bbb=1"/>
          <p:cNvSpPr/>
          <p:nvPr/>
        </p:nvSpPr>
        <p:spPr>
          <a:xfrm>
            <a:off x="1522381" y="3755612"/>
            <a:ext cx="17446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【示例】日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1" name="QB_4_AN.66_1#15ce409a7.blank?vcp=1&amp;pid=8a8dd864e&amp;color=0,0,0&amp;vpa=49&amp;vtp=1"/>
          <p:cNvSpPr/>
          <p:nvPr/>
        </p:nvSpPr>
        <p:spPr>
          <a:xfrm>
            <a:off x="3649631" y="3448907"/>
            <a:ext cx="713232" cy="7040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2" name="QB_4_AN.67_1#15ce409a7.bracket?vcp=1&amp;pid=8a8dd864e&amp;color=0,0,0&amp;vpa=50&amp;vtp=1&amp;bbb=1"/>
          <p:cNvSpPr/>
          <p:nvPr/>
        </p:nvSpPr>
        <p:spPr>
          <a:xfrm>
            <a:off x="4551330" y="3755612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光明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3" name="QB_4_AN.68_1#15ce409a7.bracket?vcp=1&amp;pid=8a8dd864e&amp;color=0,0,0&amp;vpa=51&amp;vtp=1"/>
          <p:cNvSpPr/>
          <p:nvPr/>
        </p:nvSpPr>
        <p:spPr>
          <a:xfrm>
            <a:off x="7401846" y="3755612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页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4" name="QB_4_AN.69_1#15ce409a7.blank?vcp=1&amp;pid=8a8dd864e&amp;color=0,0,0&amp;vpa=52&amp;vtp=1"/>
          <p:cNvSpPr/>
          <p:nvPr/>
        </p:nvSpPr>
        <p:spPr>
          <a:xfrm>
            <a:off x="8343043" y="3444335"/>
            <a:ext cx="722376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顶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5" name="QB_4_AN.70_1#15ce409a7.bracket?vcp=1&amp;pid=8a8dd864e&amp;color=0,0,0&amp;vpa=53&amp;vtp=1&amp;bbb=1"/>
          <p:cNvSpPr/>
          <p:nvPr/>
        </p:nvSpPr>
        <p:spPr>
          <a:xfrm>
            <a:off x="9268746" y="3755612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山顶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6" name="QB_4_AN.71_1#15ce409a7.bracket?vcp=1&amp;pid=8a8dd864e&amp;color=0,0,0&amp;vpa=54&amp;vtp=1"/>
          <p:cNvSpPr/>
          <p:nvPr/>
        </p:nvSpPr>
        <p:spPr>
          <a:xfrm>
            <a:off x="1522381" y="4679917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王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7" name="QB_4_AN.72_1#15ce409a7.blank?vcp=1&amp;pid=8a8dd864e&amp;color=0,0,0&amp;vpa=55&amp;vtp=1"/>
          <p:cNvSpPr/>
          <p:nvPr/>
        </p:nvSpPr>
        <p:spPr>
          <a:xfrm>
            <a:off x="2441861" y="4260119"/>
            <a:ext cx="786384" cy="786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现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8" name="QB_4_AN.73_1#15ce409a7.bracket?vcp=1&amp;pid=8a8dd864e&amp;color=0,0,0&amp;vpa=56&amp;vtp=1&amp;bbb=1"/>
          <p:cNvSpPr/>
          <p:nvPr/>
        </p:nvSpPr>
        <p:spPr>
          <a:xfrm>
            <a:off x="3446430" y="4679917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出现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9" name="QB_4_AN.74_1#15ce409a7.bracket?vcp=1&amp;pid=8a8dd864e&amp;color=0,0,0&amp;vpa=57&amp;vtp=1"/>
          <p:cNvSpPr/>
          <p:nvPr/>
        </p:nvSpPr>
        <p:spPr>
          <a:xfrm>
            <a:off x="7401846" y="4679917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十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0" name="QB_4_AN.75_1#15ce409a7.blank?vcp=1&amp;pid=8a8dd864e&amp;color=0,0,0&amp;vpa=58&amp;vtp=1"/>
          <p:cNvSpPr/>
          <p:nvPr/>
        </p:nvSpPr>
        <p:spPr>
          <a:xfrm>
            <a:off x="8324755" y="4280281"/>
            <a:ext cx="758952" cy="7498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叶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1" name="QB_4_AN.76_1#15ce409a7.bracket?vcp=1&amp;pid=8a8dd864e&amp;color=0,0,0&amp;vpa=59&amp;vtp=1&amp;bbb=1"/>
          <p:cNvSpPr/>
          <p:nvPr/>
        </p:nvSpPr>
        <p:spPr>
          <a:xfrm>
            <a:off x="9268746" y="4679917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树叶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7_1#a4b881c6d?sp=1&amp;vcp=1&amp;pid=8a8dd864e&amp;color=0,0,0&amp;vtp=1&amp;bt=1&amp;bbb=1"/>
          <p:cNvSpPr/>
          <p:nvPr/>
        </p:nvSpPr>
        <p:spPr>
          <a:xfrm>
            <a:off x="896112" y="212509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（2）减一减，变成新字，再组词。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：信-亻=言（语言）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B_4_BD.77_2#a4b881c6d?vcp=1&amp;pid=8a8dd864e&amp;color=0,0,0&amp;vtp=1&amp;bbb=1"/>
          <p:cNvSpPr/>
          <p:nvPr/>
        </p:nvSpPr>
        <p:spPr>
          <a:xfrm>
            <a:off x="896112" y="3166237"/>
            <a:ext cx="10387584" cy="15279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6600"/>
              </a:lnSpc>
              <a:tabLst>
                <a:tab pos="59113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飘-(            )=</a:t>
            </a:r>
            <a:r>
              <a:rPr lang="en-US" altLang="zh-CN" sz="3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校-(    )=</a:t>
            </a:r>
            <a:r>
              <a:rPr lang="en-US" altLang="zh-CN" sz="3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</a:t>
            </a:r>
          </a:p>
          <a:p>
            <a:pPr marL="0" marR="0" lvl="0" indent="0" defTabSz="914400" rtl="0" eaLnBrk="1" fontAlgn="auto" latinLnBrk="1" hangingPunct="1">
              <a:lnSpc>
                <a:spcPts val="6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911342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房-(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)=</a:t>
            </a:r>
            <a:r>
              <a:rPr kumimoji="0" lang="en-US" altLang="zh-CN" sz="36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爸-(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)=</a:t>
            </a:r>
            <a:r>
              <a:rPr kumimoji="0" lang="en-US" altLang="zh-CN" sz="36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4" name="QB_4_BD.77_2#a4b881c6d?vcp=1&amp;pid=8a8dd864e&amp;color=0,0,0&amp;tib=255,255,255&amp;iip=19&amp;vip=61#6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4203" y="3231388"/>
            <a:ext cx="713232" cy="70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77_2#a4b881c6d?vcp=1&amp;pid=8a8dd864e&amp;color=0,0,0&amp;tib=255,255,255&amp;iip=20&amp;vip=64#6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0790" y="3235960"/>
            <a:ext cx="704088" cy="6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77_3#a4b881c6d?vcp=1&amp;pid=8a8dd864e&amp;color=0,0,0&amp;tib=255,255,255&amp;iip=21&amp;vip=67#6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5003" y="4001548"/>
            <a:ext cx="713232" cy="70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77_3#a4b881c6d?vcp=1&amp;pid=8a8dd864e&amp;color=0,0,0&amp;tib=255,255,255&amp;iip=22&amp;vip=70#7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0790" y="4006120"/>
            <a:ext cx="704088" cy="6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AN.78_1#a4b881c6d.bracket?vcp=1&amp;pid=8a8dd864e&amp;color=0,0,0&amp;vpa=60&amp;vtp=1&amp;bbb=1"/>
          <p:cNvSpPr/>
          <p:nvPr/>
        </p:nvSpPr>
        <p:spPr>
          <a:xfrm>
            <a:off x="1522381" y="3513455"/>
            <a:ext cx="17446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【示例】票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0" name="QB_4_AN.79_1#a4b881c6d.blank?vcp=1&amp;pid=8a8dd864e&amp;color=0,0,0&amp;vpa=61&amp;vtp=1"/>
          <p:cNvSpPr/>
          <p:nvPr/>
        </p:nvSpPr>
        <p:spPr>
          <a:xfrm>
            <a:off x="3663347" y="3240532"/>
            <a:ext cx="685800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1" name="QB_4_AN.80_1#a4b881c6d.bracket?vcp=1&amp;pid=8a8dd864e&amp;color=0,0,0&amp;vpa=62&amp;vtp=1&amp;bbb=1"/>
          <p:cNvSpPr/>
          <p:nvPr/>
        </p:nvSpPr>
        <p:spPr>
          <a:xfrm>
            <a:off x="4551330" y="3513455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大风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2" name="QB_4_AN.81_1#a4b881c6d.bracket?vcp=1&amp;pid=8a8dd864e&amp;color=0,0,0&amp;vpa=63&amp;vtp=1"/>
          <p:cNvSpPr/>
          <p:nvPr/>
        </p:nvSpPr>
        <p:spPr>
          <a:xfrm>
            <a:off x="7433596" y="3513455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木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3" name="QB_4_AN.82_1#a4b881c6d.blank?vcp=1&amp;pid=8a8dd864e&amp;color=0,0,0&amp;vpa=64&amp;vtp=1"/>
          <p:cNvSpPr/>
          <p:nvPr/>
        </p:nvSpPr>
        <p:spPr>
          <a:xfrm>
            <a:off x="8359935" y="3245104"/>
            <a:ext cx="676656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交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4" name="QB_4_AN.83_1#a4b881c6d.bracket?vcp=1&amp;pid=8a8dd864e&amp;color=0,0,0&amp;vpa=65&amp;vtp=1&amp;bbb=1"/>
          <p:cNvSpPr/>
          <p:nvPr/>
        </p:nvSpPr>
        <p:spPr>
          <a:xfrm>
            <a:off x="9243346" y="3513455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公交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5" name="QB_4_AN.84_1#a4b881c6d.bracket?vcp=1&amp;pid=8a8dd864e&amp;color=0,0,0&amp;vpa=66&amp;vtp=1"/>
          <p:cNvSpPr/>
          <p:nvPr/>
        </p:nvSpPr>
        <p:spPr>
          <a:xfrm>
            <a:off x="1522381" y="4340796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方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6" name="QB_4_AN.85_1#a4b881c6d.blank?vcp=1&amp;pid=8a8dd864e&amp;color=0,0,0&amp;vpa=67&amp;vtp=1"/>
          <p:cNvSpPr/>
          <p:nvPr/>
        </p:nvSpPr>
        <p:spPr>
          <a:xfrm>
            <a:off x="2444147" y="4010692"/>
            <a:ext cx="685800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户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7" name="QB_4_AN.86_1#a4b881c6d.bracket?vcp=1&amp;pid=8a8dd864e&amp;color=0,0,0&amp;vpa=68&amp;vtp=1&amp;bbb=1"/>
          <p:cNvSpPr/>
          <p:nvPr/>
        </p:nvSpPr>
        <p:spPr>
          <a:xfrm>
            <a:off x="3332130" y="4340796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住户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8" name="QB_4_AN.87_1#a4b881c6d.bracket?vcp=1&amp;pid=8a8dd864e&amp;color=0,0,0&amp;vpa=69&amp;vtp=1"/>
          <p:cNvSpPr/>
          <p:nvPr/>
        </p:nvSpPr>
        <p:spPr>
          <a:xfrm>
            <a:off x="7433596" y="4340796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巴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9" name="QB_4_AN.88_1#a4b881c6d.blank?vcp=1&amp;pid=8a8dd864e&amp;color=0,0,0&amp;vpa=70&amp;vtp=1"/>
          <p:cNvSpPr/>
          <p:nvPr/>
        </p:nvSpPr>
        <p:spPr>
          <a:xfrm>
            <a:off x="8359935" y="4015264"/>
            <a:ext cx="676656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父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0" name="QB_4_AN.89_1#a4b881c6d.bracket?vcp=1&amp;pid=8a8dd864e&amp;color=0,0,0&amp;vpa=71&amp;vtp=1&amp;bbb=1"/>
          <p:cNvSpPr/>
          <p:nvPr/>
        </p:nvSpPr>
        <p:spPr>
          <a:xfrm>
            <a:off x="9243346" y="4340796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父子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90_1#05081d71e?sp=1&amp;vcp=1&amp;pid=33727b068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4.［易混字·易错］读句子，选字填空。</a:t>
            </a:r>
            <a:endParaRPr lang="en-US" altLang="zh-CN" sz="2400" dirty="0"/>
          </a:p>
        </p:txBody>
      </p:sp>
      <p:pic>
        <p:nvPicPr>
          <p:cNvPr id="3" name="QO_3_BD.90_2#05081d71e?vcp=1&amp;pid=33727b06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1952" y="1511886"/>
            <a:ext cx="8394192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91_1#b98a97891?vcp=1&amp;pid=05081d71e&amp;color=0,0,0&amp;vtp=1&amp;bbb=1&amp;hb=1"/>
          <p:cNvSpPr/>
          <p:nvPr/>
        </p:nvSpPr>
        <p:spPr>
          <a:xfrm>
            <a:off x="896112" y="260408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今天天气(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朗，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林林去小溪边散步。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这里(    )草茵茵，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溪水(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澈，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空气(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新，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我的心(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更加舒畅了。</a:t>
            </a:r>
            <a:endParaRPr lang="en-US" altLang="zh-CN" sz="2400" dirty="0"/>
          </a:p>
        </p:txBody>
      </p:sp>
      <p:sp>
        <p:nvSpPr>
          <p:cNvPr id="5" name="QB_4_AN.92_1#b98a97891.bracket?vcp=1&amp;pid=05081d71e&amp;color=0,0,0&amp;vpa=72&amp;vtp=1"/>
          <p:cNvSpPr/>
          <p:nvPr/>
        </p:nvSpPr>
        <p:spPr>
          <a:xfrm>
            <a:off x="3046381" y="261424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晴</a:t>
            </a:r>
            <a:endParaRPr lang="en-US" altLang="zh-CN" sz="2400" dirty="0"/>
          </a:p>
        </p:txBody>
      </p:sp>
      <p:sp>
        <p:nvSpPr>
          <p:cNvPr id="6" name="QB_4_AN.93_1#b98a97891.bracket?vcp=1&amp;pid=05081d71e&amp;color=0,0,0&amp;vpa=73&amp;vtp=1"/>
          <p:cNvSpPr/>
          <p:nvPr/>
        </p:nvSpPr>
        <p:spPr>
          <a:xfrm>
            <a:off x="5179980" y="261424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</a:t>
            </a:r>
            <a:endParaRPr lang="en-US" altLang="zh-CN" sz="2400" dirty="0"/>
          </a:p>
        </p:txBody>
      </p:sp>
      <p:sp>
        <p:nvSpPr>
          <p:cNvPr id="7" name="QB_4_AN.94_1#b98a97891.bracket?vcp=1&amp;pid=05081d71e&amp;color=0,0,0&amp;vpa=74&amp;vtp=1"/>
          <p:cNvSpPr/>
          <p:nvPr/>
        </p:nvSpPr>
        <p:spPr>
          <a:xfrm>
            <a:off x="9447181" y="261424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</a:t>
            </a:r>
            <a:endParaRPr lang="en-US" altLang="zh-CN" sz="2400" dirty="0"/>
          </a:p>
        </p:txBody>
      </p:sp>
      <p:sp>
        <p:nvSpPr>
          <p:cNvPr id="8" name="QB_4_AN.95_1#b98a97891.bracket?vcp=1&amp;pid=05081d71e&amp;color=0,0,0&amp;vpa=75&amp;vtp=1"/>
          <p:cNvSpPr/>
          <p:nvPr/>
        </p:nvSpPr>
        <p:spPr>
          <a:xfrm>
            <a:off x="1674781" y="315145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</a:t>
            </a:r>
            <a:endParaRPr lang="en-US" altLang="zh-CN" sz="2400" dirty="0"/>
          </a:p>
        </p:txBody>
      </p:sp>
      <p:sp>
        <p:nvSpPr>
          <p:cNvPr id="9" name="QB_4_AN.96_1#b98a97891.bracket?vcp=1&amp;pid=05081d71e&amp;color=0,0,0&amp;vpa=76&amp;vtp=1"/>
          <p:cNvSpPr/>
          <p:nvPr/>
        </p:nvSpPr>
        <p:spPr>
          <a:xfrm>
            <a:off x="3808380" y="315145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</a:t>
            </a:r>
            <a:endParaRPr lang="en-US" altLang="zh-CN" sz="2400" dirty="0"/>
          </a:p>
        </p:txBody>
      </p:sp>
      <p:sp>
        <p:nvSpPr>
          <p:cNvPr id="10" name="QB_4_AN.97_1#b98a97891.bracket?vcp=1&amp;pid=05081d71e&amp;color=0,0,0&amp;vpa=77&amp;vtp=1"/>
          <p:cNvSpPr/>
          <p:nvPr/>
        </p:nvSpPr>
        <p:spPr>
          <a:xfrm>
            <a:off x="6246780" y="315145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情</a:t>
            </a:r>
            <a:endParaRPr lang="en-US" altLang="zh-CN" sz="2400" dirty="0"/>
          </a:p>
        </p:txBody>
      </p:sp>
      <p:sp>
        <p:nvSpPr>
          <p:cNvPr id="11" name="QB_4_AS.98_1#b98a97891?vcp=1&amp;pid=05081d71e&amp;color=0,0,0&amp;vtp=1&amp;bbb=1&amp;hb=1"/>
          <p:cNvSpPr/>
          <p:nvPr/>
        </p:nvSpPr>
        <p:spPr>
          <a:xfrm>
            <a:off x="896112" y="3706827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本题考查形近字与同音字。中，“青”指颜色。“晴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”指天空中没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有云或云量很少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。“情”有感情，情绪，外界事物所引起的爱、憎、愉快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愉快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、惧怕等的心理状态的意思。“清”有纯净透明，没有混杂的东西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浊”相对的意思。“请”指求或延聘，邀，约人来。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ce2165195?vcp=1&amp;pid=05081d71e&amp;color=0,0,0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6280" y="1717548"/>
            <a:ext cx="3145536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4_BD.99_1#08d9cb5ed?vcp=1&amp;pid=05081d71e&amp;color=0,0,0&amp;vtp=1&amp;bbb=1"/>
          <p:cNvSpPr/>
          <p:nvPr/>
        </p:nvSpPr>
        <p:spPr>
          <a:xfrm>
            <a:off x="896112" y="299923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我(    )站台向送我的爷爷说(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见。</a:t>
            </a:r>
            <a:endParaRPr lang="en-US" altLang="zh-CN" sz="2400" dirty="0"/>
          </a:p>
        </p:txBody>
      </p:sp>
      <p:sp>
        <p:nvSpPr>
          <p:cNvPr id="4" name="QB_4_AN.100_1#08d9cb5ed.bracket?vcp=1&amp;pid=05081d71e&amp;color=0,0,0&amp;vpa=78&amp;vtp=1"/>
          <p:cNvSpPr/>
          <p:nvPr/>
        </p:nvSpPr>
        <p:spPr>
          <a:xfrm>
            <a:off x="2131981" y="298780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</a:t>
            </a:r>
            <a:endParaRPr lang="en-US" altLang="zh-CN" sz="2400" dirty="0"/>
          </a:p>
        </p:txBody>
      </p:sp>
      <p:sp>
        <p:nvSpPr>
          <p:cNvPr id="5" name="QB_4_AN.101_1#08d9cb5ed.bracket?vcp=1&amp;pid=05081d71e&amp;color=0,0,0&amp;vpa=79&amp;vtp=1"/>
          <p:cNvSpPr/>
          <p:nvPr/>
        </p:nvSpPr>
        <p:spPr>
          <a:xfrm>
            <a:off x="5789580" y="298780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</a:t>
            </a:r>
            <a:endParaRPr lang="en-US" altLang="zh-CN" sz="2400" dirty="0"/>
          </a:p>
        </p:txBody>
      </p:sp>
      <p:sp>
        <p:nvSpPr>
          <p:cNvPr id="6" name="QB_4_AS.102_1#08d9cb5ed?vcp=1&amp;pid=05081d71e&amp;color=0,0,0&amp;vtp=1&amp;bbb=1&amp;hb=1"/>
          <p:cNvSpPr/>
          <p:nvPr/>
        </p:nvSpPr>
        <p:spPr>
          <a:xfrm>
            <a:off x="896112" y="354571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中，“再”表示两次、第二次，第二次出现、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重复发生等意思。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在”有存在，存在于某地点，在于、决定于的意思。了解字的意思后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行选择填空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1#bd29e8d13?sp=1&amp;vcp=1&amp;pid=33727b068&amp;color=0,0,0&amp;vtp=1&amp;bt=1&amp;bbb=1"/>
          <p:cNvSpPr/>
          <p:nvPr/>
        </p:nvSpPr>
        <p:spPr>
          <a:xfrm>
            <a:off x="896112" y="189223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5.［生字］查字典，完成练习，并选一选。</a:t>
            </a:r>
            <a:endParaRPr lang="en-US" altLang="zh-CN" sz="2400" dirty="0"/>
          </a:p>
        </p:txBody>
      </p:sp>
      <p:graphicFrame>
        <p:nvGraphicFramePr>
          <p:cNvPr id="15" name="QB_3_BD.1_2#bd29e8d13?colgroup=3,3,3,20&amp;vcp=1&amp;pid=33727b068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193759"/>
              </p:ext>
            </p:extLst>
          </p:nvPr>
        </p:nvGraphicFramePr>
        <p:xfrm>
          <a:off x="896112" y="2504123"/>
          <a:ext cx="10351008" cy="2450211"/>
        </p:xfrm>
        <a:graphic>
          <a:graphicData uri="http://schemas.openxmlformats.org/drawingml/2006/table">
            <a:tbl>
              <a:tblPr/>
              <a:tblGrid>
                <a:gridCol w="1316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67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825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生字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音序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音节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笔顺规则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（用“√”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将正确的选出来）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先内后外 ②先外后内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①先上后下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②先下后上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先内后外再封口 ②先外后内再封口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①先写点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②先写竖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QB_3_AN.2_1#bd29e8d13.blank?vcp=1&amp;pid=33727b068&amp;color=0,0,0&amp;vpa=80&amp;vtp=1"/>
          <p:cNvSpPr/>
          <p:nvPr/>
        </p:nvSpPr>
        <p:spPr>
          <a:xfrm>
            <a:off x="2659285" y="2962466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5" name="QB_3_AN.3_1#bd29e8d13.blank?vcp=1&amp;pid=33727b068&amp;color=0,0,0&amp;vpa=81&amp;vtp=1&amp;bbb=1"/>
          <p:cNvSpPr/>
          <p:nvPr/>
        </p:nvSpPr>
        <p:spPr>
          <a:xfrm>
            <a:off x="3756565" y="2962466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</a:t>
            </a: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endParaRPr lang="en-US" altLang="zh-CN" sz="2400" dirty="0"/>
          </a:p>
        </p:txBody>
      </p:sp>
      <p:sp>
        <p:nvSpPr>
          <p:cNvPr id="6" name="QB_3_AN.5_1#bd29e8d13.blank?vcp=1&amp;pid=33727b068&amp;color=0,0,0&amp;vpa=82&amp;vtp=1"/>
          <p:cNvSpPr/>
          <p:nvPr/>
        </p:nvSpPr>
        <p:spPr>
          <a:xfrm>
            <a:off x="2659285" y="345713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</a:t>
            </a:r>
            <a:endParaRPr lang="en-US" altLang="zh-CN" sz="2400" dirty="0"/>
          </a:p>
        </p:txBody>
      </p:sp>
      <p:sp>
        <p:nvSpPr>
          <p:cNvPr id="7" name="QB_3_AN.6_1#bd29e8d13.blank?vcp=1&amp;pid=33727b068&amp;color=0,0,0&amp;vpa=83&amp;vtp=1&amp;bbb=1"/>
          <p:cNvSpPr/>
          <p:nvPr/>
        </p:nvSpPr>
        <p:spPr>
          <a:xfrm>
            <a:off x="3832765" y="3457130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endParaRPr lang="en-US" altLang="zh-CN" sz="2400" dirty="0"/>
          </a:p>
        </p:txBody>
      </p:sp>
      <p:sp>
        <p:nvSpPr>
          <p:cNvPr id="8" name="QB_3_AN.8_1#bd29e8d13.blank?vcp=1&amp;pid=33727b068&amp;color=0,0,0&amp;vpa=84&amp;vtp=1"/>
          <p:cNvSpPr/>
          <p:nvPr/>
        </p:nvSpPr>
        <p:spPr>
          <a:xfrm>
            <a:off x="2659285" y="3951796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G</a:t>
            </a:r>
            <a:endParaRPr lang="en-US" altLang="zh-CN" sz="2400" dirty="0"/>
          </a:p>
        </p:txBody>
      </p:sp>
      <p:sp>
        <p:nvSpPr>
          <p:cNvPr id="9" name="QB_3_AN.9_1#bd29e8d13.blank?vcp=1&amp;pid=33727b068&amp;color=0,0,0&amp;vpa=85&amp;vtp=1&amp;bbb=1"/>
          <p:cNvSpPr/>
          <p:nvPr/>
        </p:nvSpPr>
        <p:spPr>
          <a:xfrm>
            <a:off x="3832765" y="3951796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ɡuo</a:t>
            </a:r>
            <a:endParaRPr lang="en-US" altLang="zh-CN" sz="2400" dirty="0"/>
          </a:p>
        </p:txBody>
      </p:sp>
      <p:sp>
        <p:nvSpPr>
          <p:cNvPr id="10" name="QB_3_AN.11_1#bd29e8d13.blank?vcp=1&amp;pid=33727b068&amp;color=0,0,0&amp;vpa=86&amp;vtp=1"/>
          <p:cNvSpPr/>
          <p:nvPr/>
        </p:nvSpPr>
        <p:spPr>
          <a:xfrm>
            <a:off x="2659285" y="4446461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</a:t>
            </a:r>
            <a:endParaRPr lang="en-US" altLang="zh-CN" sz="2400" dirty="0"/>
          </a:p>
        </p:txBody>
      </p:sp>
      <p:sp>
        <p:nvSpPr>
          <p:cNvPr id="11" name="QB_3_AN.12_1#bd29e8d13.blank?vcp=1&amp;pid=33727b068&amp;color=0,0,0&amp;vpa=87&amp;vtp=1&amp;bbb=1"/>
          <p:cNvSpPr/>
          <p:nvPr/>
        </p:nvSpPr>
        <p:spPr>
          <a:xfrm>
            <a:off x="3756565" y="4446461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ji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3" name="QB_3_AN.4_1#bd29e8d13&amp;bc=1">
            <a:extLst>
              <a:ext uri="{FF2B5EF4-FFF2-40B4-BE49-F238E27FC236}">
                <a16:creationId xmlns:a16="http://schemas.microsoft.com/office/drawing/2014/main" id="{42464202-65AF-EB19-FEAD-1E5487166364}"/>
              </a:ext>
            </a:extLst>
          </p:cNvPr>
          <p:cNvSpPr txBox="1"/>
          <p:nvPr/>
        </p:nvSpPr>
        <p:spPr>
          <a:xfrm>
            <a:off x="6574908" y="3166682"/>
            <a:ext cx="381000" cy="42291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2" name="QB_3_AN.7_1#bd29e8d13&amp;bc=1">
            <a:extLst>
              <a:ext uri="{FF2B5EF4-FFF2-40B4-BE49-F238E27FC236}">
                <a16:creationId xmlns:a16="http://schemas.microsoft.com/office/drawing/2014/main" id="{8EFAC88F-C69C-4EF9-DB99-AC1A87742671}"/>
              </a:ext>
            </a:extLst>
          </p:cNvPr>
          <p:cNvSpPr txBox="1"/>
          <p:nvPr/>
        </p:nvSpPr>
        <p:spPr>
          <a:xfrm>
            <a:off x="4898508" y="3661347"/>
            <a:ext cx="381000" cy="42291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B_3_AN.10_1#bd29e8d13&amp;bc=1">
            <a:extLst>
              <a:ext uri="{FF2B5EF4-FFF2-40B4-BE49-F238E27FC236}">
                <a16:creationId xmlns:a16="http://schemas.microsoft.com/office/drawing/2014/main" id="{299EB6EF-1FC9-5A8C-098E-5D89EAA9F18C}"/>
              </a:ext>
            </a:extLst>
          </p:cNvPr>
          <p:cNvSpPr txBox="1"/>
          <p:nvPr/>
        </p:nvSpPr>
        <p:spPr>
          <a:xfrm>
            <a:off x="7489308" y="4156012"/>
            <a:ext cx="381000" cy="42291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4" name="QB_3_AN.13_1#bd29e8d13&amp;bc=1">
            <a:extLst>
              <a:ext uri="{FF2B5EF4-FFF2-40B4-BE49-F238E27FC236}">
                <a16:creationId xmlns:a16="http://schemas.microsoft.com/office/drawing/2014/main" id="{91D9988E-D36A-2649-832F-2CC07A940E8D}"/>
              </a:ext>
            </a:extLst>
          </p:cNvPr>
          <p:cNvSpPr txBox="1"/>
          <p:nvPr/>
        </p:nvSpPr>
        <p:spPr>
          <a:xfrm>
            <a:off x="4898508" y="4650677"/>
            <a:ext cx="381000" cy="42291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3" grpId="0" build="p"/>
      <p:bldP spid="12" grpId="0" build="p"/>
      <p:bldP spid="13" grpId="0" build="p"/>
      <p:bldP spid="1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12_1#963a0d543?sp=1&amp;vcp=1&amp;pid=33727b068&amp;color=0,0,0&amp;vtp=1&amp;bt=1&amp;bbb=1"/>
          <p:cNvSpPr/>
          <p:nvPr/>
        </p:nvSpPr>
        <p:spPr>
          <a:xfrm>
            <a:off x="896112" y="14493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6.［偏旁］按要求完成练习。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蝶 ②猴 ③鹅 ④鸦 ⑤蜂 ⑥狮 ⑦鸥 ⑧蛾 ⑨猫</a:t>
            </a:r>
            <a:endParaRPr lang="en-US" altLang="zh-CN" sz="2400" dirty="0"/>
          </a:p>
        </p:txBody>
      </p:sp>
      <p:pic>
        <p:nvPicPr>
          <p:cNvPr id="3" name="QO_3_BD.112_2#963a0d543?vcp=1&amp;pid=33727b06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8608" y="2614962"/>
            <a:ext cx="7031736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113_1#5824ef0b3?vcp=1&amp;pid=963a0d543&amp;color=0,0,0&amp;vtp=1&amp;bbb=1"/>
          <p:cNvSpPr/>
          <p:nvPr/>
        </p:nvSpPr>
        <p:spPr>
          <a:xfrm>
            <a:off x="896112" y="43548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（1）按偏旁给汉字分类，将序号填在相应的圆圈里。</a:t>
            </a:r>
            <a:endParaRPr lang="en-US" altLang="zh-CN" sz="2400" dirty="0"/>
          </a:p>
        </p:txBody>
      </p:sp>
      <p:sp>
        <p:nvSpPr>
          <p:cNvPr id="5" name="QO_4_AN.114_1#5824ef0b3?vcp=1&amp;pid=963a0d543&amp;color=0,0,0&amp;vtp=1&amp;bbb=1"/>
          <p:cNvSpPr/>
          <p:nvPr/>
        </p:nvSpPr>
        <p:spPr>
          <a:xfrm>
            <a:off x="2763012" y="2614962"/>
            <a:ext cx="55808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 ④ ⑦</a:t>
            </a:r>
            <a:endParaRPr lang="en-US" altLang="zh-CN" sz="2400" dirty="0"/>
          </a:p>
        </p:txBody>
      </p:sp>
      <p:sp>
        <p:nvSpPr>
          <p:cNvPr id="6" name="QO_4_AN.114_1#5824ef0b3?vcp=1&amp;pid=963a0d543&amp;color=0,0,0&amp;vtp=1&amp;bbb=1">
            <a:extLst>
              <a:ext uri="{FF2B5EF4-FFF2-40B4-BE49-F238E27FC236}">
                <a16:creationId xmlns:a16="http://schemas.microsoft.com/office/drawing/2014/main" id="{7A2756A4-CB7E-624D-1F6A-04030C985FD0}"/>
              </a:ext>
            </a:extLst>
          </p:cNvPr>
          <p:cNvSpPr/>
          <p:nvPr/>
        </p:nvSpPr>
        <p:spPr>
          <a:xfrm>
            <a:off x="5442712" y="2611755"/>
            <a:ext cx="55808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 ⑤  ⑧</a:t>
            </a:r>
            <a:endParaRPr lang="en-US" altLang="zh-CN" sz="2400" dirty="0"/>
          </a:p>
        </p:txBody>
      </p:sp>
      <p:sp>
        <p:nvSpPr>
          <p:cNvPr id="7" name="QO_4_AN.114_1#5824ef0b3?vcp=1&amp;pid=963a0d543&amp;color=0,0,0&amp;vtp=1&amp;bbb=1">
            <a:extLst>
              <a:ext uri="{FF2B5EF4-FFF2-40B4-BE49-F238E27FC236}">
                <a16:creationId xmlns:a16="http://schemas.microsoft.com/office/drawing/2014/main" id="{0EFF8016-FD36-7BFB-BBF7-8D486D0EA724}"/>
              </a:ext>
            </a:extLst>
          </p:cNvPr>
          <p:cNvSpPr/>
          <p:nvPr/>
        </p:nvSpPr>
        <p:spPr>
          <a:xfrm>
            <a:off x="8233156" y="2608548"/>
            <a:ext cx="55808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 ⑥  ⑨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15_1#c0bb83e0b?sp=1&amp;vcp=1&amp;pid=963a0d543&amp;color=0,0,0&amp;vtp=1&amp;bbb=1">
            <a:extLst>
              <a:ext uri="{FF2B5EF4-FFF2-40B4-BE49-F238E27FC236}">
                <a16:creationId xmlns:a16="http://schemas.microsoft.com/office/drawing/2014/main" id="{28AA2562-4257-6FB4-DB31-715BD38DCE1D}"/>
              </a:ext>
            </a:extLst>
          </p:cNvPr>
          <p:cNvSpPr/>
          <p:nvPr/>
        </p:nvSpPr>
        <p:spPr>
          <a:xfrm>
            <a:off x="896112" y="234016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（2）按照示例，完成填空。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：鸟字旁的字，大多和鸟类和禽类有关。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的字，大多和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的字，大多和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AN.116_1#c0bb83e0b.blank?vcp=1&amp;pid=963a0d543&amp;color=0,0,0&amp;vpa=88&amp;vtp=1&amp;bbb=1">
            <a:extLst>
              <a:ext uri="{FF2B5EF4-FFF2-40B4-BE49-F238E27FC236}">
                <a16:creationId xmlns:a16="http://schemas.microsoft.com/office/drawing/2014/main" id="{4771E46B-6A02-7510-7119-627BEA212A6F}"/>
              </a:ext>
            </a:extLst>
          </p:cNvPr>
          <p:cNvSpPr/>
          <p:nvPr/>
        </p:nvSpPr>
        <p:spPr>
          <a:xfrm>
            <a:off x="912780" y="3429825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【示例】虫字旁</a:t>
            </a:r>
            <a:endParaRPr lang="en-US" altLang="zh-CN" sz="2400" dirty="0"/>
          </a:p>
        </p:txBody>
      </p:sp>
      <p:sp>
        <p:nvSpPr>
          <p:cNvPr id="4" name="QB_4_AN.117_1#c0bb83e0b.blank?vcp=1&amp;pid=963a0d543&amp;color=0,0,0&amp;vpa=89&amp;vtp=1&amp;bbb=1">
            <a:extLst>
              <a:ext uri="{FF2B5EF4-FFF2-40B4-BE49-F238E27FC236}">
                <a16:creationId xmlns:a16="http://schemas.microsoft.com/office/drawing/2014/main" id="{B55C6EBA-1E55-4ECA-ADC7-859E8137D677}"/>
              </a:ext>
            </a:extLst>
          </p:cNvPr>
          <p:cNvSpPr/>
          <p:nvPr/>
        </p:nvSpPr>
        <p:spPr>
          <a:xfrm>
            <a:off x="5179980" y="342982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昆虫</a:t>
            </a:r>
            <a:endParaRPr lang="en-US" altLang="zh-CN" sz="2400" dirty="0"/>
          </a:p>
        </p:txBody>
      </p:sp>
      <p:sp>
        <p:nvSpPr>
          <p:cNvPr id="5" name="QB_4_AN.118_1#c0bb83e0b.blank?vcp=1&amp;pid=963a0d543&amp;color=0,0,0&amp;vpa=90&amp;vtp=1&amp;bbb=1">
            <a:extLst>
              <a:ext uri="{FF2B5EF4-FFF2-40B4-BE49-F238E27FC236}">
                <a16:creationId xmlns:a16="http://schemas.microsoft.com/office/drawing/2014/main" id="{B353041E-1652-2D5B-B9CA-2CC19E76E8AA}"/>
              </a:ext>
            </a:extLst>
          </p:cNvPr>
          <p:cNvSpPr/>
          <p:nvPr/>
        </p:nvSpPr>
        <p:spPr>
          <a:xfrm>
            <a:off x="912780" y="3967035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反犬旁</a:t>
            </a:r>
            <a:endParaRPr lang="en-US" altLang="zh-CN" sz="2400" dirty="0"/>
          </a:p>
        </p:txBody>
      </p:sp>
      <p:sp>
        <p:nvSpPr>
          <p:cNvPr id="6" name="QB_4_AN.119_1#c0bb83e0b.blank?vcp=1&amp;pid=963a0d543&amp;color=0,0,0&amp;vpa=91&amp;vtp=1&amp;bbb=1">
            <a:extLst>
              <a:ext uri="{FF2B5EF4-FFF2-40B4-BE49-F238E27FC236}">
                <a16:creationId xmlns:a16="http://schemas.microsoft.com/office/drawing/2014/main" id="{0E75AC63-A234-2ADF-C6B8-959FBFE66A8E}"/>
              </a:ext>
            </a:extLst>
          </p:cNvPr>
          <p:cNvSpPr/>
          <p:nvPr/>
        </p:nvSpPr>
        <p:spPr>
          <a:xfrm>
            <a:off x="3960780" y="396703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兽类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7612991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edaf59c0d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识字与写字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322f7cd17?sp=1&amp;vcp=1&amp;pid=edaf59c0d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2400" dirty="0"/>
          </a:p>
        </p:txBody>
      </p:sp>
      <p:sp>
        <p:nvSpPr>
          <p:cNvPr id="3" name="C_2_BD#0fb4290bc?vcp=1&amp;pid=edaf59c0d&amp;color=0,0,0&amp;vtp=1&amp;bbb=1"/>
          <p:cNvSpPr/>
          <p:nvPr/>
        </p:nvSpPr>
        <p:spPr>
          <a:xfrm>
            <a:off x="896112" y="1384886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一、识字。</a:t>
            </a:r>
            <a:endParaRPr lang="en-US" altLang="zh-CN" sz="2800" dirty="0"/>
          </a:p>
        </p:txBody>
      </p:sp>
      <p:sp>
        <p:nvSpPr>
          <p:cNvPr id="4" name="QB_3_BD.1_1#98ec53c4f?sp=1&amp;vcp=1&amp;pid=0fb4290bc&amp;color=0,0,0&amp;vtp=1&amp;bbb=1"/>
          <p:cNvSpPr/>
          <p:nvPr/>
        </p:nvSpPr>
        <p:spPr>
          <a:xfrm>
            <a:off x="896112" y="180074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1.［量词］看图选择正确的量词。（填序号）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架②棵③辆④匹⑤册⑥支</a:t>
            </a:r>
            <a:endParaRPr lang="en-US" altLang="zh-CN" sz="2400" dirty="0"/>
          </a:p>
        </p:txBody>
      </p:sp>
      <p:pic>
        <p:nvPicPr>
          <p:cNvPr id="5" name="QB_3_BD.1_2#98ec53c4f?vcp=1&amp;pid=0fb4290bc&amp;color=0,0,0&amp;tib=255,255,255&amp;vip=1#6&amp;vtp=1" descr="preencoded.png">
            <a:extLst>
              <a:ext uri="{FF2B5EF4-FFF2-40B4-BE49-F238E27FC236}">
                <a16:creationId xmlns:a16="http://schemas.microsoft.com/office/drawing/2014/main" id="{47D31F68-5DCA-8FBE-E7A0-24ECD82A6DA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5941" y="2834147"/>
            <a:ext cx="7351776" cy="322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3_AN.2_1#98ec53c4f.blank?vcp=1&amp;pid=0fb4290bc&amp;color=0,0,0&amp;vpa=1&amp;vtp=1">
            <a:extLst>
              <a:ext uri="{FF2B5EF4-FFF2-40B4-BE49-F238E27FC236}">
                <a16:creationId xmlns:a16="http://schemas.microsoft.com/office/drawing/2014/main" id="{DC4B3E65-24DF-C2F6-8D73-6EA49A6882A7}"/>
              </a:ext>
            </a:extLst>
          </p:cNvPr>
          <p:cNvSpPr/>
          <p:nvPr/>
        </p:nvSpPr>
        <p:spPr>
          <a:xfrm>
            <a:off x="2867733" y="3794267"/>
            <a:ext cx="566928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dirty="0"/>
          </a:p>
        </p:txBody>
      </p:sp>
      <p:sp>
        <p:nvSpPr>
          <p:cNvPr id="7" name="QB_3_AN.3_1#98ec53c4f.blank?vcp=1&amp;pid=0fb4290bc&amp;color=0,0,0&amp;vpa=2&amp;vtp=1">
            <a:extLst>
              <a:ext uri="{FF2B5EF4-FFF2-40B4-BE49-F238E27FC236}">
                <a16:creationId xmlns:a16="http://schemas.microsoft.com/office/drawing/2014/main" id="{B5D3004D-84FF-4567-1711-67F3E22AF0EA}"/>
              </a:ext>
            </a:extLst>
          </p:cNvPr>
          <p:cNvSpPr/>
          <p:nvPr/>
        </p:nvSpPr>
        <p:spPr>
          <a:xfrm>
            <a:off x="5519493" y="3821699"/>
            <a:ext cx="539496" cy="2194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dirty="0"/>
          </a:p>
        </p:txBody>
      </p:sp>
      <p:sp>
        <p:nvSpPr>
          <p:cNvPr id="8" name="QB_3_AN.4_1#98ec53c4f.blank?vcp=1&amp;pid=0fb4290bc&amp;color=0,0,0&amp;vpa=3&amp;vtp=1">
            <a:extLst>
              <a:ext uri="{FF2B5EF4-FFF2-40B4-BE49-F238E27FC236}">
                <a16:creationId xmlns:a16="http://schemas.microsoft.com/office/drawing/2014/main" id="{4D934C3B-5F0F-DE95-D1BE-B056B400277D}"/>
              </a:ext>
            </a:extLst>
          </p:cNvPr>
          <p:cNvSpPr/>
          <p:nvPr/>
        </p:nvSpPr>
        <p:spPr>
          <a:xfrm>
            <a:off x="8189541" y="3821699"/>
            <a:ext cx="576072" cy="18288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endParaRPr lang="en-US" altLang="zh-CN" dirty="0"/>
          </a:p>
        </p:txBody>
      </p:sp>
      <p:sp>
        <p:nvSpPr>
          <p:cNvPr id="9" name="QB_3_AN.5_1#98ec53c4f.blank?vcp=1&amp;pid=0fb4290bc&amp;color=0,0,0&amp;vpa=4&amp;vtp=1">
            <a:extLst>
              <a:ext uri="{FF2B5EF4-FFF2-40B4-BE49-F238E27FC236}">
                <a16:creationId xmlns:a16="http://schemas.microsoft.com/office/drawing/2014/main" id="{2E83DEAC-0564-737F-DA9D-E699EEC77B14}"/>
              </a:ext>
            </a:extLst>
          </p:cNvPr>
          <p:cNvSpPr/>
          <p:nvPr/>
        </p:nvSpPr>
        <p:spPr>
          <a:xfrm>
            <a:off x="2867733" y="5696219"/>
            <a:ext cx="566928" cy="15544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dirty="0"/>
          </a:p>
        </p:txBody>
      </p:sp>
      <p:sp>
        <p:nvSpPr>
          <p:cNvPr id="10" name="QB_3_AN.6_1#98ec53c4f.blank?vcp=1&amp;pid=0fb4290bc&amp;color=0,0,0&amp;vpa=5&amp;vtp=1">
            <a:extLst>
              <a:ext uri="{FF2B5EF4-FFF2-40B4-BE49-F238E27FC236}">
                <a16:creationId xmlns:a16="http://schemas.microsoft.com/office/drawing/2014/main" id="{BE1A95D7-D0CC-77BA-F570-697B43B6EAFA}"/>
              </a:ext>
            </a:extLst>
          </p:cNvPr>
          <p:cNvSpPr/>
          <p:nvPr/>
        </p:nvSpPr>
        <p:spPr>
          <a:xfrm>
            <a:off x="5546925" y="5677931"/>
            <a:ext cx="539496" cy="1920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dirty="0"/>
          </a:p>
        </p:txBody>
      </p:sp>
      <p:sp>
        <p:nvSpPr>
          <p:cNvPr id="11" name="QB_3_AN.7_1#98ec53c4f.blank?vcp=1&amp;pid=0fb4290bc&amp;color=0,0,0&amp;vpa=6&amp;vtp=1">
            <a:extLst>
              <a:ext uri="{FF2B5EF4-FFF2-40B4-BE49-F238E27FC236}">
                <a16:creationId xmlns:a16="http://schemas.microsoft.com/office/drawing/2014/main" id="{839E2FB9-9FE2-8176-038D-EF377FCF7EEB}"/>
              </a:ext>
            </a:extLst>
          </p:cNvPr>
          <p:cNvSpPr/>
          <p:nvPr/>
        </p:nvSpPr>
        <p:spPr>
          <a:xfrm>
            <a:off x="8171253" y="5705363"/>
            <a:ext cx="548640" cy="1737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8_1#596b48130?sp=1&amp;vcp=1&amp;pid=0fb4290bc&amp;color=0,0,0&amp;vtp=1&amp;bt=1&amp;bbb=1"/>
          <p:cNvSpPr/>
          <p:nvPr/>
        </p:nvSpPr>
        <p:spPr>
          <a:xfrm>
            <a:off x="896112" y="15027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2.［多音字］给加点的字选择正确的读音，填入括号内。</a:t>
            </a:r>
            <a:endParaRPr lang="en-US" altLang="zh-CN" sz="2400" dirty="0"/>
          </a:p>
        </p:txBody>
      </p:sp>
      <p:pic>
        <p:nvPicPr>
          <p:cNvPr id="3" name="QO_3_BD.8_2#596b48130?vcp=1&amp;pid=0fb4290b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7096" y="2114613"/>
            <a:ext cx="3803904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9_1#641aa0b21?vcp=1&amp;pid=596b48130&amp;color=0,0,0&amp;vtp=1&amp;bbb=1"/>
          <p:cNvSpPr/>
          <p:nvPr/>
        </p:nvSpPr>
        <p:spPr>
          <a:xfrm>
            <a:off x="896112" y="305441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）众众的后背(     )上背(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了一个大书包，里面都是他喜欢的书。</a:t>
            </a:r>
            <a:endParaRPr lang="en-US" altLang="zh-CN" sz="2400" dirty="0"/>
          </a:p>
        </p:txBody>
      </p:sp>
      <p:sp>
        <p:nvSpPr>
          <p:cNvPr id="5" name="QB_4_AN.10_1#641aa0b21.bracket?vcp=1&amp;pid=596b48130&amp;color=0,0,0&amp;vpa=7&amp;vtp=1&amp;bbb=1"/>
          <p:cNvSpPr/>
          <p:nvPr/>
        </p:nvSpPr>
        <p:spPr>
          <a:xfrm>
            <a:off x="3351180" y="3042983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bèi</a:t>
            </a:r>
            <a:endParaRPr lang="en-US" altLang="zh-CN" sz="2400" dirty="0"/>
          </a:p>
        </p:txBody>
      </p:sp>
      <p:sp>
        <p:nvSpPr>
          <p:cNvPr id="6" name="QB_4_AN.11_1#641aa0b21.bracket?vcp=1&amp;pid=596b48130&amp;color=0,0,0&amp;vpa=8&amp;vtp=1&amp;bbb=1"/>
          <p:cNvSpPr/>
          <p:nvPr/>
        </p:nvSpPr>
        <p:spPr>
          <a:xfrm>
            <a:off x="5027580" y="3042983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bēi</a:t>
            </a:r>
            <a:endParaRPr lang="en-US" altLang="zh-CN" sz="2400" dirty="0"/>
          </a:p>
        </p:txBody>
      </p:sp>
      <p:pic>
        <p:nvPicPr>
          <p:cNvPr id="7" name="P_4_BD#94565cafb?vcp=1&amp;pid=596b4813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3672" y="3665283"/>
            <a:ext cx="3721608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BD.12_1#15fa77b65?vcp=1&amp;pid=596b48130&amp;color=0,0,0&amp;vtp=1&amp;bbb=1"/>
          <p:cNvSpPr/>
          <p:nvPr/>
        </p:nvSpPr>
        <p:spPr>
          <a:xfrm>
            <a:off x="896112" y="4846383"/>
            <a:ext cx="10660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）望望正在一张空(      )白的纸上细心地描绘着蔚蓝色的天空(      )。</a:t>
            </a:r>
            <a:endParaRPr lang="en-US" altLang="zh-CN" sz="2400" dirty="0"/>
          </a:p>
        </p:txBody>
      </p:sp>
      <p:sp>
        <p:nvSpPr>
          <p:cNvPr id="9" name="QB_4_AN.13_1#15fa77b65.bracket?vcp=1&amp;pid=596b48130&amp;color=0,0,0&amp;vpa=9&amp;vtp=1&amp;bbb=1"/>
          <p:cNvSpPr/>
          <p:nvPr/>
        </p:nvSpPr>
        <p:spPr>
          <a:xfrm>
            <a:off x="3960780" y="483495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kònɡ</a:t>
            </a:r>
            <a:endParaRPr lang="en-US" altLang="zh-CN" sz="2400" dirty="0"/>
          </a:p>
        </p:txBody>
      </p:sp>
      <p:sp>
        <p:nvSpPr>
          <p:cNvPr id="10" name="QB_4_AN.14_1#15fa77b65.bracket?vcp=1&amp;pid=596b48130&amp;color=0,0,0&amp;vpa=10&amp;vtp=1&amp;bbb=1"/>
          <p:cNvSpPr/>
          <p:nvPr/>
        </p:nvSpPr>
        <p:spPr>
          <a:xfrm>
            <a:off x="10056781" y="483495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kōnɡ</a:t>
            </a:r>
            <a:endParaRPr lang="en-US" altLang="zh-CN" sz="2400" dirty="0"/>
          </a:p>
        </p:txBody>
      </p:sp>
      <p:sp>
        <p:nvSpPr>
          <p:cNvPr id="11" name="QB_4_BD.9_1#641aa0b21?vcp=1&amp;pid=596b48130&amp;color=0,0,0&amp;vtp=1&amp;bbb=1&amp;zzd= 1">
            <a:extLst>
              <a:ext uri="{FF2B5EF4-FFF2-40B4-BE49-F238E27FC236}">
                <a16:creationId xmlns:a16="http://schemas.microsoft.com/office/drawing/2014/main" id="{FC96E530-2479-B8CB-A4DC-26723BE884E0}"/>
              </a:ext>
            </a:extLst>
          </p:cNvPr>
          <p:cNvSpPr/>
          <p:nvPr/>
        </p:nvSpPr>
        <p:spPr>
          <a:xfrm>
            <a:off x="3010694" y="355441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9_1#641aa0b21?vcp=1&amp;pid=596b48130&amp;color=0,0,0&amp;vtp=1&amp;bbb=1&amp;zzd= 1">
            <a:extLst>
              <a:ext uri="{FF2B5EF4-FFF2-40B4-BE49-F238E27FC236}">
                <a16:creationId xmlns:a16="http://schemas.microsoft.com/office/drawing/2014/main" id="{06C6521A-CD73-7868-2667-4ACFD2BA6A28}"/>
              </a:ext>
            </a:extLst>
          </p:cNvPr>
          <p:cNvSpPr/>
          <p:nvPr/>
        </p:nvSpPr>
        <p:spPr>
          <a:xfrm>
            <a:off x="4687094" y="355441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12_1#15fa77b65?vcp=1&amp;pid=596b48130&amp;color=0,0,0&amp;vtp=1&amp;bbb=1&amp;zzd= 1">
            <a:extLst>
              <a:ext uri="{FF2B5EF4-FFF2-40B4-BE49-F238E27FC236}">
                <a16:creationId xmlns:a16="http://schemas.microsoft.com/office/drawing/2014/main" id="{B5C682AF-79BB-2DD0-74D6-D284FAE1B996}"/>
              </a:ext>
            </a:extLst>
          </p:cNvPr>
          <p:cNvSpPr/>
          <p:nvPr/>
        </p:nvSpPr>
        <p:spPr>
          <a:xfrm>
            <a:off x="3620294" y="534638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12_1#15fa77b65?vcp=1&amp;pid=596b48130&amp;color=0,0,0&amp;vtp=1&amp;bbb=1&amp;zzd= 1">
            <a:extLst>
              <a:ext uri="{FF2B5EF4-FFF2-40B4-BE49-F238E27FC236}">
                <a16:creationId xmlns:a16="http://schemas.microsoft.com/office/drawing/2014/main" id="{B46ABC5E-060B-10A6-02DD-F6653801ECBA}"/>
              </a:ext>
            </a:extLst>
          </p:cNvPr>
          <p:cNvSpPr/>
          <p:nvPr/>
        </p:nvSpPr>
        <p:spPr>
          <a:xfrm>
            <a:off x="9716294" y="534638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65f339307?vcp=1&amp;pid=596b48130&amp;color=0,0,0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4488" y="1700593"/>
            <a:ext cx="4379976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4_BD.15_1#7cdcf74b7?vcp=1&amp;pid=596b48130&amp;color=0,0,0&amp;vtp=1&amp;bbb=1"/>
          <p:cNvSpPr/>
          <p:nvPr/>
        </p:nvSpPr>
        <p:spPr>
          <a:xfrm>
            <a:off x="896112" y="282987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）那只(     )小壁虎没有借到尾巴，只(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好回家找妈妈。</a:t>
            </a:r>
            <a:endParaRPr lang="en-US" altLang="zh-CN" sz="2400" dirty="0"/>
          </a:p>
        </p:txBody>
      </p:sp>
      <p:sp>
        <p:nvSpPr>
          <p:cNvPr id="4" name="QB_4_AN.16_1#7cdcf74b7.bracket?vcp=1&amp;pid=596b48130&amp;color=0,0,0&amp;vpa=11&amp;vtp=1&amp;bbb=1"/>
          <p:cNvSpPr/>
          <p:nvPr/>
        </p:nvSpPr>
        <p:spPr>
          <a:xfrm>
            <a:off x="2436781" y="2818448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zhī</a:t>
            </a:r>
            <a:endParaRPr lang="en-US" altLang="zh-CN" sz="2400" dirty="0"/>
          </a:p>
        </p:txBody>
      </p:sp>
      <p:sp>
        <p:nvSpPr>
          <p:cNvPr id="5" name="QB_4_AN.17_1#7cdcf74b7.bracket?vcp=1&amp;pid=596b48130&amp;color=0,0,0&amp;vpa=12&amp;vtp=1&amp;bbb=1"/>
          <p:cNvSpPr/>
          <p:nvPr/>
        </p:nvSpPr>
        <p:spPr>
          <a:xfrm>
            <a:off x="6856381" y="2818448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zhǐ</a:t>
            </a:r>
            <a:endParaRPr lang="en-US" altLang="zh-CN" sz="2400" dirty="0"/>
          </a:p>
        </p:txBody>
      </p:sp>
      <p:pic>
        <p:nvPicPr>
          <p:cNvPr id="6" name="P_4_BD#6a57bc4d4?vcp=1&amp;pid=596b4813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7056" y="3440748"/>
            <a:ext cx="4443984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BD.18_1#bea414f0c?vcp=1&amp;pid=596b48130&amp;color=0,0,0&amp;vtp=1&amp;bbb=1"/>
          <p:cNvSpPr/>
          <p:nvPr/>
        </p:nvSpPr>
        <p:spPr>
          <a:xfrm>
            <a:off x="896112" y="465994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（4）小鹰说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：“哥哥飞得(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好高啊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，我得(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努力练习了！”</a:t>
            </a:r>
            <a:endParaRPr lang="en-US" altLang="zh-CN" sz="2400" dirty="0"/>
          </a:p>
        </p:txBody>
      </p:sp>
      <p:sp>
        <p:nvSpPr>
          <p:cNvPr id="8" name="QB_4_AN.19_1#bea414f0c.bracket?vcp=1&amp;pid=596b48130&amp;color=0,0,0&amp;vpa=13&amp;vtp=1&amp;bbb=1"/>
          <p:cNvSpPr/>
          <p:nvPr/>
        </p:nvSpPr>
        <p:spPr>
          <a:xfrm>
            <a:off x="4570380" y="464851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de</a:t>
            </a:r>
            <a:endParaRPr lang="en-US" altLang="zh-CN" sz="2400" dirty="0"/>
          </a:p>
        </p:txBody>
      </p:sp>
      <p:sp>
        <p:nvSpPr>
          <p:cNvPr id="9" name="QB_4_AN.20_1#bea414f0c.bracket?vcp=1&amp;pid=596b48130&amp;color=0,0,0&amp;vpa=14&amp;vtp=1&amp;bbb=1"/>
          <p:cNvSpPr/>
          <p:nvPr/>
        </p:nvSpPr>
        <p:spPr>
          <a:xfrm>
            <a:off x="7313581" y="4648518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děi</a:t>
            </a:r>
            <a:endParaRPr lang="en-US" altLang="zh-CN" sz="2400" dirty="0"/>
          </a:p>
        </p:txBody>
      </p:sp>
      <p:sp>
        <p:nvSpPr>
          <p:cNvPr id="10" name="QB_4_BD.15_1#7cdcf74b7?vcp=1&amp;pid=596b48130&amp;color=0,0,0&amp;vtp=1&amp;bbb=1&amp;zzd= 1">
            <a:extLst>
              <a:ext uri="{FF2B5EF4-FFF2-40B4-BE49-F238E27FC236}">
                <a16:creationId xmlns:a16="http://schemas.microsoft.com/office/drawing/2014/main" id="{2D476529-1031-1874-C731-ABF0125A019B}"/>
              </a:ext>
            </a:extLst>
          </p:cNvPr>
          <p:cNvSpPr/>
          <p:nvPr/>
        </p:nvSpPr>
        <p:spPr>
          <a:xfrm>
            <a:off x="2096294" y="332987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15_1#7cdcf74b7?vcp=1&amp;pid=596b48130&amp;color=0,0,0&amp;vtp=1&amp;bbb=1&amp;zzd= 1">
            <a:extLst>
              <a:ext uri="{FF2B5EF4-FFF2-40B4-BE49-F238E27FC236}">
                <a16:creationId xmlns:a16="http://schemas.microsoft.com/office/drawing/2014/main" id="{F3B20935-EEE9-2BD4-FC88-037065B4C779}"/>
              </a:ext>
            </a:extLst>
          </p:cNvPr>
          <p:cNvSpPr/>
          <p:nvPr/>
        </p:nvSpPr>
        <p:spPr>
          <a:xfrm>
            <a:off x="6515894" y="332987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18_1#bea414f0c?vcp=1&amp;pid=596b48130&amp;color=0,0,0&amp;vtp=1&amp;bbb=1&amp;zzd= 1">
            <a:extLst>
              <a:ext uri="{FF2B5EF4-FFF2-40B4-BE49-F238E27FC236}">
                <a16:creationId xmlns:a16="http://schemas.microsoft.com/office/drawing/2014/main" id="{07A98259-3D57-0FF7-F23C-C821AD7EA7DE}"/>
              </a:ext>
            </a:extLst>
          </p:cNvPr>
          <p:cNvSpPr/>
          <p:nvPr/>
        </p:nvSpPr>
        <p:spPr>
          <a:xfrm>
            <a:off x="4229894" y="51599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18_1#bea414f0c?vcp=1&amp;pid=596b48130&amp;color=0,0,0&amp;vtp=1&amp;bbb=1&amp;zzd= 1">
            <a:extLst>
              <a:ext uri="{FF2B5EF4-FFF2-40B4-BE49-F238E27FC236}">
                <a16:creationId xmlns:a16="http://schemas.microsoft.com/office/drawing/2014/main" id="{44A3444A-EC76-B755-6B43-ECCE6EF68657}"/>
              </a:ext>
            </a:extLst>
          </p:cNvPr>
          <p:cNvSpPr/>
          <p:nvPr/>
        </p:nvSpPr>
        <p:spPr>
          <a:xfrm>
            <a:off x="6973094" y="51599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1_1#0c021d222?vcp=1&amp;pid=0fb4290bc&amp;color=0,0,0&amp;vtp=1&amp;bt=1&amp;bbb=1"/>
          <p:cNvSpPr/>
          <p:nvPr/>
        </p:nvSpPr>
        <p:spPr>
          <a:xfrm>
            <a:off x="896112" y="1956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3.［音节］圈出下面词语中加点字的错误读音，再将正确读音写在横线上。</a:t>
            </a:r>
            <a:endParaRPr lang="en-US" altLang="zh-CN" sz="2400" dirty="0"/>
          </a:p>
        </p:txBody>
      </p:sp>
      <p:sp>
        <p:nvSpPr>
          <p:cNvPr id="3" name="QB_4_BD.22_1#c443c5fdb?vcp=1&amp;pid=0c021d222&amp;color=0,0,0&amp;vtp=1&amp;bbb=1"/>
          <p:cNvSpPr/>
          <p:nvPr/>
        </p:nvSpPr>
        <p:spPr>
          <a:xfrm>
            <a:off x="896112" y="249739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114421" algn="l"/>
                <a:tab pos="54541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1）选（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xu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）择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圈（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endParaRPr lang="en-US" altLang="zh-CN" sz="2400" dirty="0"/>
          </a:p>
        </p:txBody>
      </p:sp>
      <p:sp>
        <p:nvSpPr>
          <p:cNvPr id="4" name="QB_4_AN.23_1#c443c5fdb.blank?vcp=1&amp;pid=0c021d222&amp;color=0,0,0&amp;vpa=15&amp;vtp=1&amp;bbb=1"/>
          <p:cNvSpPr/>
          <p:nvPr/>
        </p:nvSpPr>
        <p:spPr>
          <a:xfrm>
            <a:off x="8859171" y="2447861"/>
            <a:ext cx="1897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ti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5" name="QB_4_BD.24_1#e91333f42?vcp=1&amp;pid=0c021d222&amp;color=0,0,0&amp;vtp=1&amp;bbb=1"/>
          <p:cNvSpPr/>
          <p:nvPr/>
        </p:nvSpPr>
        <p:spPr>
          <a:xfrm>
            <a:off x="896112" y="303206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114421" algn="l"/>
                <a:tab pos="54541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2）组（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zǔ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）词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田字格（ɡé）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计算（shu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2400" dirty="0"/>
          </a:p>
        </p:txBody>
      </p:sp>
      <p:sp>
        <p:nvSpPr>
          <p:cNvPr id="6" name="QB_4_AN.25_1#e91333f42.blank?vcp=1&amp;pid=0c021d222&amp;color=0,0,0&amp;vpa=16&amp;vtp=1&amp;bbb=1"/>
          <p:cNvSpPr/>
          <p:nvPr/>
        </p:nvSpPr>
        <p:spPr>
          <a:xfrm>
            <a:off x="8859171" y="2982531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su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7" name="QB_4_BD.26_1#81744c020?vcp=1&amp;pid=0c021d222&amp;color=0,0,0&amp;vtp=1&amp;bbb=1"/>
          <p:cNvSpPr/>
          <p:nvPr/>
        </p:nvSpPr>
        <p:spPr>
          <a:xfrm>
            <a:off x="896112" y="35667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114421" algn="l"/>
                <a:tab pos="54541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3）列（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）算式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卡（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）片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8" name="QB_4_AN.27_1#81744c020.blank?vcp=1&amp;pid=0c021d222&amp;color=0,0,0&amp;vpa=17&amp;vtp=1&amp;bbb=1"/>
          <p:cNvSpPr/>
          <p:nvPr/>
        </p:nvSpPr>
        <p:spPr>
          <a:xfrm>
            <a:off x="8859171" y="3517201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liè</a:t>
            </a:r>
            <a:endParaRPr lang="en-US" altLang="zh-CN" sz="2400" dirty="0"/>
          </a:p>
        </p:txBody>
      </p:sp>
      <p:sp>
        <p:nvSpPr>
          <p:cNvPr id="16" name="QB_4_BD.22_1#c443c5fdb?vcp=1&amp;pid=0c021d222&amp;color=0,0,0&amp;vtp=1&amp;bbb=1&amp;zzd= 1">
            <a:extLst>
              <a:ext uri="{FF2B5EF4-FFF2-40B4-BE49-F238E27FC236}">
                <a16:creationId xmlns:a16="http://schemas.microsoft.com/office/drawing/2014/main" id="{2FE48372-A67E-74B3-D563-86142BA17AC4}"/>
              </a:ext>
            </a:extLst>
          </p:cNvPr>
          <p:cNvSpPr/>
          <p:nvPr/>
        </p:nvSpPr>
        <p:spPr>
          <a:xfrm>
            <a:off x="1791494" y="299739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22_1#c443c5fdb?vcp=1&amp;pid=0c021d222&amp;color=0,0,0&amp;vtp=1&amp;bbb=1&amp;zzd= 1">
            <a:extLst>
              <a:ext uri="{FF2B5EF4-FFF2-40B4-BE49-F238E27FC236}">
                <a16:creationId xmlns:a16="http://schemas.microsoft.com/office/drawing/2014/main" id="{F6A0FF68-AF69-763C-C431-5F1669939856}"/>
              </a:ext>
            </a:extLst>
          </p:cNvPr>
          <p:cNvSpPr/>
          <p:nvPr/>
        </p:nvSpPr>
        <p:spPr>
          <a:xfrm>
            <a:off x="4144169" y="299739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4_BD.22_1#c443c5fdb?vcp=1&amp;pid=0c021d222&amp;color=0,0,0&amp;vtp=1&amp;bbb=1&amp;zzd= 1">
            <a:extLst>
              <a:ext uri="{FF2B5EF4-FFF2-40B4-BE49-F238E27FC236}">
                <a16:creationId xmlns:a16="http://schemas.microsoft.com/office/drawing/2014/main" id="{184B514F-4563-8CC5-C9A3-AEF54D2D5C52}"/>
              </a:ext>
            </a:extLst>
          </p:cNvPr>
          <p:cNvSpPr/>
          <p:nvPr/>
        </p:nvSpPr>
        <p:spPr>
          <a:xfrm>
            <a:off x="6483509" y="2997390"/>
            <a:ext cx="38101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4_BD.24_1#e91333f42?vcp=1&amp;pid=0c021d222&amp;color=0,0,0&amp;vtp=1&amp;bbb=1&amp;zzd= 1">
            <a:extLst>
              <a:ext uri="{FF2B5EF4-FFF2-40B4-BE49-F238E27FC236}">
                <a16:creationId xmlns:a16="http://schemas.microsoft.com/office/drawing/2014/main" id="{581BDC4F-B54A-60F0-7F09-1B103E20EB38}"/>
              </a:ext>
            </a:extLst>
          </p:cNvPr>
          <p:cNvSpPr/>
          <p:nvPr/>
        </p:nvSpPr>
        <p:spPr>
          <a:xfrm>
            <a:off x="1791494" y="35320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4_BD.24_1#e91333f42?vcp=1&amp;pid=0c021d222&amp;color=0,0,0&amp;vtp=1&amp;bbb=1&amp;zzd= 1">
            <a:extLst>
              <a:ext uri="{FF2B5EF4-FFF2-40B4-BE49-F238E27FC236}">
                <a16:creationId xmlns:a16="http://schemas.microsoft.com/office/drawing/2014/main" id="{8F8F7D4B-B706-38C7-2A5A-07A9747CF368}"/>
              </a:ext>
            </a:extLst>
          </p:cNvPr>
          <p:cNvSpPr/>
          <p:nvPr/>
        </p:nvSpPr>
        <p:spPr>
          <a:xfrm>
            <a:off x="4753769" y="35320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4_BD.24_1#e91333f42?vcp=1&amp;pid=0c021d222&amp;color=0,0,0&amp;vtp=1&amp;bbb=1&amp;zzd= 1">
            <a:extLst>
              <a:ext uri="{FF2B5EF4-FFF2-40B4-BE49-F238E27FC236}">
                <a16:creationId xmlns:a16="http://schemas.microsoft.com/office/drawing/2014/main" id="{E58CC444-6B54-E731-7208-39FB74213A26}"/>
              </a:ext>
            </a:extLst>
          </p:cNvPr>
          <p:cNvSpPr/>
          <p:nvPr/>
        </p:nvSpPr>
        <p:spPr>
          <a:xfrm>
            <a:off x="6788309" y="35320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4_BD.26_1#81744c020?vcp=1&amp;pid=0c021d222&amp;color=0,0,0&amp;vtp=1&amp;bbb=1&amp;zzd= 1">
            <a:extLst>
              <a:ext uri="{FF2B5EF4-FFF2-40B4-BE49-F238E27FC236}">
                <a16:creationId xmlns:a16="http://schemas.microsoft.com/office/drawing/2014/main" id="{E24B282B-4FE1-B6DD-20D1-DF2167C3BA8B}"/>
              </a:ext>
            </a:extLst>
          </p:cNvPr>
          <p:cNvSpPr/>
          <p:nvPr/>
        </p:nvSpPr>
        <p:spPr>
          <a:xfrm>
            <a:off x="1791494" y="40667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4_BD.26_1#81744c020?vcp=1&amp;pid=0c021d222&amp;color=0,0,0&amp;vtp=1&amp;bbb=1&amp;zzd= 1">
            <a:extLst>
              <a:ext uri="{FF2B5EF4-FFF2-40B4-BE49-F238E27FC236}">
                <a16:creationId xmlns:a16="http://schemas.microsoft.com/office/drawing/2014/main" id="{3F456C1F-FE63-2D46-F3F3-3A9AB8E768F5}"/>
              </a:ext>
            </a:extLst>
          </p:cNvPr>
          <p:cNvSpPr/>
          <p:nvPr/>
        </p:nvSpPr>
        <p:spPr>
          <a:xfrm>
            <a:off x="4144169" y="40667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4_BD.26_1#81744c020?vcp=1&amp;pid=0c021d222&amp;color=0,0,0&amp;vtp=1&amp;bbb=1&amp;zzd= 1">
            <a:extLst>
              <a:ext uri="{FF2B5EF4-FFF2-40B4-BE49-F238E27FC236}">
                <a16:creationId xmlns:a16="http://schemas.microsoft.com/office/drawing/2014/main" id="{AA5C04AA-D358-63D1-C0DA-1912429A1F64}"/>
              </a:ext>
            </a:extLst>
          </p:cNvPr>
          <p:cNvSpPr/>
          <p:nvPr/>
        </p:nvSpPr>
        <p:spPr>
          <a:xfrm>
            <a:off x="6483509" y="4066730"/>
            <a:ext cx="38101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B4CFF3C8-0674-094A-D239-FFFE134B6B37}"/>
              </a:ext>
            </a:extLst>
          </p:cNvPr>
          <p:cNvSpPr/>
          <p:nvPr/>
        </p:nvSpPr>
        <p:spPr>
          <a:xfrm>
            <a:off x="6826408" y="2471212"/>
            <a:ext cx="812637" cy="6585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ADE8D971-4442-21EB-1FB7-5FC42CC669E7}"/>
              </a:ext>
            </a:extLst>
          </p:cNvPr>
          <p:cNvSpPr/>
          <p:nvPr/>
        </p:nvSpPr>
        <p:spPr>
          <a:xfrm>
            <a:off x="7131207" y="3155977"/>
            <a:ext cx="915328" cy="4203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510225AB-B3D8-AAAC-B748-64D87D125979}"/>
              </a:ext>
            </a:extLst>
          </p:cNvPr>
          <p:cNvSpPr/>
          <p:nvPr/>
        </p:nvSpPr>
        <p:spPr>
          <a:xfrm>
            <a:off x="2139123" y="3604986"/>
            <a:ext cx="465006" cy="6585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7B01A0-3D5D-8C83-B389-78CF27536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B_3_BD.28_1#7023deebe?sp=1&amp;vcp=1&amp;pid=0fb4290bc&amp;color=0,0,0&amp;vtp=1&amp;bbb=1&amp;hb=1">
            <a:extLst>
              <a:ext uri="{FF2B5EF4-FFF2-40B4-BE49-F238E27FC236}">
                <a16:creationId xmlns:a16="http://schemas.microsoft.com/office/drawing/2014/main" id="{27EDD123-1D1B-58A6-91D6-04DD54FCB77E}"/>
              </a:ext>
            </a:extLst>
          </p:cNvPr>
          <p:cNvSpPr/>
          <p:nvPr/>
        </p:nvSpPr>
        <p:spPr>
          <a:xfrm>
            <a:off x="902208" y="243039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4.［形近字］选字填空。（填序号）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饱 ②跑 ③抱 ④袍 ⑤泡 ⑥炮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有饭能吃(    )，有水把茶(    )，有足快快(    )，有手轻轻(    )，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有衣穿长(    )，有火放鞭(    )。</a:t>
            </a:r>
            <a:endParaRPr lang="en-US" altLang="zh-CN" sz="2400" dirty="0"/>
          </a:p>
        </p:txBody>
      </p:sp>
      <p:sp>
        <p:nvSpPr>
          <p:cNvPr id="10" name="QB_3_AN.29_1#7023deebe.bracket?vcp=1&amp;pid=0fb4290bc&amp;color=0,0,0&amp;vpa=18&amp;vtp=1">
            <a:extLst>
              <a:ext uri="{FF2B5EF4-FFF2-40B4-BE49-F238E27FC236}">
                <a16:creationId xmlns:a16="http://schemas.microsoft.com/office/drawing/2014/main" id="{281A091C-45D5-036F-7213-2C2EA7F4A3CA}"/>
              </a:ext>
            </a:extLst>
          </p:cNvPr>
          <p:cNvSpPr/>
          <p:nvPr/>
        </p:nvSpPr>
        <p:spPr>
          <a:xfrm>
            <a:off x="2900077" y="355815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1" name="QB_3_AN.30_1#7023deebe.bracket?vcp=1&amp;pid=0fb4290bc&amp;color=0,0,0&amp;vpa=19&amp;vtp=1">
            <a:extLst>
              <a:ext uri="{FF2B5EF4-FFF2-40B4-BE49-F238E27FC236}">
                <a16:creationId xmlns:a16="http://schemas.microsoft.com/office/drawing/2014/main" id="{56BD9FBE-11E1-6777-0444-4A7585C2A90C}"/>
              </a:ext>
            </a:extLst>
          </p:cNvPr>
          <p:cNvSpPr/>
          <p:nvPr/>
        </p:nvSpPr>
        <p:spPr>
          <a:xfrm>
            <a:off x="5338476" y="355815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12" name="QB_3_AN.31_1#7023deebe.bracket?vcp=1&amp;pid=0fb4290bc&amp;color=0,0,0&amp;vpa=20&amp;vtp=1">
            <a:extLst>
              <a:ext uri="{FF2B5EF4-FFF2-40B4-BE49-F238E27FC236}">
                <a16:creationId xmlns:a16="http://schemas.microsoft.com/office/drawing/2014/main" id="{5F9CFE3D-3252-56A7-A763-C871988FD7F0}"/>
              </a:ext>
            </a:extLst>
          </p:cNvPr>
          <p:cNvSpPr/>
          <p:nvPr/>
        </p:nvSpPr>
        <p:spPr>
          <a:xfrm>
            <a:off x="7776877" y="355815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3" name="QB_3_AN.32_1#7023deebe.bracket?vcp=1&amp;pid=0fb4290bc&amp;color=0,0,0&amp;vpa=21&amp;vtp=1">
            <a:extLst>
              <a:ext uri="{FF2B5EF4-FFF2-40B4-BE49-F238E27FC236}">
                <a16:creationId xmlns:a16="http://schemas.microsoft.com/office/drawing/2014/main" id="{664FA68D-57C3-BF85-D9F1-826D5B7FC6A4}"/>
              </a:ext>
            </a:extLst>
          </p:cNvPr>
          <p:cNvSpPr/>
          <p:nvPr/>
        </p:nvSpPr>
        <p:spPr>
          <a:xfrm>
            <a:off x="10215277" y="355815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4" name="QB_3_AN.33_1#7023deebe.bracket?vcp=1&amp;pid=0fb4290bc&amp;color=0,0,0&amp;vpa=22&amp;vtp=1">
            <a:extLst>
              <a:ext uri="{FF2B5EF4-FFF2-40B4-BE49-F238E27FC236}">
                <a16:creationId xmlns:a16="http://schemas.microsoft.com/office/drawing/2014/main" id="{350A3AB1-AB9A-C20F-13F3-1FE437643B5C}"/>
              </a:ext>
            </a:extLst>
          </p:cNvPr>
          <p:cNvSpPr/>
          <p:nvPr/>
        </p:nvSpPr>
        <p:spPr>
          <a:xfrm>
            <a:off x="2290477" y="409536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5" name="QB_3_AN.34_1#7023deebe.bracket?vcp=1&amp;pid=0fb4290bc&amp;color=0,0,0&amp;vpa=23&amp;vtp=1">
            <a:extLst>
              <a:ext uri="{FF2B5EF4-FFF2-40B4-BE49-F238E27FC236}">
                <a16:creationId xmlns:a16="http://schemas.microsoft.com/office/drawing/2014/main" id="{A73FA13C-52E4-D5D4-3B1C-7609611512E4}"/>
              </a:ext>
            </a:extLst>
          </p:cNvPr>
          <p:cNvSpPr/>
          <p:nvPr/>
        </p:nvSpPr>
        <p:spPr>
          <a:xfrm>
            <a:off x="4728876" y="409536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6677731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5_1#5ce13e246?sp=1&amp;vcp=1&amp;pid=0fb4290bc&amp;color=0,0,0&amp;vtp=1&amp;bt=1&amp;bbb=1&amp;hb=1"/>
          <p:cNvSpPr/>
          <p:nvPr/>
        </p:nvSpPr>
        <p:spPr>
          <a:xfrm>
            <a:off x="902208" y="1600328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5.［语境填词］请你根据语境将词语填在合适的位置。（填序号）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北斗星 ②蒲扇 ③竹椅 ④西瓜 ⑤萤火虫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夏天的夜晚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我吃着(    )，奶奶坐在(    )上摇着(    )，我们一起看院子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里飞来飞去的(    )和天上发着光的(    )。</a:t>
            </a:r>
            <a:endParaRPr lang="en-US" altLang="zh-CN" sz="2400" dirty="0"/>
          </a:p>
        </p:txBody>
      </p:sp>
      <p:sp>
        <p:nvSpPr>
          <p:cNvPr id="3" name="QB_3_AN.36_1#5ce13e246.bracket?vcp=1&amp;pid=0fb4290bc&amp;color=0,0,0&amp;vpa=24&amp;vtp=1"/>
          <p:cNvSpPr/>
          <p:nvPr/>
        </p:nvSpPr>
        <p:spPr>
          <a:xfrm>
            <a:off x="3814476" y="27280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4" name="QB_3_AN.37_1#5ce13e246.bracket?vcp=1&amp;pid=0fb4290bc&amp;color=0,0,0&amp;vpa=25&amp;vtp=1"/>
          <p:cNvSpPr/>
          <p:nvPr/>
        </p:nvSpPr>
        <p:spPr>
          <a:xfrm>
            <a:off x="6252876" y="27280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5" name="QB_3_AN.38_1#5ce13e246.bracket?vcp=1&amp;pid=0fb4290bc&amp;color=0,0,0&amp;vpa=26&amp;vtp=1"/>
          <p:cNvSpPr/>
          <p:nvPr/>
        </p:nvSpPr>
        <p:spPr>
          <a:xfrm>
            <a:off x="8081677" y="27280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6" name="QB_3_AN.39_1#5ce13e246.bracket?vcp=1&amp;pid=0fb4290bc&amp;color=0,0,0&amp;vpa=27&amp;vtp=1"/>
          <p:cNvSpPr/>
          <p:nvPr/>
        </p:nvSpPr>
        <p:spPr>
          <a:xfrm>
            <a:off x="2900077" y="326529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7" name="QB_3_AN.40_1#5ce13e246.bracket?vcp=1&amp;pid=0fb4290bc&amp;color=0,0,0&amp;vpa=28&amp;vtp=1"/>
          <p:cNvSpPr/>
          <p:nvPr/>
        </p:nvSpPr>
        <p:spPr>
          <a:xfrm>
            <a:off x="5948076" y="326529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BDFFA-8A79-7F70-191C-927368C954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QB_3_BD.41_1#cef75f977?sp=1&amp;vcp=1&amp;pid=0fb4290bc&amp;color=0,0,0&amp;vtp=1&amp;bbb=1">
            <a:extLst>
              <a:ext uri="{FF2B5EF4-FFF2-40B4-BE49-F238E27FC236}">
                <a16:creationId xmlns:a16="http://schemas.microsoft.com/office/drawing/2014/main" id="{71C804F9-B593-F5F6-C4DE-BDD7AB683B09}"/>
              </a:ext>
            </a:extLst>
          </p:cNvPr>
          <p:cNvSpPr/>
          <p:nvPr/>
        </p:nvSpPr>
        <p:spPr>
          <a:xfrm>
            <a:off x="886968" y="231800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6.［识词分类］请你将下面的词语分类，填在表格里。（填序号）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洗澡 ②擦手 ③牙刷 ④梳头 ⑤香皂 ⑥脸盆</a:t>
            </a:r>
            <a:endParaRPr lang="en-US" altLang="zh-CN" sz="2400" dirty="0"/>
          </a:p>
        </p:txBody>
      </p:sp>
      <p:graphicFrame>
        <p:nvGraphicFramePr>
          <p:cNvPr id="9" name="QB_3_BD.41_2#cef75f977?colgroup=16,16&amp;vcp=1&amp;pid=0fb4290bc&amp;color=0,0,0&amp;vtp=1&amp;bbb=1">
            <a:extLst>
              <a:ext uri="{FF2B5EF4-FFF2-40B4-BE49-F238E27FC236}">
                <a16:creationId xmlns:a16="http://schemas.microsoft.com/office/drawing/2014/main" id="{B622642A-499E-2DC6-FADD-AB2B125775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462555"/>
              </p:ext>
            </p:extLst>
          </p:nvPr>
        </p:nvGraphicFramePr>
        <p:xfrm>
          <a:off x="886968" y="3486022"/>
          <a:ext cx="10378440" cy="989330"/>
        </p:xfrm>
        <a:graphic>
          <a:graphicData uri="http://schemas.openxmlformats.org/drawingml/2006/table">
            <a:tbl>
              <a:tblPr/>
              <a:tblGrid>
                <a:gridCol w="5193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4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卫生间里有什么物品？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在卫生间我们能做什么？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QB_3_AN.42_1#cef75f977.blank?vcp=1&amp;pid=0fb4290bc&amp;color=0,0,0&amp;vpa=29&amp;vtp=1&amp;bbb=1">
            <a:extLst>
              <a:ext uri="{FF2B5EF4-FFF2-40B4-BE49-F238E27FC236}">
                <a16:creationId xmlns:a16="http://schemas.microsoft.com/office/drawing/2014/main" id="{38B000BE-09E5-95F5-69A7-DA6BED8AF8AD}"/>
              </a:ext>
            </a:extLst>
          </p:cNvPr>
          <p:cNvSpPr/>
          <p:nvPr/>
        </p:nvSpPr>
        <p:spPr>
          <a:xfrm>
            <a:off x="2890932" y="3967479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③⑤⑥</a:t>
            </a:r>
            <a:endParaRPr lang="en-US" altLang="zh-CN" sz="2400" dirty="0"/>
          </a:p>
        </p:txBody>
      </p:sp>
      <p:sp>
        <p:nvSpPr>
          <p:cNvPr id="11" name="QB_3_AN.43_1#cef75f977.blank?vcp=1&amp;pid=0fb4290bc&amp;color=0,0,0&amp;vpa=30&amp;vtp=1&amp;bbb=1">
            <a:extLst>
              <a:ext uri="{FF2B5EF4-FFF2-40B4-BE49-F238E27FC236}">
                <a16:creationId xmlns:a16="http://schemas.microsoft.com/office/drawing/2014/main" id="{3FDD5243-FAE2-DBE5-11C0-7089501A61B5}"/>
              </a:ext>
            </a:extLst>
          </p:cNvPr>
          <p:cNvSpPr/>
          <p:nvPr/>
        </p:nvSpPr>
        <p:spPr>
          <a:xfrm>
            <a:off x="8080153" y="3967479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①②④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71758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0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786</Words>
  <Application>Microsoft Office PowerPoint</Application>
  <PresentationFormat>宽屏</PresentationFormat>
  <Paragraphs>199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Heiti SC Medium</vt:lpstr>
      <vt:lpstr>Microsoft YaHei Bold</vt:lpstr>
      <vt:lpstr>华文细黑</vt:lpstr>
      <vt:lpstr>SimSun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2025-01-21T11:19:39Z</dcterms:created>
  <dcterms:modified xsi:type="dcterms:W3CDTF">2025-01-21T11:58:13Z</dcterms:modified>
  <cp:category/>
  <cp:contentStatus/>
</cp:coreProperties>
</file>