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6" r:id="rId15"/>
    <p:sldId id="270" r:id="rId16"/>
    <p:sldId id="271" r:id="rId17"/>
    <p:sldId id="272" r:id="rId18"/>
    <p:sldId id="277" r:id="rId19"/>
    <p:sldId id="273" r:id="rId20"/>
    <p:sldId id="274" r:id="rId21"/>
    <p:sldId id="275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8" d="100"/>
          <a:sy n="108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4309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64C9E-3F32-5676-BFB1-41969107C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EBC522-A475-E163-0077-490570CC04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C0ED55-1E1B-EAD6-F60E-CD85A6F10E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3F3D38-0BEA-8026-BFC0-2168EF078C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160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7_1#64b9edb39?sp=1&amp;vcp=1&amp;pid=03dd36e53&amp;color=0,0,0&amp;mp=1&amp;vtp=1&amp;bt=1&amp;bbb=1&amp;hb=1"/>
          <p:cNvSpPr/>
          <p:nvPr/>
        </p:nvSpPr>
        <p:spPr>
          <a:xfrm>
            <a:off x="896112" y="151968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（2）根据情境在括号里填入恰当的词语。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我的家乡在新乡辉县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这里有(              )的大山，(      )的小溪，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的柏油马路。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这里还有(      )的树林，(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的十里荷塘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色怡人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sp>
        <p:nvSpPr>
          <p:cNvPr id="3" name="QB_4_AN.58_1#64b9edb39.bracket?vcp=1&amp;pid=03dd36e53&amp;color=0,0,0&amp;mp=1&amp;vpa=37&amp;vtp=1&amp;bbb=1"/>
          <p:cNvSpPr/>
          <p:nvPr/>
        </p:nvSpPr>
        <p:spPr>
          <a:xfrm>
            <a:off x="5637180" y="2088642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【示例】高高</a:t>
            </a:r>
            <a:endParaRPr lang="en-US" altLang="zh-CN" sz="2400" dirty="0"/>
          </a:p>
        </p:txBody>
      </p:sp>
      <p:sp>
        <p:nvSpPr>
          <p:cNvPr id="4" name="QB_4_AN.59_1#64b9edb39.bracket?vcp=1&amp;pid=03dd36e53&amp;color=0,0,0&amp;mp=1&amp;vpa=38&amp;vtp=1&amp;bbb=1"/>
          <p:cNvSpPr/>
          <p:nvPr/>
        </p:nvSpPr>
        <p:spPr>
          <a:xfrm>
            <a:off x="9294781" y="208864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弯弯</a:t>
            </a:r>
            <a:endParaRPr lang="en-US" altLang="zh-CN" sz="2400" dirty="0"/>
          </a:p>
        </p:txBody>
      </p:sp>
      <p:sp>
        <p:nvSpPr>
          <p:cNvPr id="5" name="QB_4_AN.60_1#64b9edb39.bracket?vcp=1&amp;pid=03dd36e53&amp;color=0,0,0&amp;mp=1&amp;vpa=39&amp;vtp=1&amp;bbb=1"/>
          <p:cNvSpPr/>
          <p:nvPr/>
        </p:nvSpPr>
        <p:spPr>
          <a:xfrm>
            <a:off x="1065180" y="264744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宽宽</a:t>
            </a:r>
            <a:endParaRPr lang="en-US" altLang="zh-CN" sz="2400" dirty="0"/>
          </a:p>
        </p:txBody>
      </p:sp>
      <p:sp>
        <p:nvSpPr>
          <p:cNvPr id="6" name="QB_4_AN.61_1#64b9edb39.bracket?vcp=1&amp;pid=03dd36e53&amp;color=0,0,0&amp;mp=1&amp;vpa=40&amp;vtp=1&amp;bbb=1"/>
          <p:cNvSpPr/>
          <p:nvPr/>
        </p:nvSpPr>
        <p:spPr>
          <a:xfrm>
            <a:off x="5332380" y="264744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茂密</a:t>
            </a:r>
            <a:endParaRPr lang="en-US" altLang="zh-CN" sz="2400" dirty="0"/>
          </a:p>
        </p:txBody>
      </p:sp>
      <p:sp>
        <p:nvSpPr>
          <p:cNvPr id="7" name="QB_4_AN.62_1#64b9edb39.bracket?vcp=1&amp;pid=03dd36e53&amp;color=0,0,0&amp;mp=1&amp;vpa=41&amp;vtp=1&amp;bbb=1"/>
          <p:cNvSpPr/>
          <p:nvPr/>
        </p:nvSpPr>
        <p:spPr>
          <a:xfrm>
            <a:off x="7770781" y="264744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美丽</a:t>
            </a:r>
            <a:endParaRPr lang="en-US" altLang="zh-CN" sz="2400" dirty="0"/>
          </a:p>
        </p:txBody>
      </p:sp>
      <p:sp>
        <p:nvSpPr>
          <p:cNvPr id="8" name="QB_4_BD.63_1#007d2bc36?sp=1&amp;vcp=1&amp;pid=03dd36e53&amp;color=0,0,0&amp;vtp=1&amp;bbb=1"/>
          <p:cNvSpPr/>
          <p:nvPr/>
        </p:nvSpPr>
        <p:spPr>
          <a:xfrm>
            <a:off x="896112" y="371690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（3）选择恰当的词语填空。（填序号）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松土 ②游泳 ③飞舞 ④结网 ⑤搬家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蝴蝶(    )蚯蚓(    )蚂蚁(    )蝌蚪(    )蜘蛛(    )</a:t>
            </a:r>
            <a:endParaRPr lang="en-US" altLang="zh-CN" sz="2400" dirty="0"/>
          </a:p>
        </p:txBody>
      </p:sp>
      <p:sp>
        <p:nvSpPr>
          <p:cNvPr id="9" name="QB_4_AN.64_1#007d2bc36.bracket?vcp=1&amp;pid=03dd36e53&amp;color=0,0,0&amp;vpa=42&amp;vtp=1"/>
          <p:cNvSpPr/>
          <p:nvPr/>
        </p:nvSpPr>
        <p:spPr>
          <a:xfrm>
            <a:off x="1674781" y="482307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0" name="QB_4_AN.65_1#007d2bc36.bracket?vcp=1&amp;pid=03dd36e53&amp;color=0,0,0&amp;vpa=43&amp;vtp=1"/>
          <p:cNvSpPr/>
          <p:nvPr/>
        </p:nvSpPr>
        <p:spPr>
          <a:xfrm>
            <a:off x="3198780" y="482307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1" name="QB_4_AN.66_1#007d2bc36.bracket?vcp=1&amp;pid=03dd36e53&amp;color=0,0,0&amp;vpa=44&amp;vtp=1"/>
          <p:cNvSpPr/>
          <p:nvPr/>
        </p:nvSpPr>
        <p:spPr>
          <a:xfrm>
            <a:off x="4722780" y="482307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12" name="QB_4_AN.67_1#007d2bc36.bracket?vcp=1&amp;pid=03dd36e53&amp;color=0,0,0&amp;vpa=45&amp;vtp=1"/>
          <p:cNvSpPr/>
          <p:nvPr/>
        </p:nvSpPr>
        <p:spPr>
          <a:xfrm>
            <a:off x="6246780" y="482307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3" name="QB_4_AN.68_1#007d2bc36.bracket?vcp=1&amp;pid=03dd36e53&amp;color=0,0,0&amp;vpa=46&amp;vtp=1"/>
          <p:cNvSpPr/>
          <p:nvPr/>
        </p:nvSpPr>
        <p:spPr>
          <a:xfrm>
            <a:off x="7770781" y="482307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69_1#0cbc10878?sp=1&amp;vcp=1&amp;pid=1f7c9e5e7&amp;color=0,0,0&amp;vtp=1&amp;bt=1&amp;bbb=1&amp;hb=1"/>
          <p:cNvSpPr/>
          <p:nvPr/>
        </p:nvSpPr>
        <p:spPr>
          <a:xfrm>
            <a:off x="896112" y="208435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8.［词语积累与运用］将四字词语补充完整并填空。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尊(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爱幼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情深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血浓于(    )同甘共(    ) 天伦之(    ) 欢聚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堂</a:t>
            </a:r>
            <a:endParaRPr lang="en-US" altLang="zh-CN" sz="2400" dirty="0"/>
          </a:p>
        </p:txBody>
      </p:sp>
      <p:sp>
        <p:nvSpPr>
          <p:cNvPr id="3" name="QB_3_AN.70_1#0cbc10878.bracket?vcp=1&amp;pid=1f7c9e5e7&amp;color=0,0,0&amp;vpa=47&amp;vtp=1"/>
          <p:cNvSpPr/>
          <p:nvPr/>
        </p:nvSpPr>
        <p:spPr>
          <a:xfrm>
            <a:off x="1369980" y="265331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</a:t>
            </a:r>
            <a:endParaRPr lang="en-US" altLang="zh-CN" sz="2400" dirty="0"/>
          </a:p>
        </p:txBody>
      </p:sp>
      <p:sp>
        <p:nvSpPr>
          <p:cNvPr id="4" name="QB_3_AN.71_1#0cbc10878.bracket?vcp=1&amp;pid=1f7c9e5e7&amp;color=0,0,0&amp;vpa=48&amp;vtp=1"/>
          <p:cNvSpPr/>
          <p:nvPr/>
        </p:nvSpPr>
        <p:spPr>
          <a:xfrm>
            <a:off x="3351180" y="265331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足</a:t>
            </a:r>
            <a:endParaRPr lang="en-US" altLang="zh-CN" sz="2400" dirty="0"/>
          </a:p>
        </p:txBody>
      </p:sp>
      <p:sp>
        <p:nvSpPr>
          <p:cNvPr id="5" name="QB_3_AN.72_1#0cbc10878.bracket?vcp=1&amp;pid=1f7c9e5e7&amp;color=0,0,0&amp;vpa=49&amp;vtp=1"/>
          <p:cNvSpPr/>
          <p:nvPr/>
        </p:nvSpPr>
        <p:spPr>
          <a:xfrm>
            <a:off x="5941980" y="265331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</a:t>
            </a:r>
            <a:endParaRPr lang="en-US" altLang="zh-CN" sz="2400" dirty="0"/>
          </a:p>
        </p:txBody>
      </p:sp>
      <p:sp>
        <p:nvSpPr>
          <p:cNvPr id="6" name="QB_3_AN.73_1#0cbc10878.bracket?vcp=1&amp;pid=1f7c9e5e7&amp;color=0,0,0&amp;vpa=50&amp;vtp=1"/>
          <p:cNvSpPr/>
          <p:nvPr/>
        </p:nvSpPr>
        <p:spPr>
          <a:xfrm>
            <a:off x="7770781" y="265331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苦</a:t>
            </a:r>
            <a:endParaRPr lang="en-US" altLang="zh-CN" sz="2400" dirty="0"/>
          </a:p>
        </p:txBody>
      </p:sp>
      <p:sp>
        <p:nvSpPr>
          <p:cNvPr id="7" name="QB_3_AN.74_1#0cbc10878.bracket?vcp=1&amp;pid=1f7c9e5e7&amp;color=0,0,0&amp;vpa=51&amp;vtp=1"/>
          <p:cNvSpPr/>
          <p:nvPr/>
        </p:nvSpPr>
        <p:spPr>
          <a:xfrm>
            <a:off x="9751981" y="265331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乐</a:t>
            </a:r>
            <a:endParaRPr lang="en-US" altLang="zh-CN" sz="2400" dirty="0"/>
          </a:p>
        </p:txBody>
      </p:sp>
      <p:sp>
        <p:nvSpPr>
          <p:cNvPr id="8" name="QB_3_AN.75_1#0cbc10878.bracket?vcp=1&amp;pid=1f7c9e5e7&amp;color=0,0,0&amp;vpa=52&amp;vtp=1"/>
          <p:cNvSpPr/>
          <p:nvPr/>
        </p:nvSpPr>
        <p:spPr>
          <a:xfrm>
            <a:off x="1065180" y="319052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</a:t>
            </a:r>
            <a:endParaRPr lang="en-US" altLang="zh-CN" sz="2400" dirty="0"/>
          </a:p>
        </p:txBody>
      </p:sp>
      <p:sp>
        <p:nvSpPr>
          <p:cNvPr id="9" name="QB_4_BD.76_1#f2c9ef338?vcp=1&amp;pid=0cbc10878&amp;color=0,0,0&amp;vtp=1&amp;bbb=1"/>
          <p:cNvSpPr/>
          <p:nvPr/>
        </p:nvSpPr>
        <p:spPr>
          <a:xfrm>
            <a:off x="896112" y="37288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（1）老师告诉我们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共渡难关。</a:t>
            </a:r>
            <a:endParaRPr lang="en-US" altLang="zh-CN" sz="2400" dirty="0"/>
          </a:p>
        </p:txBody>
      </p:sp>
      <p:sp>
        <p:nvSpPr>
          <p:cNvPr id="10" name="QB_4_AN.77_1#f2c9ef338.blank?vcp=1&amp;pid=0cbc10878&amp;color=0,0,0&amp;vpa=53&amp;vtp=1&amp;bbb=1"/>
          <p:cNvSpPr/>
          <p:nvPr/>
        </p:nvSpPr>
        <p:spPr>
          <a:xfrm>
            <a:off x="4722780" y="367928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同甘共苦</a:t>
            </a:r>
            <a:endParaRPr lang="en-US" altLang="zh-CN" sz="2400" dirty="0"/>
          </a:p>
        </p:txBody>
      </p:sp>
      <p:sp>
        <p:nvSpPr>
          <p:cNvPr id="11" name="QB_4_BD.78_1#40ee28045?vcp=1&amp;pid=0cbc10878&amp;color=0,0,0&amp;vtp=1&amp;bbb=1"/>
          <p:cNvSpPr/>
          <p:nvPr/>
        </p:nvSpPr>
        <p:spPr>
          <a:xfrm>
            <a:off x="896112" y="42634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）今天我们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共同庆祝祖国母亲的生日。</a:t>
            </a:r>
            <a:endParaRPr lang="en-US" altLang="zh-CN" sz="2400" dirty="0"/>
          </a:p>
        </p:txBody>
      </p:sp>
      <p:sp>
        <p:nvSpPr>
          <p:cNvPr id="12" name="QB_4_AN.79_1#40ee28045.blank?vcp=1&amp;pid=0cbc10878&amp;color=0,0,0&amp;vpa=54&amp;vtp=1&amp;bbb=1"/>
          <p:cNvSpPr/>
          <p:nvPr/>
        </p:nvSpPr>
        <p:spPr>
          <a:xfrm>
            <a:off x="2893981" y="421395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欢聚一堂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80_1#bfb34ae87?vcp=1&amp;pid=1f7c9e5e7&amp;color=0,0,0&amp;vtp=1&amp;bt=1&amp;bbb=1"/>
          <p:cNvSpPr/>
          <p:nvPr/>
        </p:nvSpPr>
        <p:spPr>
          <a:xfrm>
            <a:off x="896112" y="182460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9.［词语仿写·常考］根据提示，仿写词语。</a:t>
            </a:r>
            <a:endParaRPr lang="en-US" altLang="zh-CN" sz="2400" dirty="0"/>
          </a:p>
        </p:txBody>
      </p:sp>
      <p:sp>
        <p:nvSpPr>
          <p:cNvPr id="3" name="QB_4_BD.81_1#44345b1a2?vcp=1&amp;pid=bfb34ae87&amp;color=0,0,0&amp;vtp=1&amp;bbb=1"/>
          <p:cNvSpPr/>
          <p:nvPr/>
        </p:nvSpPr>
        <p:spPr>
          <a:xfrm>
            <a:off x="896112" y="236543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（1）炎热 寒冷（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表示感受）：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400" dirty="0"/>
          </a:p>
        </p:txBody>
      </p:sp>
      <p:sp>
        <p:nvSpPr>
          <p:cNvPr id="4" name="QB_4_AN.82_1#44345b1a2.blank?vcp=1&amp;pid=bfb34ae87&amp;color=0,0,0&amp;vpa=55&amp;vtp=1&amp;bbb=1"/>
          <p:cNvSpPr/>
          <p:nvPr/>
        </p:nvSpPr>
        <p:spPr>
          <a:xfrm>
            <a:off x="5179980" y="2315908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【示例】温暖</a:t>
            </a:r>
            <a:endParaRPr lang="en-US" altLang="zh-CN" sz="2400" dirty="0"/>
          </a:p>
        </p:txBody>
      </p:sp>
      <p:sp>
        <p:nvSpPr>
          <p:cNvPr id="5" name="QB_4_AN.83_1#44345b1a2.blank?vcp=1&amp;pid=bfb34ae87&amp;color=0,0,0&amp;vpa=56&amp;vtp=1&amp;bbb=1"/>
          <p:cNvSpPr/>
          <p:nvPr/>
        </p:nvSpPr>
        <p:spPr>
          <a:xfrm>
            <a:off x="7465981" y="231590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凉爽</a:t>
            </a:r>
            <a:endParaRPr lang="en-US" altLang="zh-CN" sz="2400" dirty="0"/>
          </a:p>
        </p:txBody>
      </p:sp>
      <p:sp>
        <p:nvSpPr>
          <p:cNvPr id="6" name="QB_4_BD.84_1#365108ded?vcp=1&amp;pid=bfb34ae87&amp;color=0,0,0&amp;vtp=1&amp;bbb=1"/>
          <p:cNvSpPr/>
          <p:nvPr/>
        </p:nvSpPr>
        <p:spPr>
          <a:xfrm>
            <a:off x="896112" y="290010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（2）荡来荡去 游来游去（“×来×去”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式词语）：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7" name="QB_4_AN.85_1#365108ded.blank?vcp=1&amp;pid=bfb34ae87&amp;color=0,0,0&amp;vpa=57&amp;vtp=1&amp;bbb=1"/>
          <p:cNvSpPr/>
          <p:nvPr/>
        </p:nvSpPr>
        <p:spPr>
          <a:xfrm>
            <a:off x="7923181" y="2850578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飞来飞去</a:t>
            </a:r>
            <a:endParaRPr lang="en-US" altLang="zh-CN" sz="2400" dirty="0"/>
          </a:p>
        </p:txBody>
      </p:sp>
      <p:sp>
        <p:nvSpPr>
          <p:cNvPr id="8" name="QB_4_AN.86_1#365108ded.blank?vcp=1&amp;pid=bfb34ae87&amp;color=0,0,0&amp;vpa=58&amp;vtp=1&amp;bbb=1"/>
          <p:cNvSpPr/>
          <p:nvPr/>
        </p:nvSpPr>
        <p:spPr>
          <a:xfrm>
            <a:off x="9599581" y="2850578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走来走去</a:t>
            </a:r>
            <a:endParaRPr lang="en-US" altLang="zh-CN" sz="2400" dirty="0"/>
          </a:p>
        </p:txBody>
      </p:sp>
      <p:sp>
        <p:nvSpPr>
          <p:cNvPr id="9" name="QB_4_BD.87_1#9385f3787?vcp=1&amp;pid=bfb34ae87&amp;color=0,0,0&amp;vtp=1&amp;bbb=1"/>
          <p:cNvSpPr/>
          <p:nvPr/>
        </p:nvSpPr>
        <p:spPr>
          <a:xfrm>
            <a:off x="896112" y="343477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（3）高高兴兴 叽叽喳喳（“AABB”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式词语）：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10" name="QB_4_AN.88_1#9385f3787.blank?vcp=1&amp;pid=bfb34ae87&amp;color=0,0,0&amp;vpa=59&amp;vtp=1&amp;bbb=1"/>
          <p:cNvSpPr/>
          <p:nvPr/>
        </p:nvSpPr>
        <p:spPr>
          <a:xfrm>
            <a:off x="7313581" y="3385248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平平安安</a:t>
            </a:r>
            <a:endParaRPr lang="en-US" altLang="zh-CN" sz="2400" dirty="0"/>
          </a:p>
        </p:txBody>
      </p:sp>
      <p:sp>
        <p:nvSpPr>
          <p:cNvPr id="11" name="QB_4_AN.89_1#9385f3787.blank?vcp=1&amp;pid=bfb34ae87&amp;color=0,0,0&amp;vpa=60&amp;vtp=1&amp;bbb=1"/>
          <p:cNvSpPr/>
          <p:nvPr/>
        </p:nvSpPr>
        <p:spPr>
          <a:xfrm>
            <a:off x="8989981" y="3385248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安安静静</a:t>
            </a:r>
            <a:endParaRPr lang="en-US" altLang="zh-CN" sz="2400" dirty="0"/>
          </a:p>
        </p:txBody>
      </p:sp>
      <p:sp>
        <p:nvSpPr>
          <p:cNvPr id="12" name="QB_4_BD.90_1#06ada4e93?vcp=1&amp;pid=bfb34ae87&amp;color=0,0,0&amp;vtp=1&amp;bbb=1&amp;hb=1"/>
          <p:cNvSpPr/>
          <p:nvPr/>
        </p:nvSpPr>
        <p:spPr>
          <a:xfrm>
            <a:off x="896112" y="3976116"/>
            <a:ext cx="10387584" cy="10102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（4）春天来了，看那梨花，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雪白雪白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看那迎春花，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的；看那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草地，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13" name="QB_4_AN.91_1#06ada4e93.blank?vcp=1&amp;pid=bfb34ae87&amp;color=0,0,0&amp;vpa=61&amp;vtp=1&amp;bbb=1"/>
          <p:cNvSpPr/>
          <p:nvPr/>
        </p:nvSpPr>
        <p:spPr>
          <a:xfrm>
            <a:off x="8380381" y="3948176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金黄金黄</a:t>
            </a:r>
            <a:endParaRPr lang="en-US" altLang="zh-CN" sz="2400" dirty="0"/>
          </a:p>
        </p:txBody>
      </p:sp>
      <p:sp>
        <p:nvSpPr>
          <p:cNvPr id="14" name="QB_4_AN.92_1#06ada4e93.blank?vcp=1&amp;pid=bfb34ae87&amp;color=0,0,0&amp;vpa=62&amp;vtp=1&amp;bbb=1"/>
          <p:cNvSpPr/>
          <p:nvPr/>
        </p:nvSpPr>
        <p:spPr>
          <a:xfrm>
            <a:off x="1827181" y="4485386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碧绿碧绿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93_1#7c7958cfa?sp=1&amp;vcp=1&amp;pid=1f7c9e5e7&amp;color=0,0,0&amp;vtp=1&amp;bt=1&amp;bbb=1"/>
          <p:cNvSpPr/>
          <p:nvPr/>
        </p:nvSpPr>
        <p:spPr>
          <a:xfrm>
            <a:off x="896112" y="15717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10.［语气词·常考］选一选，填一填。</a:t>
            </a:r>
            <a:endParaRPr lang="en-US" altLang="zh-CN" sz="2400" dirty="0"/>
          </a:p>
        </p:txBody>
      </p:sp>
      <p:pic>
        <p:nvPicPr>
          <p:cNvPr id="3" name="QO_3_BD.93_2#7c7958cfa?vcp=1&amp;pid=1f7c9e5e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2392" y="2183638"/>
            <a:ext cx="1353312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94_1#360e1e8e2?vcp=1&amp;pid=7c7958cfa&amp;color=0,0,0&amp;vtp=1&amp;bbb=1"/>
          <p:cNvSpPr/>
          <p:nvPr/>
        </p:nvSpPr>
        <p:spPr>
          <a:xfrm>
            <a:off x="896112" y="368223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我们还是快些回家(    )！</a:t>
            </a:r>
            <a:endParaRPr lang="en-US" altLang="zh-CN" sz="2400" dirty="0"/>
          </a:p>
        </p:txBody>
      </p:sp>
      <p:sp>
        <p:nvSpPr>
          <p:cNvPr id="5" name="QB_4_AN.95_1#360e1e8e2.bracket?vcp=1&amp;pid=7c7958cfa&amp;color=0,0,0&amp;vpa=63&amp;vtp=1"/>
          <p:cNvSpPr/>
          <p:nvPr/>
        </p:nvSpPr>
        <p:spPr>
          <a:xfrm>
            <a:off x="4265580" y="367080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吧</a:t>
            </a:r>
            <a:endParaRPr lang="en-US" altLang="zh-CN" sz="2400" dirty="0"/>
          </a:p>
        </p:txBody>
      </p:sp>
      <p:sp>
        <p:nvSpPr>
          <p:cNvPr id="6" name="QB_4_AS.96_1#360e1e8e2?vcp=1&amp;pid=7c7958cfa&amp;color=0,0,0&amp;vtp=1&amp;bbb=1&amp;hb=1"/>
          <p:cNvSpPr/>
          <p:nvPr/>
        </p:nvSpPr>
        <p:spPr>
          <a:xfrm>
            <a:off x="896112" y="422871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句末是感叹号，且此句的内容是在和别人商量，语气舒缓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，所以填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吧”。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97_1#d38cd737b?vcp=1&amp;pid=7c7958cfa&amp;color=0,0,0&amp;vtp=1&amp;bbb=1">
            <a:extLst>
              <a:ext uri="{FF2B5EF4-FFF2-40B4-BE49-F238E27FC236}">
                <a16:creationId xmlns:a16="http://schemas.microsoft.com/office/drawing/2014/main" id="{C538F605-DCC8-E0CF-3078-6780461BB5EC}"/>
              </a:ext>
            </a:extLst>
          </p:cNvPr>
          <p:cNvSpPr/>
          <p:nvPr/>
        </p:nvSpPr>
        <p:spPr>
          <a:xfrm>
            <a:off x="896112" y="235706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外面正下着大雨(    )。</a:t>
            </a:r>
            <a:endParaRPr lang="en-US" altLang="zh-CN" sz="2400" dirty="0"/>
          </a:p>
        </p:txBody>
      </p:sp>
      <p:sp>
        <p:nvSpPr>
          <p:cNvPr id="3" name="QB_4_AS.99_1#d38cd737b?vcp=1&amp;pid=7c7958cfa&amp;color=0,0,0&amp;vtp=1&amp;bbb=1&amp;hb=1">
            <a:extLst>
              <a:ext uri="{FF2B5EF4-FFF2-40B4-BE49-F238E27FC236}">
                <a16:creationId xmlns:a16="http://schemas.microsoft.com/office/drawing/2014/main" id="{AA7424B1-8EFC-7A67-6C85-4109E6D0367A}"/>
              </a:ext>
            </a:extLst>
          </p:cNvPr>
          <p:cNvSpPr/>
          <p:nvPr/>
        </p:nvSpPr>
        <p:spPr>
          <a:xfrm>
            <a:off x="896112" y="290524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句末是句号，结合句子内容，是在表示情况正在继续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，所以填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呢”。</a:t>
            </a:r>
            <a:endParaRPr lang="en-US" altLang="zh-CN" sz="2400" dirty="0"/>
          </a:p>
        </p:txBody>
      </p:sp>
      <p:sp>
        <p:nvSpPr>
          <p:cNvPr id="4" name="QO_3_AS.100_1#7c7958cfa?vcp=1&amp;pid=1f7c9e5e7&amp;color=0,0,0&amp;vtp=1&amp;bbb=1">
            <a:extLst>
              <a:ext uri="{FF2B5EF4-FFF2-40B4-BE49-F238E27FC236}">
                <a16:creationId xmlns:a16="http://schemas.microsoft.com/office/drawing/2014/main" id="{3E2C4294-6204-8E93-D978-B7AE51C9AA0D}"/>
              </a:ext>
            </a:extLst>
          </p:cNvPr>
          <p:cNvSpPr/>
          <p:nvPr/>
        </p:nvSpPr>
        <p:spPr>
          <a:xfrm>
            <a:off x="896112" y="40022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本题考查语气词。</a:t>
            </a:r>
            <a:endParaRPr lang="en-US" altLang="zh-CN" sz="2400" dirty="0"/>
          </a:p>
        </p:txBody>
      </p:sp>
      <p:sp>
        <p:nvSpPr>
          <p:cNvPr id="5" name="QB_4_AN.98_1#d38cd737b.bracket?vcp=1&amp;pid=7c7958cfa&amp;color=0,0,0&amp;vpa=64&amp;vtp=1">
            <a:extLst>
              <a:ext uri="{FF2B5EF4-FFF2-40B4-BE49-F238E27FC236}">
                <a16:creationId xmlns:a16="http://schemas.microsoft.com/office/drawing/2014/main" id="{4CCFCA11-F212-7955-397A-4E586B5D64BE}"/>
              </a:ext>
            </a:extLst>
          </p:cNvPr>
          <p:cNvSpPr/>
          <p:nvPr/>
        </p:nvSpPr>
        <p:spPr>
          <a:xfrm>
            <a:off x="3960780" y="234563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呢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5692104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bc1e5d87?vcp=1&amp;pid=a90f11338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二、句子练习。</a:t>
            </a:r>
            <a:endParaRPr lang="en-US" altLang="zh-CN" sz="2800" dirty="0"/>
          </a:p>
        </p:txBody>
      </p:sp>
      <p:pic>
        <p:nvPicPr>
          <p:cNvPr id="3" name="QO_3_BD.101_1#c13b5036c?htil=2&amp;vcp=1&amp;pid=ebc1e5d87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0388" y="1344994"/>
            <a:ext cx="257860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3_BD.101_2#c13b5036c?htil=2&amp;sp=1&amp;vcp=1&amp;pid=ebc1e5d87&amp;color=0,0,0&amp;vtp=1&amp;bbb=1&amp;hs=1"/>
          <p:cNvSpPr/>
          <p:nvPr/>
        </p:nvSpPr>
        <p:spPr>
          <a:xfrm>
            <a:off x="896112" y="1317562"/>
            <a:ext cx="768096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1.［标点符号］选择恰当的标点符号填空。</a:t>
            </a:r>
            <a:endParaRPr lang="en-US" altLang="zh-CN" sz="2400" dirty="0"/>
          </a:p>
        </p:txBody>
      </p:sp>
      <p:sp>
        <p:nvSpPr>
          <p:cNvPr id="5" name="QB_4_BD.102_1#3f7f1144e?htil=2&amp;vcp=1&amp;pid=c13b5036c&amp;color=0,0,0&amp;vtp=1&amp;bbb=1&amp;hs=1"/>
          <p:cNvSpPr/>
          <p:nvPr/>
        </p:nvSpPr>
        <p:spPr>
          <a:xfrm>
            <a:off x="896112" y="1801432"/>
            <a:ext cx="7680960" cy="9337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（1）木瓜熟了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，沉甸甸地挂在树上</a:t>
            </a:r>
            <a:r>
              <a:rPr lang="en-US" altLang="zh-CN" sz="4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B_4_BD.102_1#3f7f1144e?htil=2&amp;vcp=1&amp;pid=c13b5036c&amp;color=0,0,0&amp;tib=255,255,255&amp;iip=3&amp;vip=65#6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5403" y="1804734"/>
            <a:ext cx="941832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103_1#3f7f1144e.blank?vcp=1&amp;pid=c13b5036c&amp;color=0,0,0&amp;vpa=65&amp;vtp=1"/>
          <p:cNvSpPr/>
          <p:nvPr/>
        </p:nvSpPr>
        <p:spPr>
          <a:xfrm>
            <a:off x="5726843" y="1914462"/>
            <a:ext cx="713232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4_BD.104_1#2f4ce0ad1?vcp=1&amp;pid=c13b5036c&amp;color=0,0,0&amp;vtp=1&amp;bbb=1&amp;hs=1"/>
          <p:cNvSpPr/>
          <p:nvPr/>
        </p:nvSpPr>
        <p:spPr>
          <a:xfrm>
            <a:off x="896112" y="2742502"/>
            <a:ext cx="10387584" cy="9559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（2）爸爸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，南环公园的花开得多漂亮啊</a:t>
            </a:r>
            <a:r>
              <a:rPr lang="en-US" altLang="zh-CN" sz="5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9" name="QB_4_BD.104_1#2f4ce0ad1?vcp=1&amp;pid=c13b5036c&amp;color=0,0,0&amp;tib=255,255,255&amp;iip=4&amp;vip=66#6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1287" y="2747265"/>
            <a:ext cx="969264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4_AN.105_1#2f4ce0ad1.blank?vcp=1&amp;pid=c13b5036c&amp;color=0,0,0&amp;vpa=66&amp;vtp=1"/>
          <p:cNvSpPr/>
          <p:nvPr/>
        </p:nvSpPr>
        <p:spPr>
          <a:xfrm>
            <a:off x="6322727" y="2866137"/>
            <a:ext cx="740664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sp>
        <p:nvSpPr>
          <p:cNvPr id="11" name="QB_4_BD.106_1#90b20c6aa?vcp=1&amp;pid=c13b5036c&amp;color=0,0,0&amp;vtp=1&amp;bbb=1&amp;hs=1"/>
          <p:cNvSpPr/>
          <p:nvPr/>
        </p:nvSpPr>
        <p:spPr>
          <a:xfrm>
            <a:off x="896112" y="3702304"/>
            <a:ext cx="10387584" cy="762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）这怎么办呢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12" name="QB_4_BD.106_1#90b20c6aa?vcp=1&amp;pid=c13b5036c&amp;color=0,0,0&amp;tib=255,255,255&amp;iip=5&amp;vip=67#6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8146" y="3705733"/>
            <a:ext cx="768096" cy="76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3" name="QB_4_AN.107_1#90b20c6aa.blank?vcp=1&amp;pid=c13b5036c&amp;color=0,0,0&amp;vpa=67&amp;vtp=1"/>
          <p:cNvSpPr/>
          <p:nvPr/>
        </p:nvSpPr>
        <p:spPr>
          <a:xfrm>
            <a:off x="3280442" y="3806317"/>
            <a:ext cx="585216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</p:txBody>
      </p:sp>
      <p:sp>
        <p:nvSpPr>
          <p:cNvPr id="14" name="QB_4_BD.108_1#c775134d6?vcp=1&amp;pid=c13b5036c&amp;color=0,0,0&amp;vtp=1&amp;bbb=1&amp;hs=1"/>
          <p:cNvSpPr/>
          <p:nvPr/>
        </p:nvSpPr>
        <p:spPr>
          <a:xfrm>
            <a:off x="896112" y="4467479"/>
            <a:ext cx="10387584" cy="10735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）雨停了</a:t>
            </a:r>
            <a:r>
              <a:rPr lang="en-US" altLang="zh-CN" sz="5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天上有一座美丽的桥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15" name="QB_4_BD.108_1#c775134d6?vcp=1&amp;pid=c13b5036c&amp;color=0,0,0&amp;tib=255,255,255&amp;iip=6&amp;vip=68#6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9976" y="4469130"/>
            <a:ext cx="1088136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6" name="QB_4_AN.109_1#c775134d6.blank?vcp=1&amp;pid=c13b5036c&amp;color=0,0,0&amp;vpa=68&amp;vtp=1"/>
          <p:cNvSpPr/>
          <p:nvPr/>
        </p:nvSpPr>
        <p:spPr>
          <a:xfrm>
            <a:off x="2709704" y="4597146"/>
            <a:ext cx="822960" cy="8046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10_1#b633ed8b8?sp=1&amp;vcp=1&amp;pid=ebc1e5d87&amp;color=0,0,0&amp;vtp=1&amp;bt=1&amp;bbb=1"/>
          <p:cNvSpPr/>
          <p:nvPr/>
        </p:nvSpPr>
        <p:spPr>
          <a:xfrm>
            <a:off x="896112" y="44418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2.［仿写句子］仿照例子，完成下面的句子练习。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：小白兔在山上割草。（弯着腰）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小白兔</a:t>
            </a:r>
            <a:r>
              <a:rPr lang="en-US" altLang="zh-CN" sz="2400" b="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弯着腰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在山上割草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BD.111_1#af9af6ab9?sp=1&amp;vcp=1&amp;pid=b633ed8b8&amp;color=0,0,0&amp;vtp=1&amp;bbb=1"/>
          <p:cNvSpPr/>
          <p:nvPr/>
        </p:nvSpPr>
        <p:spPr>
          <a:xfrm>
            <a:off x="896112" y="20902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（1）小山羊在远处小山上吃草。（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低着头）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lang="en-US" altLang="zh-CN" sz="2400" dirty="0"/>
          </a:p>
        </p:txBody>
      </p:sp>
      <p:sp>
        <p:nvSpPr>
          <p:cNvPr id="5" name="QB_4_AN.112_1#af9af6ab9.blank?vcp=1&amp;pid=b633ed8b8&amp;color=0,0,0&amp;vpa=69&amp;vtp=1&amp;bbb=1"/>
          <p:cNvSpPr/>
          <p:nvPr/>
        </p:nvSpPr>
        <p:spPr>
          <a:xfrm>
            <a:off x="938180" y="2599499"/>
            <a:ext cx="479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小山羊低着头在远处小山上吃草。</a:t>
            </a:r>
            <a:endParaRPr lang="en-US" altLang="zh-CN" sz="2400" dirty="0"/>
          </a:p>
        </p:txBody>
      </p:sp>
      <p:sp>
        <p:nvSpPr>
          <p:cNvPr id="6" name="QB_4_BD.113_1#003ca0492?sp=1&amp;vcp=1&amp;pid=b633ed8b8&amp;color=0,0,0&amp;vtp=1&amp;bbb=1"/>
          <p:cNvSpPr/>
          <p:nvPr/>
        </p:nvSpPr>
        <p:spPr>
          <a:xfrm>
            <a:off x="896112" y="319385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（2）小青蛙蹲在荷叶上歌唱。（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欢快地）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endParaRPr lang="en-US" altLang="zh-CN" sz="2400" dirty="0"/>
          </a:p>
        </p:txBody>
      </p:sp>
      <p:sp>
        <p:nvSpPr>
          <p:cNvPr id="8" name="QB_4_AN.114_1#003ca0492.blank?vcp=1&amp;pid=b633ed8b8&amp;color=0,0,0&amp;vpa=70&amp;vtp=1&amp;bbb=1"/>
          <p:cNvSpPr/>
          <p:nvPr/>
        </p:nvSpPr>
        <p:spPr>
          <a:xfrm>
            <a:off x="938180" y="3703128"/>
            <a:ext cx="448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小青蛙欢快地蹲在荷叶上歌唱。</a:t>
            </a:r>
            <a:endParaRPr lang="en-US" altLang="zh-CN" sz="2400" dirty="0"/>
          </a:p>
        </p:txBody>
      </p:sp>
      <p:sp>
        <p:nvSpPr>
          <p:cNvPr id="9" name="P_4_BD#e4d026f71?vcp=1&amp;pid=b633ed8b8&amp;color=0,0,0&amp;vtp=1&amp;bbb=1"/>
          <p:cNvSpPr/>
          <p:nvPr/>
        </p:nvSpPr>
        <p:spPr>
          <a:xfrm>
            <a:off x="896112" y="429748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例：荷叶不就是我的歌台吗？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荷叶就是我的歌台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BD.115_1#cec93fdea?sp=1&amp;vcp=1&amp;pid=b633ed8b8&amp;color=0,0,0&amp;vtp=1&amp;bbb=1">
            <a:extLst>
              <a:ext uri="{FF2B5EF4-FFF2-40B4-BE49-F238E27FC236}">
                <a16:creationId xmlns:a16="http://schemas.microsoft.com/office/drawing/2014/main" id="{A86FF4BF-CA01-61AE-6382-639B0FA9F643}"/>
              </a:ext>
            </a:extLst>
          </p:cNvPr>
          <p:cNvSpPr/>
          <p:nvPr/>
        </p:nvSpPr>
        <p:spPr>
          <a:xfrm>
            <a:off x="1055910" y="533088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花裙子不就成了一朵彩云吗？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400" dirty="0"/>
          </a:p>
        </p:txBody>
      </p:sp>
      <p:sp>
        <p:nvSpPr>
          <p:cNvPr id="7" name="QB_4_AN.116_1#cec93fdea.blank?vcp=1&amp;pid=b633ed8b8&amp;color=0,0,0&amp;vpa=71&amp;vtp=1&amp;bbb=1">
            <a:extLst>
              <a:ext uri="{FF2B5EF4-FFF2-40B4-BE49-F238E27FC236}">
                <a16:creationId xmlns:a16="http://schemas.microsoft.com/office/drawing/2014/main" id="{EA6AD272-9A9F-C10E-5351-64322283812D}"/>
              </a:ext>
            </a:extLst>
          </p:cNvPr>
          <p:cNvSpPr/>
          <p:nvPr/>
        </p:nvSpPr>
        <p:spPr>
          <a:xfrm>
            <a:off x="1097978" y="5840158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花裙子就成了一朵彩云。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8" grpId="0" build="p" animBg="1"/>
      <p:bldP spid="4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17_1#670fd4f94?vcp=1&amp;pid=ebc1e5d87&amp;color=0,0,0&amp;vtp=1&amp;bt=1&amp;bbb=1"/>
          <p:cNvSpPr/>
          <p:nvPr/>
        </p:nvSpPr>
        <p:spPr>
          <a:xfrm>
            <a:off x="938180" y="15827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3.［仿写句子］用加点词仿写句子。</a:t>
            </a:r>
            <a:endParaRPr lang="en-US" altLang="zh-CN" sz="2400" dirty="0"/>
          </a:p>
        </p:txBody>
      </p:sp>
      <p:sp>
        <p:nvSpPr>
          <p:cNvPr id="3" name="QB_4_BD.118_1#c9fd7007b?sp=1&amp;vcp=1&amp;pid=670fd4f94&amp;color=0,0,0&amp;vtp=1&amp;bbb=1"/>
          <p:cNvSpPr/>
          <p:nvPr/>
        </p:nvSpPr>
        <p:spPr>
          <a:xfrm>
            <a:off x="938180" y="21302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）他一边跑，一边喊。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lang="en-US" altLang="zh-CN" sz="2400" dirty="0"/>
          </a:p>
        </p:txBody>
      </p:sp>
      <p:sp>
        <p:nvSpPr>
          <p:cNvPr id="5" name="QB_4_AN.119_1#c9fd7007b.blank?vcp=1&amp;pid=670fd4f94&amp;color=0,0,0&amp;vpa=72&amp;vtp=1&amp;bbb=1"/>
          <p:cNvSpPr/>
          <p:nvPr/>
        </p:nvSpPr>
        <p:spPr>
          <a:xfrm>
            <a:off x="980248" y="2639473"/>
            <a:ext cx="479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【示例】他一边走路，一边思考。</a:t>
            </a:r>
            <a:endParaRPr lang="en-US" altLang="zh-CN" sz="2400" dirty="0"/>
          </a:p>
        </p:txBody>
      </p:sp>
      <p:sp>
        <p:nvSpPr>
          <p:cNvPr id="6" name="QB_4_BD.120_1#c773f40da?sp=1&amp;vcp=1&amp;pid=670fd4f94&amp;color=0,0,0&amp;vtp=1&amp;bbb=1"/>
          <p:cNvSpPr/>
          <p:nvPr/>
        </p:nvSpPr>
        <p:spPr>
          <a:xfrm>
            <a:off x="938180" y="323383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）荷叶是我的摇篮。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lang="en-US" altLang="zh-CN" sz="2400" dirty="0"/>
          </a:p>
        </p:txBody>
      </p:sp>
      <p:sp>
        <p:nvSpPr>
          <p:cNvPr id="8" name="QB_4_AN.121_1#c773f40da.blank?vcp=1&amp;pid=670fd4f94&amp;color=0,0,0&amp;vpa=73&amp;vtp=1&amp;bbb=1"/>
          <p:cNvSpPr/>
          <p:nvPr/>
        </p:nvSpPr>
        <p:spPr>
          <a:xfrm>
            <a:off x="980248" y="3743103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天空是小鸟的家。</a:t>
            </a:r>
            <a:endParaRPr lang="en-US" altLang="zh-CN" sz="2400" dirty="0"/>
          </a:p>
        </p:txBody>
      </p:sp>
      <p:sp>
        <p:nvSpPr>
          <p:cNvPr id="14" name="QB_4_BD.118_1#c9fd7007b?sp=1&amp;vcp=1&amp;pid=670fd4f94&amp;color=0,0,0&amp;vtp=1&amp;bbb=1&amp;zzd= 1">
            <a:extLst>
              <a:ext uri="{FF2B5EF4-FFF2-40B4-BE49-F238E27FC236}">
                <a16:creationId xmlns:a16="http://schemas.microsoft.com/office/drawing/2014/main" id="{7838966E-6FE0-618A-B960-651698AC78C9}"/>
              </a:ext>
            </a:extLst>
          </p:cNvPr>
          <p:cNvSpPr/>
          <p:nvPr/>
        </p:nvSpPr>
        <p:spPr>
          <a:xfrm>
            <a:off x="2138362" y="27017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4_BD.118_1#c9fd7007b?sp=1&amp;vcp=1&amp;pid=670fd4f94&amp;color=0,0,0&amp;vtp=1&amp;bbb=1&amp;zzd= 1">
            <a:extLst>
              <a:ext uri="{FF2B5EF4-FFF2-40B4-BE49-F238E27FC236}">
                <a16:creationId xmlns:a16="http://schemas.microsoft.com/office/drawing/2014/main" id="{3EE5284A-265A-79EB-A8B8-F5184DC6A8F9}"/>
              </a:ext>
            </a:extLst>
          </p:cNvPr>
          <p:cNvSpPr/>
          <p:nvPr/>
        </p:nvSpPr>
        <p:spPr>
          <a:xfrm>
            <a:off x="2443162" y="27017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4_BD.118_1#c9fd7007b?sp=1&amp;vcp=1&amp;pid=670fd4f94&amp;color=0,0,0&amp;vtp=1&amp;bbb=1&amp;zzd= 1">
            <a:extLst>
              <a:ext uri="{FF2B5EF4-FFF2-40B4-BE49-F238E27FC236}">
                <a16:creationId xmlns:a16="http://schemas.microsoft.com/office/drawing/2014/main" id="{EDB67523-546D-9EF0-8235-359C45156164}"/>
              </a:ext>
            </a:extLst>
          </p:cNvPr>
          <p:cNvSpPr/>
          <p:nvPr/>
        </p:nvSpPr>
        <p:spPr>
          <a:xfrm>
            <a:off x="3357562" y="27017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118_1#c9fd7007b?sp=1&amp;vcp=1&amp;pid=670fd4f94&amp;color=0,0,0&amp;vtp=1&amp;bbb=1&amp;zzd= 1">
            <a:extLst>
              <a:ext uri="{FF2B5EF4-FFF2-40B4-BE49-F238E27FC236}">
                <a16:creationId xmlns:a16="http://schemas.microsoft.com/office/drawing/2014/main" id="{A29DD7A5-1025-EBEC-53EC-772DEDE9F8B9}"/>
              </a:ext>
            </a:extLst>
          </p:cNvPr>
          <p:cNvSpPr/>
          <p:nvPr/>
        </p:nvSpPr>
        <p:spPr>
          <a:xfrm>
            <a:off x="3662362" y="27017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4_BD.120_1#c773f40da?sp=1&amp;vcp=1&amp;pid=670fd4f94&amp;color=0,0,0&amp;vtp=1&amp;bbb=1&amp;zzd= 1">
            <a:extLst>
              <a:ext uri="{FF2B5EF4-FFF2-40B4-BE49-F238E27FC236}">
                <a16:creationId xmlns:a16="http://schemas.microsoft.com/office/drawing/2014/main" id="{0B3EA437-2ACD-4957-D410-97D080F0559B}"/>
              </a:ext>
            </a:extLst>
          </p:cNvPr>
          <p:cNvSpPr/>
          <p:nvPr/>
        </p:nvSpPr>
        <p:spPr>
          <a:xfrm>
            <a:off x="2443162" y="38053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8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88DEE-99EC-8999-67DF-233B09759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O_3_BD.122_1#b3451e8eb?sp=1&amp;vcp=1&amp;pid=ebc1e5d87&amp;color=0,0,0&amp;vtp=1&amp;bbb=1">
            <a:extLst>
              <a:ext uri="{FF2B5EF4-FFF2-40B4-BE49-F238E27FC236}">
                <a16:creationId xmlns:a16="http://schemas.microsoft.com/office/drawing/2014/main" id="{87BCD934-D55F-3E97-D110-433213B8FBF1}"/>
              </a:ext>
            </a:extLst>
          </p:cNvPr>
          <p:cNvSpPr/>
          <p:nvPr/>
        </p:nvSpPr>
        <p:spPr>
          <a:xfrm>
            <a:off x="816213" y="205886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4.［仿写句子］照样子，写句子。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：要是早一分钟，就能赶上绿灯了。</a:t>
            </a:r>
            <a:endParaRPr lang="en-US" altLang="zh-CN" sz="2400" dirty="0"/>
          </a:p>
        </p:txBody>
      </p:sp>
      <p:sp>
        <p:nvSpPr>
          <p:cNvPr id="10" name="QB_4_BD.123_1#fed5ddf0a?vcp=1&amp;pid=b3451e8eb&amp;color=0,0,0&amp;vtp=1&amp;bbb=1">
            <a:extLst>
              <a:ext uri="{FF2B5EF4-FFF2-40B4-BE49-F238E27FC236}">
                <a16:creationId xmlns:a16="http://schemas.microsoft.com/office/drawing/2014/main" id="{B9BD0C08-2B8F-742E-E682-FFECB042263A}"/>
              </a:ext>
            </a:extLst>
          </p:cNvPr>
          <p:cNvSpPr/>
          <p:nvPr/>
        </p:nvSpPr>
        <p:spPr>
          <a:xfrm>
            <a:off x="816213" y="315582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（1）要是能赶上绿灯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1" name="QB_4_AN.124_1#fed5ddf0a.blank?vcp=1&amp;pid=b3451e8eb&amp;color=0,0,0&amp;vpa=74&amp;vtp=1&amp;bbb=1">
            <a:extLst>
              <a:ext uri="{FF2B5EF4-FFF2-40B4-BE49-F238E27FC236}">
                <a16:creationId xmlns:a16="http://schemas.microsoft.com/office/drawing/2014/main" id="{DDD46E72-D0F3-8DC0-CF1F-BC9FE4900479}"/>
              </a:ext>
            </a:extLst>
          </p:cNvPr>
          <p:cNvSpPr/>
          <p:nvPr/>
        </p:nvSpPr>
        <p:spPr>
          <a:xfrm>
            <a:off x="4338081" y="3106293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【示例】能及时通过路口</a:t>
            </a:r>
            <a:endParaRPr lang="en-US" altLang="zh-CN" sz="2400" dirty="0"/>
          </a:p>
        </p:txBody>
      </p:sp>
      <p:sp>
        <p:nvSpPr>
          <p:cNvPr id="12" name="QB_4_BD.125_1#6152fdb97?vcp=1&amp;pid=b3451e8eb&amp;color=0,0,0&amp;vtp=1&amp;bbb=1">
            <a:extLst>
              <a:ext uri="{FF2B5EF4-FFF2-40B4-BE49-F238E27FC236}">
                <a16:creationId xmlns:a16="http://schemas.microsoft.com/office/drawing/2014/main" id="{E605B3CE-9B9E-353E-9E43-E89F635B1D0D}"/>
              </a:ext>
            </a:extLst>
          </p:cNvPr>
          <p:cNvSpPr/>
          <p:nvPr/>
        </p:nvSpPr>
        <p:spPr>
          <a:xfrm>
            <a:off x="816213" y="369049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（2）要是能写完作业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3" name="QB_4_AN.126_1#6152fdb97.blank?vcp=1&amp;pid=b3451e8eb&amp;color=0,0,0&amp;vpa=75&amp;vtp=1&amp;bbb=1">
            <a:extLst>
              <a:ext uri="{FF2B5EF4-FFF2-40B4-BE49-F238E27FC236}">
                <a16:creationId xmlns:a16="http://schemas.microsoft.com/office/drawing/2014/main" id="{3E671CCB-1D39-9EE8-DDF9-3BEABF327E63}"/>
              </a:ext>
            </a:extLst>
          </p:cNvPr>
          <p:cNvSpPr/>
          <p:nvPr/>
        </p:nvSpPr>
        <p:spPr>
          <a:xfrm>
            <a:off x="4338081" y="364096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能出去玩了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6623233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27_1#7dca0260e?sp=1&amp;vcp=1&amp;pid=ebc1e5d87&amp;color=0,0,0&amp;vtp=1&amp;bt=1&amp;bbb=1"/>
          <p:cNvSpPr/>
          <p:nvPr/>
        </p:nvSpPr>
        <p:spPr>
          <a:xfrm>
            <a:off x="896112" y="15916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5.［看图写句子］照样子，写句子。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O_3_BD.127_2#7dca0260e?vcp=1&amp;pid=ebc1e5d87&amp;color=0,0,0&amp;vtp=1&amp;bbb=1"/>
          <p:cNvSpPr/>
          <p:nvPr/>
        </p:nvSpPr>
        <p:spPr>
          <a:xfrm>
            <a:off x="896112" y="2076513"/>
            <a:ext cx="10387584" cy="1277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1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</a:t>
            </a:r>
            <a:r>
              <a:rPr lang="en-US" altLang="zh-CN" sz="6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+</a:t>
            </a:r>
            <a:r>
              <a:rPr lang="en-US" altLang="zh-CN" sz="67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=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乌鸦在树枝上唱歌。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4" name="QO_3_BD.127_2#7dca0260e?vcp=1&amp;pid=ebc1e5d87&amp;color=0,0,0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30890" y="2088643"/>
            <a:ext cx="978408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3_BD.127_2#7dca0260e?vcp=1&amp;pid=ebc1e5d87&amp;color=0,0,0&amp;tib=255,255,255&amp;iip=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6844" y="2079499"/>
            <a:ext cx="914400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128_1#17bd8c002?vcp=1&amp;pid=7dca0260e&amp;color=0,0,0&amp;vtp=1&amp;bbb=1"/>
          <p:cNvSpPr/>
          <p:nvPr/>
        </p:nvSpPr>
        <p:spPr>
          <a:xfrm>
            <a:off x="896112" y="3356673"/>
            <a:ext cx="10387584" cy="13164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fontAlgn="b" latinLnBrk="1">
              <a:lnSpc>
                <a:spcPts val="13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</a:t>
            </a:r>
            <a:r>
              <a:rPr lang="en-US" altLang="zh-CN" sz="7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+</a:t>
            </a:r>
            <a:r>
              <a:rPr lang="en-US" altLang="zh-CN" sz="72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=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7" name="QB_4_BD.128_1#17bd8c002?vcp=1&amp;pid=7dca0260e&amp;color=0,0,0&amp;tib=255,255,255&amp;iip=9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84433" y="3397695"/>
            <a:ext cx="804672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128_1#17bd8c002?vcp=1&amp;pid=7dca0260e&amp;color=0,0,0&amp;tib=255,255,255&amp;iip=10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1797" y="3361119"/>
            <a:ext cx="1837944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AN.129_1#17bd8c002.blank?vcp=1&amp;pid=7dca0260e&amp;color=0,0,0&amp;vpa=76&amp;vtp=1&amp;bbb=1"/>
          <p:cNvSpPr/>
          <p:nvPr/>
        </p:nvSpPr>
        <p:spPr>
          <a:xfrm>
            <a:off x="4722780" y="4219829"/>
            <a:ext cx="3878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【示例】小兔子在河边散步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0" name="QB_4_AS.130_1#17bd8c002?vcp=1&amp;pid=7dca0260e&amp;color=0,0,0&amp;vtp=1&amp;bbb=1"/>
          <p:cNvSpPr/>
          <p:nvPr/>
        </p:nvSpPr>
        <p:spPr>
          <a:xfrm>
            <a:off x="896112" y="47489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第一幅图画的是小兔子，第二幅图是河边，可以想象小兔子在河边散步；</a:t>
            </a:r>
            <a:endParaRPr lang="en-US" altLang="zh-CN" sz="2400" spc="-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6" grpId="0" build="p" animBg="1"/>
      <p:bldP spid="9" grpId="0" build="p" animBg="1"/>
      <p:bldP spid="1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a90f11338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字词句运用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31_1#28a52ce80?vcp=1&amp;pid=7dca0260e&amp;color=0,0,0&amp;vtp=1&amp;bt=1&amp;bbb=1"/>
          <p:cNvSpPr/>
          <p:nvPr/>
        </p:nvSpPr>
        <p:spPr>
          <a:xfrm>
            <a:off x="896112" y="2011394"/>
            <a:ext cx="10387584" cy="12359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fontAlgn="b" latinLnBrk="1">
              <a:lnSpc>
                <a:spcPts val="12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</a:t>
            </a:r>
            <a:r>
              <a:rPr lang="en-US" altLang="zh-CN" sz="57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+</a:t>
            </a:r>
            <a:r>
              <a:rPr lang="en-US" altLang="zh-CN" sz="68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=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B_4_BD.131_1#28a52ce80?vcp=1&amp;pid=7dca0260e&amp;color=0,0,0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7288" y="2153253"/>
            <a:ext cx="1353312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4_BD.131_1#28a52ce80?vcp=1&amp;pid=7dca0260e&amp;color=0,0,0&amp;tib=255,255,255&amp;iip=1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3287" y="2006950"/>
            <a:ext cx="1883664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132_1#28a52ce80.blank?vcp=1&amp;pid=7dca0260e&amp;color=0,0,0&amp;vpa=77&amp;vtp=1&amp;bbb=1"/>
          <p:cNvSpPr/>
          <p:nvPr/>
        </p:nvSpPr>
        <p:spPr>
          <a:xfrm>
            <a:off x="5237130" y="2786412"/>
            <a:ext cx="29638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小燕子在天空中飞翔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6" name="QB_4_AS.133_1#28a52ce80?vcp=1&amp;pid=7dca0260e&amp;color=0,0,0&amp;vtp=1&amp;bbb=1&amp;hb=1"/>
          <p:cNvSpPr/>
          <p:nvPr/>
        </p:nvSpPr>
        <p:spPr>
          <a:xfrm>
            <a:off x="896112" y="325529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第一幅图画的是小燕子，第二幅图是天空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，可以想象小燕子在天空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中飞翔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7" name="QO_3_AS.134_1#7dca0260e?vcp=1&amp;pid=ebc1e5d87&amp;color=0,0,0&amp;vtp=1&amp;bbb=1"/>
          <p:cNvSpPr/>
          <p:nvPr/>
        </p:nvSpPr>
        <p:spPr>
          <a:xfrm>
            <a:off x="896112" y="435137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本题考查看图写句子。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546661ab6?sp=1&amp;vcp=1&amp;pid=a90f11338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2400" dirty="0"/>
          </a:p>
        </p:txBody>
      </p:sp>
      <p:sp>
        <p:nvSpPr>
          <p:cNvPr id="3" name="C_2_BD#1f7c9e5e7?vcp=1&amp;pid=a90f11338&amp;color=0,0,0&amp;vtp=1&amp;bbb=1"/>
          <p:cNvSpPr/>
          <p:nvPr/>
        </p:nvSpPr>
        <p:spPr>
          <a:xfrm>
            <a:off x="896112" y="1384886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一、字词训练。</a:t>
            </a:r>
            <a:endParaRPr lang="en-US" altLang="zh-CN" sz="2800" dirty="0"/>
          </a:p>
        </p:txBody>
      </p:sp>
      <p:sp>
        <p:nvSpPr>
          <p:cNvPr id="4" name="QO_3_BD.1_1#4daa18f2e?sp=1&amp;vcp=1&amp;pid=1f7c9e5e7&amp;color=0,0,0&amp;vtp=1&amp;bbb=1"/>
          <p:cNvSpPr/>
          <p:nvPr/>
        </p:nvSpPr>
        <p:spPr>
          <a:xfrm>
            <a:off x="896112" y="180074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1.［识词］请你将图形和对应的词语连接起来。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直尺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橡皮 衬衫 牙膏 水杯 运动鞋</a:t>
            </a:r>
            <a:endParaRPr lang="en-US" altLang="zh-CN" sz="2400" dirty="0"/>
          </a:p>
        </p:txBody>
      </p:sp>
      <p:pic>
        <p:nvPicPr>
          <p:cNvPr id="5" name="QO_3_BD.1_2#4daa18f2e?vcp=1&amp;pid=1f7c9e5e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4328" y="2967878"/>
            <a:ext cx="6940296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9DB10837-2BF7-5040-7C2E-083760E608F1}"/>
              </a:ext>
            </a:extLst>
          </p:cNvPr>
          <p:cNvCxnSpPr>
            <a:cxnSpLocks/>
          </p:cNvCxnSpPr>
          <p:nvPr/>
        </p:nvCxnSpPr>
        <p:spPr>
          <a:xfrm>
            <a:off x="3666538" y="3292622"/>
            <a:ext cx="722582" cy="12184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967F54BB-6983-0065-31E7-53401BBBAB79}"/>
              </a:ext>
            </a:extLst>
          </p:cNvPr>
          <p:cNvCxnSpPr>
            <a:cxnSpLocks/>
          </p:cNvCxnSpPr>
          <p:nvPr/>
        </p:nvCxnSpPr>
        <p:spPr>
          <a:xfrm flipH="1">
            <a:off x="3387634" y="3327456"/>
            <a:ext cx="1232493" cy="14622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B093DB9-7039-D82D-BC24-7D97A2FA5FFE}"/>
              </a:ext>
            </a:extLst>
          </p:cNvPr>
          <p:cNvCxnSpPr>
            <a:cxnSpLocks/>
          </p:cNvCxnSpPr>
          <p:nvPr/>
        </p:nvCxnSpPr>
        <p:spPr>
          <a:xfrm>
            <a:off x="5621613" y="3277334"/>
            <a:ext cx="40724" cy="10041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FBEF8C1A-6679-6158-7DB8-8B9176915495}"/>
              </a:ext>
            </a:extLst>
          </p:cNvPr>
          <p:cNvCxnSpPr>
            <a:cxnSpLocks/>
          </p:cNvCxnSpPr>
          <p:nvPr/>
        </p:nvCxnSpPr>
        <p:spPr>
          <a:xfrm>
            <a:off x="6669943" y="3341779"/>
            <a:ext cx="224887" cy="12911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A12BC879-9B7A-AE9B-ABD1-72C5ADCFC106}"/>
              </a:ext>
            </a:extLst>
          </p:cNvPr>
          <p:cNvCxnSpPr>
            <a:cxnSpLocks/>
          </p:cNvCxnSpPr>
          <p:nvPr/>
        </p:nvCxnSpPr>
        <p:spPr>
          <a:xfrm>
            <a:off x="7505403" y="3341779"/>
            <a:ext cx="1439243" cy="12911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2C82CDC6-B1FA-1A7A-0634-870EBD986D9E}"/>
              </a:ext>
            </a:extLst>
          </p:cNvPr>
          <p:cNvCxnSpPr>
            <a:cxnSpLocks/>
          </p:cNvCxnSpPr>
          <p:nvPr/>
        </p:nvCxnSpPr>
        <p:spPr>
          <a:xfrm flipH="1">
            <a:off x="8225024" y="3301331"/>
            <a:ext cx="510930" cy="14653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_1#64c43e2fc?sp=1&amp;vcp=1&amp;pid=1f7c9e5e7&amp;color=0,0,0&amp;vtp=1&amp;bt=1&amp;bbb=1"/>
          <p:cNvSpPr/>
          <p:nvPr/>
        </p:nvSpPr>
        <p:spPr>
          <a:xfrm>
            <a:off x="896112" y="26226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2.［字母表］请把字母表补充完整。</a:t>
            </a:r>
            <a:endParaRPr lang="en-US" altLang="zh-CN" sz="2400" dirty="0"/>
          </a:p>
        </p:txBody>
      </p:sp>
      <p:graphicFrame>
        <p:nvGraphicFramePr>
          <p:cNvPr id="6" name="QB_3_BD.3_2#64c43e2fc?colgroup=2,2,2,2,2,2,2,2,2,2,2,2,2&amp;vcp=1&amp;pid=1f7c9e5e7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66975"/>
              </p:ext>
            </p:extLst>
          </p:nvPr>
        </p:nvGraphicFramePr>
        <p:xfrm>
          <a:off x="896112" y="3234563"/>
          <a:ext cx="10232136" cy="989330"/>
        </p:xfrm>
        <a:graphic>
          <a:graphicData uri="http://schemas.openxmlformats.org/drawingml/2006/table">
            <a:tbl>
              <a:tblPr/>
              <a:tblGrid>
                <a:gridCol w="905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a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c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x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z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B_3_AN.4_1#64c43e2fc.blank?vcp=1&amp;pid=1f7c9e5e7&amp;color=0,0,0&amp;vpa=1&amp;vtp=1"/>
          <p:cNvSpPr/>
          <p:nvPr/>
        </p:nvSpPr>
        <p:spPr>
          <a:xfrm>
            <a:off x="1978057" y="322135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B_3_AN.5_1#64c43e2fc.blank?vcp=1&amp;pid=1f7c9e5e7&amp;color=0,0,0&amp;vpa=2&amp;vtp=1"/>
          <p:cNvSpPr/>
          <p:nvPr/>
        </p:nvSpPr>
        <p:spPr>
          <a:xfrm>
            <a:off x="3532536" y="322135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3" name="QB_3_AN.6_1#64c43e2fc.blank?vcp=1&amp;pid=1f7c9e5e7&amp;color=0,0,0&amp;vpa=3&amp;vtp=1"/>
          <p:cNvSpPr/>
          <p:nvPr/>
        </p:nvSpPr>
        <p:spPr>
          <a:xfrm>
            <a:off x="5087016" y="322135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7" name="QB_3_AN.7_1#64c43e2fc.blank?vcp=1&amp;pid=1f7c9e5e7&amp;color=0,0,0&amp;vpa=4&amp;vtp=1"/>
          <p:cNvSpPr/>
          <p:nvPr/>
        </p:nvSpPr>
        <p:spPr>
          <a:xfrm>
            <a:off x="5864256" y="322135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ɡ</a:t>
            </a:r>
            <a:endParaRPr lang="en-US" altLang="zh-CN" sz="2400" dirty="0"/>
          </a:p>
        </p:txBody>
      </p:sp>
      <p:sp>
        <p:nvSpPr>
          <p:cNvPr id="8" name="QB_3_AN.8_1#64c43e2fc.blank?vcp=1&amp;pid=1f7c9e5e7&amp;color=0,0,0&amp;vpa=5&amp;vtp=1"/>
          <p:cNvSpPr/>
          <p:nvPr/>
        </p:nvSpPr>
        <p:spPr>
          <a:xfrm>
            <a:off x="6641497" y="322135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</a:t>
            </a:r>
            <a:endParaRPr lang="en-US" altLang="zh-CN" sz="2400" dirty="0"/>
          </a:p>
        </p:txBody>
      </p:sp>
      <p:sp>
        <p:nvSpPr>
          <p:cNvPr id="9" name="QB_3_AN.9_1#64c43e2fc.blank?vcp=1&amp;pid=1f7c9e5e7&amp;color=0,0,0&amp;vpa=6&amp;vtp=1"/>
          <p:cNvSpPr/>
          <p:nvPr/>
        </p:nvSpPr>
        <p:spPr>
          <a:xfrm>
            <a:off x="7418737" y="322135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</a:t>
            </a:r>
            <a:endParaRPr lang="en-US" altLang="zh-CN" sz="2400" dirty="0"/>
          </a:p>
        </p:txBody>
      </p:sp>
      <p:sp>
        <p:nvSpPr>
          <p:cNvPr id="10" name="QB_3_AN.10_1#64c43e2fc.blank?vcp=1&amp;pid=1f7c9e5e7&amp;color=0,0,0&amp;vpa=7&amp;vtp=1"/>
          <p:cNvSpPr/>
          <p:nvPr/>
        </p:nvSpPr>
        <p:spPr>
          <a:xfrm>
            <a:off x="8195976" y="322135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</a:t>
            </a:r>
            <a:endParaRPr lang="en-US" altLang="zh-CN" sz="2400" dirty="0"/>
          </a:p>
        </p:txBody>
      </p:sp>
      <p:sp>
        <p:nvSpPr>
          <p:cNvPr id="11" name="QB_3_AN.11_1#64c43e2fc.blank?vcp=1&amp;pid=1f7c9e5e7&amp;color=0,0,0&amp;vpa=8&amp;vtp=1"/>
          <p:cNvSpPr/>
          <p:nvPr/>
        </p:nvSpPr>
        <p:spPr>
          <a:xfrm>
            <a:off x="9750457" y="322135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</a:t>
            </a:r>
            <a:endParaRPr lang="en-US" altLang="zh-CN" sz="2400" dirty="0"/>
          </a:p>
        </p:txBody>
      </p:sp>
      <p:sp>
        <p:nvSpPr>
          <p:cNvPr id="12" name="QB_3_AN.12_1#64c43e2fc.blank?vcp=1&amp;pid=1f7c9e5e7&amp;color=0,0,0&amp;vpa=9&amp;vtp=1"/>
          <p:cNvSpPr/>
          <p:nvPr/>
        </p:nvSpPr>
        <p:spPr>
          <a:xfrm>
            <a:off x="1136808" y="371602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13" name="QB_3_AN.13_1#64c43e2fc.blank?vcp=1&amp;pid=1f7c9e5e7&amp;color=0,0,0&amp;vpa=10&amp;vtp=1"/>
          <p:cNvSpPr/>
          <p:nvPr/>
        </p:nvSpPr>
        <p:spPr>
          <a:xfrm>
            <a:off x="1978057" y="371602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endParaRPr lang="en-US" altLang="zh-CN" sz="2400" dirty="0"/>
          </a:p>
        </p:txBody>
      </p:sp>
      <p:sp>
        <p:nvSpPr>
          <p:cNvPr id="14" name="QB_3_AN.14_1#64c43e2fc.blank?vcp=1&amp;pid=1f7c9e5e7&amp;color=0,0,0&amp;vpa=11&amp;vtp=1"/>
          <p:cNvSpPr/>
          <p:nvPr/>
        </p:nvSpPr>
        <p:spPr>
          <a:xfrm>
            <a:off x="3532536" y="370332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</a:t>
            </a:r>
            <a:endParaRPr lang="en-US" altLang="zh-CN" sz="2400" dirty="0"/>
          </a:p>
        </p:txBody>
      </p:sp>
      <p:sp>
        <p:nvSpPr>
          <p:cNvPr id="15" name="QB_3_AN.15_1#64c43e2fc.blank?vcp=1&amp;pid=1f7c9e5e7&amp;color=0,0,0&amp;vpa=12&amp;vtp=1"/>
          <p:cNvSpPr/>
          <p:nvPr/>
        </p:nvSpPr>
        <p:spPr>
          <a:xfrm>
            <a:off x="5087016" y="371602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</a:t>
            </a:r>
            <a:endParaRPr lang="en-US" altLang="zh-CN" sz="2400" dirty="0"/>
          </a:p>
        </p:txBody>
      </p:sp>
      <p:sp>
        <p:nvSpPr>
          <p:cNvPr id="16" name="QB_3_AN.16_1#64c43e2fc.blank?vcp=1&amp;pid=1f7c9e5e7&amp;color=0,0,0&amp;vpa=13&amp;vtp=1"/>
          <p:cNvSpPr/>
          <p:nvPr/>
        </p:nvSpPr>
        <p:spPr>
          <a:xfrm>
            <a:off x="6641497" y="371602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u</a:t>
            </a:r>
            <a:endParaRPr lang="en-US" altLang="zh-CN" sz="2400" dirty="0"/>
          </a:p>
        </p:txBody>
      </p:sp>
      <p:sp>
        <p:nvSpPr>
          <p:cNvPr id="17" name="QB_3_AN.17_1#64c43e2fc.blank?vcp=1&amp;pid=1f7c9e5e7&amp;color=0,0,0&amp;vpa=14&amp;vtp=1"/>
          <p:cNvSpPr/>
          <p:nvPr/>
        </p:nvSpPr>
        <p:spPr>
          <a:xfrm>
            <a:off x="7418737" y="371602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v</a:t>
            </a:r>
            <a:endParaRPr lang="en-US" altLang="zh-CN" sz="2400" dirty="0"/>
          </a:p>
        </p:txBody>
      </p:sp>
      <p:sp>
        <p:nvSpPr>
          <p:cNvPr id="18" name="QB_3_AN.18_1#64c43e2fc.blank?vcp=1&amp;pid=1f7c9e5e7&amp;color=0,0,0&amp;vpa=15&amp;vtp=1"/>
          <p:cNvSpPr/>
          <p:nvPr/>
        </p:nvSpPr>
        <p:spPr>
          <a:xfrm>
            <a:off x="8195976" y="371602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</a:t>
            </a:r>
            <a:endParaRPr lang="en-US" altLang="zh-CN" sz="2400" dirty="0"/>
          </a:p>
        </p:txBody>
      </p:sp>
      <p:sp>
        <p:nvSpPr>
          <p:cNvPr id="19" name="QB_3_AN.19_1#64c43e2fc.blank?vcp=1&amp;pid=1f7c9e5e7&amp;color=0,0,0&amp;vpa=16&amp;vtp=1"/>
          <p:cNvSpPr/>
          <p:nvPr/>
        </p:nvSpPr>
        <p:spPr>
          <a:xfrm>
            <a:off x="9750457" y="370332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y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3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0_1#b68a5464e?sp=1&amp;vcp=1&amp;pid=1f7c9e5e7&amp;color=0,0,0&amp;vtp=1&amp;bt=1&amp;bbb=1&amp;hb=1"/>
          <p:cNvSpPr/>
          <p:nvPr/>
        </p:nvSpPr>
        <p:spPr>
          <a:xfrm>
            <a:off x="896112" y="900000"/>
            <a:ext cx="10387584" cy="1722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3.［音序与音节·常考］开封某小学举办的“拼音高手争霸赛”开始了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，快按</a:t>
            </a:r>
          </a:p>
          <a:p>
            <a:pPr latinLnBrk="1"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要求完成练习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，闯过关卡吧！</a:t>
            </a:r>
            <a:endParaRPr lang="en-US" altLang="zh-CN" sz="2400" dirty="0"/>
          </a:p>
          <a:p>
            <a:pPr latinLnBrk="1"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见 ②张 ③万 ④全 ⑤上 ⑥王 ⑦半 ⑧方</a:t>
            </a:r>
            <a:endParaRPr lang="en-US" altLang="zh-CN" sz="2400" dirty="0"/>
          </a:p>
          <a:p>
            <a:pPr latinLnBrk="1"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第一关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：根据音节,把上面汉字的音序依次写下来。</a:t>
            </a:r>
            <a:endParaRPr lang="en-US" altLang="zh-CN" sz="2400" dirty="0"/>
          </a:p>
        </p:txBody>
      </p:sp>
      <p:pic>
        <p:nvPicPr>
          <p:cNvPr id="3" name="QB_3_BD.20_2#b68a5464e?vcp=1&amp;pid=1f7c9e5e7&amp;color=0,0,0&amp;tib=255,255,255&amp;vip=17#2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9816" y="2755216"/>
            <a:ext cx="5989320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BD.20_3#b68a5464e?vcp=1&amp;pid=1f7c9e5e7&amp;color=0,0,0&amp;vtp=1&amp;bbb=1"/>
          <p:cNvSpPr/>
          <p:nvPr/>
        </p:nvSpPr>
        <p:spPr>
          <a:xfrm>
            <a:off x="896112" y="4076016"/>
            <a:ext cx="10387584" cy="208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第二关：根据韵母部分，给上面的字分类。（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</a:p>
          <a:p>
            <a:pPr marL="0" marR="0" lvl="0" indent="0" defTabSz="914400" rtl="0" eaLnBrk="1" fontAlgn="auto" latinLnBrk="1" hangingPunct="1">
              <a:lnSpc>
                <a:spcPts val="1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kumimoji="0" lang="en-US" altLang="zh-CN" sz="71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r>
              <a:rPr kumimoji="0" lang="en-US" altLang="zh-CN" sz="2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</a:t>
            </a:r>
            <a:endParaRPr kumimoji="0" lang="en-US" altLang="zh-CN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algn="l" latinLnBrk="1">
              <a:lnSpc>
                <a:spcPct val="120000"/>
              </a:lnSpc>
            </a:pPr>
            <a:endParaRPr lang="en-US" altLang="zh-CN" sz="2400" dirty="0"/>
          </a:p>
        </p:txBody>
      </p:sp>
      <p:pic>
        <p:nvPicPr>
          <p:cNvPr id="6" name="QB_3_BD.20_4#b68a5464e?vcp=1&amp;pid=1f7c9e5e7&amp;color=0,0,0&amp;tib=255,255,255&amp;iip=1&amp;vip=25#2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6575" y="4641801"/>
            <a:ext cx="2532888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20_4#b68a5464e?vcp=1&amp;pid=1f7c9e5e7&amp;color=0,0,0&amp;tib=255,255,255&amp;iip=2&amp;vip=26#2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1725" y="4641801"/>
            <a:ext cx="2532888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3_AN.21_1#b68a5464e.blank?vcp=1&amp;pid=1f7c9e5e7&amp;color=0,0,0&amp;vpa=17&amp;vtp=1"/>
          <p:cNvSpPr/>
          <p:nvPr/>
        </p:nvSpPr>
        <p:spPr>
          <a:xfrm>
            <a:off x="4361688" y="3075256"/>
            <a:ext cx="384048" cy="39319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</a:t>
            </a:r>
            <a:endParaRPr lang="en-US" altLang="zh-CN" sz="2300" dirty="0"/>
          </a:p>
        </p:txBody>
      </p:sp>
      <p:sp>
        <p:nvSpPr>
          <p:cNvPr id="9" name="QB_3_AN.22_1#b68a5464e.blank?vcp=1&amp;pid=1f7c9e5e7&amp;color=0,0,0&amp;vpa=18&amp;vtp=1"/>
          <p:cNvSpPr/>
          <p:nvPr/>
        </p:nvSpPr>
        <p:spPr>
          <a:xfrm>
            <a:off x="5056632" y="3175840"/>
            <a:ext cx="393192" cy="39319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</a:t>
            </a:r>
            <a:endParaRPr lang="en-US" altLang="zh-CN" sz="2300" dirty="0"/>
          </a:p>
        </p:txBody>
      </p:sp>
      <p:sp>
        <p:nvSpPr>
          <p:cNvPr id="10" name="QB_3_AN.23_1#b68a5464e.blank?vcp=1&amp;pid=1f7c9e5e7&amp;color=0,0,0&amp;vpa=19&amp;vtp=1"/>
          <p:cNvSpPr/>
          <p:nvPr/>
        </p:nvSpPr>
        <p:spPr>
          <a:xfrm>
            <a:off x="5687568" y="2901520"/>
            <a:ext cx="420624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</a:t>
            </a:r>
            <a:endParaRPr lang="en-US" altLang="zh-CN" sz="2300" dirty="0"/>
          </a:p>
        </p:txBody>
      </p:sp>
      <p:sp>
        <p:nvSpPr>
          <p:cNvPr id="11" name="QB_3_AN.24_1#b68a5464e.blank?vcp=1&amp;pid=1f7c9e5e7&amp;color=0,0,0&amp;vpa=20&amp;vtp=1"/>
          <p:cNvSpPr/>
          <p:nvPr/>
        </p:nvSpPr>
        <p:spPr>
          <a:xfrm>
            <a:off x="6181344" y="3441016"/>
            <a:ext cx="411480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</a:t>
            </a:r>
            <a:endParaRPr lang="en-US" altLang="zh-CN" sz="2300" dirty="0"/>
          </a:p>
        </p:txBody>
      </p:sp>
      <p:sp>
        <p:nvSpPr>
          <p:cNvPr id="12" name="QB_3_AN.25_1#b68a5464e.blank?vcp=1&amp;pid=1f7c9e5e7&amp;color=0,0,0&amp;vpa=21&amp;vtp=1"/>
          <p:cNvSpPr/>
          <p:nvPr/>
        </p:nvSpPr>
        <p:spPr>
          <a:xfrm>
            <a:off x="6793992" y="2956384"/>
            <a:ext cx="393192" cy="4206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</a:t>
            </a:r>
            <a:endParaRPr lang="en-US" altLang="zh-CN" sz="2300" dirty="0"/>
          </a:p>
        </p:txBody>
      </p:sp>
      <p:sp>
        <p:nvSpPr>
          <p:cNvPr id="13" name="QB_3_AN.26_1#b68a5464e.blank?vcp=1&amp;pid=1f7c9e5e7&amp;color=0,0,0&amp;vpa=22&amp;vtp=1"/>
          <p:cNvSpPr/>
          <p:nvPr/>
        </p:nvSpPr>
        <p:spPr>
          <a:xfrm>
            <a:off x="7406639" y="3422728"/>
            <a:ext cx="420624" cy="39319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</a:t>
            </a:r>
            <a:endParaRPr lang="en-US" altLang="zh-CN" sz="2300" dirty="0"/>
          </a:p>
        </p:txBody>
      </p:sp>
      <p:sp>
        <p:nvSpPr>
          <p:cNvPr id="14" name="QB_3_AN.27_1#b68a5464e.blank?vcp=1&amp;pid=1f7c9e5e7&amp;color=0,0,0&amp;vpa=23&amp;vtp=1"/>
          <p:cNvSpPr/>
          <p:nvPr/>
        </p:nvSpPr>
        <p:spPr>
          <a:xfrm>
            <a:off x="7936992" y="2983816"/>
            <a:ext cx="438912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300" dirty="0"/>
          </a:p>
        </p:txBody>
      </p:sp>
      <p:sp>
        <p:nvSpPr>
          <p:cNvPr id="15" name="QB_3_AN.28_1#b68a5464e.blank?vcp=1&amp;pid=1f7c9e5e7&amp;color=0,0,0&amp;vpa=24&amp;vtp=1"/>
          <p:cNvSpPr/>
          <p:nvPr/>
        </p:nvSpPr>
        <p:spPr>
          <a:xfrm>
            <a:off x="8567928" y="3422728"/>
            <a:ext cx="438912" cy="39319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</a:t>
            </a:r>
            <a:endParaRPr lang="en-US" altLang="zh-CN" sz="2300" dirty="0"/>
          </a:p>
        </p:txBody>
      </p:sp>
      <p:sp>
        <p:nvSpPr>
          <p:cNvPr id="16" name="QB_3_AN.29_1#b68a5464e.blank?vcp=1&amp;pid=1f7c9e5e7&amp;color=0,0,0&amp;vpa=25&amp;vtp=1"/>
          <p:cNvSpPr/>
          <p:nvPr/>
        </p:nvSpPr>
        <p:spPr>
          <a:xfrm>
            <a:off x="1461167" y="4788105"/>
            <a:ext cx="2020824" cy="106984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①③④⑦</a:t>
            </a:r>
            <a:endParaRPr lang="en-US" altLang="zh-CN" sz="2300" dirty="0"/>
          </a:p>
        </p:txBody>
      </p:sp>
      <p:sp>
        <p:nvSpPr>
          <p:cNvPr id="17" name="QB_3_AN.30_1#b68a5464e.blank?vcp=1&amp;pid=1f7c9e5e7&amp;color=0,0,0&amp;vpa=26&amp;vtp=1"/>
          <p:cNvSpPr/>
          <p:nvPr/>
        </p:nvSpPr>
        <p:spPr>
          <a:xfrm>
            <a:off x="4575461" y="4788105"/>
            <a:ext cx="2020824" cy="106984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②⑤⑥⑧</a:t>
            </a:r>
            <a:endParaRPr lang="en-US" altLang="zh-CN" sz="23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_1#1d899c011?vcp=1&amp;pid=1f7c9e5e7&amp;color=0,0,0&amp;vtp=1&amp;bt=1&amp;bbb=1"/>
          <p:cNvSpPr/>
          <p:nvPr/>
        </p:nvSpPr>
        <p:spPr>
          <a:xfrm>
            <a:off x="896112" y="18176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4.［形近字·易错］用“√”选出括号里正确的汉字。</a:t>
            </a:r>
            <a:endParaRPr lang="en-US" altLang="zh-CN" sz="2400" dirty="0"/>
          </a:p>
        </p:txBody>
      </p:sp>
      <p:sp>
        <p:nvSpPr>
          <p:cNvPr id="3" name="QB_4_BD.2_1#455fe2ed5?vcp=1&amp;pid=1d899c011&amp;color=0,0,0&amp;vtp=1&amp;bbb=1"/>
          <p:cNvSpPr/>
          <p:nvPr/>
        </p:nvSpPr>
        <p:spPr>
          <a:xfrm>
            <a:off x="896112" y="23584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（1）中（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牛 午）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的时候，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小（牛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午）自己就回来了。</a:t>
            </a:r>
            <a:endParaRPr lang="en-US" altLang="zh-CN" sz="2400" dirty="0"/>
          </a:p>
        </p:txBody>
      </p:sp>
      <p:sp>
        <p:nvSpPr>
          <p:cNvPr id="4" name="QB_4_BD.5_1#0fb50229e?vcp=1&amp;pid=1d899c011&amp;color=0,0,0&amp;vtp=1&amp;bbb=1"/>
          <p:cNvSpPr/>
          <p:nvPr/>
        </p:nvSpPr>
        <p:spPr>
          <a:xfrm>
            <a:off x="896112" y="28931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我（已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己）经是小学生了，能自（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已 己）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做一些事了。</a:t>
            </a:r>
            <a:endParaRPr lang="en-US" altLang="zh-CN" sz="2400" dirty="0"/>
          </a:p>
        </p:txBody>
      </p:sp>
      <p:sp>
        <p:nvSpPr>
          <p:cNvPr id="5" name="QB_4_BD.8_1#efea22de4?vcp=1&amp;pid=1d899c011&amp;color=0,0,0&amp;vtp=1&amp;bbb=1"/>
          <p:cNvSpPr/>
          <p:nvPr/>
        </p:nvSpPr>
        <p:spPr>
          <a:xfrm>
            <a:off x="896112" y="34278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刚才有几个（人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入）进（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 入）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了白马寺。</a:t>
            </a:r>
            <a:endParaRPr lang="en-US" altLang="zh-CN" sz="2400" dirty="0"/>
          </a:p>
        </p:txBody>
      </p:sp>
      <p:sp>
        <p:nvSpPr>
          <p:cNvPr id="6" name="QB_4_BD.11_1#d464c08e8?vcp=1&amp;pid=1d899c011&amp;color=0,0,0&amp;vtp=1&amp;bbb=1"/>
          <p:cNvSpPr/>
          <p:nvPr/>
        </p:nvSpPr>
        <p:spPr>
          <a:xfrm>
            <a:off x="896112" y="39624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（4）拿起这个小（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力 刀），用不了多大（力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刀）气。</a:t>
            </a:r>
            <a:endParaRPr lang="en-US" altLang="zh-CN" sz="2400" dirty="0"/>
          </a:p>
        </p:txBody>
      </p:sp>
      <p:sp>
        <p:nvSpPr>
          <p:cNvPr id="7" name="QB_4_BD.14_1#1a75712cd?vcp=1&amp;pid=1d899c011&amp;color=0,0,0&amp;vtp=1&amp;bbb=1"/>
          <p:cNvSpPr/>
          <p:nvPr/>
        </p:nvSpPr>
        <p:spPr>
          <a:xfrm>
            <a:off x="896112" y="44971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（5）天（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情 晴）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可以做很多事（情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晴）了。</a:t>
            </a:r>
            <a:endParaRPr lang="en-US" altLang="zh-CN" sz="2400" dirty="0"/>
          </a:p>
        </p:txBody>
      </p:sp>
      <p:sp>
        <p:nvSpPr>
          <p:cNvPr id="8" name="QB_4_AN.3_1#455fe2ed5&amp;bc=1">
            <a:extLst>
              <a:ext uri="{FF2B5EF4-FFF2-40B4-BE49-F238E27FC236}">
                <a16:creationId xmlns:a16="http://schemas.microsoft.com/office/drawing/2014/main" id="{984ABB67-A2E2-F5EC-7EAF-6B56236E5D7F}"/>
              </a:ext>
            </a:extLst>
          </p:cNvPr>
          <p:cNvSpPr txBox="1"/>
          <p:nvPr/>
        </p:nvSpPr>
        <p:spPr>
          <a:xfrm>
            <a:off x="2686812" y="251088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B_4_AN.4_1#455fe2ed5&amp;bc=1">
            <a:extLst>
              <a:ext uri="{FF2B5EF4-FFF2-40B4-BE49-F238E27FC236}">
                <a16:creationId xmlns:a16="http://schemas.microsoft.com/office/drawing/2014/main" id="{2A7E2E90-C344-6212-89CE-AF2CB393879C}"/>
              </a:ext>
            </a:extLst>
          </p:cNvPr>
          <p:cNvSpPr txBox="1"/>
          <p:nvPr/>
        </p:nvSpPr>
        <p:spPr>
          <a:xfrm>
            <a:off x="5125212" y="251088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0" name="QB_4_AN.6_1#0fb50229e&amp;bc=1">
            <a:extLst>
              <a:ext uri="{FF2B5EF4-FFF2-40B4-BE49-F238E27FC236}">
                <a16:creationId xmlns:a16="http://schemas.microsoft.com/office/drawing/2014/main" id="{5F0A8ECA-46D3-0C82-43BA-CEB1495B9E06}"/>
              </a:ext>
            </a:extLst>
          </p:cNvPr>
          <p:cNvSpPr txBox="1"/>
          <p:nvPr/>
        </p:nvSpPr>
        <p:spPr>
          <a:xfrm>
            <a:off x="2229612" y="304555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1" name="QB_4_AN.7_1#0fb50229e&amp;bc=1">
            <a:extLst>
              <a:ext uri="{FF2B5EF4-FFF2-40B4-BE49-F238E27FC236}">
                <a16:creationId xmlns:a16="http://schemas.microsoft.com/office/drawing/2014/main" id="{13830DDB-D2E6-5CEA-71AE-C5E4F15ACD17}"/>
              </a:ext>
            </a:extLst>
          </p:cNvPr>
          <p:cNvSpPr txBox="1"/>
          <p:nvPr/>
        </p:nvSpPr>
        <p:spPr>
          <a:xfrm>
            <a:off x="6801612" y="304555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2" name="QB_4_AN.9_1#efea22de4&amp;bc=1">
            <a:extLst>
              <a:ext uri="{FF2B5EF4-FFF2-40B4-BE49-F238E27FC236}">
                <a16:creationId xmlns:a16="http://schemas.microsoft.com/office/drawing/2014/main" id="{E2E32589-0C99-5CA8-9CBF-83C91036A1FC}"/>
              </a:ext>
            </a:extLst>
          </p:cNvPr>
          <p:cNvSpPr txBox="1"/>
          <p:nvPr/>
        </p:nvSpPr>
        <p:spPr>
          <a:xfrm>
            <a:off x="3448812" y="358022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B_4_AN.10_1#efea22de4&amp;bc=1">
            <a:extLst>
              <a:ext uri="{FF2B5EF4-FFF2-40B4-BE49-F238E27FC236}">
                <a16:creationId xmlns:a16="http://schemas.microsoft.com/office/drawing/2014/main" id="{496B2736-3247-8041-AA9E-C07EB46FF590}"/>
              </a:ext>
            </a:extLst>
          </p:cNvPr>
          <p:cNvSpPr txBox="1"/>
          <p:nvPr/>
        </p:nvSpPr>
        <p:spPr>
          <a:xfrm>
            <a:off x="5582412" y="358022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4" name="QB_4_AN.12_1#d464c08e8&amp;bc=1">
            <a:extLst>
              <a:ext uri="{FF2B5EF4-FFF2-40B4-BE49-F238E27FC236}">
                <a16:creationId xmlns:a16="http://schemas.microsoft.com/office/drawing/2014/main" id="{A52D2417-4FE6-4EE5-FF7E-895FE34916EE}"/>
              </a:ext>
            </a:extLst>
          </p:cNvPr>
          <p:cNvSpPr txBox="1"/>
          <p:nvPr/>
        </p:nvSpPr>
        <p:spPr>
          <a:xfrm>
            <a:off x="3906012" y="411489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5" name="QB_4_AN.13_1#d464c08e8&amp;bc=1">
            <a:extLst>
              <a:ext uri="{FF2B5EF4-FFF2-40B4-BE49-F238E27FC236}">
                <a16:creationId xmlns:a16="http://schemas.microsoft.com/office/drawing/2014/main" id="{0E5E628B-5913-0971-8AA8-4B878C99EBF5}"/>
              </a:ext>
            </a:extLst>
          </p:cNvPr>
          <p:cNvSpPr txBox="1"/>
          <p:nvPr/>
        </p:nvSpPr>
        <p:spPr>
          <a:xfrm>
            <a:off x="6649212" y="411489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6" name="QB_4_AN.15_1#1a75712cd&amp;bc=1">
            <a:extLst>
              <a:ext uri="{FF2B5EF4-FFF2-40B4-BE49-F238E27FC236}">
                <a16:creationId xmlns:a16="http://schemas.microsoft.com/office/drawing/2014/main" id="{42F545BB-8100-0740-8874-4E720684D3CD}"/>
              </a:ext>
            </a:extLst>
          </p:cNvPr>
          <p:cNvSpPr txBox="1"/>
          <p:nvPr/>
        </p:nvSpPr>
        <p:spPr>
          <a:xfrm>
            <a:off x="2686812" y="464956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7" name="QB_4_AN.16_1#1a75712cd&amp;bc=1">
            <a:extLst>
              <a:ext uri="{FF2B5EF4-FFF2-40B4-BE49-F238E27FC236}">
                <a16:creationId xmlns:a16="http://schemas.microsoft.com/office/drawing/2014/main" id="{E0BA8BE6-A008-84F3-AF37-4712C95F7CC7}"/>
              </a:ext>
            </a:extLst>
          </p:cNvPr>
          <p:cNvSpPr txBox="1"/>
          <p:nvPr/>
        </p:nvSpPr>
        <p:spPr>
          <a:xfrm>
            <a:off x="6039612" y="464956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7_1#0a048fbf0?sp=1&amp;vcp=1&amp;pid=1f7c9e5e7&amp;color=0,0,0&amp;vtp=1&amp;bt=1&amp;bbb=1&amp;hb=1"/>
          <p:cNvSpPr/>
          <p:nvPr/>
        </p:nvSpPr>
        <p:spPr>
          <a:xfrm>
            <a:off x="896112" y="11521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5.［识词］认真观察小孩的表情，将表情与下面对应的词语连线，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再选词填空。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众众在运动会上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，跑步得了第一名，拿到了奖状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。可是他不小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心把奖状弄坏了，就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地哭了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</a:t>
            </a:r>
            <a:endParaRPr lang="en-US" altLang="zh-CN" sz="2400" dirty="0"/>
          </a:p>
        </p:txBody>
      </p:sp>
      <p:sp>
        <p:nvSpPr>
          <p:cNvPr id="3" name="QB_3_AN.38_1#0a048fbf0.blank?vcp=1&amp;pid=1f7c9e5e7&amp;color=0,0,0&amp;vpa=27&amp;vtp=1"/>
          <p:cNvSpPr/>
          <p:nvPr/>
        </p:nvSpPr>
        <p:spPr>
          <a:xfrm>
            <a:off x="8837581" y="224183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B_3_AN.40_1#0a048fbf0.blank?vcp=1&amp;pid=1f7c9e5e7&amp;color=0,0,0&amp;vpa=28&amp;vtp=1"/>
          <p:cNvSpPr/>
          <p:nvPr/>
        </p:nvSpPr>
        <p:spPr>
          <a:xfrm>
            <a:off x="3655980" y="277904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pic>
        <p:nvPicPr>
          <p:cNvPr id="5" name="QB_3_BD.39_1#0a048fbf0?htil=1&amp;vcp=1&amp;pid=1f7c9e5e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1443" y="3797387"/>
            <a:ext cx="5157216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7215285E-D6C7-3052-19B0-FE9E93DC8BAE}"/>
              </a:ext>
            </a:extLst>
          </p:cNvPr>
          <p:cNvCxnSpPr>
            <a:cxnSpLocks/>
          </p:cNvCxnSpPr>
          <p:nvPr/>
        </p:nvCxnSpPr>
        <p:spPr>
          <a:xfrm>
            <a:off x="5009113" y="4552513"/>
            <a:ext cx="976746" cy="7733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0B8BB1D5-CE0F-AEC0-D041-083BB8113702}"/>
              </a:ext>
            </a:extLst>
          </p:cNvPr>
          <p:cNvCxnSpPr>
            <a:cxnSpLocks/>
          </p:cNvCxnSpPr>
          <p:nvPr/>
        </p:nvCxnSpPr>
        <p:spPr>
          <a:xfrm flipH="1">
            <a:off x="4935961" y="4552513"/>
            <a:ext cx="1202298" cy="7123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8A972316-FC29-FB23-4E4B-80B27D569BA5}"/>
              </a:ext>
            </a:extLst>
          </p:cNvPr>
          <p:cNvCxnSpPr>
            <a:cxnSpLocks/>
          </p:cNvCxnSpPr>
          <p:nvPr/>
        </p:nvCxnSpPr>
        <p:spPr>
          <a:xfrm>
            <a:off x="7261309" y="4521756"/>
            <a:ext cx="1302287" cy="8244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99727460-5247-B3C0-628D-61D2104E7DFC}"/>
              </a:ext>
            </a:extLst>
          </p:cNvPr>
          <p:cNvCxnSpPr>
            <a:cxnSpLocks/>
          </p:cNvCxnSpPr>
          <p:nvPr/>
        </p:nvCxnSpPr>
        <p:spPr>
          <a:xfrm flipH="1">
            <a:off x="7485062" y="4466569"/>
            <a:ext cx="1051697" cy="84186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2_1#559b7828b?vcp=1&amp;pid=1f7c9e5e7&amp;color=0,0,0&amp;vtp=1&amp;bt=1&amp;bbb=1"/>
          <p:cNvSpPr/>
          <p:nvPr/>
        </p:nvSpPr>
        <p:spPr>
          <a:xfrm>
            <a:off x="896112" y="20907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6.［反义词］在括号里写出下列句子中加点字的反义词。</a:t>
            </a:r>
            <a:endParaRPr lang="en-US" altLang="zh-CN" sz="2400" dirty="0"/>
          </a:p>
        </p:txBody>
      </p:sp>
      <p:sp>
        <p:nvSpPr>
          <p:cNvPr id="3" name="QB_4_BD.43_1#26170a3c2?vcp=1&amp;pid=559b7828b&amp;color=0,0,0&amp;vtp=1&amp;bbb=1"/>
          <p:cNvSpPr/>
          <p:nvPr/>
        </p:nvSpPr>
        <p:spPr>
          <a:xfrm>
            <a:off x="896112" y="26315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（1）在他的手里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，本来弯弯的细铁丝变(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了。</a:t>
            </a:r>
            <a:endParaRPr lang="en-US" altLang="zh-CN" sz="2400" dirty="0"/>
          </a:p>
        </p:txBody>
      </p:sp>
      <p:sp>
        <p:nvSpPr>
          <p:cNvPr id="4" name="QB_4_AN.44_1#26170a3c2.bracket?vcp=1&amp;pid=559b7828b&amp;color=0,0,0&amp;vpa=29&amp;vtp=1"/>
          <p:cNvSpPr/>
          <p:nvPr/>
        </p:nvSpPr>
        <p:spPr>
          <a:xfrm>
            <a:off x="6399181" y="26201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直</a:t>
            </a:r>
            <a:endParaRPr lang="en-US" altLang="zh-CN" sz="2400" dirty="0"/>
          </a:p>
        </p:txBody>
      </p:sp>
      <p:sp>
        <p:nvSpPr>
          <p:cNvPr id="5" name="QB_4_BD.45_1#ac61de639?vcp=1&amp;pid=559b7828b&amp;color=0,0,0&amp;vtp=1&amp;bbb=1"/>
          <p:cNvSpPr/>
          <p:nvPr/>
        </p:nvSpPr>
        <p:spPr>
          <a:xfrm>
            <a:off x="896112" y="31662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（2）他看见燕子摆着尾巴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，在空中飞来飞(    )。</a:t>
            </a:r>
            <a:endParaRPr lang="en-US" altLang="zh-CN" sz="2400" dirty="0"/>
          </a:p>
        </p:txBody>
      </p:sp>
      <p:sp>
        <p:nvSpPr>
          <p:cNvPr id="6" name="QB_4_AN.46_1#ac61de639.bracket?vcp=1&amp;pid=559b7828b&amp;color=0,0,0&amp;vpa=30&amp;vtp=1"/>
          <p:cNvSpPr/>
          <p:nvPr/>
        </p:nvSpPr>
        <p:spPr>
          <a:xfrm>
            <a:off x="6703981" y="31547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去</a:t>
            </a:r>
            <a:endParaRPr lang="en-US" altLang="zh-CN" sz="2400" dirty="0"/>
          </a:p>
        </p:txBody>
      </p:sp>
      <p:sp>
        <p:nvSpPr>
          <p:cNvPr id="7" name="QB_4_BD.47_1#7197aaa61?vcp=1&amp;pid=559b7828b&amp;color=0,0,0&amp;vtp=1&amp;bbb=1"/>
          <p:cNvSpPr/>
          <p:nvPr/>
        </p:nvSpPr>
        <p:spPr>
          <a:xfrm>
            <a:off x="896112" y="37008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3）(    )对今，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圆对方。</a:t>
            </a:r>
            <a:endParaRPr lang="en-US" altLang="zh-CN" sz="2400" dirty="0"/>
          </a:p>
        </p:txBody>
      </p:sp>
      <p:sp>
        <p:nvSpPr>
          <p:cNvPr id="8" name="QB_4_AN.48_1#7197aaa61.bracket?vcp=1&amp;pid=559b7828b&amp;color=0,0,0&amp;vpa=31&amp;vtp=1"/>
          <p:cNvSpPr/>
          <p:nvPr/>
        </p:nvSpPr>
        <p:spPr>
          <a:xfrm>
            <a:off x="1827181" y="36894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古</a:t>
            </a:r>
            <a:endParaRPr lang="en-US" altLang="zh-CN" sz="2400" dirty="0"/>
          </a:p>
        </p:txBody>
      </p:sp>
      <p:sp>
        <p:nvSpPr>
          <p:cNvPr id="9" name="QB_4_BD.49_1#5553a32f5?vcp=1&amp;pid=559b7828b&amp;color=0,0,0&amp;vtp=1&amp;bbb=1"/>
          <p:cNvSpPr/>
          <p:nvPr/>
        </p:nvSpPr>
        <p:spPr>
          <a:xfrm>
            <a:off x="896112" y="42355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）我们都知道春暖，也知道秋(    )。</a:t>
            </a:r>
            <a:endParaRPr lang="en-US" altLang="zh-CN" sz="2400" dirty="0"/>
          </a:p>
        </p:txBody>
      </p:sp>
      <p:sp>
        <p:nvSpPr>
          <p:cNvPr id="10" name="QB_4_AN.50_1#5553a32f5.bracket?vcp=1&amp;pid=559b7828b&amp;color=0,0,0&amp;vpa=32&amp;vtp=1"/>
          <p:cNvSpPr/>
          <p:nvPr/>
        </p:nvSpPr>
        <p:spPr>
          <a:xfrm>
            <a:off x="5484780" y="422411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凉</a:t>
            </a:r>
            <a:endParaRPr lang="en-US" altLang="zh-CN" sz="2400" dirty="0"/>
          </a:p>
        </p:txBody>
      </p:sp>
      <p:sp>
        <p:nvSpPr>
          <p:cNvPr id="11" name="QB_4_BD.43_1#26170a3c2?vcp=1&amp;pid=559b7828b&amp;color=0,0,0&amp;vtp=1&amp;bbb=1&amp;zzd= 1">
            <a:extLst>
              <a:ext uri="{FF2B5EF4-FFF2-40B4-BE49-F238E27FC236}">
                <a16:creationId xmlns:a16="http://schemas.microsoft.com/office/drawing/2014/main" id="{21EED64E-9BEC-C3CB-EC41-2B598F4779FA}"/>
              </a:ext>
            </a:extLst>
          </p:cNvPr>
          <p:cNvSpPr/>
          <p:nvPr/>
        </p:nvSpPr>
        <p:spPr>
          <a:xfrm>
            <a:off x="4229894" y="313153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45_1#ac61de639?vcp=1&amp;pid=559b7828b&amp;color=0,0,0&amp;vtp=1&amp;bbb=1&amp;zzd= 1">
            <a:extLst>
              <a:ext uri="{FF2B5EF4-FFF2-40B4-BE49-F238E27FC236}">
                <a16:creationId xmlns:a16="http://schemas.microsoft.com/office/drawing/2014/main" id="{E64DA62F-4F1A-9CAC-0B57-299ADCBA5D9C}"/>
              </a:ext>
            </a:extLst>
          </p:cNvPr>
          <p:cNvSpPr/>
          <p:nvPr/>
        </p:nvSpPr>
        <p:spPr>
          <a:xfrm>
            <a:off x="6058694" y="366620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47_1#7197aaa61?vcp=1&amp;pid=559b7828b&amp;color=0,0,0&amp;vtp=1&amp;bbb=1&amp;zzd= 1">
            <a:extLst>
              <a:ext uri="{FF2B5EF4-FFF2-40B4-BE49-F238E27FC236}">
                <a16:creationId xmlns:a16="http://schemas.microsoft.com/office/drawing/2014/main" id="{AA286B51-2E85-1D2C-D33D-84EF497B84B2}"/>
              </a:ext>
            </a:extLst>
          </p:cNvPr>
          <p:cNvSpPr/>
          <p:nvPr/>
        </p:nvSpPr>
        <p:spPr>
          <a:xfrm>
            <a:off x="3010694" y="42008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49_1#5553a32f5?vcp=1&amp;pid=559b7828b&amp;color=0,0,0&amp;vtp=1&amp;bbb=1&amp;zzd= 1">
            <a:extLst>
              <a:ext uri="{FF2B5EF4-FFF2-40B4-BE49-F238E27FC236}">
                <a16:creationId xmlns:a16="http://schemas.microsoft.com/office/drawing/2014/main" id="{039900D5-EC36-0CAA-5B43-BA981A145E4E}"/>
              </a:ext>
            </a:extLst>
          </p:cNvPr>
          <p:cNvSpPr/>
          <p:nvPr/>
        </p:nvSpPr>
        <p:spPr>
          <a:xfrm>
            <a:off x="3620294" y="47355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1_1#03dd36e53?vcp=1&amp;pid=1f7c9e5e7&amp;color=0,0,0&amp;vtp=1&amp;bt=1&amp;bbb=1"/>
          <p:cNvSpPr/>
          <p:nvPr/>
        </p:nvSpPr>
        <p:spPr>
          <a:xfrm>
            <a:off x="896112" y="20708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7.［词组］读一读，选一选，填一填。</a:t>
            </a:r>
            <a:endParaRPr lang="en-US" altLang="zh-CN" sz="2400" dirty="0"/>
          </a:p>
        </p:txBody>
      </p:sp>
      <p:sp>
        <p:nvSpPr>
          <p:cNvPr id="3" name="QB_4_BD.52_1#784d2b4fc?sp=1&amp;vcp=1&amp;pid=03dd36e53&amp;color=0,0,0&amp;vtp=1&amp;bbb=1&amp;hb=1"/>
          <p:cNvSpPr/>
          <p:nvPr/>
        </p:nvSpPr>
        <p:spPr>
          <a:xfrm>
            <a:off x="896112" y="261835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（1）选择恰当的动词填空。（填序号）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跳 ②踢 ③讲 ④打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下课了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，同学们都到操场上活动，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有的(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排球，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有的(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足球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皮筋，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还有的在花坛边听老师(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故事，课间活动真是丰富多彩啊！</a:t>
            </a:r>
            <a:endParaRPr lang="en-US" altLang="zh-CN" sz="2400" dirty="0"/>
          </a:p>
        </p:txBody>
      </p:sp>
      <p:sp>
        <p:nvSpPr>
          <p:cNvPr id="4" name="QB_4_AN.53_1#784d2b4fc.bracket?vcp=1&amp;pid=03dd36e53&amp;color=0,0,0&amp;vpa=33&amp;vtp=1"/>
          <p:cNvSpPr/>
          <p:nvPr/>
        </p:nvSpPr>
        <p:spPr>
          <a:xfrm>
            <a:off x="6856381" y="374611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5" name="QB_4_AN.54_1#784d2b4fc.bracket?vcp=1&amp;pid=03dd36e53&amp;color=0,0,0&amp;vpa=34&amp;vtp=1"/>
          <p:cNvSpPr/>
          <p:nvPr/>
        </p:nvSpPr>
        <p:spPr>
          <a:xfrm>
            <a:off x="9294781" y="374611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6" name="QB_4_AN.55_1#784d2b4fc.bracket?vcp=1&amp;pid=03dd36e53&amp;color=0,0,0&amp;vpa=35&amp;vtp=1"/>
          <p:cNvSpPr/>
          <p:nvPr/>
        </p:nvSpPr>
        <p:spPr>
          <a:xfrm>
            <a:off x="1369980" y="428332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7" name="QB_4_AN.56_1#784d2b4fc.bracket?vcp=1&amp;pid=03dd36e53&amp;color=0,0,0&amp;vpa=36&amp;vtp=1"/>
          <p:cNvSpPr/>
          <p:nvPr/>
        </p:nvSpPr>
        <p:spPr>
          <a:xfrm>
            <a:off x="6246780" y="428332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852</Words>
  <Application>Microsoft Office PowerPoint</Application>
  <PresentationFormat>宽屏</PresentationFormat>
  <Paragraphs>225</Paragraphs>
  <Slides>21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Heiti SC Medium</vt:lpstr>
      <vt:lpstr>Microsoft YaHei Bold</vt:lpstr>
      <vt:lpstr>华文细黑</vt:lpstr>
      <vt:lpstr>SimSun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2025-01-21T11:20:22Z</dcterms:created>
  <dcterms:modified xsi:type="dcterms:W3CDTF">2025-01-21T12:00:43Z</dcterms:modified>
  <cp:category/>
  <cp:contentStatus/>
</cp:coreProperties>
</file>