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541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c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5_1#38153dbad?vcp=1&amp;pid=c21731b35&amp;color=0,0,0&amp;vtp=1&amp;bt=1&amp;bbb=1"/>
          <p:cNvSpPr/>
          <p:nvPr/>
        </p:nvSpPr>
        <p:spPr>
          <a:xfrm>
            <a:off x="896112" y="1293749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5.众众打电话约望望明天上午去郑州图书馆看书。请你补全对话。（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45_1#38153dbad?vcp=1&amp;pid=c21731b35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00773" y="131724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4_BD.46_1#293fd8fd5?htil=1&amp;vcp=1&amp;vopoq=1&amp;pid=38153dbad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5009" y="1749806"/>
            <a:ext cx="2631985" cy="232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46_2#293fd8fd5?htil=1&amp;sp=1&amp;vcp=1&amp;vopoq=1&amp;pid=38153dbad&amp;color=0,0,0&amp;vtp=1&amp;bbb=1&amp;hb=1&amp;hs=1"/>
          <p:cNvSpPr/>
          <p:nvPr/>
        </p:nvSpPr>
        <p:spPr>
          <a:xfrm>
            <a:off x="896112" y="1762505"/>
            <a:ext cx="705002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（1）接电话的是望望的妈妈，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众众该怎么说？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6" name="QC_4_AN.47_1#293fd8fd5.bracket?vcp=1&amp;vopoq=1&amp;pid=38153dbad&amp;color=0,0,0&amp;vpa=35&amp;vtp=1"/>
          <p:cNvSpPr/>
          <p:nvPr/>
        </p:nvSpPr>
        <p:spPr>
          <a:xfrm>
            <a:off x="1217580" y="2234119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7" name="QC_4_BD.46_3#293fd8fd5.choices?htil=1&amp;vcp=1&amp;vopoq=1&amp;pid=38153dbad&amp;color=0,0,0&amp;vtp=1&amp;bbb=1&amp;hs=1"/>
          <p:cNvSpPr/>
          <p:nvPr/>
        </p:nvSpPr>
        <p:spPr>
          <a:xfrm>
            <a:off x="896112" y="2714814"/>
            <a:ext cx="7050024" cy="1382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①我找望望，让他接电话。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喂！我是众众，让望望接电话。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阿姨，您好！我是望望的同学众众，请问望望在家吗？</a:t>
            </a:r>
            <a:endParaRPr lang="en-US" altLang="zh-CN" sz="2400" spc="-100" dirty="0"/>
          </a:p>
        </p:txBody>
      </p:sp>
      <p:sp>
        <p:nvSpPr>
          <p:cNvPr id="8" name="QB_4_BD.48_1#1ced59bc0?sp=1&amp;vcp=1&amp;pid=38153dbad&amp;color=0,0,0&amp;vtp=1&amp;bbb=1&amp;hs=1"/>
          <p:cNvSpPr/>
          <p:nvPr/>
        </p:nvSpPr>
        <p:spPr>
          <a:xfrm>
            <a:off x="896112" y="4130229"/>
            <a:ext cx="10387584" cy="1382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（2）望望的妈妈把电话给望望接听，众众会怎样和望望说呢？请你写一写。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：众众，你找我有什么事？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众众：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</a:t>
            </a:r>
            <a:endParaRPr lang="en-US" altLang="zh-CN" sz="2400" dirty="0"/>
          </a:p>
        </p:txBody>
      </p:sp>
      <p:sp>
        <p:nvSpPr>
          <p:cNvPr id="9" name="QB_4_AN.49_1#1ced59bc0.blank?vcp=1&amp;pid=38153dbad&amp;color=0,0,0&amp;vpa=36&amp;vtp=1&amp;bbb=1"/>
          <p:cNvSpPr/>
          <p:nvPr/>
        </p:nvSpPr>
        <p:spPr>
          <a:xfrm>
            <a:off x="1827181" y="5046343"/>
            <a:ext cx="845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【示例】望望，明天上午你要和我一起去郑州图书馆看书吗？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402da2b7?vcp=1&amp;pid=b3f67acb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三、诗人写了一首诗，赠给自己的伙伴。（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a402da2b7?vcp=1&amp;pid=b3f67acbe&amp;color=0,0,0&amp;tib=255,255,255&amp;iip=2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669" y="900000"/>
            <a:ext cx="457200" cy="457200"/>
          </a:xfrm>
          <a:prstGeom prst="rect">
            <a:avLst/>
          </a:prstGeom>
        </p:spPr>
      </p:pic>
      <p:sp>
        <p:nvSpPr>
          <p:cNvPr id="4" name="QM_3_BD.50_1#b243150e3?vcp=1&amp;pid=a402da2b7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赠汪伦</a:t>
            </a:r>
            <a:endParaRPr lang="en-US" altLang="zh-CN" sz="2400" dirty="0"/>
          </a:p>
        </p:txBody>
      </p:sp>
      <p:pic>
        <p:nvPicPr>
          <p:cNvPr id="5" name="QM_3_BD.50_2#b243150e3?vcp=1&amp;pid=a402da2b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8094" y="1963498"/>
            <a:ext cx="2492764" cy="156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3_BD.50_3#b243150e3?vcp=1&amp;pid=a402da2b7&amp;color=0,0,0&amp;vtp=1&amp;bbb=1"/>
          <p:cNvSpPr/>
          <p:nvPr/>
        </p:nvSpPr>
        <p:spPr>
          <a:xfrm>
            <a:off x="896112" y="3665298"/>
            <a:ext cx="10387584" cy="9559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</a:t>
            </a:r>
            <a:r>
              <a:rPr lang="en-US" altLang="zh-CN" sz="4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乘舟将欲行，忽闻岸</a:t>
            </a:r>
            <a:r>
              <a:rPr lang="en-US" altLang="zh-CN" sz="5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踏歌声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7" name="QM_3_BD.50_3#b243150e3?vcp=1&amp;pid=a402da2b7&amp;color=0,0,0&amp;tib=255,255,255&amp;iip=2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5516" y="3697493"/>
            <a:ext cx="905256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50_3#b243150e3?vcp=1&amp;pid=a402da2b7&amp;color=0,0,0&amp;tib=255,255,255&amp;iip=2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3403" y="3660917"/>
            <a:ext cx="941832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M_3_BD.50_4#b243150e3?vcp=1&amp;pid=a402da2b7&amp;color=0,0,0&amp;vtp=1&amp;bbb=1"/>
          <p:cNvSpPr/>
          <p:nvPr/>
        </p:nvSpPr>
        <p:spPr>
          <a:xfrm>
            <a:off x="896112" y="4625100"/>
            <a:ext cx="10387584" cy="10735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桃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潭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深千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及汪伦送我情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0" name="QM_3_BD.50_4#b243150e3?vcp=1&amp;pid=a402da2b7&amp;color=0,0,0&amp;tib=255,255,255&amp;iip=2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8089" y="4626751"/>
            <a:ext cx="1051560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M_3_BD.50_4#b243150e3?vcp=1&amp;pid=a402da2b7&amp;color=0,0,0&amp;tib=255,255,255&amp;iip=2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8739" y="4626751"/>
            <a:ext cx="1051560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M_3_BD.50_4#b243150e3?vcp=1&amp;pid=a402da2b7&amp;color=0,0,0&amp;tib=255,255,255&amp;iip=2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4189" y="4626751"/>
            <a:ext cx="1051560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M_3_BD.50_4#b243150e3?vcp=1&amp;pid=a402da2b7&amp;color=0,0,0&amp;tib=255,255,255&amp;iip=2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4839" y="4626751"/>
            <a:ext cx="1051560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O_4_AN.52_1#250d0bc5c?vcp=1&amp;pid=b243150e3&amp;color=0,0,0&amp;vtp=1&amp;bbb=1"/>
          <p:cNvSpPr/>
          <p:nvPr/>
        </p:nvSpPr>
        <p:spPr>
          <a:xfrm>
            <a:off x="1487171" y="3954647"/>
            <a:ext cx="24550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</a:t>
            </a:r>
            <a:endParaRPr lang="en-US" altLang="zh-CN" sz="2400" dirty="0"/>
          </a:p>
        </p:txBody>
      </p:sp>
      <p:sp>
        <p:nvSpPr>
          <p:cNvPr id="15" name="QO_4_AN.52_1#250d0bc5c?vcp=1&amp;pid=b243150e3&amp;color=0,0,0&amp;vtp=1&amp;bbb=1">
            <a:extLst>
              <a:ext uri="{FF2B5EF4-FFF2-40B4-BE49-F238E27FC236}">
                <a16:creationId xmlns:a16="http://schemas.microsoft.com/office/drawing/2014/main" id="{21D14E50-7EAC-CBC4-E1A5-B058B5ADCC2E}"/>
              </a:ext>
            </a:extLst>
          </p:cNvPr>
          <p:cNvSpPr/>
          <p:nvPr/>
        </p:nvSpPr>
        <p:spPr>
          <a:xfrm>
            <a:off x="5156915" y="3971054"/>
            <a:ext cx="24550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</a:t>
            </a:r>
            <a:endParaRPr lang="en-US" altLang="zh-CN" sz="2400" dirty="0"/>
          </a:p>
        </p:txBody>
      </p:sp>
      <p:sp>
        <p:nvSpPr>
          <p:cNvPr id="16" name="QO_4_AN.52_1#250d0bc5c?vcp=1&amp;pid=b243150e3&amp;color=0,0,0&amp;vtp=1&amp;bbb=1">
            <a:extLst>
              <a:ext uri="{FF2B5EF4-FFF2-40B4-BE49-F238E27FC236}">
                <a16:creationId xmlns:a16="http://schemas.microsoft.com/office/drawing/2014/main" id="{0AEE9147-4821-BF21-BE8D-5BC5ED6AF510}"/>
              </a:ext>
            </a:extLst>
          </p:cNvPr>
          <p:cNvSpPr/>
          <p:nvPr/>
        </p:nvSpPr>
        <p:spPr>
          <a:xfrm>
            <a:off x="1527176" y="4896479"/>
            <a:ext cx="24550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17" name="QO_4_AN.52_1#250d0bc5c?vcp=1&amp;pid=b243150e3&amp;color=0,0,0&amp;vtp=1&amp;bbb=1">
            <a:extLst>
              <a:ext uri="{FF2B5EF4-FFF2-40B4-BE49-F238E27FC236}">
                <a16:creationId xmlns:a16="http://schemas.microsoft.com/office/drawing/2014/main" id="{7F0B3879-41D2-0B44-3E4E-6A92847218A1}"/>
              </a:ext>
            </a:extLst>
          </p:cNvPr>
          <p:cNvSpPr/>
          <p:nvPr/>
        </p:nvSpPr>
        <p:spPr>
          <a:xfrm>
            <a:off x="3014728" y="4921763"/>
            <a:ext cx="24550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</a:t>
            </a:r>
            <a:endParaRPr lang="en-US" altLang="zh-CN" sz="2400" dirty="0"/>
          </a:p>
        </p:txBody>
      </p:sp>
      <p:sp>
        <p:nvSpPr>
          <p:cNvPr id="18" name="QO_4_AN.52_1#250d0bc5c?vcp=1&amp;pid=b243150e3&amp;color=0,0,0&amp;vtp=1&amp;bbb=1">
            <a:extLst>
              <a:ext uri="{FF2B5EF4-FFF2-40B4-BE49-F238E27FC236}">
                <a16:creationId xmlns:a16="http://schemas.microsoft.com/office/drawing/2014/main" id="{D56A3E48-E6F0-9500-3C47-F2BC2172B76C}"/>
              </a:ext>
            </a:extLst>
          </p:cNvPr>
          <p:cNvSpPr/>
          <p:nvPr/>
        </p:nvSpPr>
        <p:spPr>
          <a:xfrm>
            <a:off x="4648251" y="4890310"/>
            <a:ext cx="24550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尺</a:t>
            </a:r>
            <a:endParaRPr lang="en-US" altLang="zh-CN" sz="2400" dirty="0"/>
          </a:p>
        </p:txBody>
      </p:sp>
      <p:sp>
        <p:nvSpPr>
          <p:cNvPr id="19" name="QO_4_AN.52_1#250d0bc5c?vcp=1&amp;pid=b243150e3&amp;color=0,0,0&amp;vtp=1&amp;bbb=1">
            <a:extLst>
              <a:ext uri="{FF2B5EF4-FFF2-40B4-BE49-F238E27FC236}">
                <a16:creationId xmlns:a16="http://schemas.microsoft.com/office/drawing/2014/main" id="{B0E4FEE8-0919-D967-C4BC-94C4688FEAD3}"/>
              </a:ext>
            </a:extLst>
          </p:cNvPr>
          <p:cNvSpPr/>
          <p:nvPr/>
        </p:nvSpPr>
        <p:spPr>
          <a:xfrm>
            <a:off x="6089904" y="4895130"/>
            <a:ext cx="24550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9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1_1#250d0bc5c?vcp=1&amp;pid=b243150e3&amp;color=0,0,0&amp;vtp=1&amp;bt=1&amp;bbb=1"/>
          <p:cNvSpPr/>
          <p:nvPr/>
        </p:nvSpPr>
        <p:spPr>
          <a:xfrm>
            <a:off x="896112" y="20906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1.把古诗补充完整。（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51_1#250d0bc5c?vcp=1&amp;pid=b243150e3&amp;color=0,0,0&amp;tib=255,255,255&amp;iip=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4773" y="217176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BD.53_1#5202dcb7c?vcp=1&amp;pid=b243150e3&amp;color=0,0,0&amp;vtp=1&amp;bbb=1"/>
          <p:cNvSpPr/>
          <p:nvPr/>
        </p:nvSpPr>
        <p:spPr>
          <a:xfrm>
            <a:off x="902208" y="26777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.这首诗的作者是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，作者最可能是图中的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B_4_BD.53_1#5202dcb7c?vcp=1&amp;pid=b243150e3&amp;color=0,0,0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06869" y="275887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54_1#5202dcb7c.blank?vcp=1&amp;pid=b243150e3&amp;color=0,0,0&amp;vpa=37&amp;vtp=1&amp;bbb=1"/>
          <p:cNvSpPr/>
          <p:nvPr/>
        </p:nvSpPr>
        <p:spPr>
          <a:xfrm>
            <a:off x="3357276" y="262825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李白</a:t>
            </a:r>
            <a:endParaRPr lang="en-US" altLang="zh-CN" sz="2400" dirty="0"/>
          </a:p>
        </p:txBody>
      </p:sp>
      <p:sp>
        <p:nvSpPr>
          <p:cNvPr id="8" name="QB_4_AN.55_1#5202dcb7c.blank?vcp=1&amp;pid=b243150e3&amp;color=0,0,0&amp;vpa=38&amp;vtp=1"/>
          <p:cNvSpPr/>
          <p:nvPr/>
        </p:nvSpPr>
        <p:spPr>
          <a:xfrm>
            <a:off x="7319677" y="26282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4_AS.56_1#5202dcb7c?vcp=1&amp;pid=b243150e3&amp;color=0,0,0&amp;vtp=1&amp;bbb=1&amp;hb=1"/>
          <p:cNvSpPr/>
          <p:nvPr/>
        </p:nvSpPr>
        <p:spPr>
          <a:xfrm>
            <a:off x="902208" y="321912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本题考查文学知识积累和对古诗内容的理解。由“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李白乘舟将欲行”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，是李白将要乘船远行，所以在船上的人应该是李白。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7" grpId="0" build="p" animBg="1"/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ff62d969?vcp=1&amp;pid=b3f67acbe&amp;color=0,0,0&amp;vtp=1&amp;bt=1&amp;bbb=1"/>
          <p:cNvSpPr/>
          <p:nvPr/>
        </p:nvSpPr>
        <p:spPr>
          <a:xfrm>
            <a:off x="896112" y="901524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四、让我们一起来看看小树的伙伴。（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23枚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7ff62d969?vcp=1&amp;pid=b3f67acbe&amp;color=0,0,0&amp;tib=255,255,255&amp;iip=3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294" y="900000"/>
            <a:ext cx="457200" cy="466344"/>
          </a:xfrm>
          <a:prstGeom prst="rect">
            <a:avLst/>
          </a:prstGeom>
        </p:spPr>
      </p:pic>
      <p:sp>
        <p:nvSpPr>
          <p:cNvPr id="4" name="C_3_BD#0e154e98e?vcp=1&amp;pid=7ff62d969&amp;color=0,0,0&amp;vtp=1&amp;bbb=1"/>
          <p:cNvSpPr/>
          <p:nvPr/>
        </p:nvSpPr>
        <p:spPr>
          <a:xfrm>
            <a:off x="896112" y="1429654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（一）（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2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600" dirty="0"/>
          </a:p>
        </p:txBody>
      </p:sp>
      <p:pic>
        <p:nvPicPr>
          <p:cNvPr id="5" name="C_3_BD#0e154e98e?vcp=1&amp;pid=7ff62d969&amp;color=0,0,0&amp;tib=255,255,255&amp;iip=3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172" y="1426606"/>
            <a:ext cx="429768" cy="429768"/>
          </a:xfrm>
          <a:prstGeom prst="rect">
            <a:avLst/>
          </a:prstGeom>
        </p:spPr>
      </p:pic>
      <p:sp>
        <p:nvSpPr>
          <p:cNvPr id="6" name="QM_4_BD.57_1#b89d02bea?vcp=1&amp;pid=0e154e98e&amp;color=0,0,0&amp;vtp=1&amp;bbb=1&amp;hb=1"/>
          <p:cNvSpPr/>
          <p:nvPr/>
        </p:nvSpPr>
        <p:spPr>
          <a:xfrm>
            <a:off x="896112" y="18469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树和喜鹊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每天天一亮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，喜鹊们叽叽喳喳叫几声，打着招呼一起飞出去了。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天一黑，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他们又叽叽喳喳地一起飞回窝里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，安安静静地睡觉了。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树很快乐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，喜鹊也很快乐。</a:t>
            </a:r>
            <a:endParaRPr lang="en-US" altLang="zh-CN" sz="2400" dirty="0"/>
          </a:p>
        </p:txBody>
      </p:sp>
      <p:sp>
        <p:nvSpPr>
          <p:cNvPr id="7" name="QO_5_BD.58_1#5d8376d62?vcp=1&amp;pid=b89d02bea&amp;color=0,0,0&amp;vtp=1&amp;bbb=1&amp;hb=1"/>
          <p:cNvSpPr/>
          <p:nvPr/>
        </p:nvSpPr>
        <p:spPr>
          <a:xfrm>
            <a:off x="896112" y="404318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1.用“○”圈画出文中形容喜鹊们叫声的词语。（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重复的只圈一次即可）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O_5_BD.58_1#5d8376d62?vcp=1&amp;pid=b89d02bea&amp;color=0,0,0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463824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椭圆 9">
            <a:extLst>
              <a:ext uri="{FF2B5EF4-FFF2-40B4-BE49-F238E27FC236}">
                <a16:creationId xmlns:a16="http://schemas.microsoft.com/office/drawing/2014/main" id="{71F13866-5549-38E9-26F6-C8EC5BA08A4F}"/>
              </a:ext>
            </a:extLst>
          </p:cNvPr>
          <p:cNvSpPr/>
          <p:nvPr/>
        </p:nvSpPr>
        <p:spPr>
          <a:xfrm>
            <a:off x="4245392" y="2384920"/>
            <a:ext cx="1241008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0_1#aa91b61d5?vcp=1&amp;vopoq=1&amp;pid=b89d02bea&amp;color=0,0,0&amp;vtp=1&amp;bt=1&amp;bbb=1"/>
          <p:cNvSpPr/>
          <p:nvPr/>
        </p:nvSpPr>
        <p:spPr>
          <a:xfrm>
            <a:off x="896112" y="23596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树和喜鹊为什么感到快乐？(      )（3枚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60_1#aa91b61d5?vcp=1&amp;vopoq=1&amp;pid=b89d02bea&amp;color=0,0,0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244075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61_1#aa91b61d5.bracket?vcp=1&amp;vopoq=1&amp;pid=b89d02bea&amp;color=0,0,0&amp;vpa=39&amp;vtp=1"/>
          <p:cNvSpPr/>
          <p:nvPr/>
        </p:nvSpPr>
        <p:spPr>
          <a:xfrm>
            <a:off x="5179980" y="234823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5_BD.60_2#aa91b61d5.choices?vcp=1&amp;vopoq=1&amp;pid=b89d02bea&amp;color=0,0,0&amp;vtp=1&amp;bbb=1"/>
          <p:cNvSpPr/>
          <p:nvPr/>
        </p:nvSpPr>
        <p:spPr>
          <a:xfrm>
            <a:off x="896112" y="289947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①喜鹊叽叽喳喳地叫，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很快乐。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他们都有了朋友，不再孤单。</a:t>
            </a:r>
            <a:endParaRPr lang="en-US" altLang="zh-CN" sz="2400" dirty="0"/>
          </a:p>
        </p:txBody>
      </p:sp>
      <p:sp>
        <p:nvSpPr>
          <p:cNvPr id="6" name="QB_5_BD.62_1#1fa4b81e8?vcp=1&amp;pid=b89d02bea&amp;color=0,0,0&amp;vtp=1&amp;bbb=1"/>
          <p:cNvSpPr/>
          <p:nvPr/>
        </p:nvSpPr>
        <p:spPr>
          <a:xfrm>
            <a:off x="896112" y="344081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3.你什么时候会感到快乐？请写一写。（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endParaRPr lang="en-US" altLang="zh-CN" sz="2400" dirty="0"/>
          </a:p>
        </p:txBody>
      </p:sp>
      <p:pic>
        <p:nvPicPr>
          <p:cNvPr id="7" name="QB_5_BD.62_1#1fa4b81e8?vcp=1&amp;pid=b89d02bea&amp;color=0,0,0&amp;tib=255,255,255&amp;iip=3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351853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63_1#1fa4b81e8.blank?vcp=1&amp;pid=b89d02bea&amp;color=0,0,0&amp;vpa=40&amp;vtp=1&amp;bbb=1"/>
          <p:cNvSpPr/>
          <p:nvPr/>
        </p:nvSpPr>
        <p:spPr>
          <a:xfrm>
            <a:off x="938180" y="3950081"/>
            <a:ext cx="570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【示例】帮助别人的时候我会感到快乐。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e37bc75e?vcp=1&amp;pid=7ff62d969&amp;color=0,0,0&amp;vtp=1&amp;bt=1&amp;bbb=1"/>
          <p:cNvSpPr/>
          <p:nvPr/>
        </p:nvSpPr>
        <p:spPr>
          <a:xfrm>
            <a:off x="896112" y="903048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（二）（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13枚</a:t>
            </a:r>
            <a:r>
              <a:rPr lang="en-US" altLang="zh-CN" sz="2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600" dirty="0"/>
          </a:p>
        </p:txBody>
      </p:sp>
      <p:pic>
        <p:nvPicPr>
          <p:cNvPr id="3" name="C_3_BD#2e37bc75e?vcp=1&amp;pid=7ff62d969&amp;color=0,0,0&amp;tib=255,255,255&amp;iip=3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744" y="900000"/>
            <a:ext cx="420624" cy="429768"/>
          </a:xfrm>
          <a:prstGeom prst="rect">
            <a:avLst/>
          </a:prstGeom>
        </p:spPr>
      </p:pic>
      <p:sp>
        <p:nvSpPr>
          <p:cNvPr id="4" name="QM_4_BD.64_1#47cc541bc?vcp=1&amp;pid=2e37bc75e&amp;color=0,0,0&amp;vtp=1&amp;bbb=1&amp;hb=1"/>
          <p:cNvSpPr/>
          <p:nvPr/>
        </p:nvSpPr>
        <p:spPr>
          <a:xfrm>
            <a:off x="896112" y="132240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礼物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这里只有一棵树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，它很孤独。花开时，花香引来一只猴子。花谢了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，猴子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要走了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：“先别走，我还没送你礼物呢！”猴子留下来，过了一个凉爽的夏天。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猴子说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谢谢你的礼物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！现在，我要走了。”树说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：“可我还没送你礼物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秋天，猴子终于收到了礼物，它走了。一路上，猴子埋下许多果核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要给树制造一份惊喜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5_1#0f4d54418?vcp=1&amp;vopoq=1&amp;pid=47cc541bc&amp;color=0,0,0&amp;vtp=1&amp;bt=1&amp;bbb=1&amp;hb=1"/>
          <p:cNvSpPr/>
          <p:nvPr/>
        </p:nvSpPr>
        <p:spPr>
          <a:xfrm>
            <a:off x="896112" y="180902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1.联系下文，第一句中的“孤独”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一词在文中的意思是(      )。（填序号）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65_1#0f4d54418?vcp=1&amp;vopoq=1&amp;pid=47cc541bc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240407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66_1#0f4d54418.bracket?vcp=1&amp;vopoq=1&amp;pid=47cc541bc&amp;color=0,0,0&amp;vpa=41&amp;vtp=1"/>
          <p:cNvSpPr/>
          <p:nvPr/>
        </p:nvSpPr>
        <p:spPr>
          <a:xfrm>
            <a:off x="8532781" y="181918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5_BD.65_2#0f4d54418.choices?vcp=1&amp;vopoq=1&amp;pid=47cc541bc&amp;color=0,0,0&amp;vtp=1&amp;bbb=1"/>
          <p:cNvSpPr/>
          <p:nvPr/>
        </p:nvSpPr>
        <p:spPr>
          <a:xfrm>
            <a:off x="896112" y="291068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①高兴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②孤单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伤心</a:t>
            </a:r>
            <a:endParaRPr lang="en-US" altLang="zh-CN" sz="2400" dirty="0"/>
          </a:p>
        </p:txBody>
      </p:sp>
      <p:sp>
        <p:nvSpPr>
          <p:cNvPr id="6" name="QO_5_BD.67_1#338c18c63?vcp=1&amp;pid=47cc541bc&amp;color=0,0,0&amp;vtp=1&amp;bbb=1&amp;hb=1"/>
          <p:cNvSpPr/>
          <p:nvPr/>
        </p:nvSpPr>
        <p:spPr>
          <a:xfrm>
            <a:off x="896112" y="345201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2.猴子收到树在秋天送的礼物后，是怎样做的？用“__”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在文中画出来。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O_5_BD.67_1#338c18c63?vcp=1&amp;pid=47cc541bc&amp;color=0,0,0&amp;tib=255,255,255&amp;iip=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404707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O_5_AN.68_1#338c18c63?vcp=1&amp;pid=47cc541bc&amp;color=0,0,0&amp;vtp=1&amp;bbb=1"/>
          <p:cNvSpPr/>
          <p:nvPr/>
        </p:nvSpPr>
        <p:spPr>
          <a:xfrm>
            <a:off x="896112" y="45489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一路上，猴子埋下许多果核，它要给树制造一份惊喜。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9_1#5d0c02893?vcp=1&amp;vopoq=1&amp;pid=47cc541bc&amp;color=0,0,0&amp;vtp=1&amp;bt=1&amp;bbb=1"/>
          <p:cNvSpPr/>
          <p:nvPr/>
        </p:nvSpPr>
        <p:spPr>
          <a:xfrm>
            <a:off x="896112" y="12484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猴子想给树制造的惊喜是(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5_BD.69_1#5d0c02893?vcp=1&amp;vopoq=1&amp;pid=47cc541bc&amp;color=0,0,0&amp;tib=255,255,255&amp;iip=3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132950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70_1#5d0c02893.bracket?vcp=1&amp;vopoq=1&amp;pid=47cc541bc&amp;color=0,0,0&amp;vpa=42&amp;vtp=1"/>
          <p:cNvSpPr/>
          <p:nvPr/>
        </p:nvSpPr>
        <p:spPr>
          <a:xfrm>
            <a:off x="4875180" y="123698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5_BD.69_2#5d0c02893.choices?vcp=1&amp;vopoq=1&amp;pid=47cc541bc&amp;color=0,0,0&amp;vtp=1&amp;bbb=1"/>
          <p:cNvSpPr/>
          <p:nvPr/>
        </p:nvSpPr>
        <p:spPr>
          <a:xfrm>
            <a:off x="896112" y="179489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①它埋下的果核会长出许多的果树，树就不会孤单了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它埋下的果核会长出很多的果子</a:t>
            </a:r>
            <a:endParaRPr lang="en-US" altLang="zh-CN" sz="2400" dirty="0"/>
          </a:p>
        </p:txBody>
      </p:sp>
      <p:sp>
        <p:nvSpPr>
          <p:cNvPr id="6" name="QC_5_AS.71_1#5d0c02893?vcp=1&amp;vopoq=1&amp;pid=47cc541bc&amp;color=0,0,0&amp;vtp=1&amp;bbb=1&amp;hb=1"/>
          <p:cNvSpPr/>
          <p:nvPr/>
        </p:nvSpPr>
        <p:spPr>
          <a:xfrm>
            <a:off x="896112" y="289852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本题考查理解文本。由“这里只有一棵树，它很孤独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”“它要给树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制造一份惊喜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猴子埋下果核的原因是想种出很多果树来陪伴这棵树。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，应该选①。</a:t>
            </a:r>
            <a:endParaRPr lang="en-US" altLang="zh-CN" sz="2400" dirty="0"/>
          </a:p>
        </p:txBody>
      </p:sp>
      <p:sp>
        <p:nvSpPr>
          <p:cNvPr id="7" name="QB_5_BD.72_1#2d4a00b3c?vcp=1&amp;pid=47cc541bc&amp;color=0,0,0&amp;vtp=1&amp;bbb=1"/>
          <p:cNvSpPr/>
          <p:nvPr/>
        </p:nvSpPr>
        <p:spPr>
          <a:xfrm>
            <a:off x="896112" y="454952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4.你收到过朋友的礼物吗？你当时是什么样的心情呢？（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  <a:endParaRPr lang="en-US" altLang="zh-CN" sz="2400" dirty="0"/>
          </a:p>
        </p:txBody>
      </p:sp>
      <p:pic>
        <p:nvPicPr>
          <p:cNvPr id="8" name="QB_5_BD.72_1#2d4a00b3c?vcp=1&amp;pid=47cc541bc&amp;color=0,0,0&amp;tib=255,255,255&amp;iip=3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6773" y="462724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5_AN.73_1#2d4a00b3c.blank?vcp=1&amp;pid=47cc541bc&amp;color=0,0,0&amp;vpa=43&amp;vtp=1&amp;bbb=1"/>
          <p:cNvSpPr/>
          <p:nvPr/>
        </p:nvSpPr>
        <p:spPr>
          <a:xfrm>
            <a:off x="938180" y="5058791"/>
            <a:ext cx="7840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【示例】我收到过朋友的礼物，当时我开心得又跳又笑。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0df5b7f1?vcp=1&amp;pid=b3f67acbe&amp;color=0,0,0&amp;vtp=1&amp;bt=1&amp;bbb=1"/>
          <p:cNvSpPr/>
          <p:nvPr/>
        </p:nvSpPr>
        <p:spPr>
          <a:xfrm>
            <a:off x="896112" y="900000"/>
            <a:ext cx="10629900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五、小兔也找到了自己的伙伴。请你根据图片写句子。（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70df5b7f1?vcp=1&amp;pid=b3f67acbe&amp;color=0,0,0&amp;tib=255,255,255&amp;iip=4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1794" y="900000"/>
            <a:ext cx="457200" cy="457200"/>
          </a:xfrm>
          <a:prstGeom prst="rect">
            <a:avLst/>
          </a:prstGeom>
        </p:spPr>
      </p:pic>
      <p:sp>
        <p:nvSpPr>
          <p:cNvPr id="4" name="QO_3_BD.74_1#4342a00c4?vcp=1&amp;pid=70df5b7f1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图上都有谁？它们在做什么？它们可能说什么话？</a:t>
            </a:r>
            <a:endParaRPr lang="en-US" altLang="zh-CN" sz="2400" dirty="0"/>
          </a:p>
        </p:txBody>
      </p:sp>
      <p:pic>
        <p:nvPicPr>
          <p:cNvPr id="5" name="QO_3_BD.74_2#4342a00c4?vcp=1&amp;pid=70df5b7f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9392" y="1963498"/>
            <a:ext cx="3621024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3_AN.75_1#4342a00c4?vcp=1&amp;pid=70df5b7f1&amp;color=0,0,0&amp;vtp=1&amp;bbb=1&amp;hb=1"/>
          <p:cNvSpPr/>
          <p:nvPr/>
        </p:nvSpPr>
        <p:spPr>
          <a:xfrm>
            <a:off x="896112" y="413519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【示例】小兔和小鸡因为没有桥不能过河，这时长颈鹿走到河边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，用自己的脖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子搭起了一座桥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，小兔和小鸡开心地过了河，它们对长颈鹿说：“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谢谢您！”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长颈鹿笑着说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：“不客气。”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3f67acbe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第三单元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2039321f6?vcp=1&amp;pid=b3f67acb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2039321f6?vcp=1&amp;pid=b3f67acbe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我们要和伙伴互相帮助、友好相处，希望每个人都找到自己的伙伴。</a:t>
            </a:r>
            <a:endParaRPr lang="en-US" altLang="zh-CN" sz="100" dirty="0"/>
          </a:p>
        </p:txBody>
      </p:sp>
      <p:pic>
        <p:nvPicPr>
          <p:cNvPr id="4" name="P_2_BD#2039321f6?vcp=1&amp;pid=b3f67acb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18048628?vcp=1&amp;pid=b3f67acb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一、小鸭子的伙伴。（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418048628?vcp=1&amp;pid=b3f67acbe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3981" y="900000"/>
            <a:ext cx="457200" cy="457200"/>
          </a:xfrm>
          <a:prstGeom prst="rect">
            <a:avLst/>
          </a:prstGeom>
        </p:spPr>
      </p:pic>
      <p:sp>
        <p:nvSpPr>
          <p:cNvPr id="4" name="QB_3_BD.1_1#6c012d2d2?vcp=1&amp;pid=418048628&amp;color=0,0,0&amp;vtp=1&amp;bbb=1"/>
          <p:cNvSpPr/>
          <p:nvPr/>
        </p:nvSpPr>
        <p:spPr>
          <a:xfrm>
            <a:off x="896112" y="1352628"/>
            <a:ext cx="107553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1.有一天，小鸭子遇到了一只小公鸡。请你写出加点字的正确读音。（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1_1#6c012d2d2?vcp=1&amp;pid=418048628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55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BD.1_2#6c012d2d2?vcp=1&amp;pid=418048628&amp;color=0,0,0&amp;vtp=1&amp;bbb=1&amp;hb=1"/>
          <p:cNvSpPr/>
          <p:nvPr/>
        </p:nvSpPr>
        <p:spPr>
          <a:xfrm>
            <a:off x="896112" y="18991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小鸭子觉得自己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很孤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单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天都独自待着，所以他在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河边哭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了起来。忽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，有一只小公鸡出现了，小公鸡问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：“你怎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？”</a:t>
            </a:r>
            <a:endParaRPr lang="en-US" altLang="zh-CN" sz="2400" dirty="0"/>
          </a:p>
        </p:txBody>
      </p:sp>
      <p:sp>
        <p:nvSpPr>
          <p:cNvPr id="7" name="QB_3_AN.2_1#6c012d2d2.blank?vcp=1&amp;pid=418048628&amp;color=0,0,0&amp;vpa=1&amp;vtp=1&amp;bbb=1"/>
          <p:cNvSpPr/>
          <p:nvPr/>
        </p:nvSpPr>
        <p:spPr>
          <a:xfrm>
            <a:off x="3655980" y="18711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jǐ</a:t>
            </a:r>
            <a:endParaRPr lang="en-US" altLang="zh-CN" sz="2400" dirty="0"/>
          </a:p>
        </p:txBody>
      </p:sp>
      <p:sp>
        <p:nvSpPr>
          <p:cNvPr id="8" name="QB_3_AN.3_1#6c012d2d2.blank?vcp=1&amp;pid=418048628&amp;color=0,0,0&amp;vpa=2&amp;vtp=1&amp;bbb=1"/>
          <p:cNvSpPr/>
          <p:nvPr/>
        </p:nvSpPr>
        <p:spPr>
          <a:xfrm>
            <a:off x="4875180" y="18711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ɡū</a:t>
            </a:r>
            <a:endParaRPr lang="en-US" altLang="zh-CN" sz="2400" dirty="0"/>
          </a:p>
        </p:txBody>
      </p:sp>
      <p:sp>
        <p:nvSpPr>
          <p:cNvPr id="9" name="QB_3_AN.4_1#6c012d2d2.blank?vcp=1&amp;pid=418048628&amp;color=0,0,0&amp;vpa=3&amp;vtp=1&amp;bbb=1"/>
          <p:cNvSpPr/>
          <p:nvPr/>
        </p:nvSpPr>
        <p:spPr>
          <a:xfrm>
            <a:off x="5789580" y="187116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0" name="QB_3_AN.5_1#6c012d2d2.blank?vcp=1&amp;pid=418048628&amp;color=0,0,0&amp;vpa=4&amp;vtp=1&amp;bbb=1"/>
          <p:cNvSpPr/>
          <p:nvPr/>
        </p:nvSpPr>
        <p:spPr>
          <a:xfrm>
            <a:off x="7161181" y="187116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měi</a:t>
            </a:r>
            <a:endParaRPr lang="en-US" altLang="zh-CN" sz="2400" dirty="0"/>
          </a:p>
        </p:txBody>
      </p:sp>
      <p:sp>
        <p:nvSpPr>
          <p:cNvPr id="11" name="QB_3_AN.6_1#6c012d2d2.blank?vcp=1&amp;pid=418048628&amp;color=0,0,0&amp;vpa=5&amp;vtp=1&amp;bbb=1"/>
          <p:cNvSpPr/>
          <p:nvPr/>
        </p:nvSpPr>
        <p:spPr>
          <a:xfrm>
            <a:off x="1827181" y="24299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kū</a:t>
            </a:r>
            <a:endParaRPr lang="en-US" altLang="zh-CN" sz="2400" dirty="0"/>
          </a:p>
        </p:txBody>
      </p:sp>
      <p:sp>
        <p:nvSpPr>
          <p:cNvPr id="12" name="QB_3_AN.7_1#6c012d2d2.blank?vcp=1&amp;pid=418048628&amp;color=0,0,0&amp;vpa=6&amp;vtp=1&amp;bbb=1"/>
          <p:cNvSpPr/>
          <p:nvPr/>
        </p:nvSpPr>
        <p:spPr>
          <a:xfrm>
            <a:off x="3960780" y="242996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hū</a:t>
            </a:r>
            <a:endParaRPr lang="en-US" altLang="zh-CN" sz="2400" dirty="0"/>
          </a:p>
        </p:txBody>
      </p:sp>
      <p:sp>
        <p:nvSpPr>
          <p:cNvPr id="13" name="QB_3_AN.8_1#6c012d2d2.blank?vcp=1&amp;pid=418048628&amp;color=0,0,0&amp;vpa=7&amp;vtp=1&amp;bbb=1"/>
          <p:cNvSpPr/>
          <p:nvPr/>
        </p:nvSpPr>
        <p:spPr>
          <a:xfrm>
            <a:off x="10590181" y="2429969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zěn</a:t>
            </a:r>
            <a:endParaRPr lang="en-US" altLang="zh-CN" sz="2400" dirty="0"/>
          </a:p>
        </p:txBody>
      </p:sp>
      <p:sp>
        <p:nvSpPr>
          <p:cNvPr id="14" name="QB_3_BD.1_2#6c012d2d2?vcp=1&amp;pid=418048628&amp;color=0,0,0&amp;vtp=1&amp;bbb=1&amp;hb=1&amp;zzd= 1">
            <a:extLst>
              <a:ext uri="{FF2B5EF4-FFF2-40B4-BE49-F238E27FC236}">
                <a16:creationId xmlns:a16="http://schemas.microsoft.com/office/drawing/2014/main" id="{A56AF90E-9B88-EC83-1DD7-D04209033128}"/>
              </a:ext>
            </a:extLst>
          </p:cNvPr>
          <p:cNvSpPr/>
          <p:nvPr/>
        </p:nvSpPr>
        <p:spPr>
          <a:xfrm>
            <a:off x="3467894" y="24706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1_2#6c012d2d2?vcp=1&amp;pid=418048628&amp;color=0,0,0&amp;vtp=1&amp;bbb=1&amp;hb=1&amp;zzd= 1">
            <a:extLst>
              <a:ext uri="{FF2B5EF4-FFF2-40B4-BE49-F238E27FC236}">
                <a16:creationId xmlns:a16="http://schemas.microsoft.com/office/drawing/2014/main" id="{F6BCC935-D381-BCAC-8C05-FC52922753D7}"/>
              </a:ext>
            </a:extLst>
          </p:cNvPr>
          <p:cNvSpPr/>
          <p:nvPr/>
        </p:nvSpPr>
        <p:spPr>
          <a:xfrm>
            <a:off x="4687094" y="24706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1_2#6c012d2d2?vcp=1&amp;pid=418048628&amp;color=0,0,0&amp;vtp=1&amp;bbb=1&amp;hb=1&amp;zzd= 1">
            <a:extLst>
              <a:ext uri="{FF2B5EF4-FFF2-40B4-BE49-F238E27FC236}">
                <a16:creationId xmlns:a16="http://schemas.microsoft.com/office/drawing/2014/main" id="{F1F2A40F-CD21-C55A-383A-F9D4A6BCCFFE}"/>
              </a:ext>
            </a:extLst>
          </p:cNvPr>
          <p:cNvSpPr/>
          <p:nvPr/>
        </p:nvSpPr>
        <p:spPr>
          <a:xfrm>
            <a:off x="5601494" y="24706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1_2#6c012d2d2?vcp=1&amp;pid=418048628&amp;color=0,0,0&amp;vtp=1&amp;bbb=1&amp;hb=1&amp;zzd= 1">
            <a:extLst>
              <a:ext uri="{FF2B5EF4-FFF2-40B4-BE49-F238E27FC236}">
                <a16:creationId xmlns:a16="http://schemas.microsoft.com/office/drawing/2014/main" id="{5795DEBE-F559-E372-F089-FE2326A81453}"/>
              </a:ext>
            </a:extLst>
          </p:cNvPr>
          <p:cNvSpPr/>
          <p:nvPr/>
        </p:nvSpPr>
        <p:spPr>
          <a:xfrm>
            <a:off x="6973094" y="24706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3_BD.1_2#6c012d2d2?vcp=1&amp;pid=418048628&amp;color=0,0,0&amp;vtp=1&amp;bbb=1&amp;hb=1&amp;zzd= 2">
            <a:extLst>
              <a:ext uri="{FF2B5EF4-FFF2-40B4-BE49-F238E27FC236}">
                <a16:creationId xmlns:a16="http://schemas.microsoft.com/office/drawing/2014/main" id="{3A8FB559-DBCA-6FD3-A3EE-719CD556E11B}"/>
              </a:ext>
            </a:extLst>
          </p:cNvPr>
          <p:cNvSpPr/>
          <p:nvPr/>
        </p:nvSpPr>
        <p:spPr>
          <a:xfrm>
            <a:off x="1639094" y="3029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3_BD.1_2#6c012d2d2?vcp=1&amp;pid=418048628&amp;color=0,0,0&amp;vtp=1&amp;bbb=1&amp;hb=1&amp;zzd= 2">
            <a:extLst>
              <a:ext uri="{FF2B5EF4-FFF2-40B4-BE49-F238E27FC236}">
                <a16:creationId xmlns:a16="http://schemas.microsoft.com/office/drawing/2014/main" id="{5A20318E-D3D2-864D-6EF4-1133C9EC598D}"/>
              </a:ext>
            </a:extLst>
          </p:cNvPr>
          <p:cNvSpPr/>
          <p:nvPr/>
        </p:nvSpPr>
        <p:spPr>
          <a:xfrm>
            <a:off x="3772694" y="3029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3_BD.1_2#6c012d2d2?vcp=1&amp;pid=418048628&amp;color=0,0,0&amp;vtp=1&amp;bbb=1&amp;hb=1&amp;zzd= 2">
            <a:extLst>
              <a:ext uri="{FF2B5EF4-FFF2-40B4-BE49-F238E27FC236}">
                <a16:creationId xmlns:a16="http://schemas.microsoft.com/office/drawing/2014/main" id="{A67C12AE-6052-820A-9632-5B11C690B13D}"/>
              </a:ext>
            </a:extLst>
          </p:cNvPr>
          <p:cNvSpPr/>
          <p:nvPr/>
        </p:nvSpPr>
        <p:spPr>
          <a:xfrm>
            <a:off x="10478294" y="3029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9_1#949e5bbff?vcp=1&amp;pid=418048628&amp;color=0,0,0&amp;vtp=1&amp;bt=1&amp;bbb=1"/>
          <p:cNvSpPr/>
          <p:nvPr/>
        </p:nvSpPr>
        <p:spPr>
          <a:xfrm>
            <a:off x="896112" y="2124742"/>
            <a:ext cx="10387584" cy="26069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2.小鸭子和小公鸡成了伙伴。请你根据拼音写汉字。（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小鸭子</a:t>
            </a:r>
            <a:r>
              <a:rPr kumimoji="0" lang="en-US" altLang="zh-CN" sz="4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里游上岸，对小公鸡</a:t>
            </a:r>
            <a:r>
              <a:rPr kumimoji="0" lang="en-US" altLang="zh-CN" sz="4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：“你好！”小公鸡</a:t>
            </a:r>
            <a:r>
              <a:rPr kumimoji="0" lang="en-US" altLang="zh-CN" sz="47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答：</a:t>
            </a:r>
          </a:p>
          <a:p>
            <a:pPr marL="0" marR="0" lvl="0" indent="0" defTabSz="914400" rtl="0" eaLnBrk="1" fontAlgn="auto" latinLnBrk="1" hangingPunct="1">
              <a:lnSpc>
                <a:spcPts val="8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“你好！你的羽</a:t>
            </a:r>
            <a:r>
              <a:rPr kumimoji="0" lang="en-US" altLang="zh-CN" sz="5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真好看！”小鸭子很开心。</a:t>
            </a:r>
            <a:endParaRPr lang="en-US" altLang="zh-CN" sz="2400" dirty="0"/>
          </a:p>
        </p:txBody>
      </p:sp>
      <p:pic>
        <p:nvPicPr>
          <p:cNvPr id="3" name="QB_3_BD.9_1#949e5bbff?vcp=1&amp;pid=418048628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220246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9_2#949e5bbff?vcp=1&amp;pid=418048628&amp;color=0,0,0&amp;tib=255,255,255&amp;iip=6&amp;vip=8#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7576" y="2717959"/>
            <a:ext cx="1316736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9_2#949e5bbff?vcp=1&amp;pid=418048628&amp;color=0,0,0&amp;tib=255,255,255&amp;iip=7&amp;vip=10#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4088" y="2736247"/>
            <a:ext cx="66751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9_2#949e5bbff?vcp=1&amp;pid=418048628&amp;color=0,0,0&amp;tib=255,255,255&amp;iip=8&amp;vip=11#1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9946" y="2671095"/>
            <a:ext cx="768096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9_2#949e5bbff?vcp=1&amp;pid=418048628&amp;color=0,0,0&amp;tib=255,255,255&amp;iip=9&amp;vip=12#12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4603" y="3761613"/>
            <a:ext cx="713232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3_AN.10_1#949e5bbff.blank?vcp=1&amp;pid=418048628&amp;color=0,0,0&amp;vpa=8&amp;vtp=1"/>
          <p:cNvSpPr/>
          <p:nvPr/>
        </p:nvSpPr>
        <p:spPr>
          <a:xfrm>
            <a:off x="2493296" y="3028855"/>
            <a:ext cx="594360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</a:t>
            </a:r>
            <a:endParaRPr lang="en-US" altLang="zh-CN" sz="2400" dirty="0"/>
          </a:p>
        </p:txBody>
      </p:sp>
      <p:sp>
        <p:nvSpPr>
          <p:cNvPr id="10" name="QB_3_AN.11_1#949e5bbff.blank?vcp=1&amp;pid=418048628&amp;color=0,0,0&amp;vpa=9&amp;vtp=1"/>
          <p:cNvSpPr/>
          <p:nvPr/>
        </p:nvSpPr>
        <p:spPr>
          <a:xfrm>
            <a:off x="3151664" y="3028855"/>
            <a:ext cx="576072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</a:t>
            </a:r>
            <a:endParaRPr lang="en-US" altLang="zh-CN" sz="2400" dirty="0"/>
          </a:p>
        </p:txBody>
      </p:sp>
      <p:sp>
        <p:nvSpPr>
          <p:cNvPr id="11" name="QB_3_AN.12_1#949e5bbff.blank?vcp=1&amp;pid=418048628&amp;color=0,0,0&amp;vpa=10&amp;vtp=1"/>
          <p:cNvSpPr/>
          <p:nvPr/>
        </p:nvSpPr>
        <p:spPr>
          <a:xfrm>
            <a:off x="6608096" y="3074574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</a:t>
            </a:r>
            <a:endParaRPr lang="en-US" altLang="zh-CN" sz="2400" dirty="0"/>
          </a:p>
        </p:txBody>
      </p:sp>
      <p:sp>
        <p:nvSpPr>
          <p:cNvPr id="12" name="QB_3_AN.13_1#949e5bbff.blank?vcp=1&amp;pid=418048628&amp;color=0,0,0&amp;vpa=11&amp;vtp=1"/>
          <p:cNvSpPr/>
          <p:nvPr/>
        </p:nvSpPr>
        <p:spPr>
          <a:xfrm>
            <a:off x="10043954" y="3018568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</a:t>
            </a:r>
            <a:endParaRPr lang="en-US" altLang="zh-CN" sz="2400" dirty="0"/>
          </a:p>
        </p:txBody>
      </p:sp>
      <p:sp>
        <p:nvSpPr>
          <p:cNvPr id="13" name="QB_3_AN.14_1#949e5bbff.blank?vcp=1&amp;pid=418048628&amp;color=0,0,0&amp;vpa=12&amp;vtp=1"/>
          <p:cNvSpPr/>
          <p:nvPr/>
        </p:nvSpPr>
        <p:spPr>
          <a:xfrm>
            <a:off x="3117755" y="4090798"/>
            <a:ext cx="557784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毛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5_1#c2807f553?vcp=1&amp;pid=418048628&amp;color=0,0,0&amp;vtp=1&amp;bt=1&amp;bbb=1&amp;hb=1"/>
          <p:cNvSpPr/>
          <p:nvPr/>
        </p:nvSpPr>
        <p:spPr>
          <a:xfrm>
            <a:off x="896112" y="148793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3.小公鸡鼓励小鸭子参加比赛。读对话，选出“不”字的正确读音。（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algn="ctr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①bú  ②bù</a:t>
            </a:r>
            <a:endParaRPr lang="en-US" altLang="zh-CN" sz="2400" dirty="0"/>
          </a:p>
        </p:txBody>
      </p:sp>
      <p:pic>
        <p:nvPicPr>
          <p:cNvPr id="3" name="QB_3_BD.15_1#c2807f553?vcp=1&amp;pid=418048628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211429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7" name="QB_3_BD.15_3#c2807f553?colgroup=13,19&amp;vcp=1&amp;pid=41804862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230518"/>
              </p:ext>
            </p:extLst>
          </p:nvPr>
        </p:nvGraphicFramePr>
        <p:xfrm>
          <a:off x="896112" y="3203448"/>
          <a:ext cx="10360152" cy="2166620"/>
        </p:xfrm>
        <a:graphic>
          <a:graphicData uri="http://schemas.openxmlformats.org/drawingml/2006/table">
            <a:tbl>
              <a:tblPr/>
              <a:tblGrid>
                <a:gridCol w="4133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7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66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7900"/>
                        </a:lnSpc>
                      </a:pPr>
                      <a:r>
                        <a:rPr lang="en-US" altLang="zh-CN" sz="43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小鸭子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你一定能成功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7900"/>
                        </a:lnSpc>
                      </a:pPr>
                      <a:r>
                        <a:rPr lang="en-US" altLang="zh-CN" sz="43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不(    )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行不行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我不(    )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会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我不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敢去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QB_3_BD.15_4#c2807f553.table_image?tii=1&amp;vcp=1&amp;pid=41804862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4892" y="3567621"/>
            <a:ext cx="79552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15_5#c2807f553.table_image?tii=2&amp;vcp=1&amp;pid=418048628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3840" y="3329877"/>
            <a:ext cx="55778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AN.16_1#c2807f553.bracket?vcp=1&amp;pid=418048628&amp;color=0,0,0&amp;vpa=13&amp;vtp=1"/>
          <p:cNvSpPr/>
          <p:nvPr/>
        </p:nvSpPr>
        <p:spPr>
          <a:xfrm>
            <a:off x="5575068" y="434549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B_3_AN.17_1#c2807f553.bracket?vcp=1&amp;pid=418048628&amp;color=0,0,0&amp;vpa=14&amp;vtp=1"/>
          <p:cNvSpPr/>
          <p:nvPr/>
        </p:nvSpPr>
        <p:spPr>
          <a:xfrm>
            <a:off x="8305569" y="4345496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B_3_AN.18_1#c2807f553.bracket?vcp=1&amp;pid=418048628&amp;color=0,0,0&amp;vpa=15&amp;vtp=1"/>
          <p:cNvSpPr/>
          <p:nvPr/>
        </p:nvSpPr>
        <p:spPr>
          <a:xfrm>
            <a:off x="5270268" y="4807268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21731b35?vcp=1&amp;pid=b3f67acbe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二、小朋友的伙伴。（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c21731b35?vcp=1&amp;pid=b3f67acbe&amp;color=0,0,0&amp;tib=255,255,255&amp;iip=1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3981" y="900000"/>
            <a:ext cx="457200" cy="457200"/>
          </a:xfrm>
          <a:prstGeom prst="rect">
            <a:avLst/>
          </a:prstGeom>
        </p:spPr>
      </p:pic>
      <p:sp>
        <p:nvSpPr>
          <p:cNvPr id="4" name="QB_3_BD.19_1#44a176806?vcp=1&amp;pid=c21731b35&amp;color=0,0,0&amp;vtp=1&amp;bbb=1&amp;h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1.小伙伴间要互相帮助。请你运用音序查字法查字典，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帮助伙伴识字。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19_1#44a176806?vcp=1&amp;pid=c21731b35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194768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8" name="QB_3_BD.19_2#44a176806?colgroup=5,5,8,11&amp;vcp=1&amp;pid=c21731b35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57007"/>
              </p:ext>
            </p:extLst>
          </p:nvPr>
        </p:nvGraphicFramePr>
        <p:xfrm>
          <a:off x="896112" y="2519758"/>
          <a:ext cx="10351008" cy="1460881"/>
        </p:xfrm>
        <a:graphic>
          <a:graphicData uri="http://schemas.openxmlformats.org/drawingml/2006/table">
            <a:tbl>
              <a:tblPr/>
              <a:tblGrid>
                <a:gridCol w="196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6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8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30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生字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大写字母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音节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组词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QB_3_AN.20_1#44a176806.blank?vcp=1&amp;pid=c21731b35&amp;color=0,0,0&amp;vpa=16&amp;vtp=1"/>
          <p:cNvSpPr/>
          <p:nvPr/>
        </p:nvSpPr>
        <p:spPr>
          <a:xfrm>
            <a:off x="3578256" y="2978101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</a:t>
            </a:r>
            <a:endParaRPr lang="en-US" altLang="zh-CN" sz="2400" dirty="0"/>
          </a:p>
        </p:txBody>
      </p:sp>
      <p:sp>
        <p:nvSpPr>
          <p:cNvPr id="6" name="QB_3_AN.21_1#44a176806.blank?vcp=1&amp;pid=c21731b35&amp;color=0,0,0&amp;vpa=17&amp;vtp=1&amp;bbb=1"/>
          <p:cNvSpPr/>
          <p:nvPr/>
        </p:nvSpPr>
        <p:spPr>
          <a:xfrm>
            <a:off x="5753004" y="2978101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zhi</a:t>
            </a:r>
            <a:endParaRPr lang="en-US" altLang="zh-CN" sz="2400" dirty="0"/>
          </a:p>
        </p:txBody>
      </p:sp>
      <p:sp>
        <p:nvSpPr>
          <p:cNvPr id="9" name="QB_3_AN.22_1#44a176806.blank?vcp=1&amp;pid=c21731b35&amp;color=0,0,0&amp;vpa=18&amp;vtp=1&amp;bbb=1"/>
          <p:cNvSpPr/>
          <p:nvPr/>
        </p:nvSpPr>
        <p:spPr>
          <a:xfrm>
            <a:off x="8331612" y="2978101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【示例】不止</a:t>
            </a:r>
            <a:endParaRPr lang="en-US" altLang="zh-CN" sz="2400" dirty="0"/>
          </a:p>
        </p:txBody>
      </p:sp>
      <p:sp>
        <p:nvSpPr>
          <p:cNvPr id="10" name="QB_3_AN.23_1#44a176806.blank?vcp=1&amp;pid=c21731b35&amp;color=0,0,0&amp;vpa=19&amp;vtp=1"/>
          <p:cNvSpPr/>
          <p:nvPr/>
        </p:nvSpPr>
        <p:spPr>
          <a:xfrm>
            <a:off x="3578256" y="3472766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1" name="QB_3_AN.24_1#44a176806.blank?vcp=1&amp;pid=c21731b35&amp;color=0,0,0&amp;vpa=20&amp;vtp=1&amp;bbb=1"/>
          <p:cNvSpPr/>
          <p:nvPr/>
        </p:nvSpPr>
        <p:spPr>
          <a:xfrm>
            <a:off x="5753004" y="3472766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cun</a:t>
            </a:r>
            <a:endParaRPr lang="en-US" altLang="zh-CN" sz="2400" dirty="0"/>
          </a:p>
        </p:txBody>
      </p:sp>
      <p:sp>
        <p:nvSpPr>
          <p:cNvPr id="12" name="QB_3_AN.25_1#44a176806.blank?vcp=1&amp;pid=c21731b35&amp;color=0,0,0&amp;vpa=21&amp;vtp=1&amp;bbb=1"/>
          <p:cNvSpPr/>
          <p:nvPr/>
        </p:nvSpPr>
        <p:spPr>
          <a:xfrm>
            <a:off x="8331612" y="3472766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【示例】分寸</a:t>
            </a:r>
            <a:endParaRPr lang="en-US" altLang="zh-CN" sz="2400" dirty="0"/>
          </a:p>
        </p:txBody>
      </p:sp>
      <p:sp>
        <p:nvSpPr>
          <p:cNvPr id="13" name="QB_3_BD.26_1#d557c0ee1?vcp=1&amp;pid=c21731b35&amp;color=0,0,0&amp;vtp=1&amp;bbb=1"/>
          <p:cNvSpPr/>
          <p:nvPr/>
        </p:nvSpPr>
        <p:spPr>
          <a:xfrm>
            <a:off x="896112" y="41199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2.小伙伴们在进行词语比赛，请你照样子在横线上写词语。（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安安静静 叽叽喳喳 __________________ __________</a:t>
            </a:r>
            <a:endParaRPr lang="en-US" altLang="zh-CN" sz="2400" dirty="0"/>
          </a:p>
        </p:txBody>
      </p:sp>
      <p:pic>
        <p:nvPicPr>
          <p:cNvPr id="14" name="QB_3_BD.26_1#d557c0ee1?vcp=1&amp;pid=c21731b35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6373" y="419768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6" name="QB_3_AN.27_1#d557c0ee1.blank?vcp=1&amp;pid=c21731b35&amp;color=0,0,0&amp;vpa=22&amp;vtp=1&amp;bbb=1"/>
          <p:cNvSpPr/>
          <p:nvPr/>
        </p:nvSpPr>
        <p:spPr>
          <a:xfrm>
            <a:off x="3655980" y="4629228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【示例】开开心心</a:t>
            </a:r>
            <a:endParaRPr lang="en-US" altLang="zh-CN" sz="2400" dirty="0"/>
          </a:p>
        </p:txBody>
      </p:sp>
      <p:sp>
        <p:nvSpPr>
          <p:cNvPr id="17" name="QB_3_AN.28_1#d557c0ee1.blank?vcp=1&amp;pid=c21731b35&amp;color=0,0,0&amp;vpa=23&amp;vtp=1&amp;bbb=1"/>
          <p:cNvSpPr/>
          <p:nvPr/>
        </p:nvSpPr>
        <p:spPr>
          <a:xfrm>
            <a:off x="6551581" y="462922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千千万万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6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6" grpId="0" build="p" animBg="1"/>
      <p:bldP spid="1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9_1#99ce50609?vcp=1&amp;pid=c21731b35&amp;color=0,0,0&amp;vtp=1&amp;bt=1&amp;bbb=1&amp;hb=1"/>
          <p:cNvSpPr/>
          <p:nvPr/>
        </p:nvSpPr>
        <p:spPr>
          <a:xfrm>
            <a:off x="923358" y="438704"/>
            <a:ext cx="10387584" cy="4398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3.小伙伴们在参加活动。请将图下的短语补充完整（填序号），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并填空。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①跳 ②跑 ③看 ④写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b" latinLnBrk="1" hangingPunct="1">
              <a:lnSpc>
                <a:spcPts val="1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____作业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6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____步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6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kumimoji="0" lang="en-US" altLang="zh-CN" sz="24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____电视</a:t>
            </a:r>
            <a:r>
              <a:rPr kumimoji="0" lang="en-US" altLang="zh-CN" sz="7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kumimoji="0" lang="en-US" altLang="zh-CN" sz="24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____绳</a:t>
            </a:r>
            <a:endParaRPr kumimoji="0" lang="en-US" altLang="zh-CN" sz="100" b="0" i="0" u="none" strike="noStrike" kern="1200" cap="none" spc="-1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我最喜欢的活动是______________，我还能写出这样的一个短语：______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3_BD.29_1#99ce50609?vcp=1&amp;pid=c21731b35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1219" y="106506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29_2#99ce50609?vcp=1&amp;pid=c21731b35&amp;color=0,0,0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019" y="2366945"/>
            <a:ext cx="1307592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29_3#99ce50609?vcp=1&amp;pid=c21731b35&amp;color=0,0,0&amp;tib=255,255,255&amp;iip=1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7842" y="2339513"/>
            <a:ext cx="996696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29_3#99ce50609?vcp=1&amp;pid=c21731b35&amp;color=0,0,0&amp;tib=255,255,255&amp;iip=17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5300" y="2440096"/>
            <a:ext cx="1097280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29_3#99ce50609?vcp=1&amp;pid=c21731b35&amp;color=0,0,0&amp;tib=255,255,255&amp;iip=18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7555" y="2261789"/>
            <a:ext cx="118872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3_AN.30_1#99ce50609.blank?vcp=1&amp;pid=c21731b35&amp;color=0,0,0&amp;vpa=24&amp;vtp=1"/>
          <p:cNvSpPr/>
          <p:nvPr/>
        </p:nvSpPr>
        <p:spPr>
          <a:xfrm>
            <a:off x="2400527" y="3007406"/>
            <a:ext cx="5000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spc="-100" dirty="0">
              <a:solidFill>
                <a:srgbClr val="FF0000"/>
              </a:solidFill>
            </a:endParaRPr>
          </a:p>
        </p:txBody>
      </p:sp>
      <p:sp>
        <p:nvSpPr>
          <p:cNvPr id="12" name="QB_3_AN.31_1#99ce50609.blank?vcp=1&amp;pid=c21731b35&amp;color=0,0,0&amp;vpa=25&amp;vtp=1"/>
          <p:cNvSpPr/>
          <p:nvPr/>
        </p:nvSpPr>
        <p:spPr>
          <a:xfrm>
            <a:off x="4877026" y="3007406"/>
            <a:ext cx="5000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spc="-100" dirty="0">
              <a:solidFill>
                <a:srgbClr val="FF0000"/>
              </a:solidFill>
            </a:endParaRPr>
          </a:p>
        </p:txBody>
      </p:sp>
      <p:sp>
        <p:nvSpPr>
          <p:cNvPr id="13" name="QB_3_AN.32_1#99ce50609.blank?vcp=1&amp;pid=c21731b35&amp;color=0,0,0&amp;vpa=26&amp;vtp=1"/>
          <p:cNvSpPr/>
          <p:nvPr/>
        </p:nvSpPr>
        <p:spPr>
          <a:xfrm>
            <a:off x="7328127" y="3007406"/>
            <a:ext cx="5000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spc="-100" dirty="0">
              <a:solidFill>
                <a:srgbClr val="FF0000"/>
              </a:solidFill>
            </a:endParaRPr>
          </a:p>
        </p:txBody>
      </p:sp>
      <p:sp>
        <p:nvSpPr>
          <p:cNvPr id="14" name="QB_3_AN.33_1#99ce50609.blank?vcp=1&amp;pid=c21731b35&amp;color=0,0,0&amp;vpa=27&amp;vtp=1"/>
          <p:cNvSpPr/>
          <p:nvPr/>
        </p:nvSpPr>
        <p:spPr>
          <a:xfrm>
            <a:off x="10433277" y="3007406"/>
            <a:ext cx="5000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spc="-100" dirty="0">
              <a:solidFill>
                <a:srgbClr val="FF0000"/>
              </a:solidFill>
            </a:endParaRPr>
          </a:p>
        </p:txBody>
      </p:sp>
      <p:sp>
        <p:nvSpPr>
          <p:cNvPr id="15" name="QB_3_AN.34_1#99ce50609.blank?vcp=1&amp;pid=c21731b35&amp;color=0,0,0&amp;vpa=28&amp;vtp=1&amp;bbb=1"/>
          <p:cNvSpPr/>
          <p:nvPr/>
        </p:nvSpPr>
        <p:spPr>
          <a:xfrm>
            <a:off x="3988026" y="3776264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【示例】跳绳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6" name="QB_3_AN.35_1#99ce50609.blank?vcp=1&amp;pid=c21731b35&amp;color=0,0,0&amp;vpa=29&amp;vtp=1&amp;bbb=1&amp;hb=1"/>
          <p:cNvSpPr/>
          <p:nvPr/>
        </p:nvSpPr>
        <p:spPr>
          <a:xfrm>
            <a:off x="923358" y="3776264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踢足球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4" name="QB_3_AS.36_1#99ce50609?vcp=1&amp;pid=c21731b35&amp;color=0,0,0&amp;vtp=1&amp;bbb=1&amp;hb=1">
            <a:extLst>
              <a:ext uri="{FF2B5EF4-FFF2-40B4-BE49-F238E27FC236}">
                <a16:creationId xmlns:a16="http://schemas.microsoft.com/office/drawing/2014/main" id="{A90FC22A-3F04-4630-A41F-8B12BC659560}"/>
              </a:ext>
            </a:extLst>
          </p:cNvPr>
          <p:cNvSpPr/>
          <p:nvPr/>
        </p:nvSpPr>
        <p:spPr>
          <a:xfrm>
            <a:off x="907061" y="492148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本题考查理解动词短语。补充短语时可以联系生活实际，或者根据</a:t>
            </a:r>
            <a:endParaRPr lang="en-US" altLang="zh-CN" sz="2400" b="0" i="0" dirty="0">
              <a:solidFill>
                <a:srgbClr val="FF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事物特点选择合适的动词。填空时写出恰当的动词短语即可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4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7_1#64d230bb3?vcp=1&amp;pid=c21731b35&amp;color=0,0,0&amp;vtp=1&amp;bt=1&amp;bbb=1"/>
          <p:cNvSpPr/>
          <p:nvPr/>
        </p:nvSpPr>
        <p:spPr>
          <a:xfrm>
            <a:off x="896112" y="20716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4.请你仿照例句，将句子补充完整。（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37_1#64d230bb3?vcp=1&amp;pid=c21731b35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8373" y="21527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38_1#60a0582c7?sp=1&amp;vcp=1&amp;pid=64d230bb3&amp;color=0,0,0&amp;vtp=1&amp;bbb=1"/>
          <p:cNvSpPr/>
          <p:nvPr/>
        </p:nvSpPr>
        <p:spPr>
          <a:xfrm>
            <a:off x="896112" y="26099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（1）例：小鸭子（飞快地）游到小公鸡身边。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小天(        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跑到小雪身边，也跳起了绳。</a:t>
            </a:r>
            <a:endParaRPr lang="en-US" altLang="zh-CN" sz="2400" dirty="0"/>
          </a:p>
        </p:txBody>
      </p:sp>
      <p:sp>
        <p:nvSpPr>
          <p:cNvPr id="5" name="QB_4_AN.39_1#60a0582c7.bracket?vcp=1&amp;pid=64d230bb3&amp;color=0,0,0&amp;vpa=30&amp;vtp=1&amp;bbb=1"/>
          <p:cNvSpPr/>
          <p:nvPr/>
        </p:nvSpPr>
        <p:spPr>
          <a:xfrm>
            <a:off x="1674781" y="315734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【示例】快乐地</a:t>
            </a:r>
            <a:endParaRPr lang="en-US" altLang="zh-CN" sz="2400" dirty="0"/>
          </a:p>
        </p:txBody>
      </p:sp>
      <p:sp>
        <p:nvSpPr>
          <p:cNvPr id="6" name="QB_4_BD.40_1#e25999958?sp=1&amp;vcp=1&amp;pid=64d230bb3&amp;color=0,0,0&amp;vtp=1&amp;bbb=1"/>
          <p:cNvSpPr/>
          <p:nvPr/>
        </p:nvSpPr>
        <p:spPr>
          <a:xfrm>
            <a:off x="896112" y="37136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（2）例：树很快乐，喜鹊也很快乐。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4_AN.41_1#e25999958.blank?vcp=1&amp;pid=64d230bb3&amp;color=0,0,0&amp;vpa=31&amp;vtp=1&amp;bbb=1"/>
          <p:cNvSpPr/>
          <p:nvPr/>
        </p:nvSpPr>
        <p:spPr>
          <a:xfrm>
            <a:off x="912780" y="42228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跳绳</a:t>
            </a:r>
            <a:endParaRPr lang="en-US" altLang="zh-CN" sz="2400" dirty="0"/>
          </a:p>
        </p:txBody>
      </p:sp>
      <p:sp>
        <p:nvSpPr>
          <p:cNvPr id="8" name="QB_4_AN.42_1#e25999958.blank?vcp=1&amp;pid=64d230bb3&amp;color=0,0,0&amp;vpa=32&amp;vtp=1&amp;bbb=1"/>
          <p:cNvSpPr/>
          <p:nvPr/>
        </p:nvSpPr>
        <p:spPr>
          <a:xfrm>
            <a:off x="2131981" y="42228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有趣</a:t>
            </a:r>
            <a:endParaRPr lang="en-US" altLang="zh-CN" sz="2400" dirty="0"/>
          </a:p>
        </p:txBody>
      </p:sp>
      <p:sp>
        <p:nvSpPr>
          <p:cNvPr id="9" name="QB_4_AN.43_1#e25999958.blank?vcp=1&amp;pid=64d230bb3&amp;color=0,0,0&amp;vpa=33&amp;vtp=1&amp;bbb=1"/>
          <p:cNvSpPr/>
          <p:nvPr/>
        </p:nvSpPr>
        <p:spPr>
          <a:xfrm>
            <a:off x="3351180" y="42228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踢球</a:t>
            </a:r>
            <a:endParaRPr lang="en-US" altLang="zh-CN" sz="2400" dirty="0"/>
          </a:p>
        </p:txBody>
      </p:sp>
      <p:sp>
        <p:nvSpPr>
          <p:cNvPr id="10" name="QB_4_AN.44_1#e25999958.blank?vcp=1&amp;pid=64d230bb3&amp;color=0,0,0&amp;vpa=34&amp;vtp=1&amp;bbb=1"/>
          <p:cNvSpPr/>
          <p:nvPr/>
        </p:nvSpPr>
        <p:spPr>
          <a:xfrm>
            <a:off x="4875180" y="42228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765</Words>
  <Application>Microsoft Office PowerPoint</Application>
  <PresentationFormat>宽屏</PresentationFormat>
  <Paragraphs>174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2025-01-21T11:08:42Z</dcterms:created>
  <dcterms:modified xsi:type="dcterms:W3CDTF">2025-01-21T11:46:56Z</dcterms:modified>
  <cp:category/>
  <cp:contentStatus/>
</cp:coreProperties>
</file>