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>
        <p:scale>
          <a:sx n="75" d="100"/>
          <a:sy n="75" d="100"/>
        </p:scale>
        <p:origin x="1362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68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3574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4d5ac02dd36cfead7acbf#tid=678b3e0e58ebf60009e42bc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35_1#bbccb2dd4?vcp=1&amp;pid=1c7c75b3c&amp;color=0,0,0&amp;vtp=1&amp;bt=1&amp;bbb=1&amp;hb=1"/>
          <p:cNvSpPr/>
          <p:nvPr/>
        </p:nvSpPr>
        <p:spPr>
          <a:xfrm>
            <a:off x="896112" y="97440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2.你们又来到了白云山景区欣赏风景，接触大自然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。请你将对应的汉字填写在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括号中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B_3_BD.35_1#bbccb2dd4?vcp=1&amp;pid=1c7c75b3c&amp;color=0,0,0&amp;tib=255,255,255&amp;iip=2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80773" y="1569466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B_3_BD.35_2#bbccb2dd4?vcp=1&amp;pid=1c7c75b3c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2152" y="2142553"/>
            <a:ext cx="5193792" cy="78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3_BD.35_3#bbccb2dd4?vcp=1&amp;pid=1c7c75b3c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27448" y="3056953"/>
            <a:ext cx="2743200" cy="165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3_BD.35_4#bbccb2dd4?vcp=1&amp;pid=1c7c75b3c&amp;color=0,0,0&amp;vtp=1&amp;bbb=1&amp;hb=1"/>
          <p:cNvSpPr/>
          <p:nvPr/>
        </p:nvSpPr>
        <p:spPr>
          <a:xfrm>
            <a:off x="896112" y="484765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今天，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天气(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朗，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大眼(    )的小兔子在(    )(    )的小河边遇到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了好朋友小鹿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它热(    )地(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小鹿去它家做客。</a:t>
            </a:r>
            <a:endParaRPr lang="en-US" altLang="zh-CN" sz="2400" dirty="0"/>
          </a:p>
        </p:txBody>
      </p:sp>
      <p:sp>
        <p:nvSpPr>
          <p:cNvPr id="7" name="QB_3_AN.36_1#bbccb2dd4.bracket?vcp=1&amp;pid=1c7c75b3c&amp;color=0,0,0&amp;vpa=13&amp;vtp=1"/>
          <p:cNvSpPr/>
          <p:nvPr/>
        </p:nvSpPr>
        <p:spPr>
          <a:xfrm>
            <a:off x="3198780" y="485781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晴</a:t>
            </a:r>
            <a:endParaRPr lang="en-US" altLang="zh-CN" sz="2400" dirty="0"/>
          </a:p>
        </p:txBody>
      </p:sp>
      <p:sp>
        <p:nvSpPr>
          <p:cNvPr id="8" name="QB_3_AN.37_1#bbccb2dd4.bracket?vcp=1&amp;pid=1c7c75b3c&amp;color=0,0,0&amp;vpa=14&amp;vtp=1"/>
          <p:cNvSpPr/>
          <p:nvPr/>
        </p:nvSpPr>
        <p:spPr>
          <a:xfrm>
            <a:off x="5332380" y="485781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睛</a:t>
            </a:r>
            <a:endParaRPr lang="en-US" altLang="zh-CN" sz="2400" dirty="0"/>
          </a:p>
        </p:txBody>
      </p:sp>
      <p:sp>
        <p:nvSpPr>
          <p:cNvPr id="9" name="QB_3_AN.38_1#bbccb2dd4.bracket?vcp=1&amp;pid=1c7c75b3c&amp;color=0,0,0&amp;vpa=15&amp;vtp=1"/>
          <p:cNvSpPr/>
          <p:nvPr/>
        </p:nvSpPr>
        <p:spPr>
          <a:xfrm>
            <a:off x="7770781" y="485781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清</a:t>
            </a:r>
            <a:endParaRPr lang="en-US" altLang="zh-CN" sz="2400" dirty="0"/>
          </a:p>
        </p:txBody>
      </p:sp>
      <p:sp>
        <p:nvSpPr>
          <p:cNvPr id="10" name="QB_3_AN.39_1#bbccb2dd4.bracket?vcp=1&amp;pid=1c7c75b3c&amp;color=0,0,0&amp;vpa=16&amp;vtp=1"/>
          <p:cNvSpPr/>
          <p:nvPr/>
        </p:nvSpPr>
        <p:spPr>
          <a:xfrm>
            <a:off x="8685181" y="485781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清</a:t>
            </a:r>
            <a:endParaRPr lang="en-US" altLang="zh-CN" sz="2400" dirty="0"/>
          </a:p>
        </p:txBody>
      </p:sp>
      <p:sp>
        <p:nvSpPr>
          <p:cNvPr id="11" name="QB_3_AN.40_1#bbccb2dd4.bracket?vcp=1&amp;pid=1c7c75b3c&amp;color=0,0,0&amp;vpa=17&amp;vtp=1"/>
          <p:cNvSpPr/>
          <p:nvPr/>
        </p:nvSpPr>
        <p:spPr>
          <a:xfrm>
            <a:off x="3808380" y="5395024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情</a:t>
            </a:r>
            <a:endParaRPr lang="en-US" altLang="zh-CN" sz="2400" dirty="0"/>
          </a:p>
        </p:txBody>
      </p:sp>
      <p:sp>
        <p:nvSpPr>
          <p:cNvPr id="12" name="QB_3_AN.41_1#bbccb2dd4.bracket?vcp=1&amp;pid=1c7c75b3c&amp;color=0,0,0&amp;vpa=18&amp;vtp=1"/>
          <p:cNvSpPr/>
          <p:nvPr/>
        </p:nvSpPr>
        <p:spPr>
          <a:xfrm>
            <a:off x="5027580" y="5395024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AS.42_1#bbccb2dd4?vcp=1&amp;pid=1c7c75b3c&amp;color=0,0,0&amp;mp=1&amp;vtp=1&amp;bt=1&amp;bbb=1&amp;hb=1"/>
          <p:cNvSpPr/>
          <p:nvPr/>
        </p:nvSpPr>
        <p:spPr>
          <a:xfrm>
            <a:off x="896112" y="208870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本题考查形近字区分及运用。“清”指纯净透明，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没有混杂的东西，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跟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“浊”相对。“晴”指天空中没有云或云量很少，跟“阴”相对。“睛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”指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眼球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，眼珠。“情”指感情，情绪，外界事物所引起的爱、憎、愉快、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不愉快、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惧怕等的心理状态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。“请”指求或延聘，邀，约人来。根据字义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，结合所给出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的语境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，依次选填即可。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43_1#111cb325c?vcp=1&amp;pid=1c7c75b3c&amp;color=0,0,0&amp;vtp=1&amp;bt=1&amp;bbb=1"/>
          <p:cNvSpPr/>
          <p:nvPr/>
        </p:nvSpPr>
        <p:spPr>
          <a:xfrm>
            <a:off x="896112" y="1716627"/>
            <a:ext cx="10387584" cy="342284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3.你们在景区看到小青蛙在捉害虫。（填序号）（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7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①病 </a:t>
            </a:r>
            <a:r>
              <a:rPr kumimoji="0" lang="en-US" altLang="zh-CN" sz="40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②眼 </a:t>
            </a:r>
            <a:r>
              <a:rPr kumimoji="0" lang="en-US" altLang="zh-CN" sz="40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③睛 </a:t>
            </a:r>
            <a:r>
              <a:rPr kumimoji="0" lang="en-US" altLang="zh-CN" sz="40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④钱 </a:t>
            </a:r>
            <a:r>
              <a:rPr kumimoji="0" lang="en-US" altLang="zh-CN" sz="40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⑤让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8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6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我捉后鼻韵母的害虫：________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8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6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我捉前鼻韵母的害虫：______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pic>
        <p:nvPicPr>
          <p:cNvPr id="3" name="QB_3_BD.43_1#111cb325c?vcp=1&amp;pid=1c7c75b3c&amp;color=0,0,0&amp;tib=255,255,255&amp;iip=2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62373" y="1794351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B_3_BD.43_1#111cb325c?vcp=1&amp;pid=1c7c75b3c&amp;color=0,0,0&amp;tib=255,255,255&amp;iip=2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573" y="2339562"/>
            <a:ext cx="1078992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3_BD.43_2#111cb325c?vcp=1&amp;pid=1c7c75b3c&amp;color=0,0,0&amp;tib=255,255,255&amp;iip=2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47423" y="2339562"/>
            <a:ext cx="1078992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3_BD.43_2#111cb325c?vcp=1&amp;pid=1c7c75b3c&amp;color=0,0,0&amp;tib=255,255,255&amp;iip=28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95273" y="2339562"/>
            <a:ext cx="1078992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3_BD.43_2#111cb325c?vcp=1&amp;pid=1c7c75b3c&amp;color=0,0,0&amp;tib=255,255,255&amp;iip=2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43123" y="2339562"/>
            <a:ext cx="1078992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B_3_BD.43_2#111cb325c?vcp=1&amp;pid=1c7c75b3c&amp;color=0,0,0&amp;tib=255,255,255&amp;iip=3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90973" y="2339562"/>
            <a:ext cx="1078992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B_3_BD.43_2#111cb325c?vcp=1&amp;pid=1c7c75b3c&amp;color=0,0,0&amp;tib=255,255,255&amp;iip=31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1290" y="3274536"/>
            <a:ext cx="978408" cy="89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2" name="QB_3_BD.43_3#111cb325c?vcp=1&amp;pid=1c7c75b3c&amp;color=0,0,0&amp;tib=255,255,255&amp;iip=3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7287" y="4254246"/>
            <a:ext cx="969264" cy="88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4" name="QB_3_AN.44_1#111cb325c.blank?vcp=1&amp;pid=1c7c75b3c&amp;color=0,0,0&amp;vpa=19&amp;vtp=1&amp;bbb=1"/>
          <p:cNvSpPr/>
          <p:nvPr/>
        </p:nvSpPr>
        <p:spPr>
          <a:xfrm>
            <a:off x="4989480" y="3655410"/>
            <a:ext cx="11350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①③⑤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5" name="QB_3_AN.45_1#111cb325c.blank?vcp=1&amp;pid=1c7c75b3c&amp;color=0,0,0&amp;vpa=20&amp;vtp=1&amp;bbb=1"/>
          <p:cNvSpPr/>
          <p:nvPr/>
        </p:nvSpPr>
        <p:spPr>
          <a:xfrm>
            <a:off x="4932330" y="4694397"/>
            <a:ext cx="8302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②④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14" grpId="0" build="p" animBg="1"/>
      <p:bldP spid="1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46_1#ebc213ea3?vcp=1&amp;pid=1c7c75b3c&amp;color=0,0,0&amp;vtp=1&amp;bt=1&amp;bbb=1"/>
          <p:cNvSpPr/>
          <p:nvPr/>
        </p:nvSpPr>
        <p:spPr>
          <a:xfrm>
            <a:off x="896112" y="155321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4.众众不知道郑州二七塔怎么走，请帮他完成对话。（填序号）（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algn="ctr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①不客气 ②谢谢 ③请问 ④您好</a:t>
            </a:r>
            <a:endParaRPr lang="en-US" altLang="zh-CN" sz="2400" dirty="0"/>
          </a:p>
        </p:txBody>
      </p:sp>
      <p:pic>
        <p:nvPicPr>
          <p:cNvPr id="3" name="QB_3_BD.46_1#ebc213ea3?vcp=1&amp;pid=1c7c75b3c&amp;color=0,0,0&amp;tib=255,255,255&amp;iip=3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95973" y="163093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3_BD.46_3#ebc213ea3?vcp=1&amp;pid=1c7c75b3c&amp;color=0,0,0&amp;tib=255,255,255&amp;vip=21#2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44" y="2724912"/>
            <a:ext cx="10351008" cy="2578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3_AN.47_1#ebc213ea3.blank?vcp=1&amp;pid=1c7c75b3c&amp;color=0,0,0&amp;vpa=21&amp;vtp=1"/>
          <p:cNvSpPr/>
          <p:nvPr/>
        </p:nvSpPr>
        <p:spPr>
          <a:xfrm>
            <a:off x="3200400" y="2898648"/>
            <a:ext cx="54864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700"/>
              </a:lnSpc>
            </a:pPr>
            <a:r>
              <a:rPr lang="en-US" altLang="zh-CN" sz="22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200" dirty="0"/>
          </a:p>
        </p:txBody>
      </p:sp>
      <p:sp>
        <p:nvSpPr>
          <p:cNvPr id="7" name="QB_3_AN.48_1#ebc213ea3.blank?vcp=1&amp;pid=1c7c75b3c&amp;color=0,0,0&amp;vpa=22&amp;vtp=1"/>
          <p:cNvSpPr/>
          <p:nvPr/>
        </p:nvSpPr>
        <p:spPr>
          <a:xfrm>
            <a:off x="4169664" y="2880360"/>
            <a:ext cx="585216" cy="34747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700"/>
              </a:lnSpc>
            </a:pPr>
            <a:r>
              <a:rPr lang="en-US" altLang="zh-CN" sz="22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200" dirty="0"/>
          </a:p>
        </p:txBody>
      </p:sp>
      <p:sp>
        <p:nvSpPr>
          <p:cNvPr id="8" name="QB_3_AN.49_1#ebc213ea3.blank?vcp=1&amp;pid=1c7c75b3c&amp;color=0,0,0&amp;vpa=23&amp;vtp=1"/>
          <p:cNvSpPr/>
          <p:nvPr/>
        </p:nvSpPr>
        <p:spPr>
          <a:xfrm>
            <a:off x="2532888" y="4389120"/>
            <a:ext cx="612648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700"/>
              </a:lnSpc>
            </a:pPr>
            <a:r>
              <a:rPr lang="en-US" altLang="zh-CN" sz="22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200" dirty="0"/>
          </a:p>
        </p:txBody>
      </p:sp>
      <p:sp>
        <p:nvSpPr>
          <p:cNvPr id="9" name="QB_3_AN.50_1#ebc213ea3.blank?vcp=1&amp;pid=1c7c75b3c&amp;color=0,0,0&amp;vpa=24&amp;vtp=1"/>
          <p:cNvSpPr/>
          <p:nvPr/>
        </p:nvSpPr>
        <p:spPr>
          <a:xfrm>
            <a:off x="6382512" y="4288536"/>
            <a:ext cx="603504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700"/>
              </a:lnSpc>
            </a:pPr>
            <a:r>
              <a:rPr lang="en-US" altLang="zh-CN" sz="22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de2261a2?vcp=1&amp;pid=df54737d9&amp;color=0,0,0&amp;vtp=1&amp;bt=1&amp;bbb=1&amp;hb=1"/>
          <p:cNvSpPr/>
          <p:nvPr/>
        </p:nvSpPr>
        <p:spPr>
          <a:xfrm>
            <a:off x="896112" y="896112"/>
            <a:ext cx="10387584" cy="12517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五、在郑州图书馆中，众众根据他看的书给你出了几道小题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补充完整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15枚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1de2261a2?vcp=1&amp;pid=df54737d9&amp;color=0,0,0&amp;tib=255,255,255&amp;iip=34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5231" y="1322832"/>
            <a:ext cx="457200" cy="457200"/>
          </a:xfrm>
          <a:prstGeom prst="rect">
            <a:avLst/>
          </a:prstGeom>
        </p:spPr>
      </p:pic>
      <p:sp>
        <p:nvSpPr>
          <p:cNvPr id="4" name="QB_3_BD.51_1#edce71322?vcp=1&amp;pid=1de2261a2&amp;color=0,0,0&amp;vtp=1&amp;bbb=1"/>
          <p:cNvSpPr/>
          <p:nvPr/>
        </p:nvSpPr>
        <p:spPr>
          <a:xfrm>
            <a:off x="896112" y="1788668"/>
            <a:ext cx="10387584" cy="762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4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风</a:t>
            </a:r>
            <a:r>
              <a:rPr lang="en-US" altLang="zh-CN" sz="4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夏雨落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秋霜降 </a:t>
            </a:r>
            <a:r>
              <a:rPr lang="en-US" altLang="zh-CN" sz="4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飘</a:t>
            </a:r>
            <a:endParaRPr lang="en-US" altLang="zh-CN" sz="2400" dirty="0"/>
          </a:p>
        </p:txBody>
      </p:sp>
      <p:pic>
        <p:nvPicPr>
          <p:cNvPr id="5" name="QB_3_BD.51_1#edce71322?vcp=1&amp;pid=1de2261a2&amp;color=0,0,0&amp;tib=255,255,255&amp;iip=35&amp;vip=25#2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2661" y="1792097"/>
            <a:ext cx="813816" cy="76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3_BD.51_1#edce71322?vcp=1&amp;pid=1de2261a2&amp;color=0,0,0&amp;tib=255,255,255&amp;iip=36&amp;vip=26#2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59768" y="1837817"/>
            <a:ext cx="758952" cy="72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3_BD.51_1#edce71322?vcp=1&amp;pid=1de2261a2&amp;color=0,0,0&amp;tib=255,255,255&amp;iip=37&amp;vip=27#28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68525" y="1837817"/>
            <a:ext cx="1389888" cy="72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3_AN.52_1#edce71322.blank?vcp=1&amp;pid=1de2261a2&amp;color=0,0,0&amp;vpa=25&amp;vtp=1"/>
          <p:cNvSpPr/>
          <p:nvPr/>
        </p:nvSpPr>
        <p:spPr>
          <a:xfrm>
            <a:off x="1304957" y="1856105"/>
            <a:ext cx="676656" cy="676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</a:t>
            </a:r>
            <a:endParaRPr lang="en-US" altLang="zh-CN" sz="2400" dirty="0"/>
          </a:p>
        </p:txBody>
      </p:sp>
      <p:sp>
        <p:nvSpPr>
          <p:cNvPr id="9" name="QB_3_AN.53_1#edce71322.blank?vcp=1&amp;pid=1de2261a2&amp;color=0,0,0&amp;vpa=26&amp;vtp=1"/>
          <p:cNvSpPr/>
          <p:nvPr/>
        </p:nvSpPr>
        <p:spPr>
          <a:xfrm>
            <a:off x="2532920" y="1892681"/>
            <a:ext cx="640080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吹</a:t>
            </a:r>
            <a:endParaRPr lang="en-US" altLang="zh-CN" sz="2400" dirty="0"/>
          </a:p>
        </p:txBody>
      </p:sp>
      <p:sp>
        <p:nvSpPr>
          <p:cNvPr id="10" name="QB_3_AN.54_1#edce71322.blank?vcp=1&amp;pid=1de2261a2&amp;color=0,0,0&amp;vpa=27&amp;vtp=1"/>
          <p:cNvSpPr/>
          <p:nvPr/>
        </p:nvSpPr>
        <p:spPr>
          <a:xfrm>
            <a:off x="5523389" y="1901825"/>
            <a:ext cx="621792" cy="6217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冬</a:t>
            </a:r>
            <a:endParaRPr lang="en-US" altLang="zh-CN" sz="2400" dirty="0"/>
          </a:p>
        </p:txBody>
      </p:sp>
      <p:sp>
        <p:nvSpPr>
          <p:cNvPr id="11" name="QB_3_AN.55_1#edce71322.blank?vcp=1&amp;pid=1de2261a2&amp;color=0,0,0&amp;vpa=28&amp;vtp=1"/>
          <p:cNvSpPr/>
          <p:nvPr/>
        </p:nvSpPr>
        <p:spPr>
          <a:xfrm>
            <a:off x="6172613" y="1901825"/>
            <a:ext cx="621792" cy="6217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雪</a:t>
            </a:r>
            <a:endParaRPr lang="en-US" altLang="zh-CN" sz="2400" dirty="0"/>
          </a:p>
        </p:txBody>
      </p:sp>
      <p:sp>
        <p:nvSpPr>
          <p:cNvPr id="12" name="QB_3_BD.56_1#f7cf29327?vcp=1&amp;pid=1de2261a2&amp;color=0,0,0&amp;vtp=1&amp;bbb=1"/>
          <p:cNvSpPr/>
          <p:nvPr/>
        </p:nvSpPr>
        <p:spPr>
          <a:xfrm>
            <a:off x="896112" y="2621089"/>
            <a:ext cx="10387584" cy="7948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.你</a:t>
            </a:r>
            <a:r>
              <a:rPr lang="en-US" altLang="zh-CN" sz="42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我姓李。</a:t>
            </a:r>
            <a:endParaRPr lang="en-US" altLang="zh-CN" sz="2400" dirty="0"/>
          </a:p>
        </p:txBody>
      </p:sp>
      <p:pic>
        <p:nvPicPr>
          <p:cNvPr id="13" name="QB_3_BD.56_1#f7cf29327?vcp=1&amp;pid=1de2261a2&amp;color=0,0,0&amp;tib=255,255,255&amp;iip=38&amp;vip=29#31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69212" y="2617343"/>
            <a:ext cx="2231136" cy="81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4" name="QB_3_AN.57_1#f7cf29327.blank?vcp=1&amp;pid=1de2261a2&amp;color=0,0,0&amp;vpa=29&amp;vtp=1"/>
          <p:cNvSpPr/>
          <p:nvPr/>
        </p:nvSpPr>
        <p:spPr>
          <a:xfrm>
            <a:off x="1633220" y="2699639"/>
            <a:ext cx="685800" cy="676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姓</a:t>
            </a:r>
            <a:endParaRPr lang="en-US" altLang="zh-CN" sz="2400" dirty="0"/>
          </a:p>
        </p:txBody>
      </p:sp>
      <p:sp>
        <p:nvSpPr>
          <p:cNvPr id="15" name="QB_3_AN.58_1#f7cf29327.blank?vcp=1&amp;pid=1de2261a2&amp;color=0,0,0&amp;vpa=30&amp;vtp=1"/>
          <p:cNvSpPr/>
          <p:nvPr/>
        </p:nvSpPr>
        <p:spPr>
          <a:xfrm>
            <a:off x="2355596" y="2699639"/>
            <a:ext cx="685800" cy="6675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什</a:t>
            </a:r>
            <a:endParaRPr lang="en-US" altLang="zh-CN" sz="2400" dirty="0"/>
          </a:p>
        </p:txBody>
      </p:sp>
      <p:sp>
        <p:nvSpPr>
          <p:cNvPr id="16" name="QB_3_AN.59_1#f7cf29327.blank?vcp=1&amp;pid=1de2261a2&amp;color=0,0,0&amp;vpa=31&amp;vtp=1"/>
          <p:cNvSpPr/>
          <p:nvPr/>
        </p:nvSpPr>
        <p:spPr>
          <a:xfrm>
            <a:off x="3068828" y="2699639"/>
            <a:ext cx="685800" cy="6675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么</a:t>
            </a:r>
            <a:endParaRPr lang="en-US" altLang="zh-CN" sz="2400" dirty="0"/>
          </a:p>
        </p:txBody>
      </p:sp>
      <p:sp>
        <p:nvSpPr>
          <p:cNvPr id="17" name="QB_3_BD.60_1#758c754e1?vcp=1&amp;pid=1de2261a2&amp;color=0,0,0&amp;vtp=1&amp;bbb=1"/>
          <p:cNvSpPr/>
          <p:nvPr/>
        </p:nvSpPr>
        <p:spPr>
          <a:xfrm>
            <a:off x="896112" y="3427603"/>
            <a:ext cx="10774363" cy="762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.春眠</a:t>
            </a:r>
            <a:r>
              <a:rPr lang="en-US" altLang="zh-CN" sz="4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觉晓，处处闻啼</a:t>
            </a:r>
            <a:r>
              <a:rPr lang="en-US" altLang="zh-CN" sz="4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。夜</a:t>
            </a:r>
            <a:r>
              <a:rPr lang="en-US" altLang="zh-CN" sz="4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声，花落知</a:t>
            </a:r>
            <a:r>
              <a:rPr lang="en-US" altLang="zh-CN" sz="4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18" name="QB_3_BD.60_1#758c754e1?vcp=1&amp;pid=1de2261a2&amp;color=0,0,0&amp;tib=255,255,255&amp;iip=39&amp;vip=32#3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2261" y="3431032"/>
            <a:ext cx="813816" cy="76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9" name="QB_3_BD.60_1#758c754e1?vcp=1&amp;pid=1de2261a2&amp;color=0,0,0&amp;tib=255,255,255&amp;iip=40&amp;vip=33#3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21968" y="3476752"/>
            <a:ext cx="758952" cy="72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20" name="QB_3_BD.60_1#758c754e1?vcp=1&amp;pid=1de2261a2&amp;color=0,0,0&amp;tib=255,255,255&amp;iip=41&amp;vip=34#36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5953" y="3431032"/>
            <a:ext cx="2084832" cy="76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21" name="QB_3_BD.60_1#758c754e1?vcp=1&amp;pid=1de2261a2&amp;color=0,0,0&amp;tib=255,255,255&amp;iip=42&amp;vip=37#38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67932" y="3504184"/>
            <a:ext cx="1335024" cy="69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2" name="QB_3_AN.61_1#758c754e1.blank?vcp=1&amp;pid=1de2261a2&amp;color=0,0,0&amp;vpa=32&amp;vtp=1"/>
          <p:cNvSpPr/>
          <p:nvPr/>
        </p:nvSpPr>
        <p:spPr>
          <a:xfrm>
            <a:off x="1923701" y="3495040"/>
            <a:ext cx="676656" cy="676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</a:t>
            </a:r>
            <a:endParaRPr lang="en-US" altLang="zh-CN" sz="2400" dirty="0"/>
          </a:p>
        </p:txBody>
      </p:sp>
      <p:sp>
        <p:nvSpPr>
          <p:cNvPr id="23" name="QB_3_AN.62_1#758c754e1.blank?vcp=1&amp;pid=1de2261a2&amp;color=0,0,0&amp;vpa=33&amp;vtp=1"/>
          <p:cNvSpPr/>
          <p:nvPr/>
        </p:nvSpPr>
        <p:spPr>
          <a:xfrm>
            <a:off x="4904264" y="3531616"/>
            <a:ext cx="640080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鸟</a:t>
            </a:r>
            <a:endParaRPr lang="en-US" altLang="zh-CN" sz="2400" dirty="0"/>
          </a:p>
        </p:txBody>
      </p:sp>
      <p:sp>
        <p:nvSpPr>
          <p:cNvPr id="24" name="QB_3_AN.63_1#758c754e1.blank?vcp=1&amp;pid=1de2261a2&amp;color=0,0,0&amp;vpa=34&amp;vtp=1"/>
          <p:cNvSpPr/>
          <p:nvPr/>
        </p:nvSpPr>
        <p:spPr>
          <a:xfrm>
            <a:off x="6289961" y="3504184"/>
            <a:ext cx="640080" cy="6309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来</a:t>
            </a:r>
            <a:endParaRPr lang="en-US" altLang="zh-CN" sz="2400" dirty="0"/>
          </a:p>
        </p:txBody>
      </p:sp>
      <p:sp>
        <p:nvSpPr>
          <p:cNvPr id="25" name="QB_3_AN.64_1#758c754e1.blank?vcp=1&amp;pid=1de2261a2&amp;color=0,0,0&amp;vpa=35&amp;vtp=1"/>
          <p:cNvSpPr/>
          <p:nvPr/>
        </p:nvSpPr>
        <p:spPr>
          <a:xfrm>
            <a:off x="6966617" y="3504184"/>
            <a:ext cx="640080" cy="6309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风</a:t>
            </a:r>
            <a:endParaRPr lang="en-US" altLang="zh-CN" sz="2400" dirty="0"/>
          </a:p>
        </p:txBody>
      </p:sp>
      <p:sp>
        <p:nvSpPr>
          <p:cNvPr id="26" name="QB_3_AN.65_1#758c754e1.blank?vcp=1&amp;pid=1de2261a2&amp;color=0,0,0&amp;vpa=36&amp;vtp=1"/>
          <p:cNvSpPr/>
          <p:nvPr/>
        </p:nvSpPr>
        <p:spPr>
          <a:xfrm>
            <a:off x="7634129" y="3504184"/>
            <a:ext cx="640080" cy="6309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雨</a:t>
            </a:r>
            <a:endParaRPr lang="en-US" altLang="zh-CN" sz="2400" dirty="0"/>
          </a:p>
        </p:txBody>
      </p:sp>
      <p:sp>
        <p:nvSpPr>
          <p:cNvPr id="27" name="QB_3_AN.66_1#758c754e1.blank?vcp=1&amp;pid=1de2261a2&amp;color=0,0,0&amp;vpa=37&amp;vtp=1"/>
          <p:cNvSpPr/>
          <p:nvPr/>
        </p:nvSpPr>
        <p:spPr>
          <a:xfrm>
            <a:off x="9922796" y="3568192"/>
            <a:ext cx="603504" cy="5943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多</a:t>
            </a:r>
            <a:endParaRPr lang="en-US" altLang="zh-CN" sz="2400" dirty="0"/>
          </a:p>
        </p:txBody>
      </p:sp>
      <p:sp>
        <p:nvSpPr>
          <p:cNvPr id="28" name="QB_3_AN.67_1#758c754e1.blank?vcp=1&amp;pid=1de2261a2&amp;color=0,0,0&amp;vpa=38&amp;vtp=1"/>
          <p:cNvSpPr/>
          <p:nvPr/>
        </p:nvSpPr>
        <p:spPr>
          <a:xfrm>
            <a:off x="10544588" y="3568192"/>
            <a:ext cx="603504" cy="5943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少</a:t>
            </a:r>
            <a:endParaRPr lang="en-US" altLang="zh-CN" sz="2400" dirty="0"/>
          </a:p>
        </p:txBody>
      </p:sp>
      <p:sp>
        <p:nvSpPr>
          <p:cNvPr id="29" name="QB_3_BD.68_1#96238e005?vcp=1&amp;pid=1de2261a2&amp;color=0,0,0&amp;vtp=1&amp;bbb=1&amp;hb=1"/>
          <p:cNvSpPr/>
          <p:nvPr/>
        </p:nvSpPr>
        <p:spPr>
          <a:xfrm>
            <a:off x="896112" y="419277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4.你有喜欢的童谣吗？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请你写出童谣的名字：《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0" name="QB_3_BD.68_1#96238e005?vcp=1&amp;pid=1de2261a2&amp;color=0,0,0&amp;tib=255,255,255&amp;iip=4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1573" y="4787837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1" name="QB_3_AN.69_1#96238e005.blank?vcp=1&amp;pid=1de2261a2&amp;color=0,0,0&amp;vpa=39&amp;vtp=1&amp;bbb=1"/>
          <p:cNvSpPr/>
          <p:nvPr/>
        </p:nvSpPr>
        <p:spPr>
          <a:xfrm>
            <a:off x="7313581" y="4164838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【示例】摇摇船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22" grpId="0" build="p" animBg="1"/>
      <p:bldP spid="23" grpId="0" build="p" animBg="1"/>
      <p:bldP spid="24" grpId="0" build="p" animBg="1"/>
      <p:bldP spid="25" grpId="0" build="p" animBg="1"/>
      <p:bldP spid="26" grpId="0" build="p" animBg="1"/>
      <p:bldP spid="27" grpId="0" build="p" animBg="1"/>
      <p:bldP spid="28" grpId="0" build="p" animBg="1"/>
      <p:bldP spid="29" grpId="0" build="p" animBg="1"/>
      <p:bldP spid="31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3b4fe8ab?vcp=1&amp;pid=df54737d9&amp;color=0,0,0&amp;vtp=1&amp;bt=1&amp;bbb=1&amp;hb=1"/>
          <p:cNvSpPr/>
          <p:nvPr/>
        </p:nvSpPr>
        <p:spPr>
          <a:xfrm>
            <a:off x="896112" y="896112"/>
            <a:ext cx="10387584" cy="12517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六、你们欣赏了景区的花草树木。请你阅读文章，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完成练习。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（12枚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13b4fe8ab?vcp=1&amp;pid=df54737d9&amp;color=0,0,0&amp;tib=255,255,255&amp;iip=44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9294" y="1322832"/>
            <a:ext cx="457200" cy="457200"/>
          </a:xfrm>
          <a:prstGeom prst="rect">
            <a:avLst/>
          </a:prstGeom>
        </p:spPr>
      </p:pic>
      <p:sp>
        <p:nvSpPr>
          <p:cNvPr id="4" name="QM_3_BD.70_1#6996c5adf?vcp=1&amp;pid=13b4fe8ab&amp;color=0,0,0&amp;vtp=1&amp;bbb=1&amp;hb=1"/>
          <p:cNvSpPr/>
          <p:nvPr/>
        </p:nvSpPr>
        <p:spPr>
          <a:xfrm>
            <a:off x="896112" y="1788668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花草树木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春天来了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，花开了，草绿了，小树也发芽了。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小马来了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，把小草踩倒了。小熊来了，把小树摇疼了。小猴来了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，把花给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摘掉了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。花草树木哭着说:“这样的朋友我们不喜欢，请你们走开吧!”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小鸟来了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，捉虫子。蜜蜂来了，传花粉。小朋友来了，浇浇水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。花草树木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笑着说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:“这样的朋友我们都喜欢!你们留下吧!”</a:t>
            </a:r>
            <a:endParaRPr lang="en-US" altLang="zh-CN" sz="2400" dirty="0"/>
          </a:p>
        </p:txBody>
      </p:sp>
      <p:sp>
        <p:nvSpPr>
          <p:cNvPr id="5" name="QB_4_BD.71_1#e32efd454?vcp=1&amp;pid=6996c5adf&amp;color=0,0,0&amp;vtp=1&amp;bbb=1"/>
          <p:cNvSpPr/>
          <p:nvPr/>
        </p:nvSpPr>
        <p:spPr>
          <a:xfrm>
            <a:off x="896112" y="508311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.短文有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个自然段。描写的是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填季节）的景象。（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6" name="QB_4_BD.71_1#e32efd454?vcp=1&amp;pid=6996c5adf&amp;color=0,0,0&amp;tib=255,255,255&amp;iip=4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38773" y="5164201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4_AN.72_1#e32efd454.blank?vcp=1&amp;pid=6996c5adf&amp;color=0,0,0&amp;vpa=40&amp;vtp=1"/>
          <p:cNvSpPr/>
          <p:nvPr/>
        </p:nvSpPr>
        <p:spPr>
          <a:xfrm>
            <a:off x="2131981" y="5033581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</a:t>
            </a:r>
            <a:endParaRPr lang="en-US" altLang="zh-CN" sz="2400" dirty="0"/>
          </a:p>
        </p:txBody>
      </p:sp>
      <p:sp>
        <p:nvSpPr>
          <p:cNvPr id="8" name="QB_4_AN.73_1#e32efd454.blank?vcp=1&amp;pid=6996c5adf&amp;color=0,0,0&amp;vpa=41&amp;vtp=1&amp;bbb=1"/>
          <p:cNvSpPr/>
          <p:nvPr/>
        </p:nvSpPr>
        <p:spPr>
          <a:xfrm>
            <a:off x="5332380" y="5033581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春天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4_1#dc6b6fae7?vcp=1&amp;pid=6996c5adf&amp;color=0,0,0&amp;vtp=1&amp;bt=1&amp;bbb=1"/>
          <p:cNvSpPr/>
          <p:nvPr/>
        </p:nvSpPr>
        <p:spPr>
          <a:xfrm>
            <a:off x="896112" y="900000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2.花草树木不喜欢下面的谁？请你涂色。（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4_BD.74_1#dc6b6fae7?vcp=1&amp;pid=6996c5adf&amp;color=0,0,0&amp;tib=255,255,255&amp;iip=4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7973" y="96464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74_2#dc6b6fae7?vcp=1&amp;pid=6996c5adf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20824" y="1487438"/>
            <a:ext cx="8156448" cy="11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AN.75_1#dc6b6fae7?vcp=1&amp;pid=6996c5adf&amp;color=0,0,0&amp;vtp=1&amp;bbb=1"/>
          <p:cNvSpPr/>
          <p:nvPr/>
        </p:nvSpPr>
        <p:spPr>
          <a:xfrm>
            <a:off x="896112" y="2732038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涂色：小马、小熊、小猴</a:t>
            </a:r>
            <a:endParaRPr lang="en-US" altLang="zh-CN" sz="2400" dirty="0"/>
          </a:p>
        </p:txBody>
      </p:sp>
      <p:sp>
        <p:nvSpPr>
          <p:cNvPr id="6" name="QB_4_BD.76_1#c5625267e?vcp=1&amp;pid=6996c5adf&amp;color=0,0,0&amp;vtp=1&amp;bbb=1"/>
          <p:cNvSpPr/>
          <p:nvPr/>
        </p:nvSpPr>
        <p:spPr>
          <a:xfrm>
            <a:off x="896112" y="3243847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3.下面这些花草树木的朋友是怎么做的？选一选。（填序号）（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7" name="QB_4_BD.76_1#c5625267e?vcp=1&amp;pid=6996c5adf&amp;color=0,0,0&amp;tib=255,255,255&amp;iip=4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91173" y="3308491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4_BD.76_2#c5625267e?vcp=1&amp;pid=6996c5adf&amp;color=0,0,0&amp;vtp=1&amp;bbb=1"/>
          <p:cNvSpPr/>
          <p:nvPr/>
        </p:nvSpPr>
        <p:spPr>
          <a:xfrm>
            <a:off x="896112" y="3764356"/>
            <a:ext cx="10387584" cy="988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①传花粉 ②捉虫子 ③浇浇水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小鸟来了，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。蜜蜂来了，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。小朋友来了，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9" name="QB_4_AN.77_1#c5625267e.blank?vcp=1&amp;pid=6996c5adf&amp;color=0,0,0&amp;vpa=42&amp;vtp=1"/>
          <p:cNvSpPr/>
          <p:nvPr/>
        </p:nvSpPr>
        <p:spPr>
          <a:xfrm>
            <a:off x="2436781" y="4245622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0" name="QB_4_AN.78_1#c5625267e.blank?vcp=1&amp;pid=6996c5adf&amp;color=0,0,0&amp;vpa=43&amp;vtp=1"/>
          <p:cNvSpPr/>
          <p:nvPr/>
        </p:nvSpPr>
        <p:spPr>
          <a:xfrm>
            <a:off x="4875180" y="4245622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1" name="QB_4_AN.79_1#c5625267e.blank?vcp=1&amp;pid=6996c5adf&amp;color=0,0,0&amp;vpa=44&amp;vtp=1"/>
          <p:cNvSpPr/>
          <p:nvPr/>
        </p:nvSpPr>
        <p:spPr>
          <a:xfrm>
            <a:off x="7618381" y="4245622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12" name="QB_4_BD.80_1#1a550af90?vcp=1&amp;pid=6996c5adf&amp;color=0,0,0&amp;vtp=1&amp;bbb=1&amp;hb=1"/>
          <p:cNvSpPr/>
          <p:nvPr/>
        </p:nvSpPr>
        <p:spPr>
          <a:xfrm>
            <a:off x="896112" y="4811153"/>
            <a:ext cx="10387584" cy="988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.我喜欢短文里的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，因为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13" name="QB_4_BD.80_1#1a550af90?vcp=1&amp;pid=6996c5adf&amp;color=0,0,0&amp;tib=255,255,255&amp;iip=4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52373" y="5376018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4" name="QB_4_AN.81_1#1a550af90.blank?vcp=1&amp;pid=6996c5adf&amp;color=0,0,0&amp;vpa=45&amp;vtp=1&amp;bbb=1"/>
          <p:cNvSpPr/>
          <p:nvPr/>
        </p:nvSpPr>
        <p:spPr>
          <a:xfrm>
            <a:off x="3351180" y="4779784"/>
            <a:ext cx="2049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【示例】小鸟</a:t>
            </a:r>
            <a:endParaRPr lang="en-US" altLang="zh-CN" sz="2400" dirty="0"/>
          </a:p>
        </p:txBody>
      </p:sp>
      <p:sp>
        <p:nvSpPr>
          <p:cNvPr id="15" name="QB_4_AN.82_1#1a550af90.blank?vcp=1&amp;pid=6996c5adf&amp;color=0,0,0&amp;vpa=46&amp;vtp=1&amp;bbb=1&amp;hb=1"/>
          <p:cNvSpPr/>
          <p:nvPr/>
        </p:nvSpPr>
        <p:spPr>
          <a:xfrm>
            <a:off x="896112" y="4779784"/>
            <a:ext cx="10387584" cy="99625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4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小鸟给花草树木捉虫，花草树木就能健康地生长了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4" grpId="0" build="p" animBg="1"/>
      <p:bldP spid="1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02ec6590?vcp=1&amp;pid=df54737d9&amp;color=0,0,0&amp;vtp=1&amp;bt=1&amp;bbb=1&amp;hb=1"/>
          <p:cNvSpPr/>
          <p:nvPr/>
        </p:nvSpPr>
        <p:spPr>
          <a:xfrm>
            <a:off x="896112" y="896112"/>
            <a:ext cx="10387584" cy="12517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七、你们给风景拍了照，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请你用文字描述一下照片里的景色。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（20枚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402ec6590?vcp=1&amp;pid=df54737d9&amp;color=0,0,0&amp;tib=255,255,255&amp;iip=49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9294" y="1322832"/>
            <a:ext cx="457200" cy="457200"/>
          </a:xfrm>
          <a:prstGeom prst="rect">
            <a:avLst/>
          </a:prstGeom>
        </p:spPr>
      </p:pic>
      <p:pic>
        <p:nvPicPr>
          <p:cNvPr id="4" name="QO_3_BD.83_1#baeb685f1?htil=2&amp;vcp=1&amp;pid=402ec6590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23176" y="1915668"/>
            <a:ext cx="4151376" cy="2980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3_AN.84_1#baeb685f1?htil=2&amp;vcp=1&amp;pid=402ec6590&amp;color=0,0,0&amp;vtp=1&amp;bbb=1&amp;hb=1"/>
          <p:cNvSpPr/>
          <p:nvPr/>
        </p:nvSpPr>
        <p:spPr>
          <a:xfrm>
            <a:off x="896112" y="1788668"/>
            <a:ext cx="610819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【示例】天气晴朗，天上飘着几朵白云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，几只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小鸟在天上飞着，河水边有一片开着小花的草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地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，真美呀！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df54737d9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第一单元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1389dac68?vcp=1&amp;pid=df54737d9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5068" y="2786443"/>
            <a:ext cx="22860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1389dac68?vcp=1&amp;pid=df54737d9&amp;color=0,0,0&amp;vtp=1&amp;bt=1&amp;bbb=1"/>
          <p:cNvSpPr/>
          <p:nvPr/>
        </p:nvSpPr>
        <p:spPr>
          <a:xfrm>
            <a:off x="896112" y="263099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：40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奖章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100枚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假期到了，众众要和你一起去河南玩，祝你们有一个愉快的旅程！</a:t>
            </a:r>
            <a:endParaRPr lang="en-US" altLang="zh-CN" sz="100" dirty="0"/>
          </a:p>
        </p:txBody>
      </p:sp>
      <p:pic>
        <p:nvPicPr>
          <p:cNvPr id="4" name="P_2_BD#1389dac68?vcp=1&amp;pid=df54737d9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276358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c29357e6?vcp=1&amp;pid=df54737d9&amp;color=0,0,0&amp;vtp=1&amp;bt=1&amp;bbb=1&amp;hb=1"/>
          <p:cNvSpPr/>
          <p:nvPr/>
        </p:nvSpPr>
        <p:spPr>
          <a:xfrm>
            <a:off x="896112" y="896112"/>
            <a:ext cx="10387584" cy="12517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一、你们制定了旅游路线，第一站打算去嵩山看风景，你给众众介</a:t>
            </a:r>
            <a:endParaRPr lang="en-US" altLang="zh-CN" sz="2800" b="1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ts val="3800"/>
              </a:lnSpc>
            </a:pPr>
            <a:r>
              <a:rPr lang="en-US" altLang="zh-CN" sz="2800" b="1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绍了嵩山的美景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。（19枚</a:t>
            </a:r>
            <a:r>
              <a:rPr lang="en-US" altLang="zh-CN" sz="3000" b="0" i="0" kern="0" spc="-9990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 dirty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5c29357e6?vcp=1&amp;pid=df54737d9&amp;color=0,0,0&amp;tib=255,255,255&amp;iip=3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794" y="1322832"/>
            <a:ext cx="457200" cy="457200"/>
          </a:xfrm>
          <a:prstGeom prst="rect">
            <a:avLst/>
          </a:prstGeom>
        </p:spPr>
      </p:pic>
      <p:sp>
        <p:nvSpPr>
          <p:cNvPr id="4" name="QO_3_BD.1_1#4f4e2008f?vcp=1&amp;pid=5c29357e6&amp;color=0,0,0&amp;vtp=1&amp;bbb=1"/>
          <p:cNvSpPr/>
          <p:nvPr/>
        </p:nvSpPr>
        <p:spPr>
          <a:xfrm>
            <a:off x="896112" y="178866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1.请你看拼音，写汉字。（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5" name="QO_3_BD.1_1#4f4e2008f?vcp=1&amp;pid=5c29357e6&amp;color=0,0,0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4373" y="1869758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4_BD.2_1#1cd3581f7?vcp=1&amp;pid=4f4e2008f&amp;color=0,0,0&amp;vtp=1&amp;bbb=1"/>
          <p:cNvSpPr/>
          <p:nvPr/>
        </p:nvSpPr>
        <p:spPr>
          <a:xfrm>
            <a:off x="896112" y="2338895"/>
            <a:ext cx="10387584" cy="98774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</a:t>
            </a:r>
            <a:r>
              <a:rPr lang="en-US" altLang="zh-CN" sz="4650" b="0" i="0" kern="0" spc="-9990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 dirty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天，阳光</a:t>
            </a:r>
            <a:r>
              <a:rPr lang="en-US" altLang="zh-CN" sz="2400" b="0" i="0" kern="0" spc="-9990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 dirty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媚，山上粉</a:t>
            </a:r>
            <a:r>
              <a:rPr lang="en-US" altLang="zh-CN" sz="5200" b="0" i="0" kern="0" spc="-9990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 dirty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色的桃</a:t>
            </a:r>
            <a:r>
              <a:rPr lang="en-US" altLang="zh-CN" sz="5200" b="0" i="0" kern="0" spc="-9990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 dirty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美丽极了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7" name="QB_4_BD.2_1#1cd3581f7?vcp=1&amp;pid=4f4e2008f&amp;color=0,0,0&amp;tib=255,255,255&amp;iip=5&amp;vip=1#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81004" y="2445766"/>
            <a:ext cx="640080" cy="89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4_BD.2_1#1cd3581f7?vcp=1&amp;pid=4f4e2008f&amp;color=0,0,0&amp;tib=255,255,255&amp;iip=6&amp;vip=2#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4287" y="2336038"/>
            <a:ext cx="740664" cy="10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B_4_BD.2_1#1cd3581f7?vcp=1&amp;pid=4f4e2008f&amp;color=0,0,0&amp;tib=255,255,255&amp;iip=7&amp;vip=3#3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39238" y="2390902"/>
            <a:ext cx="667512" cy="95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B_4_BD.2_1#1cd3581f7?vcp=1&amp;pid=4f4e2008f&amp;color=0,0,0&amp;tib=255,255,255&amp;iip=8&amp;vip=4#4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34866" y="2418334"/>
            <a:ext cx="676656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QB_4_AN.3_1#1cd3581f7.blank?vcp=1&amp;pid=4f4e2008f&amp;color=0,0,0&amp;vpa=1&amp;vtp=1"/>
          <p:cNvSpPr/>
          <p:nvPr/>
        </p:nvSpPr>
        <p:spPr>
          <a:xfrm>
            <a:off x="1726724" y="2756662"/>
            <a:ext cx="548640" cy="557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</a:t>
            </a:r>
            <a:endParaRPr lang="en-US" altLang="zh-CN" sz="2400" dirty="0"/>
          </a:p>
        </p:txBody>
      </p:sp>
      <p:sp>
        <p:nvSpPr>
          <p:cNvPr id="12" name="QB_4_AN.4_1#1cd3581f7.blank?vcp=1&amp;pid=4f4e2008f&amp;color=0,0,0&amp;vpa=2&amp;vtp=1"/>
          <p:cNvSpPr/>
          <p:nvPr/>
        </p:nvSpPr>
        <p:spPr>
          <a:xfrm>
            <a:off x="3619151" y="2692654"/>
            <a:ext cx="612648" cy="6035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明</a:t>
            </a:r>
            <a:endParaRPr lang="en-US" altLang="zh-CN" sz="2400" dirty="0"/>
          </a:p>
        </p:txBody>
      </p:sp>
      <p:sp>
        <p:nvSpPr>
          <p:cNvPr id="13" name="QB_4_AN.5_1#1cd3581f7.blank?vcp=1&amp;pid=4f4e2008f&amp;color=0,0,0&amp;vpa=3&amp;vtp=1"/>
          <p:cNvSpPr/>
          <p:nvPr/>
        </p:nvSpPr>
        <p:spPr>
          <a:xfrm>
            <a:off x="5903246" y="2729230"/>
            <a:ext cx="566928" cy="576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红</a:t>
            </a:r>
            <a:endParaRPr lang="en-US" altLang="zh-CN" sz="2400" dirty="0"/>
          </a:p>
        </p:txBody>
      </p:sp>
      <p:sp>
        <p:nvSpPr>
          <p:cNvPr id="14" name="QB_4_AN.6_1#1cd3581f7.blank?vcp=1&amp;pid=4f4e2008f&amp;color=0,0,0&amp;vpa=4&amp;vtp=1"/>
          <p:cNvSpPr/>
          <p:nvPr/>
        </p:nvSpPr>
        <p:spPr>
          <a:xfrm>
            <a:off x="7517162" y="2738374"/>
            <a:ext cx="548640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</a:t>
            </a:r>
            <a:endParaRPr lang="en-US" altLang="zh-CN" sz="2400" dirty="0"/>
          </a:p>
        </p:txBody>
      </p:sp>
      <p:sp>
        <p:nvSpPr>
          <p:cNvPr id="15" name="QB_4_BD.7_1#ec8971e6b?vcp=1&amp;pid=4f4e2008f&amp;color=0,0,0&amp;vtp=1&amp;bbb=1"/>
          <p:cNvSpPr/>
          <p:nvPr/>
        </p:nvSpPr>
        <p:spPr>
          <a:xfrm>
            <a:off x="896112" y="3336798"/>
            <a:ext cx="10387584" cy="107359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1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）北国的</a:t>
            </a:r>
            <a:r>
              <a:rPr lang="en-US" altLang="zh-CN" sz="52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天里，嵩山上寒</a:t>
            </a:r>
            <a:r>
              <a:rPr lang="en-US" altLang="zh-CN" sz="5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呼呼地</a:t>
            </a:r>
            <a:r>
              <a:rPr lang="en-US" altLang="zh-CN" sz="56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16" name="QB_4_BD.7_1#ec8971e6b?vcp=1&amp;pid=4f4e2008f&amp;color=0,0,0&amp;tib=255,255,255&amp;iip=9&amp;vip=5#5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1975" y="3420745"/>
            <a:ext cx="704088" cy="10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7" name="QB_4_BD.7_1#ec8971e6b?vcp=1&amp;pid=4f4e2008f&amp;color=0,0,0&amp;tib=255,255,255&amp;iip=10&amp;vip=6#6&amp;vtp=1" descr="preencoded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59381" y="3384169"/>
            <a:ext cx="722376" cy="104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8" name="QB_4_BD.7_1#ec8971e6b?vcp=1&amp;pid=4f4e2008f&amp;color=0,0,0&amp;tib=255,255,255&amp;iip=11&amp;vip=7#7&amp;vtp=1" descr="preencoded.pn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31590" y="3338449"/>
            <a:ext cx="749808" cy="108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9" name="QB_4_AN.8_1#ec8971e6b.blank?vcp=1&amp;pid=4f4e2008f&amp;color=0,0,0&amp;vpa=5&amp;vtp=1"/>
          <p:cNvSpPr/>
          <p:nvPr/>
        </p:nvSpPr>
        <p:spPr>
          <a:xfrm>
            <a:off x="2637695" y="3786505"/>
            <a:ext cx="594360" cy="5943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冬</a:t>
            </a:r>
            <a:endParaRPr lang="en-US" altLang="zh-CN" sz="2400" dirty="0"/>
          </a:p>
        </p:txBody>
      </p:sp>
      <p:sp>
        <p:nvSpPr>
          <p:cNvPr id="20" name="QB_4_AN.9_1#ec8971e6b.blank?vcp=1&amp;pid=4f4e2008f&amp;color=0,0,0&amp;vpa=6&amp;vtp=1"/>
          <p:cNvSpPr/>
          <p:nvPr/>
        </p:nvSpPr>
        <p:spPr>
          <a:xfrm>
            <a:off x="5505101" y="3759073"/>
            <a:ext cx="603504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风</a:t>
            </a:r>
            <a:endParaRPr lang="en-US" altLang="zh-CN" sz="2400" dirty="0"/>
          </a:p>
        </p:txBody>
      </p:sp>
      <p:sp>
        <p:nvSpPr>
          <p:cNvPr id="21" name="QB_4_AN.10_1#ec8971e6b.blank?vcp=1&amp;pid=4f4e2008f&amp;color=0,0,0&amp;vpa=7&amp;vtp=1"/>
          <p:cNvSpPr/>
          <p:nvPr/>
        </p:nvSpPr>
        <p:spPr>
          <a:xfrm>
            <a:off x="7195598" y="3731641"/>
            <a:ext cx="630936" cy="6217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吹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9" grpId="0" build="p" animBg="1"/>
      <p:bldP spid="20" grpId="0" build="p" animBg="1"/>
      <p:bldP spid="21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1_1#5fc5bcd7b?vcp=1&amp;pid=5c29357e6&amp;color=0,0,0&amp;vtp=1&amp;bt=1&amp;bbb=1&amp;hb=1"/>
          <p:cNvSpPr/>
          <p:nvPr/>
        </p:nvSpPr>
        <p:spPr>
          <a:xfrm>
            <a:off x="896112" y="900000"/>
            <a:ext cx="10387584" cy="9222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2.你介绍时把一些读音说错了，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用“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”圈出每组词语中加点字的错误读音。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3_BD.11_1#5fc5bcd7b?vcp=1&amp;pid=5c29357e6&amp;color=0,0,0&amp;tib=255,255,255&amp;iip=1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88946" y="928353"/>
            <a:ext cx="310896" cy="429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3_BD.11_1#5fc5bcd7b?vcp=1&amp;pid=5c29357e6&amp;color=0,0,0&amp;tib=255,255,255&amp;iip=1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3973" y="1409588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12_1#f0b7b6a08?vcp=1&amp;pid=5fc5bcd7b&amp;color=0,0,0&amp;vtp=1&amp;bbb=1"/>
          <p:cNvSpPr/>
          <p:nvPr/>
        </p:nvSpPr>
        <p:spPr>
          <a:xfrm>
            <a:off x="896112" y="1885520"/>
            <a:ext cx="10387584" cy="4269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700"/>
              </a:lnSpc>
              <a:tabLst>
                <a:tab pos="2885821" algn="l"/>
                <a:tab pos="5301742" algn="l"/>
                <a:tab pos="78700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姓氏（shì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r>
              <a:rPr lang="en-US" altLang="zh-CN" sz="24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游泳（yó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r>
              <a:rPr lang="en-US" altLang="zh-CN" sz="24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眼睛（yi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r>
              <a:rPr lang="en-US" altLang="zh-CN" sz="24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保护（b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7" name="QO_4_BD.14_1#9d7ce5174?vcp=1&amp;pid=5fc5bcd7b&amp;color=0,0,0&amp;vtp=1&amp;bbb=1"/>
          <p:cNvSpPr/>
          <p:nvPr/>
        </p:nvSpPr>
        <p:spPr>
          <a:xfrm>
            <a:off x="896112" y="2876628"/>
            <a:ext cx="10387584" cy="4269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700"/>
              </a:lnSpc>
              <a:tabLst>
                <a:tab pos="2885821" algn="l"/>
                <a:tab pos="5301742" algn="l"/>
                <a:tab pos="787006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②事情（qénɡ）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吃饭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chī）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树苗（m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喜欢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（xǐ）</a:t>
            </a:r>
            <a:endParaRPr lang="en-US" altLang="zh-CN" sz="2400" dirty="0"/>
          </a:p>
        </p:txBody>
      </p:sp>
      <p:sp>
        <p:nvSpPr>
          <p:cNvPr id="9" name="QO_4_BD.16_1#7fccf8d93?vcp=1&amp;pid=5fc5bcd7b&amp;color=0,0,0&amp;vtp=1&amp;bbb=1"/>
          <p:cNvSpPr/>
          <p:nvPr/>
        </p:nvSpPr>
        <p:spPr>
          <a:xfrm>
            <a:off x="896112" y="3867736"/>
            <a:ext cx="10387584" cy="4269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700"/>
              </a:lnSpc>
              <a:tabLst>
                <a:tab pos="2885821" algn="l"/>
                <a:tab pos="5301742" algn="l"/>
                <a:tab pos="787006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③池塘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chí）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猜想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i）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感动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ɡu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凉水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（ni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nɡ）</a:t>
            </a:r>
            <a:endParaRPr lang="en-US" altLang="zh-CN" sz="2400" dirty="0"/>
          </a:p>
        </p:txBody>
      </p:sp>
      <p:sp>
        <p:nvSpPr>
          <p:cNvPr id="11" name="QO_3_AS.18_1#5fc5bcd7b?vcp=1&amp;pid=5c29357e6&amp;color=0,0,0&amp;vtp=1&amp;bbb=1&amp;hb=1"/>
          <p:cNvSpPr/>
          <p:nvPr/>
        </p:nvSpPr>
        <p:spPr>
          <a:xfrm>
            <a:off x="906050" y="4574298"/>
            <a:ext cx="10387584" cy="9222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本题考查字音。①中“游”应读yóu，“眼”应读y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n。②</a:t>
            </a: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中“情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应读qinɡ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,“苗”应读mi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o。③中“感”</a:t>
            </a: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应读ɡ</a:t>
            </a:r>
            <a:r>
              <a:rPr lang="en-US" altLang="zh-CN" sz="2400" b="0" i="0" dirty="0" err="1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,“</a:t>
            </a: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凉”应读li</a:t>
            </a:r>
            <a:r>
              <a:rPr lang="en-US" altLang="zh-CN" sz="2400" b="0" i="0" dirty="0" err="1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2" name="QO_4_BD.12_1#f0b7b6a08?vcp=1&amp;pid=5fc5bcd7b&amp;color=0,0,0&amp;vtp=1&amp;bbb=1&amp;zzd= 1">
            <a:extLst>
              <a:ext uri="{FF2B5EF4-FFF2-40B4-BE49-F238E27FC236}">
                <a16:creationId xmlns:a16="http://schemas.microsoft.com/office/drawing/2014/main" id="{FF896F5A-83C4-7BF3-20BD-FA6AF9C2D46F}"/>
              </a:ext>
            </a:extLst>
          </p:cNvPr>
          <p:cNvSpPr/>
          <p:nvPr/>
        </p:nvSpPr>
        <p:spPr>
          <a:xfrm>
            <a:off x="1639094" y="233789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O_4_BD.12_1#f0b7b6a08?vcp=1&amp;pid=5fc5bcd7b&amp;color=0,0,0&amp;vtp=1&amp;bbb=1&amp;zzd= 1">
            <a:extLst>
              <a:ext uri="{FF2B5EF4-FFF2-40B4-BE49-F238E27FC236}">
                <a16:creationId xmlns:a16="http://schemas.microsoft.com/office/drawing/2014/main" id="{64A9E705-983E-0440-27FB-09E4A1EA6F7D}"/>
              </a:ext>
            </a:extLst>
          </p:cNvPr>
          <p:cNvSpPr/>
          <p:nvPr/>
        </p:nvSpPr>
        <p:spPr>
          <a:xfrm>
            <a:off x="3915569" y="233789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O_4_BD.12_1#f0b7b6a08?vcp=1&amp;pid=5fc5bcd7b&amp;color=0,0,0&amp;vtp=1&amp;bbb=1&amp;zzd= 1">
            <a:extLst>
              <a:ext uri="{FF2B5EF4-FFF2-40B4-BE49-F238E27FC236}">
                <a16:creationId xmlns:a16="http://schemas.microsoft.com/office/drawing/2014/main" id="{A3470A69-061A-ADD7-9BAC-05C63317DDDB}"/>
              </a:ext>
            </a:extLst>
          </p:cNvPr>
          <p:cNvSpPr/>
          <p:nvPr/>
        </p:nvSpPr>
        <p:spPr>
          <a:xfrm>
            <a:off x="6331109" y="233789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O_4_BD.12_1#f0b7b6a08?vcp=1&amp;pid=5fc5bcd7b&amp;color=0,0,0&amp;vtp=1&amp;bbb=1&amp;zzd= 1">
            <a:extLst>
              <a:ext uri="{FF2B5EF4-FFF2-40B4-BE49-F238E27FC236}">
                <a16:creationId xmlns:a16="http://schemas.microsoft.com/office/drawing/2014/main" id="{20592C1D-B1FA-7CA3-B8AC-44D661FE7D7E}"/>
              </a:ext>
            </a:extLst>
          </p:cNvPr>
          <p:cNvSpPr/>
          <p:nvPr/>
        </p:nvSpPr>
        <p:spPr>
          <a:xfrm>
            <a:off x="8899684" y="233789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O_4_BD.14_1#9d7ce5174?vcp=1&amp;pid=5fc5bcd7b&amp;color=0,0,0&amp;vtp=1&amp;bbb=1&amp;zzd= 1">
            <a:extLst>
              <a:ext uri="{FF2B5EF4-FFF2-40B4-BE49-F238E27FC236}">
                <a16:creationId xmlns:a16="http://schemas.microsoft.com/office/drawing/2014/main" id="{05563580-C281-F5DD-E550-95EF6C6B1C5B}"/>
              </a:ext>
            </a:extLst>
          </p:cNvPr>
          <p:cNvSpPr/>
          <p:nvPr/>
        </p:nvSpPr>
        <p:spPr>
          <a:xfrm>
            <a:off x="1639094" y="332900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O_4_BD.14_1#9d7ce5174?vcp=1&amp;pid=5fc5bcd7b&amp;color=0,0,0&amp;vtp=1&amp;bbb=1&amp;zzd= 1">
            <a:extLst>
              <a:ext uri="{FF2B5EF4-FFF2-40B4-BE49-F238E27FC236}">
                <a16:creationId xmlns:a16="http://schemas.microsoft.com/office/drawing/2014/main" id="{CE73E6C0-F046-A9F1-415C-BF4FAF6A5119}"/>
              </a:ext>
            </a:extLst>
          </p:cNvPr>
          <p:cNvSpPr/>
          <p:nvPr/>
        </p:nvSpPr>
        <p:spPr>
          <a:xfrm>
            <a:off x="3915569" y="332900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O_4_BD.14_1#9d7ce5174?vcp=1&amp;pid=5fc5bcd7b&amp;color=0,0,0&amp;vtp=1&amp;bbb=1&amp;zzd= 1">
            <a:extLst>
              <a:ext uri="{FF2B5EF4-FFF2-40B4-BE49-F238E27FC236}">
                <a16:creationId xmlns:a16="http://schemas.microsoft.com/office/drawing/2014/main" id="{E09D7E71-6EDD-AEBD-DF4D-BDB476E16A1A}"/>
              </a:ext>
            </a:extLst>
          </p:cNvPr>
          <p:cNvSpPr/>
          <p:nvPr/>
        </p:nvSpPr>
        <p:spPr>
          <a:xfrm>
            <a:off x="6635909" y="332900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O_4_BD.14_1#9d7ce5174?vcp=1&amp;pid=5fc5bcd7b&amp;color=0,0,0&amp;vtp=1&amp;bbb=1&amp;zzd= 1">
            <a:extLst>
              <a:ext uri="{FF2B5EF4-FFF2-40B4-BE49-F238E27FC236}">
                <a16:creationId xmlns:a16="http://schemas.microsoft.com/office/drawing/2014/main" id="{05BB9CD1-3D5C-13A5-C032-4868A7A6BDA7}"/>
              </a:ext>
            </a:extLst>
          </p:cNvPr>
          <p:cNvSpPr/>
          <p:nvPr/>
        </p:nvSpPr>
        <p:spPr>
          <a:xfrm>
            <a:off x="8899684" y="332900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O_4_BD.16_1#7fccf8d93?vcp=1&amp;pid=5fc5bcd7b&amp;color=0,0,0&amp;vtp=1&amp;bbb=1&amp;zzd= 1">
            <a:extLst>
              <a:ext uri="{FF2B5EF4-FFF2-40B4-BE49-F238E27FC236}">
                <a16:creationId xmlns:a16="http://schemas.microsoft.com/office/drawing/2014/main" id="{49099B2D-455B-E938-8D83-47B98C245932}"/>
              </a:ext>
            </a:extLst>
          </p:cNvPr>
          <p:cNvSpPr/>
          <p:nvPr/>
        </p:nvSpPr>
        <p:spPr>
          <a:xfrm>
            <a:off x="1334294" y="432011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O_4_BD.16_1#7fccf8d93?vcp=1&amp;pid=5fc5bcd7b&amp;color=0,0,0&amp;vtp=1&amp;bbb=1&amp;zzd= 1">
            <a:extLst>
              <a:ext uri="{FF2B5EF4-FFF2-40B4-BE49-F238E27FC236}">
                <a16:creationId xmlns:a16="http://schemas.microsoft.com/office/drawing/2014/main" id="{A23EB8E7-92DE-FA71-2B4E-26C60CF3B20B}"/>
              </a:ext>
            </a:extLst>
          </p:cNvPr>
          <p:cNvSpPr/>
          <p:nvPr/>
        </p:nvSpPr>
        <p:spPr>
          <a:xfrm>
            <a:off x="3915569" y="432011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O_4_BD.16_1#7fccf8d93?vcp=1&amp;pid=5fc5bcd7b&amp;color=0,0,0&amp;vtp=1&amp;bbb=1&amp;zzd= 1">
            <a:extLst>
              <a:ext uri="{FF2B5EF4-FFF2-40B4-BE49-F238E27FC236}">
                <a16:creationId xmlns:a16="http://schemas.microsoft.com/office/drawing/2014/main" id="{2C0737C7-D8CB-C9B3-CF20-DB466EF2FF52}"/>
              </a:ext>
            </a:extLst>
          </p:cNvPr>
          <p:cNvSpPr/>
          <p:nvPr/>
        </p:nvSpPr>
        <p:spPr>
          <a:xfrm>
            <a:off x="6331109" y="432011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O_4_BD.16_1#7fccf8d93?vcp=1&amp;pid=5fc5bcd7b&amp;color=0,0,0&amp;vtp=1&amp;bbb=1&amp;zzd= 1">
            <a:extLst>
              <a:ext uri="{FF2B5EF4-FFF2-40B4-BE49-F238E27FC236}">
                <a16:creationId xmlns:a16="http://schemas.microsoft.com/office/drawing/2014/main" id="{5AB131C3-2467-BC60-ED5F-69B5A87F8A6A}"/>
              </a:ext>
            </a:extLst>
          </p:cNvPr>
          <p:cNvSpPr/>
          <p:nvPr/>
        </p:nvSpPr>
        <p:spPr>
          <a:xfrm>
            <a:off x="8899684" y="432011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id="{6C7B3FAA-3BFA-D09F-4E97-106E2AED0B63}"/>
              </a:ext>
            </a:extLst>
          </p:cNvPr>
          <p:cNvSpPr/>
          <p:nvPr/>
        </p:nvSpPr>
        <p:spPr>
          <a:xfrm>
            <a:off x="4601782" y="1822480"/>
            <a:ext cx="501201" cy="62048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id="{687373FB-13E5-6EC2-8515-3B38330C553D}"/>
              </a:ext>
            </a:extLst>
          </p:cNvPr>
          <p:cNvSpPr/>
          <p:nvPr/>
        </p:nvSpPr>
        <p:spPr>
          <a:xfrm>
            <a:off x="7040963" y="1822274"/>
            <a:ext cx="662857" cy="62048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id="{38D3F0FC-27DA-BF53-798F-AAA66C1B7D30}"/>
              </a:ext>
            </a:extLst>
          </p:cNvPr>
          <p:cNvSpPr/>
          <p:nvPr/>
        </p:nvSpPr>
        <p:spPr>
          <a:xfrm>
            <a:off x="2088747" y="2817228"/>
            <a:ext cx="662857" cy="62048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id="{64A7E661-9343-FF7F-7ADD-FE7E6A303584}"/>
              </a:ext>
            </a:extLst>
          </p:cNvPr>
          <p:cNvSpPr/>
          <p:nvPr/>
        </p:nvSpPr>
        <p:spPr>
          <a:xfrm>
            <a:off x="6935067" y="2809196"/>
            <a:ext cx="662857" cy="62048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id="{10F60472-F9AD-75EF-7B57-108E75BBF002}"/>
              </a:ext>
            </a:extLst>
          </p:cNvPr>
          <p:cNvSpPr/>
          <p:nvPr/>
        </p:nvSpPr>
        <p:spPr>
          <a:xfrm>
            <a:off x="7014876" y="3850815"/>
            <a:ext cx="662857" cy="62048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id="{E46E7A63-DE7D-4F98-98C5-43DE42AD415F}"/>
              </a:ext>
            </a:extLst>
          </p:cNvPr>
          <p:cNvSpPr/>
          <p:nvPr/>
        </p:nvSpPr>
        <p:spPr>
          <a:xfrm>
            <a:off x="9584177" y="3883388"/>
            <a:ext cx="1005446" cy="62048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7" grpId="0" build="p" animBg="1"/>
      <p:bldP spid="9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3" grpId="0" build="p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2a29ad57?vcp=1&amp;pid=df54737d9&amp;color=0,0,0&amp;vtp=1&amp;bt=1&amp;bbb=1&amp;hb=1"/>
          <p:cNvSpPr/>
          <p:nvPr/>
        </p:nvSpPr>
        <p:spPr>
          <a:xfrm>
            <a:off x="896112" y="896112"/>
            <a:ext cx="10387584" cy="12517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二、在出发前，你安排好了自己的学习和生活，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完成下面的练习。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52a29ad57?vcp=1&amp;pid=df54737d9&amp;color=0,0,0&amp;tib=255,255,255&amp;iip=14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844" y="1322832"/>
            <a:ext cx="457200" cy="457200"/>
          </a:xfrm>
          <a:prstGeom prst="rect">
            <a:avLst/>
          </a:prstGeom>
        </p:spPr>
      </p:pic>
      <p:sp>
        <p:nvSpPr>
          <p:cNvPr id="4" name="QM_3_BD.19_1#223f58d82?vcp=1&amp;pid=52a29ad57&amp;color=0,0,0&amp;vtp=1&amp;bbb=1"/>
          <p:cNvSpPr/>
          <p:nvPr/>
        </p:nvSpPr>
        <p:spPr>
          <a:xfrm>
            <a:off x="896112" y="178866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①列算式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②图形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③减法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④合唱团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⑤卡片</a:t>
            </a:r>
            <a:endParaRPr lang="en-US" altLang="zh-CN" sz="2400" dirty="0"/>
          </a:p>
        </p:txBody>
      </p:sp>
      <p:sp>
        <p:nvSpPr>
          <p:cNvPr id="5" name="QB_4_BD.20_1#784c3f626?vcp=1&amp;pid=223f58d82&amp;color=0,0,0&amp;vtp=1&amp;bbb=1"/>
          <p:cNvSpPr/>
          <p:nvPr/>
        </p:nvSpPr>
        <p:spPr>
          <a:xfrm>
            <a:off x="896112" y="232848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你向(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请假，告诉他们这两天你要去旅游，不能一起唱歌了。</a:t>
            </a:r>
            <a:endParaRPr lang="en-US" altLang="zh-CN" sz="2400" dirty="0"/>
          </a:p>
        </p:txBody>
      </p:sp>
      <p:sp>
        <p:nvSpPr>
          <p:cNvPr id="6" name="QB_4_AN.21_1#784c3f626.bracket?vcp=1&amp;pid=223f58d82&amp;color=0,0,0&amp;vpa=8&amp;vtp=1"/>
          <p:cNvSpPr/>
          <p:nvPr/>
        </p:nvSpPr>
        <p:spPr>
          <a:xfrm>
            <a:off x="1979581" y="231705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7" name="QB_4_BD.22_1#1b780231c?vcp=1&amp;pid=223f58d82&amp;color=0,0,0&amp;vtp=1&amp;bbb=1"/>
          <p:cNvSpPr/>
          <p:nvPr/>
        </p:nvSpPr>
        <p:spPr>
          <a:xfrm>
            <a:off x="896112" y="286315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你准备了一些带有(    )的识字(    )，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准备在路上学习。</a:t>
            </a:r>
            <a:endParaRPr lang="en-US" altLang="zh-CN" sz="2400" dirty="0"/>
          </a:p>
        </p:txBody>
      </p:sp>
      <p:sp>
        <p:nvSpPr>
          <p:cNvPr id="8" name="QB_4_AN.23_1#1b780231c.bracket?vcp=1&amp;pid=223f58d82&amp;color=0,0,0&amp;vpa=9&amp;vtp=1"/>
          <p:cNvSpPr/>
          <p:nvPr/>
        </p:nvSpPr>
        <p:spPr>
          <a:xfrm>
            <a:off x="3808380" y="285172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9" name="QB_4_AN.24_1#1b780231c.bracket?vcp=1&amp;pid=223f58d82&amp;color=0,0,0&amp;vpa=10&amp;vtp=1"/>
          <p:cNvSpPr/>
          <p:nvPr/>
        </p:nvSpPr>
        <p:spPr>
          <a:xfrm>
            <a:off x="5637180" y="285172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⑤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2534a179?vcp=1&amp;pid=df54737d9&amp;color=0,0,0&amp;vtp=1&amp;bt=1&amp;bbb=1&amp;hb=1"/>
          <p:cNvSpPr/>
          <p:nvPr/>
        </p:nvSpPr>
        <p:spPr>
          <a:xfrm>
            <a:off x="896112" y="903048"/>
            <a:ext cx="1039201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</a:t>
            </a:r>
            <a:r>
              <a:rPr lang="en-US" altLang="zh-CN" sz="3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你们在路上认识了一个小朋友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，快来交流一下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吧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92534a179?vcp=1&amp;pid=df54737d9&amp;color=0,0,0&amp;tib=255,255,255&amp;iip=1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214" y="900000"/>
            <a:ext cx="1984248" cy="475488"/>
          </a:xfrm>
          <a:prstGeom prst="rect">
            <a:avLst/>
          </a:prstGeom>
        </p:spPr>
      </p:pic>
      <p:pic>
        <p:nvPicPr>
          <p:cNvPr id="4" name="C_2_BD#92534a179?vcp=1&amp;pid=df54737d9&amp;color=0,0,0&amp;tib=255,255,255&amp;iip=16&amp;vtp=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3669" y="1375488"/>
            <a:ext cx="457200" cy="457200"/>
          </a:xfrm>
          <a:prstGeom prst="rect">
            <a:avLst/>
          </a:prstGeom>
        </p:spPr>
      </p:pic>
      <p:pic>
        <p:nvPicPr>
          <p:cNvPr id="5" name="QM_3_BD.25_1#458fcdc77?vcp=1&amp;pid=92534a179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68552" y="2110056"/>
            <a:ext cx="8851392" cy="3529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4_AN.27_1#43e35c1d3?vcp=1&amp;pid=458fcdc77&amp;color=0,0,0&amp;vtp=1&amp;bbb=1"/>
          <p:cNvSpPr/>
          <p:nvPr/>
        </p:nvSpPr>
        <p:spPr>
          <a:xfrm>
            <a:off x="7398512" y="2803016"/>
            <a:ext cx="373938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弓长张</a:t>
            </a:r>
            <a:endParaRPr lang="en-US" altLang="zh-CN" sz="2400" dirty="0"/>
          </a:p>
        </p:txBody>
      </p:sp>
      <p:sp>
        <p:nvSpPr>
          <p:cNvPr id="7" name="QO_4_AN.27_1#43e35c1d3?vcp=1&amp;pid=458fcdc77&amp;color=0,0,0&amp;vtp=1&amp;bbb=1">
            <a:extLst>
              <a:ext uri="{FF2B5EF4-FFF2-40B4-BE49-F238E27FC236}">
                <a16:creationId xmlns:a16="http://schemas.microsoft.com/office/drawing/2014/main" id="{A889BB91-DF0D-0BDB-5817-796951573173}"/>
              </a:ext>
            </a:extLst>
          </p:cNvPr>
          <p:cNvSpPr/>
          <p:nvPr/>
        </p:nvSpPr>
        <p:spPr>
          <a:xfrm>
            <a:off x="3347212" y="4216209"/>
            <a:ext cx="373938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古月胡</a:t>
            </a:r>
            <a:endParaRPr lang="en-US" altLang="zh-CN" sz="2400" dirty="0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0D295FF4-EB1B-439F-9AD2-6A627559AD13}"/>
              </a:ext>
            </a:extLst>
          </p:cNvPr>
          <p:cNvSpPr/>
          <p:nvPr/>
        </p:nvSpPr>
        <p:spPr>
          <a:xfrm>
            <a:off x="3598450" y="4981054"/>
            <a:ext cx="465550" cy="65858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6_1#43e35c1d3?vcp=1&amp;pid=458fcdc77&amp;color=0,0,0&amp;vtp=1&amp;bt=1&amp;bbb=1"/>
          <p:cNvSpPr/>
          <p:nvPr/>
        </p:nvSpPr>
        <p:spPr>
          <a:xfrm>
            <a:off x="896112" y="181762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1.请你将对话补充完整。（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4_BD.26_1#43e35c1d3?vcp=1&amp;pid=458fcdc77&amp;color=0,0,0&amp;tib=255,255,255&amp;iip=1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4373" y="189871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28_1#e8d867480?vcp=1&amp;pid=458fcdc77&amp;color=0,0,0&amp;vtp=1&amp;bbb=1"/>
          <p:cNvSpPr/>
          <p:nvPr/>
        </p:nvSpPr>
        <p:spPr>
          <a:xfrm>
            <a:off x="902208" y="245637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请你用“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圈出三个人姓氏中的复姓。（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6" name="QO_4_BD.28_1#e8d867480?vcp=1&amp;pid=458fcdc77&amp;color=0,0,0&amp;tib=255,255,255&amp;iip=18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2242" y="2521776"/>
            <a:ext cx="310896" cy="420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O_4_BD.28_1#e8d867480?vcp=1&amp;pid=458fcdc77&amp;color=0,0,0&amp;tib=255,255,255&amp;iip=1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96969" y="2537461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B_4_BD.30_1#a235f3ec7?vcp=1&amp;pid=458fcdc77&amp;color=0,0,0&amp;vtp=1&amp;bbb=1&amp;hb=1"/>
          <p:cNvSpPr/>
          <p:nvPr/>
        </p:nvSpPr>
        <p:spPr>
          <a:xfrm>
            <a:off x="902208" y="306241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3.写名字时，“白”和“田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”这两个字要先写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①内 ②外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），后写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①内 ②外），再封口。（填序号）（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10" name="QB_4_BD.30_1#a235f3ec7?vcp=1&amp;pid=458fcdc77&amp;color=0,0,0&amp;tib=255,255,255&amp;iip=2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96869" y="3657476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QB_4_AN.31_1#a235f3ec7.blank?vcp=1&amp;pid=458fcdc77&amp;color=0,0,0&amp;vpa=11&amp;vtp=1"/>
          <p:cNvSpPr/>
          <p:nvPr/>
        </p:nvSpPr>
        <p:spPr>
          <a:xfrm>
            <a:off x="7014877" y="303447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2" name="QB_4_AN.32_1#a235f3ec7.blank?vcp=1&amp;pid=458fcdc77&amp;color=0,0,0&amp;vpa=12&amp;vtp=1"/>
          <p:cNvSpPr/>
          <p:nvPr/>
        </p:nvSpPr>
        <p:spPr>
          <a:xfrm>
            <a:off x="10520077" y="303447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9" grpId="0" build="p" animBg="1"/>
      <p:bldP spid="11" grpId="0" build="p" animBg="1"/>
      <p:bldP spid="1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c7c75b3c?vcp=1&amp;pid=df54737d9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四、到了河南，你们尽情地游玩。（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18枚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1c7c75b3c?vcp=1&amp;pid=df54737d9&amp;color=0,0,0&amp;tib=255,255,255&amp;iip=21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7107" y="900000"/>
            <a:ext cx="457200" cy="457200"/>
          </a:xfrm>
          <a:prstGeom prst="rect">
            <a:avLst/>
          </a:prstGeom>
        </p:spPr>
      </p:pic>
      <p:pic>
        <p:nvPicPr>
          <p:cNvPr id="4" name="QO_3_BD.33_1#792b0a25a?htil=1&amp;vcp=1&amp;pid=1c7c75b3c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4384" y="1352628"/>
            <a:ext cx="3630168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3_BD.33_2#792b0a25a?htil=1&amp;vcp=1&amp;pid=1c7c75b3c&amp;color=0,0,0&amp;vtp=1&amp;bbb=1&amp;hb=1"/>
          <p:cNvSpPr/>
          <p:nvPr/>
        </p:nvSpPr>
        <p:spPr>
          <a:xfrm>
            <a:off x="896112" y="1352628"/>
            <a:ext cx="6629400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你们来到了博物馆，了解到了一件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安阳出土的举世闻名的青铜器之王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——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后母戊鼎，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《汉语拼音字母表》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的顺序连接小写字母，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将图片补充完整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6" name="QO_3_BD.33_2#792b0a25a?htil=1&amp;vcp=1&amp;pid=1c7c75b3c&amp;color=0,0,0&amp;tib=255,255,255&amp;iip=2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7802" y="1421208"/>
            <a:ext cx="1700784" cy="41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O_3_BD.33_2#792b0a25a?htil=1&amp;vcp=1&amp;pid=1c7c75b3c&amp;color=0,0,0&amp;tib=255,255,255&amp;iip=2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99973" y="3044967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O_3_AN.34_1#792b0a25a?htil=1&amp;vcp=1&amp;pid=1c7c75b3c&amp;color=0,0,0&amp;vtp=1&amp;bbb=1"/>
          <p:cNvSpPr/>
          <p:nvPr/>
        </p:nvSpPr>
        <p:spPr>
          <a:xfrm>
            <a:off x="896112" y="3542171"/>
            <a:ext cx="6629400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图略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753</Words>
  <Application>Microsoft Office PowerPoint</Application>
  <PresentationFormat>宽屏</PresentationFormat>
  <Paragraphs>142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Heiti SC Medium</vt:lpstr>
      <vt:lpstr>Microsoft YaHei Bold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2025-01-21T11:07:43Z</dcterms:created>
  <dcterms:modified xsi:type="dcterms:W3CDTF">2025-01-21T11:40:43Z</dcterms:modified>
  <cp:category/>
  <cp:contentStatus/>
</cp:coreProperties>
</file>