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983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5b6def47?vcp=1&amp;pid=54c7ca76a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五、下面是同学们的讨论，请你补充完整。（6分）</a:t>
            </a:r>
            <a:endParaRPr lang="en-US" altLang="zh-CN" sz="2800" dirty="0"/>
          </a:p>
        </p:txBody>
      </p:sp>
      <p:pic>
        <p:nvPicPr>
          <p:cNvPr id="3" name="QB_3_BD.19_1#79da0f879?vcp=1&amp;pid=25b6def47&amp;color=0,0,0&amp;tib=255,255,255&amp;vip=6#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444562"/>
            <a:ext cx="7235326" cy="44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20_1#79da0f879.blank?vcp=1&amp;pid=25b6def47&amp;color=0,0,0&amp;vpa=6&amp;vtp=1"/>
          <p:cNvSpPr/>
          <p:nvPr/>
        </p:nvSpPr>
        <p:spPr>
          <a:xfrm>
            <a:off x="6593287" y="1994516"/>
            <a:ext cx="1996798" cy="257791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洛阳亲友如相问</a:t>
            </a:r>
            <a:endParaRPr lang="en-US" altLang="zh-CN" dirty="0"/>
          </a:p>
        </p:txBody>
      </p:sp>
      <p:sp>
        <p:nvSpPr>
          <p:cNvPr id="5" name="QB_3_AN.21_1#79da0f879.blank?vcp=1&amp;pid=25b6def47&amp;color=0,0,0&amp;vpa=7&amp;vtp=1"/>
          <p:cNvSpPr/>
          <p:nvPr/>
        </p:nvSpPr>
        <p:spPr>
          <a:xfrm>
            <a:off x="3101331" y="2364016"/>
            <a:ext cx="2288354" cy="24919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一片冰心在玉壶</a:t>
            </a:r>
            <a:endParaRPr lang="en-US" altLang="zh-CN" dirty="0"/>
          </a:p>
        </p:txBody>
      </p:sp>
      <p:sp>
        <p:nvSpPr>
          <p:cNvPr id="6" name="QB_3_AN.22_1#79da0f879.blank?vcp=1&amp;pid=25b6def47&amp;color=0,0,0&amp;vpa=8&amp;vtp=1"/>
          <p:cNvSpPr/>
          <p:nvPr/>
        </p:nvSpPr>
        <p:spPr>
          <a:xfrm>
            <a:off x="4702822" y="3360806"/>
            <a:ext cx="1434209" cy="26638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欲将轻骑逐</a:t>
            </a:r>
            <a:endParaRPr lang="en-US" altLang="zh-CN" dirty="0"/>
          </a:p>
        </p:txBody>
      </p:sp>
      <p:sp>
        <p:nvSpPr>
          <p:cNvPr id="7" name="QB_3_AN.23_1#79da0f879.blank?vcp=1&amp;pid=25b6def47&amp;color=0,0,0&amp;vpa=9&amp;vtp=1"/>
          <p:cNvSpPr/>
          <p:nvPr/>
        </p:nvSpPr>
        <p:spPr>
          <a:xfrm>
            <a:off x="6533134" y="3360806"/>
            <a:ext cx="1933857" cy="27497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大雪满弓刀</a:t>
            </a:r>
            <a:endParaRPr lang="en-US" altLang="zh-CN" dirty="0"/>
          </a:p>
        </p:txBody>
      </p:sp>
      <p:sp>
        <p:nvSpPr>
          <p:cNvPr id="8" name="QB_3_AN.24_1#79da0f879.blank?vcp=1&amp;pid=25b6def47&amp;color=0,0,0&amp;vpa=10&amp;vtp=1"/>
          <p:cNvSpPr/>
          <p:nvPr/>
        </p:nvSpPr>
        <p:spPr>
          <a:xfrm>
            <a:off x="2348334" y="5053633"/>
            <a:ext cx="1331919" cy="292163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天行健</a:t>
            </a:r>
            <a:endParaRPr lang="en-US" altLang="zh-CN" dirty="0"/>
          </a:p>
        </p:txBody>
      </p:sp>
      <p:sp>
        <p:nvSpPr>
          <p:cNvPr id="9" name="QB_3_AN.25_1#79da0f879.blank?vcp=1&amp;pid=25b6def47&amp;color=0,0,0&amp;vpa=11&amp;vtp=1"/>
          <p:cNvSpPr/>
          <p:nvPr/>
        </p:nvSpPr>
        <p:spPr>
          <a:xfrm>
            <a:off x="4350507" y="5096597"/>
            <a:ext cx="1848070" cy="24919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君子以自强不息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dab6eef8?vcp=1&amp;pid=54c7ca76a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六、小光讲述了屠呦呦的故事。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请你根据要求完成下面的练习。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7分）</a:t>
            </a:r>
            <a:endParaRPr lang="en-US" altLang="zh-CN" sz="2800" dirty="0"/>
          </a:p>
        </p:txBody>
      </p:sp>
      <p:sp>
        <p:nvSpPr>
          <p:cNvPr id="3" name="QM_3_BD.26_1#1d6d9a90a?vcp=1&amp;pid=ddab6eef8&amp;color=0,0,0&amp;vtp=1&amp;bbb=1&amp;h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获得诺贝尔奖以后，屠呦呦位于金台路的家也开始热闹起来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。但此时人们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却发现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，这位科学家“隐身”了。很多媒体记者想联系到屠呦呦，登门造访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吃了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“闭门羹”。她说：“得奖、出名都是过去的事，我们要好好‘干活’。”</a:t>
            </a:r>
            <a:endParaRPr lang="en-US" altLang="zh-CN" sz="2400" dirty="0"/>
          </a:p>
        </p:txBody>
      </p:sp>
      <p:sp>
        <p:nvSpPr>
          <p:cNvPr id="4" name="QB_4_BD.27_1#22826126f?vcp=1&amp;pid=1d6d9a90a&amp;color=0,0,0&amp;vtp=1&amp;bbb=1&amp;hb=1"/>
          <p:cNvSpPr/>
          <p:nvPr/>
        </p:nvSpPr>
        <p:spPr>
          <a:xfrm>
            <a:off x="896112" y="33918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.从报道中可以看出屠呦呦具有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的品质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，这种品质还体现在《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墨梅》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两句诗里。 （3分）</a:t>
            </a:r>
            <a:endParaRPr lang="en-US" altLang="zh-CN" sz="2400" dirty="0"/>
          </a:p>
        </p:txBody>
      </p:sp>
      <p:sp>
        <p:nvSpPr>
          <p:cNvPr id="5" name="QB_4_AN.28_1#22826126f.blank?vcp=1&amp;pid=1d6d9a90a&amp;color=0,0,0&amp;vpa=12&amp;vtp=1&amp;bbb=1"/>
          <p:cNvSpPr/>
          <p:nvPr/>
        </p:nvSpPr>
        <p:spPr>
          <a:xfrm>
            <a:off x="5179980" y="33639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淡泊名利</a:t>
            </a:r>
            <a:endParaRPr lang="en-US" altLang="zh-CN" sz="2400" dirty="0"/>
          </a:p>
        </p:txBody>
      </p:sp>
      <p:sp>
        <p:nvSpPr>
          <p:cNvPr id="6" name="QB_4_AN.29_1#22826126f.blank?vcp=1&amp;pid=1d6d9a90a&amp;color=0,0,0&amp;vpa=13&amp;vtp=1&amp;bbb=1"/>
          <p:cNvSpPr/>
          <p:nvPr/>
        </p:nvSpPr>
        <p:spPr>
          <a:xfrm>
            <a:off x="1827181" y="390112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不要人夸好颜色</a:t>
            </a:r>
            <a:endParaRPr lang="en-US" altLang="zh-CN" sz="2400" dirty="0"/>
          </a:p>
        </p:txBody>
      </p:sp>
      <p:sp>
        <p:nvSpPr>
          <p:cNvPr id="7" name="QB_4_AN.30_1#22826126f.blank?vcp=1&amp;pid=1d6d9a90a&amp;color=0,0,0&amp;vpa=14&amp;vtp=1&amp;bbb=1"/>
          <p:cNvSpPr/>
          <p:nvPr/>
        </p:nvSpPr>
        <p:spPr>
          <a:xfrm>
            <a:off x="4417980" y="390112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只留清气满乾坤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224700ea8?sp=1&amp;vcp=1&amp;pid=1d6d9a90a&amp;color=0,0,0&amp;mp=1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2.假如你是药品研究社团的成员，想要上门请教屠呦呦女士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，当你敲开她家门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的时候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，你会怎样介绍自己呢？ 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  <a:endParaRPr lang="en-US" altLang="zh-CN" sz="2400" dirty="0"/>
          </a:p>
        </p:txBody>
      </p:sp>
      <p:sp>
        <p:nvSpPr>
          <p:cNvPr id="4" name="QB_4_AN.32_1#224700ea8.blank?vcp=1&amp;pid=1d6d9a90a&amp;color=0,0,0&amp;mp=1&amp;vpa=15&amp;vtp=1&amp;bbb=1&amp;hb=1"/>
          <p:cNvSpPr/>
          <p:nvPr/>
        </p:nvSpPr>
        <p:spPr>
          <a:xfrm>
            <a:off x="896112" y="345268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【示例】您好，屠呦呦女士，我是药品研究社团的成员之一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。我在研究时遇到了一些困难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，希望能得到您的帮助。不知您是否有空给我一些指导呢？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8c70cd80?vcp=1&amp;pid=54c7ca76a&amp;color=0,0,0&amp;vtp=1&amp;bt=1&amp;bbb=1&amp;hb=1"/>
          <p:cNvSpPr/>
          <p:nvPr/>
        </p:nvSpPr>
        <p:spPr>
          <a:xfrm>
            <a:off x="896112" y="90000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兰兰带来了两篇文章，请你阅读故事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，了解其中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人物的精神品质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800" dirty="0"/>
          </a:p>
        </p:txBody>
      </p:sp>
      <p:pic>
        <p:nvPicPr>
          <p:cNvPr id="3" name="C_2_BD#c8c70cd80?vcp=1&amp;pid=54c7ca76a&amp;color=0,0,0&amp;tib=255,255,255&amp;iip=1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357" y="901524"/>
            <a:ext cx="1810512" cy="438912"/>
          </a:xfrm>
          <a:prstGeom prst="rect">
            <a:avLst/>
          </a:prstGeom>
        </p:spPr>
      </p:pic>
      <p:sp>
        <p:nvSpPr>
          <p:cNvPr id="4" name="C_3_BD#710ea01c8?vcp=1&amp;pid=c8c70cd80&amp;color=0,0,0&amp;vtp=1&amp;bbb=1"/>
          <p:cNvSpPr/>
          <p:nvPr/>
        </p:nvSpPr>
        <p:spPr>
          <a:xfrm>
            <a:off x="896112" y="1818576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（一）____ （15分）</a:t>
            </a:r>
            <a:endParaRPr lang="en-US" altLang="zh-CN" sz="2600" dirty="0"/>
          </a:p>
        </p:txBody>
      </p:sp>
      <p:sp>
        <p:nvSpPr>
          <p:cNvPr id="5" name="QM_4_BD.33_1#90c8ac5a8?vcp=1&amp;pid=710ea01c8&amp;color=0,0,0&amp;vtp=1&amp;bbb=1&amp;hb=1"/>
          <p:cNvSpPr/>
          <p:nvPr/>
        </p:nvSpPr>
        <p:spPr>
          <a:xfrm>
            <a:off x="896112" y="220479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浩瀚宇宙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，不少小行星以中国科学家的名字命名，这是国际性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、永久性的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荣誉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。中华人民共和国群星闪耀，每一次仰望星空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，都能感受到他们守护的力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、激励的力量。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3_2#90c8ac5a8?vcp=1&amp;pid=710ea01c8&amp;color=0,0,0&amp;vtp=1&amp;bt=1&amp;bbb=1&amp;hb=1"/>
          <p:cNvSpPr/>
          <p:nvPr/>
        </p:nvSpPr>
        <p:spPr>
          <a:xfrm>
            <a:off x="896112" y="97872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孙家栋先生是中国卫星事业的奠基人之一，他为中国卫星事业的发展作出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了重要贡献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，被誉为中国航天的“大总师”、中国的“卫星之父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”。他的事迹激励着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一代又一代的科技人才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，这些科技人才为中国的科技事业发展注入了新的活力。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“两弹一星”工程中，孙家栋担任中国第一颗人造卫星“东方红一号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”的总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体设计负责人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，后来又担任中国第一颗遥感探测卫星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、第一颗返回式卫星的技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术负责人和总设计师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，同时，他又是中国通信、气象、地球资源探测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、北斗导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航等第二代应用卫星的工程总设计师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还担任月球探测一期工程的总设计师，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可谓实至名归的中国的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“卫星之父”。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3_3#90c8ac5a8?vcp=1&amp;pid=710ea01c8&amp;color=0,0,0&amp;vtp=1&amp;bt=1&amp;bbb=1&amp;hb=1"/>
          <p:cNvSpPr/>
          <p:nvPr/>
        </p:nvSpPr>
        <p:spPr>
          <a:xfrm>
            <a:off x="896112" y="900000"/>
            <a:ext cx="10387584" cy="348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【材料三】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：“这世界上不缺乏专家，不缺乏权威，缺乏的是一个‘人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’——一个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肯把自己给出去的人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。”而他自己这一“给”就“给”到了九十多岁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。他就是中国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肝胆外科之父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——吴孟超。尽管他平时态度温和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，但一站在手术台上就会自然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流露出一种威严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。别人不敢做的手术，他敢做。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有人说万一失败了会身败名裂，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九十多岁的吴院士说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:“我的名誉算什么?我不过是一个吴孟超嘛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。”国家为了表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彰他的功绩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,将17606号小行星以他的名字命名。</a:t>
            </a:r>
            <a:endParaRPr lang="en-US" altLang="zh-CN" sz="2400" dirty="0"/>
          </a:p>
        </p:txBody>
      </p:sp>
      <p:sp>
        <p:nvSpPr>
          <p:cNvPr id="3" name="QC_5_BD.34_1#834acd3b5?vcp=1&amp;vopoq=1&amp;pid=90c8ac5a8&amp;color=0,0,0&amp;vtp=1&amp;bbb=1"/>
          <p:cNvSpPr/>
          <p:nvPr/>
        </p:nvSpPr>
        <p:spPr>
          <a:xfrm>
            <a:off x="896112" y="4416947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1.为三则材料取个题目，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最恰当的是(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4" name="QC_5_AN.35_1#834acd3b5.bracket?vcp=1&amp;vopoq=1&amp;pid=90c8ac5a8&amp;color=0,0,0&amp;vpa=16&amp;vtp=1"/>
          <p:cNvSpPr/>
          <p:nvPr/>
        </p:nvSpPr>
        <p:spPr>
          <a:xfrm>
            <a:off x="6094380" y="4403040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4_2#834acd3b5.choices?vcp=1&amp;vopoq=1&amp;pid=90c8ac5a8&amp;color=0,0,0&amp;vtp=1&amp;bbb=1"/>
          <p:cNvSpPr/>
          <p:nvPr/>
        </p:nvSpPr>
        <p:spPr>
          <a:xfrm>
            <a:off x="896112" y="490577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.天空中的行星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.伟大的“中国星”</a:t>
            </a:r>
            <a:endParaRPr lang="en-US" altLang="zh-CN" sz="2400" dirty="0"/>
          </a:p>
          <a:p>
            <a:pPr latinLnBrk="1">
              <a:lnSpc>
                <a:spcPts val="38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C.各领域的专家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.繁荣昌盛的大中国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b4d7fddf6?vcp=1&amp;vopoq=1&amp;pid=90c8ac5a8&amp;color=0,0,0&amp;vtp=1&amp;bt=1&amp;bbb=1"/>
          <p:cNvSpPr/>
          <p:nvPr/>
        </p:nvSpPr>
        <p:spPr>
          <a:xfrm>
            <a:off x="896112" y="12456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孙家栋先生为中国航天事业作了哪些贡献？(  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多选）（4分）</a:t>
            </a:r>
            <a:endParaRPr lang="en-US" altLang="zh-CN" sz="2400" dirty="0"/>
          </a:p>
        </p:txBody>
      </p:sp>
      <p:sp>
        <p:nvSpPr>
          <p:cNvPr id="3" name="QC_5_AN.37_1#b4d7fddf6.bracket?vcp=1&amp;vopoq=1&amp;pid=90c8ac5a8&amp;color=0,0,0&amp;vpa=17&amp;vtp=1&amp;bbb=1"/>
          <p:cNvSpPr/>
          <p:nvPr/>
        </p:nvSpPr>
        <p:spPr>
          <a:xfrm>
            <a:off x="7313581" y="123418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ABCD</a:t>
            </a:r>
            <a:endParaRPr lang="en-US" altLang="zh-CN" sz="2400" dirty="0"/>
          </a:p>
        </p:txBody>
      </p:sp>
      <p:sp>
        <p:nvSpPr>
          <p:cNvPr id="4" name="QC_5_BD.36_2#b4d7fddf6.choices?vcp=1&amp;vopoq=1&amp;pid=90c8ac5a8&amp;color=0,0,0&amp;vtp=1&amp;bbb=1&amp;hb=1"/>
          <p:cNvSpPr/>
          <p:nvPr/>
        </p:nvSpPr>
        <p:spPr>
          <a:xfrm>
            <a:off x="896112" y="178498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A.在“两弹一星”工程中，孙家栋担任中国第一颗人造卫星“东方红一号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总体设计负责人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.孙家栋担任了中国第一颗遥感探测卫星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、第一颗返回式卫星的技术负责人和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总设计师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.孙家栋是中国通信、气象、地球资源探测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、北斗导航等第二代应用卫星的工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程总设计师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.孙家栋担任月球探测一期工程的总设计师。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8_1#a798c8dd6?vcp=1&amp;pid=90c8ac5a8&amp;color=0,0,0&amp;vtp=1&amp;bt=1&amp;bbb=1&amp;hb=1"/>
          <p:cNvSpPr/>
          <p:nvPr/>
        </p:nvSpPr>
        <p:spPr>
          <a:xfrm>
            <a:off x="896112" y="20975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材料三主要抓住了人物的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描写，让我们感受到吴孟超爷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爷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的人物品质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B_5_BD.38_1#a798c8dd6?vcp=1&amp;pid=90c8ac5a8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18440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39_1#a798c8dd6.blank?vcp=1&amp;pid=90c8ac5a8&amp;color=0,0,0&amp;vpa=18&amp;vtp=1&amp;bbb=1"/>
          <p:cNvSpPr/>
          <p:nvPr/>
        </p:nvSpPr>
        <p:spPr>
          <a:xfrm>
            <a:off x="6399181" y="206959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语言</a:t>
            </a:r>
            <a:endParaRPr lang="en-US" altLang="zh-CN" sz="2400" dirty="0"/>
          </a:p>
        </p:txBody>
      </p:sp>
      <p:sp>
        <p:nvSpPr>
          <p:cNvPr id="5" name="QB_5_AN.40_1#a798c8dd6.blank?vcp=1&amp;pid=90c8ac5a8&amp;color=0,0,0&amp;vpa=19&amp;vtp=1&amp;bbb=1"/>
          <p:cNvSpPr/>
          <p:nvPr/>
        </p:nvSpPr>
        <p:spPr>
          <a:xfrm>
            <a:off x="1217580" y="2606802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淡泊名利、有医德</a:t>
            </a:r>
            <a:endParaRPr lang="en-US" altLang="zh-CN" sz="2400" dirty="0"/>
          </a:p>
        </p:txBody>
      </p:sp>
      <p:sp>
        <p:nvSpPr>
          <p:cNvPr id="6" name="QB_5_BD.41_1#ba8b625cf?sp=1&amp;vcp=1&amp;pid=90c8ac5a8&amp;color=0,0,0&amp;vtp=1&amp;bbb=1&amp;hb=1"/>
          <p:cNvSpPr/>
          <p:nvPr/>
        </p:nvSpPr>
        <p:spPr>
          <a:xfrm>
            <a:off x="896112" y="320128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4.读材料三，为吴孟超爷爷写一则颁奖辞。 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，他就像夜空中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的星星，因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而璀璨夺目，因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而光辉耀眼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5_AN.42_1#ba8b625cf.blank?vcp=1&amp;pid=90c8ac5a8&amp;color=0,0,0&amp;vpa=20&amp;vtp=1&amp;bbb=1"/>
          <p:cNvSpPr/>
          <p:nvPr/>
        </p:nvSpPr>
        <p:spPr>
          <a:xfrm>
            <a:off x="912780" y="3732149"/>
            <a:ext cx="814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【示例】他将自己的毕生精力奉献给了自己热爱的工作岗位</a:t>
            </a:r>
            <a:endParaRPr lang="en-US" altLang="zh-CN" sz="2400" dirty="0"/>
          </a:p>
        </p:txBody>
      </p:sp>
      <p:sp>
        <p:nvSpPr>
          <p:cNvPr id="8" name="QB_5_AN.43_1#ba8b625cf.blank?vcp=1&amp;pid=90c8ac5a8&amp;color=0,0,0&amp;vpa=21&amp;vtp=1&amp;bbb=1"/>
          <p:cNvSpPr/>
          <p:nvPr/>
        </p:nvSpPr>
        <p:spPr>
          <a:xfrm>
            <a:off x="2436781" y="426935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奉献</a:t>
            </a:r>
            <a:endParaRPr lang="en-US" altLang="zh-CN" sz="2400" dirty="0"/>
          </a:p>
        </p:txBody>
      </p:sp>
      <p:sp>
        <p:nvSpPr>
          <p:cNvPr id="9" name="QB_5_AN.44_1#ba8b625cf.blank?vcp=1&amp;pid=90c8ac5a8&amp;color=0,0,0&amp;vpa=22&amp;vtp=1&amp;bbb=1"/>
          <p:cNvSpPr/>
          <p:nvPr/>
        </p:nvSpPr>
        <p:spPr>
          <a:xfrm>
            <a:off x="5484780" y="426935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执着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8dc1cd57?vcp=1&amp;pid=c8c70cd80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（二）一位国门卫士的故事（节选）（15分）</a:t>
            </a:r>
            <a:endParaRPr lang="en-US" altLang="zh-CN" sz="2600" dirty="0"/>
          </a:p>
        </p:txBody>
      </p:sp>
      <p:sp>
        <p:nvSpPr>
          <p:cNvPr id="3" name="QM_4_BD.45_1#17b58946d?vcp=1&amp;pid=c8dc1cd57&amp;color=0,0,0&amp;vtp=1&amp;bbb=1&amp;hb=1"/>
          <p:cNvSpPr/>
          <p:nvPr/>
        </p:nvSpPr>
        <p:spPr>
          <a:xfrm>
            <a:off x="896112" y="128466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一周前，蔡晓东所在的边境管理支队执法调查队获得可靠情报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，有个贩毒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团伙将携带毒品偷越国境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，所以他们一直在巡查、设伏。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他们巡查到一座荒山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，发现小路上有3个人东张西望、鬼鬼祟祟。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凭经验，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晓东断定他们是毒贩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4_BD.45_2#17b58946d?sp=1&amp;vcp=1&amp;pid=c8dc1cd57&amp;color=0,0,0&amp;vtp=1&amp;bbb=1&amp;hb=1"/>
          <p:cNvSpPr/>
          <p:nvPr/>
        </p:nvSpPr>
        <p:spPr>
          <a:xfrm>
            <a:off x="896112" y="348088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“站住！警察！”晓东大喊一声，拔出手枪，迎了上去。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毒贩们愣了一下，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扔掉背包转身就跑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。晓东拔腿追击，毒贩眼看难以脱身，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拔出枪向晓东射击。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紧跟在后面的一位战友忙于摄像取证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另一位战友把毒贩扔掉的背包找回来，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还有两位战友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，紧随晓东身后追击毒贩。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5_3#17b58946d?sp=1&amp;vcp=1&amp;pid=c8dc1cd57&amp;color=0,0,0&amp;vtp=1&amp;bt=1&amp;bbb=1&amp;h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“小心！有枪！”晓东一边提醒战友，一边跑到小路中间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，用身子挡住毒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贩的视线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，同时举枪还击。</a:t>
            </a:r>
            <a:endParaRPr lang="en-US" altLang="zh-CN" sz="2400" dirty="0"/>
          </a:p>
        </p:txBody>
      </p:sp>
      <p:sp>
        <p:nvSpPr>
          <p:cNvPr id="3" name="QM_4_BD.45_4#17b58946d?sp=1&amp;vcp=1&amp;pid=c8dc1cd57&amp;color=0,0,0&amp;vtp=1&amp;bbb=1&amp;hb=1"/>
          <p:cNvSpPr/>
          <p:nvPr/>
        </p:nvSpPr>
        <p:spPr>
          <a:xfrm>
            <a:off x="896112" y="1996645"/>
            <a:ext cx="10387584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毒贩有3把枪，子弹连续向晓东射来。虽然穿着防弹服，但腿上、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肩上、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脖颈上还是多处中弹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他继续紧握手枪，咬牙追击毒贩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，落在后面的毒贩惊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慌失措地回头看了晓东一眼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，晓东乘势向毒贩扑过去。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因为流血过多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，他一头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栽倒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战友们把他紧急送往医院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。④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弥留之际，晓东醒来，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握住一位战友的手，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吃力地问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：“毒贩抓着了？”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“抓着了！”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4c7ca76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第七单元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5_4#17b58946d?sp=1&amp;vcp=1&amp;pid=c8dc1cd57&amp;color=0,0,0&amp;vtp=1&amp;bbb=1&amp;hb=1">
            <a:extLst>
              <a:ext uri="{FF2B5EF4-FFF2-40B4-BE49-F238E27FC236}">
                <a16:creationId xmlns:a16="http://schemas.microsoft.com/office/drawing/2014/main" id="{84564F6F-528B-620F-D276-2C3C5B28E223}"/>
              </a:ext>
            </a:extLst>
          </p:cNvPr>
          <p:cNvSpPr/>
          <p:nvPr/>
        </p:nvSpPr>
        <p:spPr>
          <a:xfrm>
            <a:off x="896112" y="262972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晓东的伤势很重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，经过全力抢救，终因流血过多而光荣牺牲。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在云南边境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，还有无数像晓东一样忠诚地守护着国门的警察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，他们的家人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都知道这份职业的危险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，却都默默地支持着他们。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542481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7f4054e1e?vcp=1&amp;pid=17b58946d&amp;color=0,0,0&amp;vtp=1&amp;bt=1&amp;bbb=1&amp;hb=1"/>
          <p:cNvSpPr/>
          <p:nvPr/>
        </p:nvSpPr>
        <p:spPr>
          <a:xfrm>
            <a:off x="896112" y="21948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.从短文的题目中我能预测到文章主要写的是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3" name="QB_5_AN.47_1#7f4054e1e.blank?vcp=1&amp;pid=17b58946d&amp;color=0,0,0&amp;vpa=23&amp;vtp=1&amp;bbb=1&amp;hb=1"/>
          <p:cNvSpPr/>
          <p:nvPr/>
        </p:nvSpPr>
        <p:spPr>
          <a:xfrm>
            <a:off x="896112" y="216687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】一位英勇保卫祖国的战士</a:t>
            </a:r>
            <a:endParaRPr lang="en-US" altLang="zh-CN" sz="2400" dirty="0"/>
          </a:p>
        </p:txBody>
      </p:sp>
      <p:sp>
        <p:nvSpPr>
          <p:cNvPr id="4" name="QB_5_BD.48_1#0c142c4c5?sp=1&amp;vcp=1&amp;pid=17b58946d&amp;color=0,0,0&amp;vtp=1&amp;bbb=1"/>
          <p:cNvSpPr/>
          <p:nvPr/>
        </p:nvSpPr>
        <p:spPr>
          <a:xfrm>
            <a:off x="896112" y="32964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2.根据短文内容，用小标题的形式把故事情节补充完整。 （6分）</a:t>
            </a:r>
            <a:endParaRPr lang="en-US" altLang="zh-CN" sz="2400" dirty="0"/>
          </a:p>
        </p:txBody>
      </p:sp>
      <p:pic>
        <p:nvPicPr>
          <p:cNvPr id="5" name="QB_5_BD.48_2#0c142c4c5?vcp=1&amp;pid=17b58946d&amp;color=0,0,0&amp;tib=255,255,255&amp;vip=24#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3902201"/>
            <a:ext cx="6419088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AN.49_1#0c142c4c5.blank?vcp=1&amp;pid=17b58946d&amp;color=0,0,0&amp;vpa=24&amp;vtp=1"/>
          <p:cNvSpPr/>
          <p:nvPr/>
        </p:nvSpPr>
        <p:spPr>
          <a:xfrm>
            <a:off x="4572000" y="4139945"/>
            <a:ext cx="109024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勇斗毒贩</a:t>
            </a:r>
            <a:endParaRPr lang="en-US" altLang="zh-CN" dirty="0"/>
          </a:p>
        </p:txBody>
      </p:sp>
      <p:sp>
        <p:nvSpPr>
          <p:cNvPr id="7" name="QB_5_AN.50_1#0c142c4c5.blank?vcp=1&amp;pid=17b58946d&amp;color=0,0,0&amp;vpa=25&amp;vtp=1"/>
          <p:cNvSpPr/>
          <p:nvPr/>
        </p:nvSpPr>
        <p:spPr>
          <a:xfrm>
            <a:off x="6016752" y="4139945"/>
            <a:ext cx="1024128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壮烈牺牲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1_1#65fcc4a5a?vcp=1&amp;vopoq=1&amp;pid=17b58946d&amp;color=0,0,0&amp;vtp=1&amp;bt=1&amp;bbb=1"/>
          <p:cNvSpPr/>
          <p:nvPr/>
        </p:nvSpPr>
        <p:spPr>
          <a:xfrm>
            <a:off x="896112" y="1514603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读文中的画线句子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下面说法有误的一项是(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pic>
        <p:nvPicPr>
          <p:cNvPr id="3" name="QC_5_BD.51_1#65fcc4a5a?vcp=1&amp;vopoq=1&amp;pid=17b58946d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604837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52_1#65fcc4a5a.bracket?vcp=1&amp;vopoq=1&amp;pid=17b58946d&amp;color=0,0,0&amp;vpa=26&amp;vtp=1"/>
          <p:cNvSpPr/>
          <p:nvPr/>
        </p:nvSpPr>
        <p:spPr>
          <a:xfrm>
            <a:off x="9142381" y="150317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51_2#65fcc4a5a.choices?vcp=1&amp;vopoq=1&amp;pid=17b58946d&amp;color=0,0,0&amp;vtp=1&amp;bbb=1"/>
          <p:cNvSpPr/>
          <p:nvPr/>
        </p:nvSpPr>
        <p:spPr>
          <a:xfrm>
            <a:off x="896112" y="206209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A.句①通过对人物的语言和动作描写，体现了蔡晓东有勇无谋。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.句②是对人物的语言和动作描写，体现了蔡晓东关爱他人、智勇双全的品质。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.句③是对人物的动作描写，突出表现了蔡晓东为追击毒贩奋不顾身。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.句④通过对人物的语言和动作描写，体现了蔡晓东尽职尽责的品质。</a:t>
            </a:r>
            <a:endParaRPr lang="en-US" altLang="zh-CN" sz="2400" dirty="0"/>
          </a:p>
        </p:txBody>
      </p:sp>
      <p:sp>
        <p:nvSpPr>
          <p:cNvPr id="6" name="QC_5_AS.53_1#65fcc4a5a?vcp=1&amp;vopoq=1&amp;pid=17b58946d&amp;color=0,0,0&amp;vtp=1&amp;bbb=1&amp;hb=1"/>
          <p:cNvSpPr/>
          <p:nvPr/>
        </p:nvSpPr>
        <p:spPr>
          <a:xfrm>
            <a:off x="896112" y="425919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本题考查对短文的理解。句①通过对人物的语言和动作描写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出蔡晓东的英勇果敢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，“有勇无谋”表述错误，故选A。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00d03224b?sp=1&amp;vcp=1&amp;pid=17b58946d&amp;color=0,0,0&amp;vtp=1&amp;bt=1&amp;bbb=1&amp;hb=1"/>
          <p:cNvSpPr/>
          <p:nvPr/>
        </p:nvSpPr>
        <p:spPr>
          <a:xfrm>
            <a:off x="896112" y="15374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4.哈尔威船长的生命的意义在于他忠于职守、舍己救人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。文中缉毒警察蔡晓东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生命的意义是什么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？（用一句话表达） 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4" name="QB_5_AN.55_1#00d03224b.blank?vcp=1&amp;pid=17b58946d&amp;color=0,0,0&amp;vpa=27&amp;vtp=1&amp;bbb=1"/>
          <p:cNvSpPr/>
          <p:nvPr/>
        </p:nvSpPr>
        <p:spPr>
          <a:xfrm>
            <a:off x="938180" y="2605532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【示例】牺牲我一个，幸福千万家。</a:t>
            </a:r>
            <a:endParaRPr lang="en-US" altLang="zh-CN" sz="2400" dirty="0"/>
          </a:p>
        </p:txBody>
      </p:sp>
      <p:sp>
        <p:nvSpPr>
          <p:cNvPr id="5" name="QB_5_AS.56_1#00d03224b?vcp=1&amp;pid=17b58946d&amp;color=0,0,0&amp;vtp=1&amp;bbb=1&amp;hb=1"/>
          <p:cNvSpPr/>
          <p:nvPr/>
        </p:nvSpPr>
        <p:spPr>
          <a:xfrm>
            <a:off x="896112" y="31885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本题考查对短文的理解。首先认真阅读短文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，在理解短文大意的基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础上提炼文章的主旨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。短文描写的是蔡晓东为了抓住毒贩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，保卫人民平安而英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勇献身的故事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。他身上展现出了尽职尽责、不怕牺牲、为国为民的品质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，据此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组织语言回答即可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295b9f5b?vcp=1&amp;pid=54c7ca76a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八、听了这么多故事，你受到了什么启发呢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？你立志要做一个怎样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的少年呢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？（30分）</a:t>
            </a:r>
            <a:endParaRPr lang="en-US" altLang="zh-CN" sz="2800" dirty="0"/>
          </a:p>
        </p:txBody>
      </p:sp>
      <p:sp>
        <p:nvSpPr>
          <p:cNvPr id="3" name="QO_3_BD.57_1#fcfada353?vcp=1&amp;pid=c295b9f5b&amp;color=0,0,0&amp;vtp=1&amp;bbb=1&amp;hb=1"/>
          <p:cNvSpPr/>
          <p:nvPr/>
        </p:nvSpPr>
        <p:spPr>
          <a:xfrm>
            <a:off x="896112" y="174174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请你根据自己感悟到的人物的精神或品质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，写出你想象中的已经实现理想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的自己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。请你以“未来的我——自画像”为题，写一篇作文。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注意要从外貌、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主要性格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、最大的爱好以及特长等方面写出自己的特点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，并且要用具体的事例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。不少于450字。（请另附作文纸）</a:t>
            </a:r>
            <a:endParaRPr lang="en-US" altLang="zh-CN" sz="2400" dirty="0"/>
          </a:p>
        </p:txBody>
      </p:sp>
      <p:sp>
        <p:nvSpPr>
          <p:cNvPr id="4" name="QO_3_AN.58_1#fcfada353?vcp=1&amp;pid=c295b9f5b&amp;color=0,0,0&amp;vtp=1&amp;bbb=1"/>
          <p:cNvSpPr/>
          <p:nvPr/>
        </p:nvSpPr>
        <p:spPr>
          <a:xfrm>
            <a:off x="896112" y="39312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b4c2844e5?vcp=1&amp;pid=54c7ca76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b4c2844e5?vcp=1&amp;pid=54c7ca76a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四年级（1）班的学生组织了“读经典故事，做有志少年”的交流活动，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请你积极参与。</a:t>
            </a:r>
            <a:endParaRPr lang="en-US" altLang="zh-CN" sz="100" dirty="0"/>
          </a:p>
        </p:txBody>
      </p:sp>
      <p:pic>
        <p:nvPicPr>
          <p:cNvPr id="4" name="P_2_BD#b4c2844e5?vcp=1&amp;pid=54c7ca76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49840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0f8a86f4?vcp=1&amp;pid=54c7ca76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一、兰兰讲了一个故事，请你阅读故事，完成练习。（16分）</a:t>
            </a:r>
            <a:endParaRPr lang="en-US" altLang="zh-CN" sz="2800" dirty="0"/>
          </a:p>
        </p:txBody>
      </p:sp>
      <p:sp>
        <p:nvSpPr>
          <p:cNvPr id="3" name="QM_3_BD.1_1#4aa77bc7b?vcp=1&amp;pid=40f8a86f4&amp;color=0,0,0&amp;vtp=1&amp;bbb=1&amp;hb=1"/>
          <p:cNvSpPr/>
          <p:nvPr/>
        </p:nvSpPr>
        <p:spPr>
          <a:xfrm>
            <a:off x="896112" y="1317562"/>
            <a:ext cx="10387584" cy="3547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那场</a:t>
            </a:r>
            <a:r>
              <a:rPr lang="en-US" altLang="zh-CN" sz="3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中，我军的船只被敌人击中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部，发生了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，火___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燃烧几个小时，水哗哗往船里灌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，船上一片混（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hùn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hǔn）乱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，乘坐船只转运</a:t>
            </a:r>
          </a:p>
          <a:p>
            <a:pPr latinLnBrk="1">
              <a:lnSpc>
                <a:spcPts val="6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的百姓</a:t>
            </a:r>
            <a:r>
              <a:rPr lang="en-US" altLang="zh-CN" sz="3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。连长虽然手臂中弹（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），仍然坚守</a:t>
            </a:r>
            <a:r>
              <a:rPr lang="en-US" altLang="zh-CN" sz="3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位，指</a:t>
            </a:r>
          </a:p>
          <a:p>
            <a:pPr latinLnBrk="1">
              <a:lnSpc>
                <a:spcPts val="6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挥大家有</a:t>
            </a:r>
            <a:r>
              <a:rPr lang="en-US" altLang="zh-CN" sz="34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地撤离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只见他跨步站上船头，边挥动未中弹的手臂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，边叮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嘱大家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“注意隐蔽”。</a:t>
            </a:r>
            <a:endParaRPr lang="en-US" altLang="zh-CN" sz="2400" dirty="0"/>
          </a:p>
        </p:txBody>
      </p:sp>
      <p:pic>
        <p:nvPicPr>
          <p:cNvPr id="4" name="QM_3_BD.1_1#4aa77bc7b?vcp=1&amp;pid=40f8a86f4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8773" y="1335850"/>
            <a:ext cx="107899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3_BD.1_1#4aa77bc7b?vcp=1&amp;pid=40f8a86f4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0511" y="1317562"/>
            <a:ext cx="58521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_1#4aa77bc7b?vcp=1&amp;pid=40f8a86f4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8876" y="1322134"/>
            <a:ext cx="1088136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1_1#4aa77bc7b?vcp=1&amp;pid=40f8a86f4&amp;color=0,0,0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1974" y="2782888"/>
            <a:ext cx="1920240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1_1#4aa77bc7b?vcp=1&amp;pid=40f8a86f4&amp;color=0,0,0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3554" y="2824036"/>
            <a:ext cx="448056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1_1#4aa77bc7b?vcp=1&amp;pid=40f8a86f4&amp;color=0,0,0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5918" y="3581845"/>
            <a:ext cx="987552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M_3_BD.1_1#4aa77bc7b?vcp=1&amp;pid=40f8a86f4&amp;color=0,0,0&amp;vtp=1&amp;bbb=1&amp;hb=1&amp;zzd= 2">
            <a:extLst>
              <a:ext uri="{FF2B5EF4-FFF2-40B4-BE49-F238E27FC236}">
                <a16:creationId xmlns:a16="http://schemas.microsoft.com/office/drawing/2014/main" id="{3BA818E1-FA90-B91E-AF1F-A31D829B94F2}"/>
              </a:ext>
            </a:extLst>
          </p:cNvPr>
          <p:cNvSpPr/>
          <p:nvPr/>
        </p:nvSpPr>
        <p:spPr>
          <a:xfrm>
            <a:off x="7125494" y="2803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1_1#4aa77bc7b?vcp=1&amp;pid=40f8a86f4&amp;color=0,0,0&amp;vtp=1&amp;bbb=1&amp;hb=1&amp;zzd= 3">
            <a:extLst>
              <a:ext uri="{FF2B5EF4-FFF2-40B4-BE49-F238E27FC236}">
                <a16:creationId xmlns:a16="http://schemas.microsoft.com/office/drawing/2014/main" id="{4DAD11CE-5CA8-4056-F376-A1A86D31400F}"/>
              </a:ext>
            </a:extLst>
          </p:cNvPr>
          <p:cNvSpPr/>
          <p:nvPr/>
        </p:nvSpPr>
        <p:spPr>
          <a:xfrm>
            <a:off x="6325394" y="36035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fa0ae6eec?vcp=1&amp;pid=4aa77bc7b&amp;color=0,0,0&amp;vtp=1&amp;bt=1&amp;bbb=1"/>
          <p:cNvSpPr/>
          <p:nvPr/>
        </p:nvSpPr>
        <p:spPr>
          <a:xfrm>
            <a:off x="896112" y="18176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1.请你根据拼音在田字格中写出正确的字词。（12分）</a:t>
            </a:r>
            <a:endParaRPr lang="en-US" altLang="zh-CN" sz="2400" dirty="0"/>
          </a:p>
        </p:txBody>
      </p:sp>
      <p:sp>
        <p:nvSpPr>
          <p:cNvPr id="3" name="QO_4_AN.3_1#fa0ae6eec?vcp=1&amp;pid=4aa77bc7b&amp;color=0,0,0&amp;vtp=1&amp;bbb=1"/>
          <p:cNvSpPr/>
          <p:nvPr/>
        </p:nvSpPr>
        <p:spPr>
          <a:xfrm>
            <a:off x="896112" y="23584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战役; 腹; 爆炸; 惊慌失措; 岗; 秩序</a:t>
            </a:r>
            <a:endParaRPr lang="en-US" altLang="zh-CN" sz="2400" dirty="0"/>
          </a:p>
        </p:txBody>
      </p:sp>
      <p:sp>
        <p:nvSpPr>
          <p:cNvPr id="4" name="QC_4_BD.4_1#144481e94?vcp=1&amp;vopoq=1&amp;pid=4aa77bc7b&amp;color=0,0,0&amp;vtp=1&amp;bbb=1"/>
          <p:cNvSpPr/>
          <p:nvPr/>
        </p:nvSpPr>
        <p:spPr>
          <a:xfrm>
            <a:off x="896112" y="2893155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2.横线处缺少一个词语，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下列词语填入句中最恰当的一项是(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5" name="QC_4_AN.5_1#144481e94.bracket?vcp=1&amp;vopoq=1&amp;pid=4aa77bc7b&amp;color=0,0,0&amp;vpa=1&amp;vtp=1"/>
          <p:cNvSpPr/>
          <p:nvPr/>
        </p:nvSpPr>
        <p:spPr>
          <a:xfrm>
            <a:off x="9142381" y="288172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4_BD.4_2#144481e94.choices?vcp=1&amp;vopoq=1&amp;pid=4aa77bc7b&amp;color=0,0,0&amp;vtp=1&amp;bbb=1"/>
          <p:cNvSpPr/>
          <p:nvPr/>
        </p:nvSpPr>
        <p:spPr>
          <a:xfrm>
            <a:off x="896112" y="34278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.陆续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B.继续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C.断续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.持续</a:t>
            </a:r>
            <a:endParaRPr lang="en-US" altLang="zh-CN" sz="2400" dirty="0"/>
          </a:p>
        </p:txBody>
      </p:sp>
      <p:sp>
        <p:nvSpPr>
          <p:cNvPr id="7" name="QO_4_BD.6_1#ecd02d35b?vcp=1&amp;pid=4aa77bc7b&amp;color=0,0,0&amp;vtp=1&amp;bbb=1"/>
          <p:cNvSpPr/>
          <p:nvPr/>
        </p:nvSpPr>
        <p:spPr>
          <a:xfrm>
            <a:off x="896112" y="39624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3.兰兰读错了几个音，请你用“√”给加点字选择正确的读音。（2分）</a:t>
            </a:r>
            <a:endParaRPr lang="en-US" altLang="zh-CN" sz="2400" dirty="0"/>
          </a:p>
        </p:txBody>
      </p:sp>
      <p:sp>
        <p:nvSpPr>
          <p:cNvPr id="8" name="QO_4_AN.7_1#ecd02d35b?vcp=1&amp;pid=4aa77bc7b&amp;color=0,0,0&amp;vtp=1&amp;bbb=1"/>
          <p:cNvSpPr/>
          <p:nvPr/>
        </p:nvSpPr>
        <p:spPr>
          <a:xfrm>
            <a:off x="896112" y="4497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hùn d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cbfa319e?vcp=1&amp;pid=54c7ca76a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二、明明说了几个小故事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，请你选出下列句子中体现出的人物的品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质或精神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800" dirty="0"/>
          </a:p>
        </p:txBody>
      </p:sp>
      <p:sp>
        <p:nvSpPr>
          <p:cNvPr id="3" name="QM_3_BD.8_1#6e571f069?vcp=1&amp;pid=dcbfa319e&amp;color=0,0,0&amp;vtp=1&amp;bbb=1"/>
          <p:cNvSpPr/>
          <p:nvPr/>
        </p:nvSpPr>
        <p:spPr>
          <a:xfrm>
            <a:off x="896112" y="17417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A.临危不惧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B.彬彬有礼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C.无私奉献</a:t>
            </a:r>
            <a:endParaRPr lang="en-US" altLang="zh-CN" sz="2400" dirty="0"/>
          </a:p>
        </p:txBody>
      </p:sp>
      <p:sp>
        <p:nvSpPr>
          <p:cNvPr id="4" name="QB_4_BD.9_1#aca4b895c?vcp=1&amp;pid=6e571f069&amp;color=0,0,0&amp;vtp=1&amp;bbb=1"/>
          <p:cNvSpPr/>
          <p:nvPr/>
        </p:nvSpPr>
        <p:spPr>
          <a:xfrm>
            <a:off x="896112" y="22815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1.小江在学校里见到老师时，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经常向老师鞠躬问好。(   )</a:t>
            </a:r>
            <a:endParaRPr lang="en-US" altLang="zh-CN" sz="2400" dirty="0"/>
          </a:p>
        </p:txBody>
      </p:sp>
      <p:sp>
        <p:nvSpPr>
          <p:cNvPr id="5" name="QB_4_AN.10_1#aca4b895c.bracket?vcp=1&amp;pid=6e571f069&amp;color=0,0,0&amp;vpa=2&amp;vtp=1"/>
          <p:cNvSpPr/>
          <p:nvPr/>
        </p:nvSpPr>
        <p:spPr>
          <a:xfrm>
            <a:off x="8075581" y="227012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4_BD.11_1#2eb69ca03?vcp=1&amp;pid=6e571f069&amp;color=0,0,0&amp;vtp=1&amp;bbb=1"/>
          <p:cNvSpPr/>
          <p:nvPr/>
        </p:nvSpPr>
        <p:spPr>
          <a:xfrm>
            <a:off x="896112" y="28162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2.“鹤壁好人”张培燕瞅准机会将行凶者踢倒在地，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并大声呵斥。(   )</a:t>
            </a:r>
            <a:endParaRPr lang="en-US" altLang="zh-CN" sz="2400" dirty="0"/>
          </a:p>
        </p:txBody>
      </p:sp>
      <p:sp>
        <p:nvSpPr>
          <p:cNvPr id="7" name="QB_4_AN.12_1#2eb69ca03.bracket?vcp=1&amp;pid=6e571f069&amp;color=0,0,0&amp;vpa=3&amp;vtp=1"/>
          <p:cNvSpPr/>
          <p:nvPr/>
        </p:nvSpPr>
        <p:spPr>
          <a:xfrm>
            <a:off x="9904381" y="280479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4_BD.13_1#58ba80900?vcp=1&amp;pid=6e571f069&amp;color=0,0,0&amp;vtp=1&amp;bbb=1&amp;hb=1"/>
          <p:cNvSpPr/>
          <p:nvPr/>
        </p:nvSpPr>
        <p:spPr>
          <a:xfrm>
            <a:off x="896112" y="335756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3.“中国核潜艇之父”黄旭华为了我国核潜艇的研制，隐姓埋名三十年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自己获得的奖金全部捐出。(   )</a:t>
            </a:r>
            <a:endParaRPr lang="en-US" altLang="zh-CN" sz="2400" dirty="0"/>
          </a:p>
        </p:txBody>
      </p:sp>
      <p:sp>
        <p:nvSpPr>
          <p:cNvPr id="9" name="QB_4_AN.14_1#58ba80900.bracket?vcp=1&amp;pid=6e571f069&amp;color=0,0,0&amp;vpa=4&amp;vtp=1"/>
          <p:cNvSpPr/>
          <p:nvPr/>
        </p:nvSpPr>
        <p:spPr>
          <a:xfrm>
            <a:off x="4722780" y="390493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0386a697?vcp=1&amp;pid=54c7ca76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三、琳琳说她从王冕身上学习到了勤奋的精神。（2分）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3_BD.15_1#03293d802?vcp=1&amp;pid=b0386a697&amp;color=0,0,0&amp;vtp=1&amp;bbb=1&amp;hb=1"/>
              <p:cNvSpPr/>
              <p:nvPr/>
            </p:nvSpPr>
            <p:spPr>
              <a:xfrm>
                <a:off x="896112" y="1317562"/>
                <a:ext cx="10387584" cy="32685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下面这句话选自《王冕夜读》，请你简要理解这句话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，用一组连续的动作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写出王冕夜读时的情景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夜潜出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,坐佛膝上，执策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映长明灯读之，琅琅达旦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SimSu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注释】①执策：拿着书。②达旦：到早晨，到天明。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____________________________________________________________________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QB_3_BD.15_1#03293d802?vcp=1&amp;pid=b0386a69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317562"/>
                <a:ext cx="10387584" cy="3268599"/>
              </a:xfrm>
              <a:prstGeom prst="rect">
                <a:avLst/>
              </a:prstGeom>
              <a:blipFill>
                <a:blip r:embed="rId3"/>
                <a:stretch>
                  <a:fillRect l="-1761" r="-1526" b="-5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3_AN.16_1#03293d802.blank?vcp=1&amp;pid=b0386a697&amp;color=0,0,0&amp;vpa=5&amp;vtp=1&amp;bbb=1&amp;hb=1"/>
          <p:cNvSpPr/>
          <p:nvPr/>
        </p:nvSpPr>
        <p:spPr>
          <a:xfrm>
            <a:off x="896112" y="352482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【示例】在夜里，王冕悄悄地从屋子里走出来，坐在佛像的膝盖上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，拿着书在长明灯下诵读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，一直读到天明。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d12204be?vcp=1&amp;pid=54c7ca76a&amp;color=0,0,0&amp;vtp=1&amp;bt=1&amp;bbb=1&amp;hb=1"/>
          <p:cNvSpPr/>
          <p:nvPr/>
        </p:nvSpPr>
        <p:spPr>
          <a:xfrm>
            <a:off x="896112" y="90000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下面是兰兰复述的她最近看到的新闻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，请你用修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改符号将语段中的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3处错误修改正确。（3分）</a:t>
            </a:r>
            <a:endParaRPr lang="en-US" altLang="zh-CN" sz="2800" dirty="0"/>
          </a:p>
        </p:txBody>
      </p:sp>
      <p:pic>
        <p:nvPicPr>
          <p:cNvPr id="3" name="C_2_BD#ed12204be?vcp=1&amp;pid=54c7ca76a&amp;color=0,0,0&amp;tib=255,255,255&amp;iip=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357" y="901524"/>
            <a:ext cx="1810512" cy="438912"/>
          </a:xfrm>
          <a:prstGeom prst="rect">
            <a:avLst/>
          </a:prstGeom>
        </p:spPr>
      </p:pic>
      <p:sp>
        <p:nvSpPr>
          <p:cNvPr id="4" name="QO_3_BD.17_1#2206cb7b7?vcp=1&amp;pid=ed12204be&amp;color=0,0,0&amp;vtp=1&amp;bbb=1&amp;hb=1"/>
          <p:cNvSpPr/>
          <p:nvPr/>
        </p:nvSpPr>
        <p:spPr>
          <a:xfrm>
            <a:off x="896112" y="1758330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我喜欢的豫剧《大河安澜》于2024年7月24日—25日在北京演出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。这部剧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不论聚焦于地域文化的特色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都折射出整个民族与黄河的关系及其历史命运。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《大河安澜》对声光电等多媒体技术的巧妙运用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，使得黄河的波澜壮阔得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到了淋漓尽致的展现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中西混合的交响乐队为剧目增添了丰富的情感表现力。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我以后也要利用多种方式使家乡文化在各地大放异彩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18_1#2206cb7b7?vcp=1&amp;pid=ed12204be&amp;color=0,0,0&amp;vtp=1&amp;bt=1&amp;bbb=1"/>
          <p:cNvSpPr/>
          <p:nvPr/>
        </p:nvSpPr>
        <p:spPr>
          <a:xfrm>
            <a:off x="896112" y="149885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3" name="QO_3_AN.18_2#2206cb7b7?vcp=1&amp;pid=ed12204b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110740"/>
            <a:ext cx="5440680" cy="32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1073</Words>
  <Application>Microsoft Office PowerPoint</Application>
  <PresentationFormat>宽屏</PresentationFormat>
  <Paragraphs>186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Heiti SC Medium</vt:lpstr>
      <vt:lpstr>KaiTi</vt:lpstr>
      <vt:lpstr>Microsoft YaHei Bold</vt:lpstr>
      <vt:lpstr>等线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2025-01-24T07:05:18Z</dcterms:created>
  <dcterms:modified xsi:type="dcterms:W3CDTF">2025-01-24T07:10:19Z</dcterms:modified>
  <cp:category/>
  <cp:contentStatus/>
</cp:coreProperties>
</file>