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71" r:id="rId12"/>
    <p:sldId id="266" r:id="rId13"/>
    <p:sldId id="267" r:id="rId14"/>
    <p:sldId id="268" r:id="rId15"/>
    <p:sldId id="269" r:id="rId16"/>
    <p:sldId id="270" r:id="rId1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544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85c678118c6a040d4d3326#tid=678f493258ebf60009e437c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0222992" y="4544568"/>
            <a:ext cx="1892808" cy="832104"/>
          </a:xfrm>
          <a:prstGeom prst="rect">
            <a:avLst/>
          </a:prstGeom>
          <a:noFill/>
          <a:ln/>
        </p:spPr>
        <p:txBody>
          <a:bodyPr wrap="square" lIns="0" tIns="0" rIns="0" bIns="0" rtlCol="0" anchor="ctr"/>
          <a:lstStyle/>
          <a:p>
            <a:pPr algn="l">
              <a:lnSpc>
                <a:spcPct val="100000"/>
              </a:lnSpc>
            </a:pPr>
            <a:r>
              <a:rPr lang="en-US" sz="4800" b="1" i="0" dirty="0">
                <a:solidFill>
                  <a:srgbClr val="FFFFFF"/>
                </a:solidFill>
                <a:latin typeface="Heiti SC Medium" pitchFamily="34" charset="0"/>
                <a:ea typeface="Heiti SC Medium" pitchFamily="34" charset="-122"/>
                <a:cs typeface="Heiti SC Medium" pitchFamily="34" charset="-120"/>
              </a:rPr>
              <a:t>语 文</a:t>
            </a:r>
            <a:endParaRPr lang="en-US" sz="4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C_2_BD#9e991eb1e?vcp=1&amp;pid=f98c1c33f&amp;color=0,0,0&amp;vtp=1&amp;bt=1&amp;bbb=1"/>
          <p:cNvSpPr/>
          <p:nvPr/>
        </p:nvSpPr>
        <p:spPr>
          <a:xfrm>
            <a:off x="896112" y="896112"/>
            <a:ext cx="10387584" cy="426720"/>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四、名著阅读。（13分）</a:t>
            </a:r>
            <a:endParaRPr lang="en-US" altLang="zh-CN" sz="2800" dirty="0"/>
          </a:p>
        </p:txBody>
      </p:sp>
      <p:sp>
        <p:nvSpPr>
          <p:cNvPr id="3" name="QM_3_BD.22_1#3adfc813e?vcp=1&amp;pid=9e991eb1e&amp;color=0,0,0&amp;vtp=1&amp;bbb=1&amp;hb=1"/>
          <p:cNvSpPr/>
          <p:nvPr/>
        </p:nvSpPr>
        <p:spPr>
          <a:xfrm>
            <a:off x="896112" y="1317562"/>
            <a:ext cx="10387584" cy="4470400"/>
          </a:xfrm>
          <a:prstGeom prst="rect">
            <a:avLst/>
          </a:prstGeom>
          <a:noFill/>
          <a:ln/>
        </p:spPr>
        <p:txBody>
          <a:bodyPr wrap="none" lIns="0" tIns="0" rIns="0" bIns="0" rtlCol="0" anchor="t"/>
          <a:lstStyle/>
          <a:p>
            <a:pPr algn="ctr" latinLnBrk="1">
              <a:lnSpc>
                <a:spcPts val="4400"/>
              </a:lnSpc>
            </a:pPr>
            <a:r>
              <a:rPr lang="en-US" altLang="zh-CN" sz="2400" b="1" i="0" dirty="0">
                <a:solidFill>
                  <a:srgbClr val="000000"/>
                </a:solidFill>
                <a:latin typeface="Times New Roman" pitchFamily="34" charset="0"/>
                <a:ea typeface="KaiTi" pitchFamily="34" charset="-122"/>
                <a:cs typeface="Times New Roman" pitchFamily="34" charset="-120"/>
              </a:rPr>
              <a:t>十万个为什么（节选）</a:t>
            </a:r>
            <a:endParaRPr lang="en-US" altLang="zh-CN" sz="2400" dirty="0"/>
          </a:p>
          <a:p>
            <a:pPr latinLnBrk="1">
              <a:lnSpc>
                <a:spcPts val="4400"/>
              </a:lnSpc>
            </a:pPr>
            <a:r>
              <a:rPr lang="en-US" altLang="zh-CN" sz="2400" b="0" i="0">
                <a:solidFill>
                  <a:srgbClr val="000000"/>
                </a:solidFill>
                <a:latin typeface="SimSun" panose="02010600030101010101" pitchFamily="2" charset="-122"/>
                <a:ea typeface="KaiTi" pitchFamily="34" charset="-122"/>
                <a:cs typeface="Times New Roman" pitchFamily="34" charset="-120"/>
              </a:rPr>
              <a:t>    </a:t>
            </a:r>
            <a:r>
              <a:rPr lang="en-US" altLang="zh-CN" sz="2400" b="0" i="0">
                <a:solidFill>
                  <a:srgbClr val="000000"/>
                </a:solidFill>
                <a:latin typeface="Times New Roman" pitchFamily="34" charset="0"/>
                <a:ea typeface="KaiTi" pitchFamily="34" charset="-122"/>
                <a:cs typeface="Times New Roman" pitchFamily="34" charset="-120"/>
              </a:rPr>
              <a:t>水难道是可以吃下去的吗</a:t>
            </a:r>
            <a:r>
              <a:rPr lang="en-US" altLang="zh-CN" sz="2400" b="0" i="0" dirty="0">
                <a:solidFill>
                  <a:srgbClr val="000000"/>
                </a:solidFill>
                <a:latin typeface="Times New Roman" pitchFamily="34" charset="0"/>
                <a:ea typeface="KaiTi" pitchFamily="34" charset="-122"/>
                <a:cs typeface="Times New Roman" pitchFamily="34" charset="-120"/>
              </a:rPr>
              <a:t>？当然是可以吃下去的。在肉、蔬菜、</a:t>
            </a:r>
            <a:r>
              <a:rPr lang="en-US" altLang="zh-CN" sz="2400" b="0" i="0">
                <a:solidFill>
                  <a:srgbClr val="000000"/>
                </a:solidFill>
                <a:latin typeface="Times New Roman" pitchFamily="34" charset="0"/>
                <a:ea typeface="KaiTi" pitchFamily="34" charset="-122"/>
                <a:cs typeface="Times New Roman" pitchFamily="34" charset="-120"/>
              </a:rPr>
              <a:t>面包里—</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a:t>
            </a:r>
            <a:r>
              <a:rPr lang="en-US" altLang="zh-CN" sz="2400" b="0" i="0" dirty="0">
                <a:solidFill>
                  <a:srgbClr val="000000"/>
                </a:solidFill>
                <a:latin typeface="Times New Roman" pitchFamily="34" charset="0"/>
                <a:ea typeface="KaiTi" pitchFamily="34" charset="-122"/>
                <a:cs typeface="Times New Roman" pitchFamily="34" charset="-120"/>
              </a:rPr>
              <a:t>在任何一种食物中，水分的含量都要比其他物质多得多</a:t>
            </a:r>
            <a:r>
              <a:rPr lang="en-US" altLang="zh-CN" sz="2400" b="0" i="0">
                <a:solidFill>
                  <a:srgbClr val="000000"/>
                </a:solidFill>
                <a:latin typeface="Times New Roman" pitchFamily="34" charset="0"/>
                <a:ea typeface="KaiTi" pitchFamily="34" charset="-122"/>
                <a:cs typeface="Times New Roman" pitchFamily="34" charset="-120"/>
              </a:rPr>
              <a:t>。来说说你身体里的</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水分吧</a:t>
            </a:r>
            <a:r>
              <a:rPr lang="en-US" altLang="zh-CN" sz="2400" b="0" i="0" dirty="0">
                <a:solidFill>
                  <a:srgbClr val="000000"/>
                </a:solidFill>
                <a:latin typeface="Times New Roman" pitchFamily="34" charset="0"/>
                <a:ea typeface="KaiTi" pitchFamily="34" charset="-122"/>
                <a:cs typeface="Times New Roman" pitchFamily="34" charset="-120"/>
              </a:rPr>
              <a:t>。</a:t>
            </a:r>
            <a:r>
              <a:rPr lang="en-US" altLang="zh-CN" sz="2400" b="0" i="0" u="sng" dirty="0">
                <a:solidFill>
                  <a:srgbClr val="000000"/>
                </a:solidFill>
                <a:latin typeface="Times New Roman" pitchFamily="34" charset="0"/>
                <a:ea typeface="KaiTi" pitchFamily="34" charset="-122"/>
                <a:cs typeface="Times New Roman" pitchFamily="34" charset="-120"/>
              </a:rPr>
              <a:t>假如你的体重是40千克，那么其中有35千克都是水分</a:t>
            </a:r>
            <a:r>
              <a:rPr lang="en-US" altLang="zh-CN" sz="2400" b="0" i="0" u="sng">
                <a:solidFill>
                  <a:srgbClr val="000000"/>
                </a:solidFill>
                <a:latin typeface="Times New Roman" pitchFamily="34" charset="0"/>
                <a:ea typeface="KaiTi" pitchFamily="34" charset="-122"/>
                <a:cs typeface="Times New Roman" pitchFamily="34" charset="-120"/>
              </a:rPr>
              <a:t>，而固体物质只</a:t>
            </a:r>
          </a:p>
          <a:p>
            <a:pPr latinLnBrk="1">
              <a:lnSpc>
                <a:spcPts val="4400"/>
              </a:lnSpc>
            </a:pPr>
            <a:r>
              <a:rPr lang="en-US" altLang="zh-CN" sz="2400" b="0" i="0" u="sng">
                <a:solidFill>
                  <a:srgbClr val="000000"/>
                </a:solidFill>
                <a:latin typeface="Times New Roman" pitchFamily="34" charset="0"/>
                <a:ea typeface="KaiTi" pitchFamily="34" charset="-122"/>
                <a:cs typeface="Times New Roman" pitchFamily="34" charset="-120"/>
              </a:rPr>
              <a:t>有</a:t>
            </a:r>
            <a:r>
              <a:rPr lang="en-US" altLang="zh-CN" sz="2400" b="0" i="0" u="sng" dirty="0">
                <a:solidFill>
                  <a:srgbClr val="000000"/>
                </a:solidFill>
                <a:latin typeface="Times New Roman" pitchFamily="34" charset="0"/>
                <a:ea typeface="KaiTi" pitchFamily="34" charset="-122"/>
                <a:cs typeface="Times New Roman" pitchFamily="34" charset="-120"/>
              </a:rPr>
              <a:t>5千克。</a:t>
            </a:r>
            <a:r>
              <a:rPr lang="en-US" altLang="zh-CN" sz="2400" b="0" i="0" dirty="0">
                <a:solidFill>
                  <a:srgbClr val="000000"/>
                </a:solidFill>
                <a:latin typeface="Times New Roman" pitchFamily="34" charset="0"/>
                <a:ea typeface="KaiTi" pitchFamily="34" charset="-122"/>
                <a:cs typeface="Times New Roman" pitchFamily="34" charset="-120"/>
              </a:rPr>
              <a:t>成年人的身体中水分的比例和未成年人相比要小一些</a:t>
            </a:r>
            <a:r>
              <a:rPr lang="en-US" altLang="zh-CN" sz="2400" b="0" i="0">
                <a:solidFill>
                  <a:srgbClr val="000000"/>
                </a:solidFill>
                <a:latin typeface="Times New Roman" pitchFamily="34" charset="0"/>
                <a:ea typeface="KaiTi" pitchFamily="34" charset="-122"/>
                <a:cs typeface="Times New Roman" pitchFamily="34" charset="-120"/>
              </a:rPr>
              <a:t>，大约是体重</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的四分之三</a:t>
            </a:r>
            <a:r>
              <a:rPr lang="en-US" altLang="zh-CN" sz="2400" b="0" i="0" dirty="0">
                <a:solidFill>
                  <a:srgbClr val="000000"/>
                </a:solidFill>
                <a:latin typeface="Times New Roman" pitchFamily="34" charset="0"/>
                <a:ea typeface="KaiTi" pitchFamily="34" charset="-122"/>
                <a:cs typeface="Times New Roman" pitchFamily="34" charset="-120"/>
              </a:rPr>
              <a:t>。你或许会问：“那为什么人不会淌一地板的水，</a:t>
            </a:r>
            <a:r>
              <a:rPr lang="en-US" altLang="zh-CN" sz="2400" b="0" i="0">
                <a:solidFill>
                  <a:srgbClr val="000000"/>
                </a:solidFill>
                <a:latin typeface="Times New Roman" pitchFamily="34" charset="0"/>
                <a:ea typeface="KaiTi" pitchFamily="34" charset="-122"/>
                <a:cs typeface="Times New Roman" pitchFamily="34" charset="-120"/>
              </a:rPr>
              <a:t>就像果冻那样？”</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奥秘在于人体是由什么构成的</a:t>
            </a:r>
            <a:r>
              <a:rPr lang="en-US" altLang="zh-CN" sz="2400" b="0" i="0" dirty="0">
                <a:solidFill>
                  <a:srgbClr val="000000"/>
                </a:solidFill>
                <a:latin typeface="Times New Roman" pitchFamily="34" charset="0"/>
                <a:ea typeface="KaiTi" pitchFamily="34" charset="-122"/>
                <a:cs typeface="Times New Roman" pitchFamily="34" charset="-120"/>
              </a:rPr>
              <a:t>，确切来说是物体到底由什么构成</a:t>
            </a:r>
            <a:r>
              <a:rPr lang="en-US" altLang="zh-CN" sz="2400" b="0" i="0">
                <a:solidFill>
                  <a:srgbClr val="000000"/>
                </a:solidFill>
                <a:latin typeface="Times New Roman" pitchFamily="34" charset="0"/>
                <a:ea typeface="KaiTi" pitchFamily="34" charset="-122"/>
                <a:cs typeface="Times New Roman" pitchFamily="34" charset="-120"/>
              </a:rPr>
              <a:t>。假如我们拿</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一小片肉或者一小片黄瓜放到显微镜下面去观察，我们就会发现很多饱含体液</a:t>
            </a:r>
          </a:p>
          <a:p>
            <a:pPr latinLnBrk="1">
              <a:lnSpc>
                <a:spcPct val="150000"/>
              </a:lnSpc>
            </a:pP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22_1#3adfc813e?vcp=1&amp;pid=9e991eb1e&amp;color=0,0,0&amp;vtp=1&amp;bbb=1&amp;hb=1">
            <a:extLst>
              <a:ext uri="{FF2B5EF4-FFF2-40B4-BE49-F238E27FC236}">
                <a16:creationId xmlns:a16="http://schemas.microsoft.com/office/drawing/2014/main" id="{A2328F70-65A8-C885-FCAE-EEEF58C126E0}"/>
              </a:ext>
            </a:extLst>
          </p:cNvPr>
          <p:cNvSpPr/>
          <p:nvPr/>
        </p:nvSpPr>
        <p:spPr>
          <a:xfrm>
            <a:off x="896112" y="2355405"/>
            <a:ext cx="10387584" cy="2150999"/>
          </a:xfrm>
          <a:prstGeom prst="rect">
            <a:avLst/>
          </a:prstGeom>
          <a:noFill/>
          <a:ln/>
        </p:spPr>
        <p:txBody>
          <a:bodyPr wrap="none" lIns="0" tIns="0" rIns="0" bIns="0" rtlCol="0" anchor="t"/>
          <a:lstStyle/>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的细胞</a:t>
            </a:r>
            <a:r>
              <a:rPr lang="en-US" altLang="zh-CN" sz="2400" b="0" i="0" dirty="0">
                <a:solidFill>
                  <a:srgbClr val="000000"/>
                </a:solidFill>
                <a:latin typeface="Times New Roman" pitchFamily="34" charset="0"/>
                <a:ea typeface="KaiTi" pitchFamily="34" charset="-122"/>
                <a:cs typeface="Times New Roman" pitchFamily="34" charset="-120"/>
              </a:rPr>
              <a:t>。细胞与细胞间的体液并不混合在一起</a:t>
            </a:r>
            <a:r>
              <a:rPr lang="en-US" altLang="zh-CN" sz="2400" b="0" i="0">
                <a:solidFill>
                  <a:srgbClr val="000000"/>
                </a:solidFill>
                <a:latin typeface="Times New Roman" pitchFamily="34" charset="0"/>
                <a:ea typeface="KaiTi" pitchFamily="34" charset="-122"/>
                <a:cs typeface="Times New Roman" pitchFamily="34" charset="-120"/>
              </a:rPr>
              <a:t>，因为细胞的四面都是封闭起来</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的</a:t>
            </a:r>
            <a:r>
              <a:rPr lang="en-US" altLang="zh-CN" sz="2400" b="0" i="0" dirty="0">
                <a:solidFill>
                  <a:srgbClr val="000000"/>
                </a:solidFill>
                <a:latin typeface="Times New Roman" pitchFamily="34" charset="0"/>
                <a:ea typeface="KaiTi" pitchFamily="34" charset="-122"/>
                <a:cs typeface="Times New Roman" pitchFamily="34" charset="-120"/>
              </a:rPr>
              <a:t>。所以人体内含有大量的水却不会淌出来的奥秘就在这里。由此可见</a:t>
            </a:r>
            <a:r>
              <a:rPr lang="en-US" altLang="zh-CN" sz="2400" b="0" i="0">
                <a:solidFill>
                  <a:srgbClr val="000000"/>
                </a:solidFill>
                <a:latin typeface="Times New Roman" pitchFamily="34" charset="0"/>
                <a:ea typeface="KaiTi" pitchFamily="34" charset="-122"/>
                <a:cs typeface="Times New Roman" pitchFamily="34" charset="-120"/>
              </a:rPr>
              <a:t>，水是</a:t>
            </a:r>
          </a:p>
          <a:p>
            <a:pPr latinLnBrk="1">
              <a:lnSpc>
                <a:spcPts val="4400"/>
              </a:lnSpc>
            </a:pPr>
            <a:r>
              <a:rPr lang="en-US" altLang="zh-CN" sz="2400" b="0" i="0">
                <a:solidFill>
                  <a:srgbClr val="000000"/>
                </a:solidFill>
                <a:latin typeface="Times New Roman" pitchFamily="34" charset="0"/>
                <a:ea typeface="KaiTi" pitchFamily="34" charset="-122"/>
                <a:cs typeface="Times New Roman" pitchFamily="34" charset="-120"/>
              </a:rPr>
              <a:t>构成我们人体最主要的物质</a:t>
            </a:r>
            <a:r>
              <a:rPr lang="en-US" altLang="zh-CN" sz="2400" b="0" i="0" dirty="0">
                <a:solidFill>
                  <a:srgbClr val="000000"/>
                </a:solidFill>
                <a:latin typeface="Times New Roman" pitchFamily="34" charset="0"/>
                <a:ea typeface="KaiTi" pitchFamily="34" charset="-122"/>
                <a:cs typeface="Times New Roman" pitchFamily="34" charset="-120"/>
              </a:rPr>
              <a:t>。</a:t>
            </a:r>
            <a:endParaRPr lang="en-US" altLang="zh-CN" sz="2400" dirty="0"/>
          </a:p>
          <a:p>
            <a:pPr algn="r" latinLnBrk="1">
              <a:lnSpc>
                <a:spcPts val="4200"/>
              </a:lnSpc>
            </a:pPr>
            <a:r>
              <a:rPr lang="en-US" altLang="zh-CN" sz="2400" b="0" i="0">
                <a:solidFill>
                  <a:srgbClr val="000000"/>
                </a:solidFill>
                <a:latin typeface="Times New Roman" pitchFamily="34" charset="0"/>
                <a:ea typeface="KaiTi" pitchFamily="34" charset="-122"/>
                <a:cs typeface="Times New Roman" pitchFamily="34" charset="-120"/>
              </a:rPr>
              <a:t>（</a:t>
            </a:r>
            <a:r>
              <a:rPr lang="en-US" altLang="zh-CN" sz="2400" b="0" i="0" dirty="0">
                <a:solidFill>
                  <a:srgbClr val="000000"/>
                </a:solidFill>
                <a:latin typeface="Times New Roman" pitchFamily="34" charset="0"/>
                <a:ea typeface="KaiTi" pitchFamily="34" charset="-122"/>
                <a:cs typeface="Times New Roman" pitchFamily="34" charset="-120"/>
              </a:rPr>
              <a:t>有删改）</a:t>
            </a:r>
            <a:endParaRPr lang="en-US" altLang="zh-CN" sz="2400" dirty="0"/>
          </a:p>
        </p:txBody>
      </p:sp>
    </p:spTree>
    <p:extLst>
      <p:ext uri="{BB962C8B-B14F-4D97-AF65-F5344CB8AC3E}">
        <p14:creationId xmlns:p14="http://schemas.microsoft.com/office/powerpoint/2010/main" val="41619481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4_BD.23_1#137c1db9c?vcp=1&amp;vopoq=1&amp;pid=3adfc813e&amp;color=0,0,0&amp;vtp=1&amp;bt=1&amp;bbb=1"/>
          <p:cNvSpPr/>
          <p:nvPr/>
        </p:nvSpPr>
        <p:spPr>
          <a:xfrm>
            <a:off x="896112" y="2629917"/>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1.这段选文中，</a:t>
            </a:r>
            <a:r>
              <a:rPr lang="en-US" altLang="zh-CN" sz="2400" b="0" i="0">
                <a:solidFill>
                  <a:srgbClr val="000000"/>
                </a:solidFill>
                <a:latin typeface="SimSun" pitchFamily="34" charset="0"/>
                <a:ea typeface="SimSun" pitchFamily="34" charset="-122"/>
                <a:cs typeface="SimSun" pitchFamily="34" charset="-120"/>
              </a:rPr>
              <a:t>作者的中心观点是什么？(      )（</a:t>
            </a:r>
            <a:r>
              <a:rPr lang="en-US" altLang="zh-CN" sz="2400" b="0" i="0" dirty="0">
                <a:solidFill>
                  <a:srgbClr val="000000"/>
                </a:solidFill>
                <a:latin typeface="SimSun" pitchFamily="34" charset="0"/>
                <a:ea typeface="SimSun" pitchFamily="34" charset="-122"/>
                <a:cs typeface="SimSun" pitchFamily="34" charset="-120"/>
              </a:rPr>
              <a:t>3分）</a:t>
            </a:r>
            <a:endParaRPr lang="en-US" altLang="zh-CN" sz="2400" dirty="0"/>
          </a:p>
        </p:txBody>
      </p:sp>
      <p:sp>
        <p:nvSpPr>
          <p:cNvPr id="3" name="QC_4_AN.24_1#137c1db9c.bracket?vcp=1&amp;vopoq=1&amp;pid=3adfc813e&amp;color=0,0,0&amp;vpa=10&amp;vtp=1"/>
          <p:cNvSpPr/>
          <p:nvPr/>
        </p:nvSpPr>
        <p:spPr>
          <a:xfrm>
            <a:off x="6780181" y="2618487"/>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D</a:t>
            </a:r>
            <a:endParaRPr lang="en-US" altLang="zh-CN" sz="2400" dirty="0"/>
          </a:p>
        </p:txBody>
      </p:sp>
      <p:sp>
        <p:nvSpPr>
          <p:cNvPr id="4" name="QC_4_BD.23_2#137c1db9c.choices?vcp=1&amp;vopoq=1&amp;pid=3adfc813e&amp;color=0,0,0&amp;vtp=1&amp;bbb=1"/>
          <p:cNvSpPr/>
          <p:nvPr/>
        </p:nvSpPr>
        <p:spPr>
          <a:xfrm>
            <a:off x="896112" y="3169285"/>
            <a:ext cx="10387584" cy="1033399"/>
          </a:xfrm>
          <a:prstGeom prst="rect">
            <a:avLst/>
          </a:prstGeom>
          <a:noFill/>
          <a:ln/>
        </p:spPr>
        <p:txBody>
          <a:bodyPr wrap="none" lIns="0" tIns="0" rIns="0" bIns="0" rtlCol="0" anchor="t"/>
          <a:lstStyle/>
          <a:p>
            <a:pPr latinLnBrk="1">
              <a:lnSpc>
                <a:spcPts val="4400"/>
              </a:lnSpc>
              <a:tabLst>
                <a:tab pos="5301742" algn="l"/>
              </a:tabLst>
            </a:pPr>
            <a:r>
              <a:rPr lang="en-US" altLang="zh-CN" sz="2400" b="0" i="0" dirty="0">
                <a:solidFill>
                  <a:srgbClr val="000000"/>
                </a:solidFill>
                <a:latin typeface="SimSun" pitchFamily="34" charset="0"/>
                <a:ea typeface="SimSun" pitchFamily="34" charset="-122"/>
                <a:cs typeface="SimSun" pitchFamily="34" charset="-120"/>
              </a:rPr>
              <a:t>A.</a:t>
            </a:r>
            <a:r>
              <a:rPr lang="en-US" altLang="zh-CN" sz="2400" b="0" i="0">
                <a:solidFill>
                  <a:srgbClr val="000000"/>
                </a:solidFill>
                <a:latin typeface="SimSun" pitchFamily="34" charset="0"/>
                <a:ea typeface="SimSun" pitchFamily="34" charset="-122"/>
                <a:cs typeface="SimSun" pitchFamily="34" charset="-120"/>
              </a:rPr>
              <a:t>水是可以吃下去的。</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.人不会像果冻那样淌一地板的水。</a:t>
            </a:r>
            <a:endParaRPr lang="en-US" altLang="zh-CN" sz="2400" dirty="0"/>
          </a:p>
          <a:p>
            <a:pPr latinLnBrk="1">
              <a:lnSpc>
                <a:spcPts val="4200"/>
              </a:lnSpc>
              <a:tabLst>
                <a:tab pos="5301742" algn="l"/>
              </a:tabLst>
            </a:pPr>
            <a:r>
              <a:rPr lang="en-US" altLang="zh-CN" sz="2400" b="0" i="0">
                <a:solidFill>
                  <a:srgbClr val="000000"/>
                </a:solidFill>
                <a:latin typeface="SimSun" pitchFamily="34" charset="0"/>
                <a:ea typeface="SimSun" pitchFamily="34" charset="-122"/>
                <a:cs typeface="SimSun" pitchFamily="34" charset="-120"/>
              </a:rPr>
              <a:t>C</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生物是由很多细胞构成的。</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.水是生物体内最主要的物质。</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bg/>
                                          </p:spTgt>
                                        </p:tgtEl>
                                        <p:attrNameLst>
                                          <p:attrName>style.visibility</p:attrName>
                                        </p:attrNameLst>
                                      </p:cBhvr>
                                      <p:to>
                                        <p:strVal val="visible"/>
                                      </p:to>
                                    </p:set>
                                    <p:anim calcmode="lin" valueType="num">
                                      <p:cBhvr additive="base">
                                        <p:cTn id="1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4">
                                            <p:bg/>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additive="base">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 calcmode="lin" valueType="num">
                                      <p:cBhvr additive="base">
                                        <p:cTn id="29"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3">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 calcmode="lin" valueType="num">
                                      <p:cBhvr additive="base">
                                        <p:cTn id="3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4_BD.25_1#d1f9dad27?vcp=1&amp;vopoq=1&amp;pid=3adfc813e&amp;color=0,0,0&amp;vtp=1&amp;bt=1&amp;bbb=1&amp;hb=1"/>
          <p:cNvSpPr/>
          <p:nvPr/>
        </p:nvSpPr>
        <p:spPr>
          <a:xfrm>
            <a:off x="896112" y="1535176"/>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2.除了作假设的说明方法外，</a:t>
            </a:r>
            <a:r>
              <a:rPr lang="en-US" altLang="zh-CN" sz="2400" b="0" i="0">
                <a:solidFill>
                  <a:srgbClr val="000000"/>
                </a:solidFill>
                <a:latin typeface="SimSun" pitchFamily="34" charset="0"/>
                <a:ea typeface="SimSun" pitchFamily="34" charset="-122"/>
                <a:cs typeface="SimSun" pitchFamily="34" charset="-120"/>
              </a:rPr>
              <a:t>画线的句子还运用了什么说明方法？(      )</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3分）</a:t>
            </a:r>
            <a:endParaRPr lang="en-US" altLang="zh-CN" sz="2400" dirty="0"/>
          </a:p>
        </p:txBody>
      </p:sp>
      <p:sp>
        <p:nvSpPr>
          <p:cNvPr id="3" name="QC_4_AN.26_1#d1f9dad27.bracket?vcp=1&amp;vopoq=1&amp;pid=3adfc813e&amp;color=0,0,0&amp;vpa=11&amp;vtp=1"/>
          <p:cNvSpPr/>
          <p:nvPr/>
        </p:nvSpPr>
        <p:spPr>
          <a:xfrm>
            <a:off x="10132981" y="1545336"/>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A</a:t>
            </a:r>
            <a:endParaRPr lang="en-US" altLang="zh-CN" sz="2400" dirty="0"/>
          </a:p>
        </p:txBody>
      </p:sp>
      <p:sp>
        <p:nvSpPr>
          <p:cNvPr id="4" name="QC_4_BD.25_2#d1f9dad27.choices?vcp=1&amp;vopoq=1&amp;pid=3adfc813e&amp;color=0,0,0&amp;vtp=1&amp;bbb=1"/>
          <p:cNvSpPr/>
          <p:nvPr/>
        </p:nvSpPr>
        <p:spPr>
          <a:xfrm>
            <a:off x="896112" y="2636837"/>
            <a:ext cx="10387584" cy="474599"/>
          </a:xfrm>
          <a:prstGeom prst="rect">
            <a:avLst/>
          </a:prstGeom>
          <a:noFill/>
          <a:ln/>
        </p:spPr>
        <p:txBody>
          <a:bodyPr wrap="none" lIns="0" tIns="0" rIns="0" bIns="0" rtlCol="0" anchor="t"/>
          <a:lstStyle/>
          <a:p>
            <a:pPr latinLnBrk="1">
              <a:lnSpc>
                <a:spcPts val="4200"/>
              </a:lnSpc>
              <a:tabLst>
                <a:tab pos="2657221" algn="l"/>
                <a:tab pos="5301742" algn="l"/>
                <a:tab pos="7946263" algn="l"/>
              </a:tabLst>
            </a:pPr>
            <a:r>
              <a:rPr lang="en-US" altLang="zh-CN" sz="2400" b="0" i="0" dirty="0">
                <a:solidFill>
                  <a:srgbClr val="000000"/>
                </a:solidFill>
                <a:latin typeface="SimSun" pitchFamily="34" charset="0"/>
                <a:ea typeface="SimSun" pitchFamily="34" charset="-122"/>
                <a:cs typeface="SimSun" pitchFamily="34" charset="-120"/>
              </a:rPr>
              <a:t>A</a:t>
            </a:r>
            <a:r>
              <a:rPr lang="en-US" altLang="zh-CN" sz="2400" b="0" i="0">
                <a:solidFill>
                  <a:srgbClr val="000000"/>
                </a:solidFill>
                <a:latin typeface="SimSun" pitchFamily="34" charset="0"/>
                <a:ea typeface="SimSun" pitchFamily="34" charset="-122"/>
                <a:cs typeface="SimSun" pitchFamily="34" charset="-120"/>
              </a:rPr>
              <a:t>.列数字</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B.作比较</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C.打比方</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.举例子</a:t>
            </a:r>
            <a:endParaRPr lang="en-US" altLang="zh-CN" sz="2400" dirty="0"/>
          </a:p>
        </p:txBody>
      </p:sp>
      <p:sp>
        <p:nvSpPr>
          <p:cNvPr id="5" name="QC_4_AS.27_1#d1f9dad27?vcp=1&amp;vopoq=1&amp;pid=3adfc813e&amp;color=0,0,0&amp;vtp=1&amp;bbb=1&amp;hb=1"/>
          <p:cNvSpPr/>
          <p:nvPr/>
        </p:nvSpPr>
        <p:spPr>
          <a:xfrm>
            <a:off x="896112" y="3178175"/>
            <a:ext cx="10387584" cy="21509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本题考查说明方法。语段中的画线句子“假如你的体重是40</a:t>
            </a:r>
            <a:r>
              <a:rPr lang="en-US" altLang="zh-CN" sz="2400" b="0" i="0">
                <a:solidFill>
                  <a:srgbClr val="FF0000"/>
                </a:solidFill>
                <a:latin typeface="SimSun" pitchFamily="34" charset="0"/>
                <a:ea typeface="SimSun" pitchFamily="34" charset="-122"/>
                <a:cs typeface="SimSun" pitchFamily="34" charset="-120"/>
              </a:rPr>
              <a:t>千克，</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那么其中有</a:t>
            </a:r>
            <a:r>
              <a:rPr lang="en-US" altLang="zh-CN" sz="2400" b="0" i="0" dirty="0">
                <a:solidFill>
                  <a:srgbClr val="FF0000"/>
                </a:solidFill>
                <a:latin typeface="SimSun" pitchFamily="34" charset="0"/>
                <a:ea typeface="SimSun" pitchFamily="34" charset="-122"/>
                <a:cs typeface="SimSun" pitchFamily="34" charset="-120"/>
              </a:rPr>
              <a:t>35千克都是水分，而固体物质只有5千克”中</a:t>
            </a:r>
            <a:r>
              <a:rPr lang="en-US" altLang="zh-CN" sz="2400" b="0" i="0">
                <a:solidFill>
                  <a:srgbClr val="FF0000"/>
                </a:solidFill>
                <a:latin typeface="SimSun" pitchFamily="34" charset="0"/>
                <a:ea typeface="SimSun" pitchFamily="34" charset="-122"/>
                <a:cs typeface="SimSun" pitchFamily="34" charset="-120"/>
              </a:rPr>
              <a:t>，除了作假设的说明</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方法外</a:t>
            </a:r>
            <a:r>
              <a:rPr lang="en-US" altLang="zh-CN" sz="2400" b="0" i="0" dirty="0">
                <a:solidFill>
                  <a:srgbClr val="FF0000"/>
                </a:solidFill>
                <a:latin typeface="SimSun" pitchFamily="34" charset="0"/>
                <a:ea typeface="SimSun" pitchFamily="34" charset="-122"/>
                <a:cs typeface="SimSun" pitchFamily="34" charset="-120"/>
              </a:rPr>
              <a:t>，还运用了列数字的说明方法，由句中的“40千克”“35千克”“</a:t>
            </a:r>
            <a:r>
              <a:rPr lang="en-US" altLang="zh-CN" sz="2400" b="0" i="0">
                <a:solidFill>
                  <a:srgbClr val="FF0000"/>
                </a:solidFill>
                <a:latin typeface="SimSun" pitchFamily="34" charset="0"/>
                <a:ea typeface="SimSun" pitchFamily="34" charset="-122"/>
                <a:cs typeface="SimSun" pitchFamily="34" charset="-120"/>
              </a:rPr>
              <a:t>5千</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克</a:t>
            </a:r>
            <a:r>
              <a:rPr lang="en-US" altLang="zh-CN" sz="2400" b="0" i="0" dirty="0">
                <a:solidFill>
                  <a:srgbClr val="FF0000"/>
                </a:solidFill>
                <a:latin typeface="SimSun" pitchFamily="34" charset="0"/>
                <a:ea typeface="SimSun" pitchFamily="34" charset="-122"/>
                <a:cs typeface="SimSun" pitchFamily="34" charset="-120"/>
              </a:rPr>
              <a:t>”这些数字可知。故选A。</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 calcmode="lin" valueType="num">
                                      <p:cBhvr additive="base">
                                        <p:cTn id="1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4">
                                            <p:bg/>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additive="base">
                                        <p:cTn id="2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 calcmode="lin" valueType="num">
                                      <p:cBhvr additive="base">
                                        <p:cTn id="29"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3">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 calcmode="lin" valueType="num">
                                      <p:cBhvr additive="base">
                                        <p:cTn id="3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5">
                                            <p:bg/>
                                          </p:spTgt>
                                        </p:tgtEl>
                                        <p:attrNameLst>
                                          <p:attrName>style.visibility</p:attrName>
                                        </p:attrNameLst>
                                      </p:cBhvr>
                                      <p:to>
                                        <p:strVal val="visible"/>
                                      </p:to>
                                    </p:set>
                                    <p:anim calcmode="lin" valueType="num">
                                      <p:cBhvr additive="base">
                                        <p:cTn id="39" dur="500" fill="hold"/>
                                        <p:tgtEl>
                                          <p:spTgt spid="5">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5">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
                                            <p:txEl>
                                              <p:pRg st="0" end="0"/>
                                            </p:txEl>
                                          </p:spTgt>
                                        </p:tgtEl>
                                        <p:attrNameLst>
                                          <p:attrName>style.visibility</p:attrName>
                                        </p:attrNameLst>
                                      </p:cBhvr>
                                      <p:to>
                                        <p:strVal val="visible"/>
                                      </p:to>
                                    </p:set>
                                    <p:anim calcmode="lin" valueType="num">
                                      <p:cBhvr additive="base">
                                        <p:cTn id="4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
                                            <p:txEl>
                                              <p:pRg st="1" end="1"/>
                                            </p:txEl>
                                          </p:spTgt>
                                        </p:tgtEl>
                                        <p:attrNameLst>
                                          <p:attrName>style.visibility</p:attrName>
                                        </p:attrNameLst>
                                      </p:cBhvr>
                                      <p:to>
                                        <p:strVal val="visible"/>
                                      </p:to>
                                    </p:set>
                                    <p:anim calcmode="lin" valueType="num">
                                      <p:cBhvr additive="base">
                                        <p:cTn id="4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1" end="1"/>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
                                            <p:txEl>
                                              <p:pRg st="2" end="2"/>
                                            </p:txEl>
                                          </p:spTgt>
                                        </p:tgtEl>
                                        <p:attrNameLst>
                                          <p:attrName>style.visibility</p:attrName>
                                        </p:attrNameLst>
                                      </p:cBhvr>
                                      <p:to>
                                        <p:strVal val="visible"/>
                                      </p:to>
                                    </p:set>
                                    <p:anim calcmode="lin" valueType="num">
                                      <p:cBhvr additive="base">
                                        <p:cTn id="5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txEl>
                                              <p:pRg st="2" end="2"/>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
                                            <p:txEl>
                                              <p:pRg st="3" end="3"/>
                                            </p:txEl>
                                          </p:spTgt>
                                        </p:tgtEl>
                                        <p:attrNameLst>
                                          <p:attrName>style.visibility</p:attrName>
                                        </p:attrNameLst>
                                      </p:cBhvr>
                                      <p:to>
                                        <p:strVal val="visible"/>
                                      </p:to>
                                    </p:set>
                                    <p:anim calcmode="lin" valueType="num">
                                      <p:cBhvr additive="base">
                                        <p:cTn id="5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4_BD.28_1#c9224e1d0?vcp=1&amp;vopoq=1&amp;pid=3adfc813e&amp;color=0,0,0&amp;vtp=1&amp;bt=1&amp;bbb=1"/>
          <p:cNvSpPr/>
          <p:nvPr/>
        </p:nvSpPr>
        <p:spPr>
          <a:xfrm>
            <a:off x="896112" y="970027"/>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3.读画线句子，</a:t>
            </a:r>
            <a:r>
              <a:rPr lang="en-US" altLang="zh-CN" sz="2400" b="0" i="0">
                <a:solidFill>
                  <a:srgbClr val="000000"/>
                </a:solidFill>
                <a:latin typeface="SimSun" pitchFamily="34" charset="0"/>
                <a:ea typeface="SimSun" pitchFamily="34" charset="-122"/>
                <a:cs typeface="SimSun" pitchFamily="34" charset="-120"/>
              </a:rPr>
              <a:t>想一想作者为什么要这样来进行说明？(      )（</a:t>
            </a:r>
            <a:r>
              <a:rPr lang="en-US" altLang="zh-CN" sz="2400" b="0" i="0" dirty="0">
                <a:solidFill>
                  <a:srgbClr val="000000"/>
                </a:solidFill>
                <a:latin typeface="SimSun" pitchFamily="34" charset="0"/>
                <a:ea typeface="SimSun" pitchFamily="34" charset="-122"/>
                <a:cs typeface="SimSun" pitchFamily="34" charset="-120"/>
              </a:rPr>
              <a:t>3分）</a:t>
            </a:r>
            <a:endParaRPr lang="en-US" altLang="zh-CN" sz="2400" dirty="0"/>
          </a:p>
        </p:txBody>
      </p:sp>
      <p:sp>
        <p:nvSpPr>
          <p:cNvPr id="3" name="QC_4_AN.29_1#c9224e1d0.bracket?vcp=1&amp;vopoq=1&amp;pid=3adfc813e&amp;color=0,0,0&amp;vpa=12&amp;vtp=1"/>
          <p:cNvSpPr/>
          <p:nvPr/>
        </p:nvSpPr>
        <p:spPr>
          <a:xfrm>
            <a:off x="8608981" y="958597"/>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C</a:t>
            </a:r>
            <a:endParaRPr lang="en-US" altLang="zh-CN" sz="2400" dirty="0"/>
          </a:p>
        </p:txBody>
      </p:sp>
      <p:sp>
        <p:nvSpPr>
          <p:cNvPr id="4" name="QC_4_BD.28_2#c9224e1d0.choices?vcp=1&amp;vopoq=1&amp;pid=3adfc813e&amp;color=0,0,0&amp;vtp=1&amp;bbb=1"/>
          <p:cNvSpPr/>
          <p:nvPr/>
        </p:nvSpPr>
        <p:spPr>
          <a:xfrm>
            <a:off x="896112" y="1509395"/>
            <a:ext cx="10387584"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A.因为作者想要告诉我们人身体里都是细胞。</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.因为作者想要告诉我们人不会像果冻那样淌一地板的水。</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C</a:t>
            </a:r>
            <a:r>
              <a:rPr lang="en-US" altLang="zh-CN" sz="2400" b="0" i="0" dirty="0">
                <a:solidFill>
                  <a:srgbClr val="000000"/>
                </a:solidFill>
                <a:latin typeface="SimSun" pitchFamily="34" charset="0"/>
                <a:ea typeface="SimSun" pitchFamily="34" charset="-122"/>
                <a:cs typeface="SimSun" pitchFamily="34" charset="-120"/>
              </a:rPr>
              <a:t>.因为作者想要告诉我们人身体里含有大量的水。</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.因为作者想要告诉我们成年人身体中水分的比例和未成年人相比要小一些。</a:t>
            </a:r>
            <a:endParaRPr lang="en-US" altLang="zh-CN" sz="2400" dirty="0"/>
          </a:p>
        </p:txBody>
      </p:sp>
      <p:sp>
        <p:nvSpPr>
          <p:cNvPr id="5" name="QC_4_AS.30_1#c9224e1d0?vcp=1&amp;vopoq=1&amp;pid=3adfc813e&amp;color=0,0,0&amp;vtp=1&amp;bbb=1&amp;hb=1"/>
          <p:cNvSpPr/>
          <p:nvPr/>
        </p:nvSpPr>
        <p:spPr>
          <a:xfrm>
            <a:off x="896112" y="3706495"/>
            <a:ext cx="10387584" cy="21509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本题考查对句子的理解。“假如你的体重是40千克，</a:t>
            </a:r>
            <a:r>
              <a:rPr lang="en-US" altLang="zh-CN" sz="2400" b="0" i="0">
                <a:solidFill>
                  <a:srgbClr val="FF0000"/>
                </a:solidFill>
                <a:latin typeface="SimSun" pitchFamily="34" charset="0"/>
                <a:ea typeface="SimSun" pitchFamily="34" charset="-122"/>
                <a:cs typeface="SimSun" pitchFamily="34" charset="-120"/>
              </a:rPr>
              <a:t>那么其中有35</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千克都是水分</a:t>
            </a:r>
            <a:r>
              <a:rPr lang="en-US" altLang="zh-CN" sz="2400" b="0" i="0" dirty="0">
                <a:solidFill>
                  <a:srgbClr val="FF0000"/>
                </a:solidFill>
                <a:latin typeface="SimSun" pitchFamily="34" charset="0"/>
                <a:ea typeface="SimSun" pitchFamily="34" charset="-122"/>
                <a:cs typeface="SimSun" pitchFamily="34" charset="-120"/>
              </a:rPr>
              <a:t>，而固体物质只有5千克</a:t>
            </a:r>
            <a:r>
              <a:rPr lang="en-US" altLang="zh-CN" sz="2400" b="0" i="0">
                <a:solidFill>
                  <a:srgbClr val="FF0000"/>
                </a:solidFill>
                <a:latin typeface="SimSun" pitchFamily="34" charset="0"/>
                <a:ea typeface="SimSun" pitchFamily="34" charset="-122"/>
                <a:cs typeface="SimSun" pitchFamily="34" charset="-120"/>
              </a:rPr>
              <a:t>”，这句话通过作假设和列数字的方法</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来说明</a:t>
            </a:r>
            <a:r>
              <a:rPr lang="en-US" altLang="zh-CN" sz="2400" b="0" i="0" dirty="0">
                <a:solidFill>
                  <a:srgbClr val="FF0000"/>
                </a:solidFill>
                <a:latin typeface="SimSun" pitchFamily="34" charset="0"/>
                <a:ea typeface="SimSun" pitchFamily="34" charset="-122"/>
                <a:cs typeface="SimSun" pitchFamily="34" charset="-120"/>
              </a:rPr>
              <a:t>，是因为作者想要告诉我们人身体里含有大量的水</a:t>
            </a:r>
            <a:r>
              <a:rPr lang="en-US" altLang="zh-CN" sz="2400" b="0" i="0">
                <a:solidFill>
                  <a:srgbClr val="FF0000"/>
                </a:solidFill>
                <a:latin typeface="SimSun" pitchFamily="34" charset="0"/>
                <a:ea typeface="SimSun" pitchFamily="34" charset="-122"/>
                <a:cs typeface="SimSun" pitchFamily="34" charset="-120"/>
              </a:rPr>
              <a:t>。我们通过句中所列</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的数字更清楚明白地了解了水分在人体里所占的比例</a:t>
            </a:r>
            <a:r>
              <a:rPr lang="en-US" altLang="zh-CN" sz="2400" b="0" i="0" dirty="0">
                <a:solidFill>
                  <a:srgbClr val="FF0000"/>
                </a:solidFill>
                <a:latin typeface="SimSun" pitchFamily="34" charset="0"/>
                <a:ea typeface="SimSun" pitchFamily="34" charset="-122"/>
                <a:cs typeface="SimSun" pitchFamily="34" charset="-120"/>
              </a:rPr>
              <a:t>。故选C。</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bg/>
                                          </p:spTgt>
                                        </p:tgtEl>
                                        <p:attrNameLst>
                                          <p:attrName>style.visibility</p:attrName>
                                        </p:attrNameLst>
                                      </p:cBhvr>
                                      <p:to>
                                        <p:strVal val="visible"/>
                                      </p:to>
                                    </p:set>
                                    <p:anim calcmode="lin" valueType="num">
                                      <p:cBhvr additive="base">
                                        <p:cTn id="1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4">
                                            <p:bg/>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additive="base">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calcmode="lin" valueType="num">
                                      <p:cBhvr additive="base">
                                        <p:cTn id="2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bg/>
                                          </p:spTgt>
                                        </p:tgtEl>
                                        <p:attrNameLst>
                                          <p:attrName>style.visibility</p:attrName>
                                        </p:attrNameLst>
                                      </p:cBhvr>
                                      <p:to>
                                        <p:strVal val="visible"/>
                                      </p:to>
                                    </p:set>
                                    <p:anim calcmode="lin" valueType="num">
                                      <p:cBhvr additive="base">
                                        <p:cTn id="3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3">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anim calcmode="lin" valueType="num">
                                      <p:cBhvr additive="base">
                                        <p:cTn id="4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5">
                                            <p:bg/>
                                          </p:spTgt>
                                        </p:tgtEl>
                                        <p:attrNameLst>
                                          <p:attrName>style.visibility</p:attrName>
                                        </p:attrNameLst>
                                      </p:cBhvr>
                                      <p:to>
                                        <p:strVal val="visible"/>
                                      </p:to>
                                    </p:set>
                                    <p:anim calcmode="lin" valueType="num">
                                      <p:cBhvr additive="base">
                                        <p:cTn id="4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5">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
                                            <p:txEl>
                                              <p:pRg st="0" end="0"/>
                                            </p:txEl>
                                          </p:spTgt>
                                        </p:tgtEl>
                                        <p:attrNameLst>
                                          <p:attrName>style.visibility</p:attrName>
                                        </p:attrNameLst>
                                      </p:cBhvr>
                                      <p:to>
                                        <p:strVal val="visible"/>
                                      </p:to>
                                    </p:set>
                                    <p:anim calcmode="lin" valueType="num">
                                      <p:cBhvr additive="base">
                                        <p:cTn id="5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
                                            <p:txEl>
                                              <p:pRg st="1" end="1"/>
                                            </p:txEl>
                                          </p:spTgt>
                                        </p:tgtEl>
                                        <p:attrNameLst>
                                          <p:attrName>style.visibility</p:attrName>
                                        </p:attrNameLst>
                                      </p:cBhvr>
                                      <p:to>
                                        <p:strVal val="visible"/>
                                      </p:to>
                                    </p:set>
                                    <p:anim calcmode="lin" valueType="num">
                                      <p:cBhvr additive="base">
                                        <p:cTn id="5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
                                            <p:txEl>
                                              <p:pRg st="2" end="2"/>
                                            </p:txEl>
                                          </p:spTgt>
                                        </p:tgtEl>
                                        <p:attrNameLst>
                                          <p:attrName>style.visibility</p:attrName>
                                        </p:attrNameLst>
                                      </p:cBhvr>
                                      <p:to>
                                        <p:strVal val="visible"/>
                                      </p:to>
                                    </p:set>
                                    <p:anim calcmode="lin" valueType="num">
                                      <p:cBhvr additive="base">
                                        <p:cTn id="5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
                                            <p:txEl>
                                              <p:pRg st="3" end="3"/>
                                            </p:txEl>
                                          </p:spTgt>
                                        </p:tgtEl>
                                        <p:attrNameLst>
                                          <p:attrName>style.visibility</p:attrName>
                                        </p:attrNameLst>
                                      </p:cBhvr>
                                      <p:to>
                                        <p:strVal val="visible"/>
                                      </p:to>
                                    </p:set>
                                    <p:anim calcmode="lin" valueType="num">
                                      <p:cBhvr additive="base">
                                        <p:cTn id="6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B_4_BD.31_1#8a8e0a20e?sp=1&amp;vcp=1&amp;pid=3adfc813e&amp;color=0,0,0&amp;vtp=1&amp;bt=1&amp;bbb=1&amp;hb=1"/>
          <p:cNvSpPr/>
          <p:nvPr/>
        </p:nvSpPr>
        <p:spPr>
          <a:xfrm>
            <a:off x="896112" y="2363026"/>
            <a:ext cx="10387584"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4.文中提到的“细胞”是什么？如果你无法准确解释，</a:t>
            </a:r>
            <a:r>
              <a:rPr lang="en-US" altLang="zh-CN" sz="2400" b="0" i="0">
                <a:solidFill>
                  <a:srgbClr val="000000"/>
                </a:solidFill>
                <a:latin typeface="SimSun" pitchFamily="34" charset="0"/>
                <a:ea typeface="SimSun" pitchFamily="34" charset="-122"/>
                <a:cs typeface="SimSun" pitchFamily="34" charset="-120"/>
              </a:rPr>
              <a:t>你会怎么解决问题？</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4</a:t>
            </a:r>
            <a:r>
              <a:rPr lang="en-US" altLang="zh-CN" sz="2400" b="0" i="0">
                <a:solidFill>
                  <a:srgbClr val="000000"/>
                </a:solidFill>
                <a:latin typeface="SimSun" pitchFamily="34" charset="0"/>
                <a:ea typeface="SimSun" pitchFamily="34" charset="-122"/>
                <a:cs typeface="SimSun" pitchFamily="34" charset="-120"/>
              </a:rPr>
              <a:t>分）</a:t>
            </a:r>
          </a:p>
          <a:p>
            <a:pPr marL="0" marR="0" lvl="0" indent="0" defTabSz="914400" rtl="0" eaLnBrk="1" fontAlgn="auto" latinLnBrk="1" hangingPunct="1">
              <a:lnSpc>
                <a:spcPts val="44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a:t>
            </a:r>
          </a:p>
          <a:p>
            <a:pPr marL="0" marR="0" lvl="0" indent="0" defTabSz="914400" rtl="0" eaLnBrk="1" fontAlgn="auto" latinLnBrk="1" hangingPunct="1">
              <a:lnSpc>
                <a:spcPts val="42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a:t>
            </a:r>
            <a:endParaRPr lang="en-US" altLang="zh-CN" sz="2400" dirty="0"/>
          </a:p>
        </p:txBody>
      </p:sp>
      <p:sp>
        <p:nvSpPr>
          <p:cNvPr id="4" name="QB_4_AN.32_1#8a8e0a20e.blank?vcp=1&amp;pid=3adfc813e&amp;color=0,0,0&amp;vpa=13&amp;vtp=1&amp;bbb=1&amp;hb=1"/>
          <p:cNvSpPr/>
          <p:nvPr/>
        </p:nvSpPr>
        <p:spPr>
          <a:xfrm>
            <a:off x="896112" y="3452686"/>
            <a:ext cx="10387584" cy="1034669"/>
          </a:xfrm>
          <a:prstGeom prst="rect">
            <a:avLst/>
          </a:prstGeom>
          <a:noFill/>
          <a:ln/>
        </p:spPr>
        <p:txBody>
          <a:bodyPr wrap="square" lIns="0" tIns="0" rIns="0" bIns="0" rtlCol="0" anchor="t"/>
          <a:lstStyle/>
          <a:p>
            <a:pPr latinLnBrk="1">
              <a:lnSpc>
                <a:spcPct val="150000"/>
              </a:lnSpc>
            </a:pPr>
            <a:r>
              <a:rPr lang="en-US" altLang="zh-CN" sz="2400" b="0" i="0" dirty="0">
                <a:solidFill>
                  <a:srgbClr val="FF0000"/>
                </a:solidFill>
                <a:latin typeface="SimSun" pitchFamily="34" charset="0"/>
                <a:ea typeface="SimSun" pitchFamily="34" charset="-122"/>
                <a:cs typeface="SimSun" pitchFamily="34" charset="-120"/>
              </a:rPr>
              <a:t>【示例】联系上下文，我觉得“细胞”是生物体结构和功能的基本单位</a:t>
            </a:r>
            <a:r>
              <a:rPr lang="en-US" altLang="zh-CN" sz="2400" b="0" i="0">
                <a:solidFill>
                  <a:srgbClr val="FF0000"/>
                </a:solidFill>
                <a:latin typeface="SimSun" pitchFamily="34" charset="0"/>
                <a:ea typeface="SimSun" pitchFamily="34" charset="-122"/>
                <a:cs typeface="SimSun" pitchFamily="34" charset="-120"/>
              </a:rPr>
              <a:t>。如果觉得不太准确</a:t>
            </a:r>
            <a:r>
              <a:rPr lang="en-US" altLang="zh-CN" sz="2400" b="0" i="0" dirty="0">
                <a:solidFill>
                  <a:srgbClr val="FF0000"/>
                </a:solidFill>
                <a:latin typeface="SimSun" pitchFamily="34" charset="0"/>
                <a:ea typeface="SimSun" pitchFamily="34" charset="-122"/>
                <a:cs typeface="SimSun" pitchFamily="34" charset="-120"/>
              </a:rPr>
              <a:t>，我会去查资料或请教这方面的专家。</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 calcmode="lin" valueType="num">
                                      <p:cBhvr additive="base">
                                        <p:cTn id="2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4">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 calcmode="lin" valueType="num">
                                      <p:cBhvr additive="base">
                                        <p:cTn id="3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1_BD#f98c1c33f.fixed?vcp=1&amp;color=0,0,0&amp;vtp=1&amp;bbb=1"/>
          <p:cNvSpPr/>
          <p:nvPr/>
        </p:nvSpPr>
        <p:spPr>
          <a:xfrm>
            <a:off x="384048" y="2231136"/>
            <a:ext cx="1142085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000000"/>
                </a:solidFill>
                <a:latin typeface="Microsoft YaHei Bold" pitchFamily="34" charset="0"/>
                <a:ea typeface="Microsoft YaHei Bold" pitchFamily="34" charset="-122"/>
                <a:cs typeface="Microsoft YaHei Bold" pitchFamily="34" charset="-120"/>
              </a:rPr>
              <a:t>快乐读书吧</a:t>
            </a:r>
            <a:endParaRPr lang="en-US" altLang="zh-CN" sz="72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P_2_BD#5cc4ffe53?vcp=1&amp;pid=f98c1c33f&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89304" y="1064592"/>
            <a:ext cx="21031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2_BD#5cc4ffe53?vcp=1&amp;pid=f98c1c33f&amp;color=0,0,0&amp;vtp=1&amp;bt=1&amp;bbb=1"/>
          <p:cNvSpPr/>
          <p:nvPr/>
        </p:nvSpPr>
        <p:spPr>
          <a:xfrm>
            <a:off x="896112" y="900000"/>
            <a:ext cx="10387584" cy="1033399"/>
          </a:xfrm>
          <a:prstGeom prst="rect">
            <a:avLst/>
          </a:prstGeom>
          <a:noFill/>
          <a:ln/>
        </p:spPr>
        <p:txBody>
          <a:bodyPr wrap="none" lIns="0" tIns="0" rIns="0" bIns="0" rtlCol="0" anchor="t"/>
          <a:lstStyle/>
          <a:p>
            <a:pPr algn="ctr" latinLnBrk="1">
              <a:lnSpc>
                <a:spcPts val="4400"/>
              </a:lnSpc>
            </a:pP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时间</a:t>
            </a:r>
            <a:r>
              <a:rPr lang="en-US" altLang="zh-CN" sz="2400" b="0" i="0" dirty="0">
                <a:solidFill>
                  <a:srgbClr val="000000"/>
                </a:solidFill>
                <a:latin typeface="SimSun" pitchFamily="34" charset="0"/>
                <a:ea typeface="SimSun" pitchFamily="34" charset="-122"/>
                <a:cs typeface="SimSun" pitchFamily="34" charset="-120"/>
              </a:rPr>
              <a:t>：60</a:t>
            </a:r>
            <a:r>
              <a:rPr lang="en-US" altLang="zh-CN" sz="2400" b="0" i="0">
                <a:solidFill>
                  <a:srgbClr val="000000"/>
                </a:solidFill>
                <a:latin typeface="SimSun" pitchFamily="34" charset="0"/>
                <a:ea typeface="SimSun" pitchFamily="34" charset="-122"/>
                <a:cs typeface="SimSun" pitchFamily="34" charset="-120"/>
              </a:rPr>
              <a:t>分钟 </a:t>
            </a: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满分</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40分</a:t>
            </a:r>
          </a:p>
          <a:p>
            <a:pPr marL="0" marR="0" lvl="0" indent="0" algn="ctr" defTabSz="914400" rtl="0" eaLnBrk="1" fontAlgn="auto" latinLnBrk="1" hangingPunct="1">
              <a:lnSpc>
                <a:spcPts val="42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要求：1.卷面整洁，字迹工整。2.用钢笔或签字笔答卷。</a:t>
            </a:r>
            <a:endParaRPr lang="en-US" altLang="zh-CN" sz="100" dirty="0"/>
          </a:p>
        </p:txBody>
      </p:sp>
      <p:pic>
        <p:nvPicPr>
          <p:cNvPr id="4" name="P_2_BD#5cc4ffe53?vcp=1&amp;pid=f98c1c33f&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295675" y="1041732"/>
            <a:ext cx="274320" cy="2651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C_2_BD#e4666b2ce?vcp=1&amp;pid=f98c1c33f&amp;color=0,0,0&amp;vtp=1&amp;bbb=1&amp;hb=1"/>
          <p:cNvSpPr/>
          <p:nvPr/>
        </p:nvSpPr>
        <p:spPr>
          <a:xfrm>
            <a:off x="896112" y="1941146"/>
            <a:ext cx="10387584" cy="1123696"/>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一、读了科普作品后，你一定懂得了不少科学知识</a:t>
            </a:r>
            <a:r>
              <a:rPr lang="en-US" altLang="zh-CN" sz="2800" b="1" i="0">
                <a:solidFill>
                  <a:srgbClr val="000000"/>
                </a:solidFill>
                <a:latin typeface="SimSun" pitchFamily="34" charset="0"/>
                <a:ea typeface="SimSun" pitchFamily="34" charset="-122"/>
                <a:cs typeface="SimSun" pitchFamily="34" charset="-120"/>
              </a:rPr>
              <a:t>。请判断下列说</a:t>
            </a:r>
          </a:p>
          <a:p>
            <a:pPr latinLnBrk="1">
              <a:lnSpc>
                <a:spcPts val="3400"/>
              </a:lnSpc>
            </a:pPr>
            <a:r>
              <a:rPr lang="en-US" altLang="zh-CN" sz="2800" b="1" i="0">
                <a:solidFill>
                  <a:srgbClr val="000000"/>
                </a:solidFill>
                <a:latin typeface="SimSun" pitchFamily="34" charset="0"/>
                <a:ea typeface="SimSun" pitchFamily="34" charset="-122"/>
                <a:cs typeface="SimSun" pitchFamily="34" charset="-120"/>
              </a:rPr>
              <a:t>法是否正确</a:t>
            </a:r>
            <a:r>
              <a:rPr lang="en-US" altLang="zh-CN" sz="2800" b="1" i="0" dirty="0">
                <a:solidFill>
                  <a:srgbClr val="000000"/>
                </a:solidFill>
                <a:latin typeface="SimSun" pitchFamily="34" charset="0"/>
                <a:ea typeface="SimSun" pitchFamily="34" charset="-122"/>
                <a:cs typeface="SimSun" pitchFamily="34" charset="-120"/>
              </a:rPr>
              <a:t>，正确的画“√”，不正确的画“×”。（12分）</a:t>
            </a:r>
            <a:endParaRPr lang="en-US" altLang="zh-CN" sz="2800" dirty="0"/>
          </a:p>
        </p:txBody>
      </p:sp>
      <p:sp>
        <p:nvSpPr>
          <p:cNvPr id="7" name="QT_3_BD.1_1#95ca61a86?vcp=1&amp;pid=e4666b2ce&amp;color=0,0,0&amp;vtp=1&amp;bbb=1"/>
          <p:cNvSpPr/>
          <p:nvPr/>
        </p:nvSpPr>
        <p:spPr>
          <a:xfrm>
            <a:off x="896112" y="2793888"/>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1.冬天，</a:t>
            </a:r>
            <a:r>
              <a:rPr lang="en-US" altLang="zh-CN" sz="2400" b="0" i="0">
                <a:solidFill>
                  <a:srgbClr val="000000"/>
                </a:solidFill>
                <a:latin typeface="SimSun" pitchFamily="34" charset="0"/>
                <a:ea typeface="SimSun" pitchFamily="34" charset="-122"/>
                <a:cs typeface="SimSun" pitchFamily="34" charset="-120"/>
              </a:rPr>
              <a:t>室外的自来水管爆裂是因为水管里的水结成了冰。(    )</a:t>
            </a:r>
            <a:endParaRPr lang="en-US" altLang="zh-CN" sz="2400" dirty="0"/>
          </a:p>
        </p:txBody>
      </p:sp>
      <p:sp>
        <p:nvSpPr>
          <p:cNvPr id="8" name="QT_3_AN.2_1#95ca61a86.bracket?vcp=1&amp;pid=e4666b2ce&amp;color=0,0,0&amp;vpa=1&amp;vtp=1"/>
          <p:cNvSpPr/>
          <p:nvPr/>
        </p:nvSpPr>
        <p:spPr>
          <a:xfrm>
            <a:off x="8989981" y="2782458"/>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a:t>
            </a:r>
            <a:endParaRPr lang="en-US" altLang="zh-CN" sz="2400" dirty="0"/>
          </a:p>
        </p:txBody>
      </p:sp>
      <p:sp>
        <p:nvSpPr>
          <p:cNvPr id="9" name="QT_3_BD.3_1#8c5555382?vcp=1&amp;pid=e4666b2ce&amp;color=0,0,0&amp;vtp=1&amp;bbb=1"/>
          <p:cNvSpPr/>
          <p:nvPr/>
        </p:nvSpPr>
        <p:spPr>
          <a:xfrm>
            <a:off x="896112" y="3333701"/>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2.</a:t>
            </a:r>
            <a:r>
              <a:rPr lang="en-US" altLang="zh-CN" sz="2400" b="0" i="0">
                <a:solidFill>
                  <a:srgbClr val="000000"/>
                </a:solidFill>
                <a:latin typeface="SimSun" pitchFamily="34" charset="0"/>
                <a:ea typeface="SimSun" pitchFamily="34" charset="-122"/>
                <a:cs typeface="SimSun" pitchFamily="34" charset="-120"/>
              </a:rPr>
              <a:t>冬天把树干下部刷白是为了让大树更好地吸收阳光的热量。(    )</a:t>
            </a:r>
            <a:endParaRPr lang="en-US" altLang="zh-CN" sz="2400" dirty="0"/>
          </a:p>
        </p:txBody>
      </p:sp>
      <p:sp>
        <p:nvSpPr>
          <p:cNvPr id="10" name="QT_3_AN.4_1#8c5555382.bracket?vcp=1&amp;pid=e4666b2ce&amp;color=0,0,0&amp;vpa=2&amp;vtp=1"/>
          <p:cNvSpPr/>
          <p:nvPr/>
        </p:nvSpPr>
        <p:spPr>
          <a:xfrm>
            <a:off x="9294781" y="3322271"/>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a:t>
            </a:r>
            <a:endParaRPr lang="en-US" altLang="zh-CN" sz="2400" dirty="0"/>
          </a:p>
        </p:txBody>
      </p:sp>
      <p:sp>
        <p:nvSpPr>
          <p:cNvPr id="11" name="QT_3_BD.5_1#65407b229?vcp=1&amp;pid=e4666b2ce&amp;color=0,0,0&amp;vtp=1&amp;bbb=1&amp;hb=1"/>
          <p:cNvSpPr/>
          <p:nvPr/>
        </p:nvSpPr>
        <p:spPr>
          <a:xfrm>
            <a:off x="896112" y="3875039"/>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3.啤酒瓶被打开时发出“咝咝”</a:t>
            </a:r>
            <a:r>
              <a:rPr lang="en-US" altLang="zh-CN" sz="2400" b="0" i="0">
                <a:solidFill>
                  <a:srgbClr val="000000"/>
                </a:solidFill>
                <a:latin typeface="SimSun" pitchFamily="34" charset="0"/>
                <a:ea typeface="SimSun" pitchFamily="34" charset="-122"/>
                <a:cs typeface="SimSun" pitchFamily="34" charset="-120"/>
              </a:rPr>
              <a:t>的声音是因为大量氧气形成的气泡跑出来。</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12" name="QT_3_AN.6_1#65407b229.bracket?vcp=1&amp;pid=e4666b2ce&amp;color=0,0,0&amp;vpa=3&amp;vtp=1"/>
          <p:cNvSpPr/>
          <p:nvPr/>
        </p:nvSpPr>
        <p:spPr>
          <a:xfrm>
            <a:off x="1065180" y="4422409"/>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 calcmode="lin" valueType="num">
                                      <p:cBhvr additive="base">
                                        <p:cTn id="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8" dur="500" fill="hold"/>
                                        <p:tgtEl>
                                          <p:spTgt spid="7">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bg/>
                                          </p:spTgt>
                                        </p:tgtEl>
                                        <p:attrNameLst>
                                          <p:attrName>style.visibility</p:attrName>
                                        </p:attrNameLst>
                                      </p:cBhvr>
                                      <p:to>
                                        <p:strVal val="visible"/>
                                      </p:to>
                                    </p:set>
                                    <p:anim calcmode="lin" valueType="num">
                                      <p:cBhvr additive="base">
                                        <p:cTn id="1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8">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 calcmode="lin" valueType="num">
                                      <p:cBhvr additive="base">
                                        <p:cTn id="2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9">
                                            <p:bg/>
                                          </p:spTgt>
                                        </p:tgtEl>
                                        <p:attrNameLst>
                                          <p:attrName>style.visibility</p:attrName>
                                        </p:attrNameLst>
                                      </p:cBhvr>
                                      <p:to>
                                        <p:strVal val="visible"/>
                                      </p:to>
                                    </p:set>
                                    <p:anim calcmode="lin" valueType="num">
                                      <p:cBhvr additive="base">
                                        <p:cTn id="2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9">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anim calcmode="lin" valueType="num">
                                      <p:cBhvr additive="base">
                                        <p:cTn id="3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bg/>
                                          </p:spTgt>
                                        </p:tgtEl>
                                        <p:attrNameLst>
                                          <p:attrName>style.visibility</p:attrName>
                                        </p:attrNameLst>
                                      </p:cBhvr>
                                      <p:to>
                                        <p:strVal val="visible"/>
                                      </p:to>
                                    </p:set>
                                    <p:anim calcmode="lin" valueType="num">
                                      <p:cBhvr additive="base">
                                        <p:cTn id="3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10">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0">
                                            <p:txEl>
                                              <p:pRg st="0" end="0"/>
                                            </p:txEl>
                                          </p:spTgt>
                                        </p:tgtEl>
                                        <p:attrNameLst>
                                          <p:attrName>style.visibility</p:attrName>
                                        </p:attrNameLst>
                                      </p:cBhvr>
                                      <p:to>
                                        <p:strVal val="visible"/>
                                      </p:to>
                                    </p:set>
                                    <p:anim calcmode="lin" valueType="num">
                                      <p:cBhvr additive="base">
                                        <p:cTn id="4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 calcmode="lin" valueType="num">
                                      <p:cBhvr additive="base">
                                        <p:cTn id="47"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11">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1">
                                            <p:txEl>
                                              <p:pRg st="0" end="0"/>
                                            </p:txEl>
                                          </p:spTgt>
                                        </p:tgtEl>
                                        <p:attrNameLst>
                                          <p:attrName>style.visibility</p:attrName>
                                        </p:attrNameLst>
                                      </p:cBhvr>
                                      <p:to>
                                        <p:strVal val="visible"/>
                                      </p:to>
                                    </p:set>
                                    <p:anim calcmode="lin" valueType="num">
                                      <p:cBhvr additive="base">
                                        <p:cTn id="5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1">
                                            <p:txEl>
                                              <p:pRg st="1" end="1"/>
                                            </p:txEl>
                                          </p:spTgt>
                                        </p:tgtEl>
                                        <p:attrNameLst>
                                          <p:attrName>style.visibility</p:attrName>
                                        </p:attrNameLst>
                                      </p:cBhvr>
                                      <p:to>
                                        <p:strVal val="visible"/>
                                      </p:to>
                                    </p:set>
                                    <p:anim calcmode="lin" valueType="num">
                                      <p:cBhvr additive="base">
                                        <p:cTn id="55"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2">
                                            <p:bg/>
                                          </p:spTgt>
                                        </p:tgtEl>
                                        <p:attrNameLst>
                                          <p:attrName>style.visibility</p:attrName>
                                        </p:attrNameLst>
                                      </p:cBhvr>
                                      <p:to>
                                        <p:strVal val="visible"/>
                                      </p:to>
                                    </p:set>
                                    <p:anim calcmode="lin" valueType="num">
                                      <p:cBhvr additive="base">
                                        <p:cTn id="61"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62" dur="500" fill="hold"/>
                                        <p:tgtEl>
                                          <p:spTgt spid="12">
                                            <p:bg/>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2">
                                            <p:txEl>
                                              <p:pRg st="0" end="0"/>
                                            </p:txEl>
                                          </p:spTgt>
                                        </p:tgtEl>
                                        <p:attrNameLst>
                                          <p:attrName>style.visibility</p:attrName>
                                        </p:attrNameLst>
                                      </p:cBhvr>
                                      <p:to>
                                        <p:strVal val="visible"/>
                                      </p:to>
                                    </p:set>
                                    <p:anim calcmode="lin" valueType="num">
                                      <p:cBhvr additive="base">
                                        <p:cTn id="65"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P spid="9" grpId="0" build="p" animBg="1"/>
      <p:bldP spid="10" grpId="0" build="p" animBg="1"/>
      <p:bldP spid="11" grpId="0" build="p" animBg="1"/>
      <p:bldP spid="1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T_3_BD.7_1#6fad6388c?vcp=1&amp;pid=e4666b2ce&amp;color=0,0,0&amp;mp=1&amp;vtp=1&amp;bt=1&amp;bbb=1"/>
          <p:cNvSpPr/>
          <p:nvPr/>
        </p:nvSpPr>
        <p:spPr>
          <a:xfrm>
            <a:off x="896112" y="2361947"/>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4.</a:t>
            </a:r>
            <a:r>
              <a:rPr lang="en-US" altLang="zh-CN" sz="2400" b="0" i="0">
                <a:solidFill>
                  <a:srgbClr val="000000"/>
                </a:solidFill>
                <a:latin typeface="SimSun" pitchFamily="34" charset="0"/>
                <a:ea typeface="SimSun" pitchFamily="34" charset="-122"/>
                <a:cs typeface="SimSun" pitchFamily="34" charset="-120"/>
              </a:rPr>
              <a:t>水能灭火是因为水能够阻碍空气接近燃烧的物体。(    )</a:t>
            </a:r>
            <a:endParaRPr lang="en-US" altLang="zh-CN" sz="2400" dirty="0"/>
          </a:p>
        </p:txBody>
      </p:sp>
      <p:sp>
        <p:nvSpPr>
          <p:cNvPr id="3" name="QT_3_AN.8_1#6fad6388c.bracket?vcp=1&amp;pid=e4666b2ce&amp;color=0,0,0&amp;mp=1&amp;vpa=4&amp;vtp=1"/>
          <p:cNvSpPr/>
          <p:nvPr/>
        </p:nvSpPr>
        <p:spPr>
          <a:xfrm>
            <a:off x="8075581" y="2350517"/>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a:t>
            </a:r>
            <a:endParaRPr lang="en-US" altLang="zh-CN" sz="2400" dirty="0"/>
          </a:p>
        </p:txBody>
      </p:sp>
      <p:sp>
        <p:nvSpPr>
          <p:cNvPr id="4" name="QT_3_AS.9_1#6fad6388c?vcp=1&amp;pid=e4666b2ce&amp;color=0,0,0&amp;vtp=1&amp;bbb=1&amp;hb=1"/>
          <p:cNvSpPr/>
          <p:nvPr/>
        </p:nvSpPr>
        <p:spPr>
          <a:xfrm>
            <a:off x="896112" y="2901314"/>
            <a:ext cx="10387584" cy="15921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本题考查对课外读本常识的积累。第2题</a:t>
            </a:r>
            <a:r>
              <a:rPr lang="en-US" altLang="zh-CN" sz="2400" b="0" i="0">
                <a:solidFill>
                  <a:srgbClr val="FF0000"/>
                </a:solidFill>
                <a:latin typeface="SimSun" pitchFamily="34" charset="0"/>
                <a:ea typeface="SimSun" pitchFamily="34" charset="-122"/>
                <a:cs typeface="SimSun" pitchFamily="34" charset="-120"/>
              </a:rPr>
              <a:t>，冬天把树干下部刷白是为</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了防冻和杀虫</a:t>
            </a:r>
            <a:r>
              <a:rPr lang="en-US" altLang="zh-CN" sz="2400" b="0" i="0" dirty="0">
                <a:solidFill>
                  <a:srgbClr val="FF0000"/>
                </a:solidFill>
                <a:latin typeface="SimSun" pitchFamily="34" charset="0"/>
                <a:ea typeface="SimSun" pitchFamily="34" charset="-122"/>
                <a:cs typeface="SimSun" pitchFamily="34" charset="-120"/>
              </a:rPr>
              <a:t>。第3题，啤酒瓶被打开时发出“咝咝</a:t>
            </a:r>
            <a:r>
              <a:rPr lang="en-US" altLang="zh-CN" sz="2400" b="0" i="0">
                <a:solidFill>
                  <a:srgbClr val="FF0000"/>
                </a:solidFill>
                <a:latin typeface="SimSun" pitchFamily="34" charset="0"/>
                <a:ea typeface="SimSun" pitchFamily="34" charset="-122"/>
                <a:cs typeface="SimSun" pitchFamily="34" charset="-120"/>
              </a:rPr>
              <a:t>”的声音是因为大量二氧</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化碳形成的气泡跑出来</a:t>
            </a:r>
            <a:r>
              <a:rPr lang="en-US" altLang="zh-CN" sz="2400" b="0" i="0" dirty="0">
                <a:solidFill>
                  <a:srgbClr val="FF0000"/>
                </a:solidFill>
                <a:latin typeface="SimSun" pitchFamily="34" charset="0"/>
                <a:ea typeface="SimSun" pitchFamily="34" charset="-122"/>
                <a:cs typeface="SimSun" pitchFamily="34" charset="-120"/>
              </a:rPr>
              <a:t>。根据积累可知第1题和第4题题干正确。</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bg/>
                                          </p:spTgt>
                                        </p:tgtEl>
                                        <p:attrNameLst>
                                          <p:attrName>style.visibility</p:attrName>
                                        </p:attrNameLst>
                                      </p:cBhvr>
                                      <p:to>
                                        <p:strVal val="visible"/>
                                      </p:to>
                                    </p:set>
                                    <p:anim calcmode="lin" valueType="num">
                                      <p:cBhvr additive="base">
                                        <p:cTn id="2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4">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 calcmode="lin" valueType="num">
                                      <p:cBhvr additive="base">
                                        <p:cTn id="3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txEl>
                                              <p:pRg st="1" end="1"/>
                                            </p:txEl>
                                          </p:spTgt>
                                        </p:tgtEl>
                                        <p:attrNameLst>
                                          <p:attrName>style.visibility</p:attrName>
                                        </p:attrNameLst>
                                      </p:cBhvr>
                                      <p:to>
                                        <p:strVal val="visible"/>
                                      </p:to>
                                    </p:set>
                                    <p:anim calcmode="lin" valueType="num">
                                      <p:cBhvr additive="base">
                                        <p:cTn id="3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
                                            <p:txEl>
                                              <p:pRg st="2" end="2"/>
                                            </p:txEl>
                                          </p:spTgt>
                                        </p:tgtEl>
                                        <p:attrNameLst>
                                          <p:attrName>style.visibility</p:attrName>
                                        </p:attrNameLst>
                                      </p:cBhvr>
                                      <p:to>
                                        <p:strVal val="visible"/>
                                      </p:to>
                                    </p:set>
                                    <p:anim calcmode="lin" valueType="num">
                                      <p:cBhvr additive="base">
                                        <p:cTn id="3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C_2_BD#2fa9f4b7d?vcp=1&amp;pid=f98c1c33f&amp;color=0,0,0&amp;vtp=1&amp;bt=1&amp;bbb=1"/>
          <p:cNvSpPr/>
          <p:nvPr/>
        </p:nvSpPr>
        <p:spPr>
          <a:xfrm>
            <a:off x="896112" y="896112"/>
            <a:ext cx="10707688" cy="1123696"/>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二、我是竞猜小能手，科普知识我最懂。完成以下选择题。（9分）</a:t>
            </a:r>
            <a:endParaRPr lang="en-US" altLang="zh-CN" sz="2800" dirty="0"/>
          </a:p>
        </p:txBody>
      </p:sp>
      <p:sp>
        <p:nvSpPr>
          <p:cNvPr id="3" name="QC_3_BD.10_1#74d615bee?vcp=1&amp;vopoq=1&amp;pid=2fa9f4b7d&amp;color=0,0,0&amp;vtp=1&amp;bbb=1"/>
          <p:cNvSpPr/>
          <p:nvPr/>
        </p:nvSpPr>
        <p:spPr>
          <a:xfrm>
            <a:off x="896112" y="1317562"/>
            <a:ext cx="10507663"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1.釉质是牙齿最外层的组织,是哺乳动物体内最坚硬的组织,</a:t>
            </a:r>
            <a:r>
              <a:rPr lang="en-US" altLang="zh-CN" sz="2400" b="0" i="0">
                <a:solidFill>
                  <a:srgbClr val="000000"/>
                </a:solidFill>
                <a:latin typeface="SimSun" pitchFamily="34" charset="0"/>
                <a:ea typeface="SimSun" pitchFamily="34" charset="-122"/>
                <a:cs typeface="SimSun" pitchFamily="34" charset="-120"/>
              </a:rPr>
              <a:t>但它怕(      )。</a:t>
            </a:r>
            <a:endParaRPr lang="en-US" altLang="zh-CN" sz="2400" dirty="0"/>
          </a:p>
        </p:txBody>
      </p:sp>
      <p:sp>
        <p:nvSpPr>
          <p:cNvPr id="4" name="QC_3_AN.11_1#74d615bee.bracket?vcp=1&amp;vopoq=1&amp;pid=2fa9f4b7d&amp;color=0,0,0&amp;vpa=5&amp;vtp=1"/>
          <p:cNvSpPr/>
          <p:nvPr/>
        </p:nvSpPr>
        <p:spPr>
          <a:xfrm>
            <a:off x="10132981" y="1306132"/>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A</a:t>
            </a:r>
            <a:endParaRPr lang="en-US" altLang="zh-CN" sz="2400" dirty="0"/>
          </a:p>
        </p:txBody>
      </p:sp>
      <p:sp>
        <p:nvSpPr>
          <p:cNvPr id="5" name="QC_3_BD.10_2#74d615bee.choices?vcp=1&amp;vopoq=1&amp;pid=2fa9f4b7d&amp;color=0,0,0&amp;vtp=1&amp;bbb=1"/>
          <p:cNvSpPr/>
          <p:nvPr/>
        </p:nvSpPr>
        <p:spPr>
          <a:xfrm>
            <a:off x="896112" y="1857375"/>
            <a:ext cx="10387584" cy="474599"/>
          </a:xfrm>
          <a:prstGeom prst="rect">
            <a:avLst/>
          </a:prstGeom>
          <a:noFill/>
          <a:ln/>
        </p:spPr>
        <p:txBody>
          <a:bodyPr wrap="none" lIns="0" tIns="0" rIns="0" bIns="0" rtlCol="0" anchor="t"/>
          <a:lstStyle/>
          <a:p>
            <a:pPr latinLnBrk="1">
              <a:lnSpc>
                <a:spcPts val="4200"/>
              </a:lnSpc>
              <a:tabLst>
                <a:tab pos="2657221" algn="l"/>
                <a:tab pos="5301742" algn="l"/>
                <a:tab pos="7946263" algn="l"/>
              </a:tabLst>
            </a:pPr>
            <a:r>
              <a:rPr lang="en-US" altLang="zh-CN" sz="2400" b="0" i="0" dirty="0">
                <a:solidFill>
                  <a:srgbClr val="000000"/>
                </a:solidFill>
                <a:latin typeface="SimSun" pitchFamily="34" charset="0"/>
                <a:ea typeface="SimSun" pitchFamily="34" charset="-122"/>
                <a:cs typeface="SimSun" pitchFamily="34" charset="-120"/>
              </a:rPr>
              <a:t>A</a:t>
            </a:r>
            <a:r>
              <a:rPr lang="en-US" altLang="zh-CN" sz="2400" b="0" i="0">
                <a:solidFill>
                  <a:srgbClr val="000000"/>
                </a:solidFill>
                <a:latin typeface="SimSun" pitchFamily="34" charset="0"/>
                <a:ea typeface="SimSun" pitchFamily="34" charset="-122"/>
                <a:cs typeface="SimSun" pitchFamily="34" charset="-120"/>
              </a:rPr>
              <a:t>.酸</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B.甜</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C.苦</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.辣</a:t>
            </a:r>
            <a:endParaRPr lang="en-US" altLang="zh-CN" sz="2400" dirty="0"/>
          </a:p>
        </p:txBody>
      </p:sp>
      <p:sp>
        <p:nvSpPr>
          <p:cNvPr id="6" name="QC_3_BD.12_1#e4804506e?vcp=1&amp;vopoq=1&amp;pid=2fa9f4b7d&amp;color=0,0,0&amp;vtp=1&amp;bbb=1"/>
          <p:cNvSpPr/>
          <p:nvPr/>
        </p:nvSpPr>
        <p:spPr>
          <a:xfrm>
            <a:off x="896112" y="2392045"/>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2.</a:t>
            </a:r>
            <a:r>
              <a:rPr lang="en-US" altLang="zh-CN" sz="2400" b="0" i="0">
                <a:solidFill>
                  <a:srgbClr val="000000"/>
                </a:solidFill>
                <a:latin typeface="SimSun" pitchFamily="34" charset="0"/>
                <a:ea typeface="SimSun" pitchFamily="34" charset="-122"/>
                <a:cs typeface="SimSun" pitchFamily="34" charset="-120"/>
              </a:rPr>
              <a:t>世界上最高的山峰是(      )。</a:t>
            </a:r>
            <a:endParaRPr lang="en-US" altLang="zh-CN" sz="2400" dirty="0"/>
          </a:p>
        </p:txBody>
      </p:sp>
      <p:sp>
        <p:nvSpPr>
          <p:cNvPr id="7" name="QC_3_AN.13_1#e4804506e.bracket?vcp=1&amp;vopoq=1&amp;pid=2fa9f4b7d&amp;color=0,0,0&amp;vpa=6&amp;vtp=1"/>
          <p:cNvSpPr/>
          <p:nvPr/>
        </p:nvSpPr>
        <p:spPr>
          <a:xfrm>
            <a:off x="4341780" y="2380615"/>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A</a:t>
            </a:r>
            <a:endParaRPr lang="en-US" altLang="zh-CN" sz="2400" dirty="0"/>
          </a:p>
        </p:txBody>
      </p:sp>
      <p:sp>
        <p:nvSpPr>
          <p:cNvPr id="8" name="QC_3_BD.12_2#e4804506e.choices?vcp=1&amp;vopoq=1&amp;pid=2fa9f4b7d&amp;color=0,0,0&amp;vtp=1&amp;bbb=1"/>
          <p:cNvSpPr/>
          <p:nvPr/>
        </p:nvSpPr>
        <p:spPr>
          <a:xfrm>
            <a:off x="896112" y="2926715"/>
            <a:ext cx="10387584" cy="474599"/>
          </a:xfrm>
          <a:prstGeom prst="rect">
            <a:avLst/>
          </a:prstGeom>
          <a:noFill/>
          <a:ln/>
        </p:spPr>
        <p:txBody>
          <a:bodyPr wrap="none" lIns="0" tIns="0" rIns="0" bIns="0" rtlCol="0" anchor="t"/>
          <a:lstStyle/>
          <a:p>
            <a:pPr latinLnBrk="1">
              <a:lnSpc>
                <a:spcPts val="4200"/>
              </a:lnSpc>
              <a:tabLst>
                <a:tab pos="2657221" algn="l"/>
                <a:tab pos="5301742" algn="l"/>
                <a:tab pos="7946263" algn="l"/>
              </a:tabLst>
            </a:pPr>
            <a:r>
              <a:rPr lang="en-US" altLang="zh-CN" sz="2400" b="0" i="0" dirty="0">
                <a:solidFill>
                  <a:srgbClr val="000000"/>
                </a:solidFill>
                <a:latin typeface="SimSun" pitchFamily="34" charset="0"/>
                <a:ea typeface="SimSun" pitchFamily="34" charset="-122"/>
                <a:cs typeface="SimSun" pitchFamily="34" charset="-120"/>
              </a:rPr>
              <a:t>A</a:t>
            </a:r>
            <a:r>
              <a:rPr lang="en-US" altLang="zh-CN" sz="2400" b="0" i="0">
                <a:solidFill>
                  <a:srgbClr val="000000"/>
                </a:solidFill>
                <a:latin typeface="SimSun" pitchFamily="34" charset="0"/>
                <a:ea typeface="SimSun" pitchFamily="34" charset="-122"/>
                <a:cs typeface="SimSun" pitchFamily="34" charset="-120"/>
              </a:rPr>
              <a:t>.珠穆朗玛峰</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B.乔戈里峰</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C.洛子峰</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.干城章嘉峰</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bg/>
                                          </p:spTgt>
                                        </p:tgtEl>
                                        <p:attrNameLst>
                                          <p:attrName>style.visibility</p:attrName>
                                        </p:attrNameLst>
                                      </p:cBhvr>
                                      <p:to>
                                        <p:strVal val="visible"/>
                                      </p:to>
                                    </p:set>
                                    <p:anim calcmode="lin" valueType="num">
                                      <p:cBhvr additive="base">
                                        <p:cTn id="15"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5">
                                            <p:bg/>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bg/>
                                          </p:spTgt>
                                        </p:tgtEl>
                                        <p:attrNameLst>
                                          <p:attrName>style.visibility</p:attrName>
                                        </p:attrNameLst>
                                      </p:cBhvr>
                                      <p:to>
                                        <p:strVal val="visible"/>
                                      </p:to>
                                    </p:set>
                                    <p:anim calcmode="lin" valueType="num">
                                      <p:cBhvr additive="base">
                                        <p:cTn id="2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4">
                                            <p:bg/>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 calcmode="lin" valueType="num">
                                      <p:cBhvr additive="base">
                                        <p:cTn id="2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8">
                                            <p:bg/>
                                          </p:spTgt>
                                        </p:tgtEl>
                                        <p:attrNameLst>
                                          <p:attrName>style.visibility</p:attrName>
                                        </p:attrNameLst>
                                      </p:cBhvr>
                                      <p:to>
                                        <p:strVal val="visible"/>
                                      </p:to>
                                    </p:set>
                                    <p:anim calcmode="lin" valueType="num">
                                      <p:cBhvr additive="base">
                                        <p:cTn id="43"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8">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8">
                                            <p:txEl>
                                              <p:pRg st="0" end="0"/>
                                            </p:txEl>
                                          </p:spTgt>
                                        </p:tgtEl>
                                        <p:attrNameLst>
                                          <p:attrName>style.visibility</p:attrName>
                                        </p:attrNameLst>
                                      </p:cBhvr>
                                      <p:to>
                                        <p:strVal val="visible"/>
                                      </p:to>
                                    </p:set>
                                    <p:anim calcmode="lin" valueType="num">
                                      <p:cBhvr additive="base">
                                        <p:cTn id="4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7">
                                            <p:bg/>
                                          </p:spTgt>
                                        </p:tgtEl>
                                        <p:attrNameLst>
                                          <p:attrName>style.visibility</p:attrName>
                                        </p:attrNameLst>
                                      </p:cBhvr>
                                      <p:to>
                                        <p:strVal val="visible"/>
                                      </p:to>
                                    </p:set>
                                    <p:anim calcmode="lin" valueType="num">
                                      <p:cBhvr additive="base">
                                        <p:cTn id="5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7">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0" end="0"/>
                                            </p:txEl>
                                          </p:spTgt>
                                        </p:tgtEl>
                                        <p:attrNameLst>
                                          <p:attrName>style.visibility</p:attrName>
                                        </p:attrNameLst>
                                      </p:cBhvr>
                                      <p:to>
                                        <p:strVal val="visible"/>
                                      </p:to>
                                    </p:set>
                                    <p:anim calcmode="lin" valueType="num">
                                      <p:cBhvr additive="base">
                                        <p:cTn id="5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3_BD.14_1#f68c24e7d?vcp=1&amp;vopoq=1&amp;pid=2fa9f4b7d&amp;color=0,0,0&amp;vtp=1&amp;bt=1&amp;bbb=1&amp;hb=1"/>
          <p:cNvSpPr/>
          <p:nvPr/>
        </p:nvSpPr>
        <p:spPr>
          <a:xfrm>
            <a:off x="896112" y="1241553"/>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3.同学们准备做一期科学小报，科普一些自然科学知识，选定的主题是</a:t>
            </a:r>
            <a:r>
              <a:rPr lang="en-US" altLang="zh-CN" sz="2400" b="0" i="0">
                <a:solidFill>
                  <a:srgbClr val="000000"/>
                </a:solidFill>
                <a:latin typeface="SimSun" pitchFamily="34" charset="0"/>
                <a:ea typeface="SimSun" pitchFamily="34" charset="-122"/>
                <a:cs typeface="SimSun" pitchFamily="34" charset="-120"/>
              </a:rPr>
              <a:t>“身边</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的科学</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下面的材料中不适合选入这期小报的是(      )。</a:t>
            </a:r>
            <a:endParaRPr lang="en-US" altLang="zh-CN" sz="2400" dirty="0"/>
          </a:p>
        </p:txBody>
      </p:sp>
      <p:sp>
        <p:nvSpPr>
          <p:cNvPr id="3" name="QC_3_AN.15_1#f68c24e7d.bracket?vcp=1&amp;vopoq=1&amp;pid=2fa9f4b7d&amp;color=0,0,0&amp;vpa=7&amp;vtp=1"/>
          <p:cNvSpPr/>
          <p:nvPr/>
        </p:nvSpPr>
        <p:spPr>
          <a:xfrm>
            <a:off x="7999381" y="1788922"/>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C</a:t>
            </a:r>
            <a:endParaRPr lang="en-US" altLang="zh-CN" sz="2400" dirty="0"/>
          </a:p>
        </p:txBody>
      </p:sp>
      <p:sp>
        <p:nvSpPr>
          <p:cNvPr id="4" name="QC_3_BD.14_2#f68c24e7d.choices?vcp=1&amp;vopoq=1&amp;pid=2fa9f4b7d&amp;color=0,0,0&amp;vtp=1&amp;bbb=1"/>
          <p:cNvSpPr/>
          <p:nvPr/>
        </p:nvSpPr>
        <p:spPr>
          <a:xfrm>
            <a:off x="896112" y="2345308"/>
            <a:ext cx="10387584"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A.什么样的肥皂更好用一些呢？是泡沫多的，还是几乎不起泡沫的？</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.什么样的材料最坚固又最不坚固？</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C</a:t>
            </a:r>
            <a:r>
              <a:rPr lang="en-US" altLang="zh-CN" sz="2400" b="0" i="0" dirty="0">
                <a:solidFill>
                  <a:srgbClr val="000000"/>
                </a:solidFill>
                <a:latin typeface="SimSun" pitchFamily="34" charset="0"/>
                <a:ea typeface="SimSun" pitchFamily="34" charset="-122"/>
                <a:cs typeface="SimSun" pitchFamily="34" charset="-120"/>
              </a:rPr>
              <a:t>.如何避免发生意外？安全防范教育要注意哪些方面？</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.是穿三件衬衣暖和，还是穿一件相当于衬衣三倍厚的衣服暖和？</a:t>
            </a:r>
            <a:endParaRPr lang="en-US" altLang="zh-CN" sz="2400" dirty="0"/>
          </a:p>
        </p:txBody>
      </p:sp>
      <p:sp>
        <p:nvSpPr>
          <p:cNvPr id="5" name="QC_3_AS.16_1#f68c24e7d?vcp=1&amp;vopoq=1&amp;pid=2fa9f4b7d&amp;color=0,0,0&amp;vtp=1&amp;bbb=1&amp;hb=1"/>
          <p:cNvSpPr/>
          <p:nvPr/>
        </p:nvSpPr>
        <p:spPr>
          <a:xfrm>
            <a:off x="896112" y="4542408"/>
            <a:ext cx="10387584" cy="10333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本题考查对自然科学知识的理解。C</a:t>
            </a:r>
            <a:r>
              <a:rPr lang="en-US" altLang="zh-CN" sz="2400" b="0" i="0">
                <a:solidFill>
                  <a:srgbClr val="FF0000"/>
                </a:solidFill>
                <a:latin typeface="SimSun" pitchFamily="34" charset="0"/>
                <a:ea typeface="SimSun" pitchFamily="34" charset="-122"/>
                <a:cs typeface="SimSun" pitchFamily="34" charset="-120"/>
              </a:rPr>
              <a:t>选项是有关安全常识方面的知识，</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不属于自然科学知识</a:t>
            </a:r>
            <a:r>
              <a:rPr lang="en-US" altLang="zh-CN" sz="2400" b="0" i="0" dirty="0">
                <a:solidFill>
                  <a:srgbClr val="FF0000"/>
                </a:solidFill>
                <a:latin typeface="SimSun" pitchFamily="34" charset="0"/>
                <a:ea typeface="SimSun" pitchFamily="34" charset="-122"/>
                <a:cs typeface="SimSun" pitchFamily="34" charset="-120"/>
              </a:rPr>
              <a:t>，不适合选入这期小报。</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 calcmode="lin" valueType="num">
                                      <p:cBhvr additive="base">
                                        <p:cTn id="1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4">
                                            <p:bg/>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additive="base">
                                        <p:cTn id="2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 calcmode="lin" valueType="num">
                                      <p:cBhvr additive="base">
                                        <p:cTn id="2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 calcmode="lin" valueType="num">
                                      <p:cBhvr additive="base">
                                        <p:cTn id="3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txEl>
                                              <p:pRg st="3" end="3"/>
                                            </p:txEl>
                                          </p:spTgt>
                                        </p:tgtEl>
                                        <p:attrNameLst>
                                          <p:attrName>style.visibility</p:attrName>
                                        </p:attrNameLst>
                                      </p:cBhvr>
                                      <p:to>
                                        <p:strVal val="visible"/>
                                      </p:to>
                                    </p:set>
                                    <p:anim calcmode="lin" valueType="num">
                                      <p:cBhvr additive="base">
                                        <p:cTn id="3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bg/>
                                          </p:spTgt>
                                        </p:tgtEl>
                                        <p:attrNameLst>
                                          <p:attrName>style.visibility</p:attrName>
                                        </p:attrNameLst>
                                      </p:cBhvr>
                                      <p:to>
                                        <p:strVal val="visible"/>
                                      </p:to>
                                    </p:set>
                                    <p:anim calcmode="lin" valueType="num">
                                      <p:cBhvr additive="base">
                                        <p:cTn id="41" dur="500" fill="hold"/>
                                        <p:tgtEl>
                                          <p:spTgt spid="3">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3">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0" end="0"/>
                                            </p:txEl>
                                          </p:spTgt>
                                        </p:tgtEl>
                                        <p:attrNameLst>
                                          <p:attrName>style.visibility</p:attrName>
                                        </p:attrNameLst>
                                      </p:cBhvr>
                                      <p:to>
                                        <p:strVal val="visible"/>
                                      </p:to>
                                    </p:set>
                                    <p:anim calcmode="lin" valueType="num">
                                      <p:cBhvr additive="base">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5">
                                            <p:bg/>
                                          </p:spTgt>
                                        </p:tgtEl>
                                        <p:attrNameLst>
                                          <p:attrName>style.visibility</p:attrName>
                                        </p:attrNameLst>
                                      </p:cBhvr>
                                      <p:to>
                                        <p:strVal val="visible"/>
                                      </p:to>
                                    </p:set>
                                    <p:anim calcmode="lin" valueType="num">
                                      <p:cBhvr additive="base">
                                        <p:cTn id="5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5">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
                                            <p:txEl>
                                              <p:pRg st="0" end="0"/>
                                            </p:txEl>
                                          </p:spTgt>
                                        </p:tgtEl>
                                        <p:attrNameLst>
                                          <p:attrName>style.visibility</p:attrName>
                                        </p:attrNameLst>
                                      </p:cBhvr>
                                      <p:to>
                                        <p:strVal val="visible"/>
                                      </p:to>
                                    </p:set>
                                    <p:anim calcmode="lin" valueType="num">
                                      <p:cBhvr additive="base">
                                        <p:cTn id="5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
                                            <p:txEl>
                                              <p:pRg st="1" end="1"/>
                                            </p:txEl>
                                          </p:spTgt>
                                        </p:tgtEl>
                                        <p:attrNameLst>
                                          <p:attrName>style.visibility</p:attrName>
                                        </p:attrNameLst>
                                      </p:cBhvr>
                                      <p:to>
                                        <p:strVal val="visible"/>
                                      </p:to>
                                    </p:set>
                                    <p:anim calcmode="lin" valueType="num">
                                      <p:cBhvr additive="base">
                                        <p:cTn id="5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C_2_BD#04a4400d8?vcp=1&amp;pid=f98c1c33f&amp;color=0,0,0&amp;vtp=1&amp;bt=1&amp;bbb=1"/>
          <p:cNvSpPr/>
          <p:nvPr/>
        </p:nvSpPr>
        <p:spPr>
          <a:xfrm>
            <a:off x="896112" y="896112"/>
            <a:ext cx="10387584" cy="712216"/>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SimSun" pitchFamily="34" charset="0"/>
                <a:ea typeface="SimSun" pitchFamily="34" charset="-122"/>
                <a:cs typeface="SimSun" pitchFamily="34" charset="-120"/>
              </a:rPr>
              <a:t>三、阅读完科普作品，班里要举行一场阅读交流会。（6分）</a:t>
            </a:r>
            <a:endParaRPr lang="en-US" altLang="zh-CN" sz="2800" dirty="0"/>
          </a:p>
        </p:txBody>
      </p:sp>
      <p:sp>
        <p:nvSpPr>
          <p:cNvPr id="3" name="QC_3_BD.17_1#e21341bd8?vcp=1&amp;vopoq=1&amp;pid=04a4400d8&amp;color=0,0,0&amp;vtp=1&amp;bbb=1&amp;hb=1"/>
          <p:cNvSpPr/>
          <p:nvPr/>
        </p:nvSpPr>
        <p:spPr>
          <a:xfrm>
            <a:off x="896112" y="1317562"/>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1.阅读交流会首先要有鲜明的活动主题</a:t>
            </a:r>
            <a:r>
              <a:rPr lang="en-US" altLang="zh-CN" sz="2400" b="0" i="0">
                <a:solidFill>
                  <a:srgbClr val="000000"/>
                </a:solidFill>
                <a:latin typeface="SimSun" pitchFamily="34" charset="0"/>
                <a:ea typeface="SimSun" pitchFamily="34" charset="-122"/>
                <a:cs typeface="SimSun" pitchFamily="34" charset="-120"/>
              </a:rPr>
              <a:t>，下面最能突出本次活动内容的主题是</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SimSun" pitchFamily="34" charset="0"/>
                <a:ea typeface="SimSun" pitchFamily="34" charset="-122"/>
                <a:cs typeface="SimSun" pitchFamily="34" charset="-120"/>
              </a:rPr>
              <a:t>3分）</a:t>
            </a:r>
            <a:endParaRPr lang="en-US" altLang="zh-CN" sz="2400" dirty="0"/>
          </a:p>
        </p:txBody>
      </p:sp>
      <p:sp>
        <p:nvSpPr>
          <p:cNvPr id="4" name="QC_3_AN.18_1#e21341bd8.bracket?vcp=1&amp;vopoq=1&amp;pid=04a4400d8&amp;color=0,0,0&amp;vpa=8&amp;vtp=1"/>
          <p:cNvSpPr/>
          <p:nvPr/>
        </p:nvSpPr>
        <p:spPr>
          <a:xfrm>
            <a:off x="1293780" y="1864932"/>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B</a:t>
            </a:r>
            <a:endParaRPr lang="en-US" altLang="zh-CN" sz="2400" dirty="0"/>
          </a:p>
        </p:txBody>
      </p:sp>
      <p:sp>
        <p:nvSpPr>
          <p:cNvPr id="5" name="QC_3_BD.17_2#e21341bd8.choices?vcp=1&amp;vopoq=1&amp;pid=04a4400d8&amp;color=0,0,0&amp;vtp=1&amp;bbb=1"/>
          <p:cNvSpPr/>
          <p:nvPr/>
        </p:nvSpPr>
        <p:spPr>
          <a:xfrm>
            <a:off x="896112" y="2420303"/>
            <a:ext cx="10387584" cy="1592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A.诵读千古诗文，争做博学青年</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.科普作品的魔力</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C</a:t>
            </a:r>
            <a:r>
              <a:rPr lang="en-US" altLang="zh-CN" sz="2400" b="0" i="0" dirty="0">
                <a:solidFill>
                  <a:srgbClr val="000000"/>
                </a:solidFill>
                <a:latin typeface="SimSun" pitchFamily="34" charset="0"/>
                <a:ea typeface="SimSun" pitchFamily="34" charset="-122"/>
                <a:cs typeface="SimSun" pitchFamily="34" charset="-120"/>
              </a:rPr>
              <a:t>.阅读润心灵，经典助成长</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bg/>
                                          </p:spTgt>
                                        </p:tgtEl>
                                        <p:attrNameLst>
                                          <p:attrName>style.visibility</p:attrName>
                                        </p:attrNameLst>
                                      </p:cBhvr>
                                      <p:to>
                                        <p:strVal val="visible"/>
                                      </p:to>
                                    </p:set>
                                    <p:anim calcmode="lin" valueType="num">
                                      <p:cBhvr additive="base">
                                        <p:cTn id="19"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5">
                                            <p:bg/>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 calcmode="lin" valueType="num">
                                      <p:cBhvr additive="base">
                                        <p:cTn id="2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 calcmode="lin" valueType="num">
                                      <p:cBhvr additive="base">
                                        <p:cTn id="2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2" end="2"/>
                                            </p:txEl>
                                          </p:spTgt>
                                        </p:tgtEl>
                                        <p:attrNameLst>
                                          <p:attrName>style.visibility</p:attrName>
                                        </p:attrNameLst>
                                      </p:cBhvr>
                                      <p:to>
                                        <p:strVal val="visible"/>
                                      </p:to>
                                    </p:set>
                                    <p:anim calcmode="lin" valueType="num">
                                      <p:cBhvr additive="base">
                                        <p:cTn id="3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bg/>
                                          </p:spTgt>
                                        </p:tgtEl>
                                        <p:attrNameLst>
                                          <p:attrName>style.visibility</p:attrName>
                                        </p:attrNameLst>
                                      </p:cBhvr>
                                      <p:to>
                                        <p:strVal val="visible"/>
                                      </p:to>
                                    </p:set>
                                    <p:anim calcmode="lin" valueType="num">
                                      <p:cBhvr additive="base">
                                        <p:cTn id="3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4">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anim calcmode="lin" valueType="num">
                                      <p:cBhvr additive="base">
                                        <p:cTn id="4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3_BD.19_1#d2c808d52?vcp=1&amp;vopoq=1&amp;pid=04a4400d8&amp;color=0,0,0&amp;vtp=1&amp;bt=1&amp;bbb=1"/>
          <p:cNvSpPr/>
          <p:nvPr/>
        </p:nvSpPr>
        <p:spPr>
          <a:xfrm>
            <a:off x="896112" y="1251967"/>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2.活动主持人准备了三种开场白，</a:t>
            </a:r>
            <a:r>
              <a:rPr lang="en-US" altLang="zh-CN" sz="2400" b="0" i="0">
                <a:solidFill>
                  <a:srgbClr val="000000"/>
                </a:solidFill>
                <a:latin typeface="SimSun" pitchFamily="34" charset="0"/>
                <a:ea typeface="SimSun" pitchFamily="34" charset="-122"/>
                <a:cs typeface="SimSun" pitchFamily="34" charset="-120"/>
              </a:rPr>
              <a:t>最适合本次活动的是(      )。（</a:t>
            </a:r>
            <a:r>
              <a:rPr lang="en-US" altLang="zh-CN" sz="2400" b="0" i="0" dirty="0">
                <a:solidFill>
                  <a:srgbClr val="000000"/>
                </a:solidFill>
                <a:latin typeface="SimSun" pitchFamily="34" charset="0"/>
                <a:ea typeface="SimSun" pitchFamily="34" charset="-122"/>
                <a:cs typeface="SimSun" pitchFamily="34" charset="-120"/>
              </a:rPr>
              <a:t>3分）</a:t>
            </a:r>
            <a:endParaRPr lang="en-US" altLang="zh-CN" sz="2400" dirty="0"/>
          </a:p>
        </p:txBody>
      </p:sp>
      <p:sp>
        <p:nvSpPr>
          <p:cNvPr id="3" name="QC_3_AN.20_1#d2c808d52.bracket?vcp=1&amp;vopoq=1&amp;pid=04a4400d8&amp;color=0,0,0&amp;vpa=9&amp;vtp=1"/>
          <p:cNvSpPr/>
          <p:nvPr/>
        </p:nvSpPr>
        <p:spPr>
          <a:xfrm>
            <a:off x="8608981" y="1240537"/>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C</a:t>
            </a:r>
            <a:endParaRPr lang="en-US" altLang="zh-CN" sz="2400" dirty="0"/>
          </a:p>
        </p:txBody>
      </p:sp>
      <p:sp>
        <p:nvSpPr>
          <p:cNvPr id="4" name="QC_3_BD.19_2#d2c808d52.choices?vcp=1&amp;vopoq=1&amp;pid=04a4400d8&amp;color=0,0,0&amp;vtp=1&amp;bbb=1&amp;hb=1"/>
          <p:cNvSpPr/>
          <p:nvPr/>
        </p:nvSpPr>
        <p:spPr>
          <a:xfrm>
            <a:off x="896112" y="1791335"/>
            <a:ext cx="10387584" cy="3827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A.同学们好！书是人类进步的阶梯，是我们的好朋友</a:t>
            </a:r>
            <a:r>
              <a:rPr lang="en-US" altLang="zh-CN" sz="2400" b="0" i="0">
                <a:solidFill>
                  <a:srgbClr val="000000"/>
                </a:solidFill>
                <a:latin typeface="SimSun" pitchFamily="34" charset="0"/>
                <a:ea typeface="SimSun" pitchFamily="34" charset="-122"/>
                <a:cs typeface="SimSun" pitchFamily="34" charset="-120"/>
              </a:rPr>
              <a:t>，读一本好书能让我们受</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益</a:t>
            </a:r>
            <a:r>
              <a:rPr lang="en-US" altLang="zh-CN" sz="2400" b="0" i="0" dirty="0">
                <a:solidFill>
                  <a:srgbClr val="000000"/>
                </a:solidFill>
                <a:latin typeface="SimSun" pitchFamily="34" charset="0"/>
                <a:ea typeface="SimSun" pitchFamily="34" charset="-122"/>
                <a:cs typeface="SimSun" pitchFamily="34" charset="-120"/>
              </a:rPr>
              <a:t>，让我们成长。今天，我们将开展科普作品阅读交流会。</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.同学们好！六月的盛夏，我们看过麦翻金浪，闻过瓜果飘香。今天</a:t>
            </a:r>
            <a:r>
              <a:rPr lang="en-US" altLang="zh-CN" sz="2400" b="0" i="0">
                <a:solidFill>
                  <a:srgbClr val="000000"/>
                </a:solidFill>
                <a:latin typeface="SimSun" pitchFamily="34" charset="0"/>
                <a:ea typeface="SimSun" pitchFamily="34" charset="-122"/>
                <a:cs typeface="SimSun" pitchFamily="34" charset="-120"/>
              </a:rPr>
              <a:t>，我们走</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进科普作品阅读交流会</a:t>
            </a:r>
            <a:r>
              <a:rPr lang="en-US" altLang="zh-CN" sz="2400" b="0" i="0" dirty="0">
                <a:solidFill>
                  <a:srgbClr val="000000"/>
                </a:solidFill>
                <a:latin typeface="SimSun" pitchFamily="34" charset="0"/>
                <a:ea typeface="SimSun" pitchFamily="34" charset="-122"/>
                <a:cs typeface="SimSun" pitchFamily="34" charset="-120"/>
              </a:rPr>
              <a:t>，一起感受浓郁的书香。</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C</a:t>
            </a:r>
            <a:r>
              <a:rPr lang="en-US" altLang="zh-CN" sz="2400" b="0" i="0" dirty="0">
                <a:solidFill>
                  <a:srgbClr val="000000"/>
                </a:solidFill>
                <a:latin typeface="SimSun" pitchFamily="34" charset="0"/>
                <a:ea typeface="SimSun" pitchFamily="34" charset="-122"/>
                <a:cs typeface="SimSun" pitchFamily="34" charset="-120"/>
              </a:rPr>
              <a:t>.同学们好！“五千个在哪里，七千个怎么样，十万个为什么。”“</a:t>
            </a:r>
            <a:r>
              <a:rPr lang="en-US" altLang="zh-CN" sz="2400" b="0" i="0">
                <a:solidFill>
                  <a:srgbClr val="000000"/>
                </a:solidFill>
                <a:latin typeface="SimSun" pitchFamily="34" charset="0"/>
                <a:ea typeface="SimSun" pitchFamily="34" charset="-122"/>
                <a:cs typeface="SimSun" pitchFamily="34" charset="-120"/>
              </a:rPr>
              <a:t>为什么”</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不仅代表着自然界里千变万化的事物</a:t>
            </a:r>
            <a:r>
              <a:rPr lang="en-US" altLang="zh-CN" sz="2400" b="0" i="0" dirty="0">
                <a:solidFill>
                  <a:srgbClr val="000000"/>
                </a:solidFill>
                <a:latin typeface="SimSun" pitchFamily="34" charset="0"/>
                <a:ea typeface="SimSun" pitchFamily="34" charset="-122"/>
                <a:cs typeface="SimSun" pitchFamily="34" charset="-120"/>
              </a:rPr>
              <a:t>，更代表着我们不竭的求知欲。现在</a:t>
            </a:r>
            <a:r>
              <a:rPr lang="en-US" altLang="zh-CN" sz="2400" b="0" i="0">
                <a:solidFill>
                  <a:srgbClr val="000000"/>
                </a:solidFill>
                <a:latin typeface="SimSun" pitchFamily="34" charset="0"/>
                <a:ea typeface="SimSun" pitchFamily="34" charset="-122"/>
                <a:cs typeface="SimSun" pitchFamily="34" charset="-120"/>
              </a:rPr>
              <a:t>，让</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我们再次走进科普作品</a:t>
            </a:r>
            <a:r>
              <a:rPr lang="en-US" altLang="zh-CN" sz="2400" b="0" i="0" dirty="0">
                <a:solidFill>
                  <a:srgbClr val="000000"/>
                </a:solidFill>
                <a:latin typeface="SimSun" pitchFamily="34" charset="0"/>
                <a:ea typeface="SimSun" pitchFamily="34" charset="-122"/>
                <a:cs typeface="SimSun" pitchFamily="34" charset="-120"/>
              </a:rPr>
              <a:t>——《十万个为什么》，去感受科学的魅力。</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bg/>
                                          </p:spTgt>
                                        </p:tgtEl>
                                        <p:attrNameLst>
                                          <p:attrName>style.visibility</p:attrName>
                                        </p:attrNameLst>
                                      </p:cBhvr>
                                      <p:to>
                                        <p:strVal val="visible"/>
                                      </p:to>
                                    </p:set>
                                    <p:anim calcmode="lin" valueType="num">
                                      <p:cBhvr additive="base">
                                        <p:cTn id="1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4">
                                            <p:bg/>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additive="base">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calcmode="lin" valueType="num">
                                      <p:cBhvr additive="base">
                                        <p:cTn id="2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 calcmode="lin" valueType="num">
                                      <p:cBhvr additive="base">
                                        <p:cTn id="3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 calcmode="lin" valueType="num">
                                      <p:cBhvr additive="base">
                                        <p:cTn id="39"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5" end="5"/>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 calcmode="lin" valueType="num">
                                      <p:cBhvr additive="base">
                                        <p:cTn id="49" dur="500" fill="hold"/>
                                        <p:tgtEl>
                                          <p:spTgt spid="3">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3">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
                                            <p:txEl>
                                              <p:pRg st="0" end="0"/>
                                            </p:txEl>
                                          </p:spTgt>
                                        </p:tgtEl>
                                        <p:attrNameLst>
                                          <p:attrName>style.visibility</p:attrName>
                                        </p:attrNameLst>
                                      </p:cBhvr>
                                      <p:to>
                                        <p:strVal val="visible"/>
                                      </p:to>
                                    </p:set>
                                    <p:anim calcmode="lin" valueType="num">
                                      <p:cBhvr additive="base">
                                        <p:cTn id="5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3_AS.21_1#d2c808d52?vcp=1&amp;vopoq=1&amp;pid=04a4400d8&amp;color=0,0,0&amp;vtp=1&amp;bt=1&amp;bbb=1&amp;hb=1"/>
          <p:cNvSpPr/>
          <p:nvPr/>
        </p:nvSpPr>
        <p:spPr>
          <a:xfrm>
            <a:off x="896112" y="2088705"/>
            <a:ext cx="10387584" cy="27097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本题考查开场白。A项强调书的普遍意义和对成长的作用</a:t>
            </a:r>
            <a:r>
              <a:rPr lang="en-US" altLang="zh-CN" sz="2400" b="0" i="0">
                <a:solidFill>
                  <a:srgbClr val="FF0000"/>
                </a:solidFill>
                <a:latin typeface="SimSun" pitchFamily="34" charset="0"/>
                <a:ea typeface="SimSun" pitchFamily="34" charset="-122"/>
                <a:cs typeface="SimSun" pitchFamily="34" charset="-120"/>
              </a:rPr>
              <a:t>，但没有紧</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扣科普作品的特色和本次活动的主题</a:t>
            </a:r>
            <a:r>
              <a:rPr lang="en-US" altLang="zh-CN" sz="2400" b="0" i="0" dirty="0">
                <a:solidFill>
                  <a:srgbClr val="FF0000"/>
                </a:solidFill>
                <a:latin typeface="SimSun" pitchFamily="34" charset="0"/>
                <a:ea typeface="SimSun" pitchFamily="34" charset="-122"/>
                <a:cs typeface="SimSun" pitchFamily="34" charset="-120"/>
              </a:rPr>
              <a:t>，缺乏针对性。B项描述六月的景象</a:t>
            </a:r>
            <a:r>
              <a:rPr lang="en-US" altLang="zh-CN" sz="2400" b="0" i="0">
                <a:solidFill>
                  <a:srgbClr val="FF0000"/>
                </a:solidFill>
                <a:latin typeface="SimSun" pitchFamily="34" charset="0"/>
                <a:ea typeface="SimSun" pitchFamily="34" charset="-122"/>
                <a:cs typeface="SimSun" pitchFamily="34" charset="-120"/>
              </a:rPr>
              <a:t>，与</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本次科普读物阅读交流会关联性不大</a:t>
            </a:r>
            <a:r>
              <a:rPr lang="en-US" altLang="zh-CN" sz="2400" b="0" i="0" dirty="0">
                <a:solidFill>
                  <a:srgbClr val="FF0000"/>
                </a:solidFill>
                <a:latin typeface="SimSun" pitchFamily="34" charset="0"/>
                <a:ea typeface="SimSun" pitchFamily="34" charset="-122"/>
                <a:cs typeface="SimSun" pitchFamily="34" charset="-120"/>
              </a:rPr>
              <a:t>，比较突兀。C项巧妙地引用了与</a:t>
            </a:r>
            <a:r>
              <a:rPr lang="en-US" altLang="zh-CN" sz="2400" b="0" i="0">
                <a:solidFill>
                  <a:srgbClr val="FF0000"/>
                </a:solidFill>
                <a:latin typeface="SimSun" pitchFamily="34" charset="0"/>
                <a:ea typeface="SimSun" pitchFamily="34" charset="-122"/>
                <a:cs typeface="SimSun" pitchFamily="34" charset="-120"/>
              </a:rPr>
              <a:t>“为什</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么</a:t>
            </a:r>
            <a:r>
              <a:rPr lang="en-US" altLang="zh-CN" sz="2400" b="0" i="0" dirty="0">
                <a:solidFill>
                  <a:srgbClr val="FF0000"/>
                </a:solidFill>
                <a:latin typeface="SimSun" pitchFamily="34" charset="0"/>
                <a:ea typeface="SimSun" pitchFamily="34" charset="-122"/>
                <a:cs typeface="SimSun" pitchFamily="34" charset="-120"/>
              </a:rPr>
              <a:t>”相关的表述，直接点明了主题，同时强调了求知欲</a:t>
            </a:r>
            <a:r>
              <a:rPr lang="en-US" altLang="zh-CN" sz="2400" b="0" i="0">
                <a:solidFill>
                  <a:srgbClr val="FF0000"/>
                </a:solidFill>
                <a:latin typeface="SimSun" pitchFamily="34" charset="0"/>
                <a:ea typeface="SimSun" pitchFamily="34" charset="-122"/>
                <a:cs typeface="SimSun" pitchFamily="34" charset="-120"/>
              </a:rPr>
              <a:t>，与阅读交流科普读物</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的活动主题和氛围契合</a:t>
            </a:r>
            <a:r>
              <a:rPr lang="en-US" altLang="zh-CN" sz="2400" b="0" i="0" dirty="0">
                <a:solidFill>
                  <a:srgbClr val="FF0000"/>
                </a:solidFill>
                <a:latin typeface="SimSun" pitchFamily="34" charset="0"/>
                <a:ea typeface="SimSun" pitchFamily="34" charset="-122"/>
                <a:cs typeface="SimSun" pitchFamily="34" charset="-120"/>
              </a:rPr>
              <a:t>。故选C。</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631</Words>
  <Application>Microsoft Office PowerPoint</Application>
  <PresentationFormat>宽屏</PresentationFormat>
  <Paragraphs>109</Paragraphs>
  <Slides>16</Slides>
  <Notes>15</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16</vt:i4>
      </vt:variant>
    </vt:vector>
  </HeadingPairs>
  <TitlesOfParts>
    <vt:vector size="22" baseType="lpstr">
      <vt:lpstr>Heiti SC Medium</vt:lpstr>
      <vt:lpstr>Microsoft YaHei Bold</vt:lpstr>
      <vt:lpstr>SimSun</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2025-01-24T07:20:37Z</dcterms:created>
  <dcterms:modified xsi:type="dcterms:W3CDTF">2025-01-24T07:21:20Z</dcterms:modified>
  <cp:category/>
  <cp:contentStatus/>
</cp:coreProperties>
</file>