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87" d="100"/>
          <a:sy n="87" d="100"/>
        </p:scale>
        <p:origin x="499"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5267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85c678118c6a040d4d3326#tid=678f493258ebf60009e437c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0222992" y="4544568"/>
            <a:ext cx="1892808" cy="832104"/>
          </a:xfrm>
          <a:prstGeom prst="rect">
            <a:avLst/>
          </a:prstGeom>
          <a:noFill/>
          <a:ln/>
        </p:spPr>
        <p:txBody>
          <a:bodyPr wrap="square" lIns="0" tIns="0" rIns="0" bIns="0" rtlCol="0" anchor="ctr"/>
          <a:lstStyle/>
          <a:p>
            <a:pPr algn="l">
              <a:lnSpc>
                <a:spcPct val="100000"/>
              </a:lnSpc>
            </a:pPr>
            <a:r>
              <a:rPr lang="en-US" sz="4800" b="1" i="0" dirty="0">
                <a:solidFill>
                  <a:srgbClr val="FFFFFF"/>
                </a:solidFill>
                <a:latin typeface="Heiti SC Medium" pitchFamily="34" charset="0"/>
                <a:ea typeface="Heiti SC Medium" pitchFamily="34" charset="-122"/>
                <a:cs typeface="Heiti SC Medium" pitchFamily="34" charset="-120"/>
              </a:rPr>
              <a:t>语 文</a:t>
            </a:r>
            <a:endParaRPr lang="en-US" sz="4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checked= 1 &amp; amp; version = 1.0.5checked=1&amp;version=1.0.5">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checked= 1 &amp; amp; version = 1.0.5checked=1&amp;version=1.0.5">
    <p:spTree>
      <p:nvGrpSpPr>
        <p:cNvPr id="1" name=""/>
        <p:cNvGrpSpPr/>
        <p:nvPr/>
      </p:nvGrpSpPr>
      <p:grpSpPr>
        <a:xfrm>
          <a:off x="0" y="0"/>
          <a:ext cx="0" cy="0"/>
          <a:chOff x="0" y="0"/>
          <a:chExt cx="0" cy="0"/>
        </a:xfrm>
      </p:grpSpPr>
      <p:sp>
        <p:nvSpPr>
          <p:cNvPr id="2" name="QO_4_BD.21_1#d1510d535?sp=1&amp;vcp=1&amp;pid=d89e1995a&amp;color=0,0,0&amp;vtp=1&amp;bt=1&amp;bbb=1&amp;hb=1"/>
          <p:cNvSpPr/>
          <p:nvPr/>
        </p:nvSpPr>
        <p:spPr>
          <a:xfrm>
            <a:off x="896112" y="900000"/>
            <a:ext cx="10387584" cy="1865249"/>
          </a:xfrm>
          <a:prstGeom prst="rect">
            <a:avLst/>
          </a:prstGeom>
          <a:noFill/>
          <a:ln/>
        </p:spPr>
        <p:txBody>
          <a:bodyPr wrap="none" lIns="0" tIns="0" rIns="0" bIns="0" rtlCol="0" anchor="t"/>
          <a:lstStyle/>
          <a:p>
            <a:pPr algn="l" latinLnBrk="1">
              <a:lnSpc>
                <a:spcPts val="3800"/>
              </a:lnSpc>
            </a:pPr>
            <a:r>
              <a:rPr lang="en-US" altLang="zh-CN" sz="2400" b="0" i="0" dirty="0">
                <a:solidFill>
                  <a:srgbClr val="000000"/>
                </a:solidFill>
                <a:latin typeface="SimSun" pitchFamily="34" charset="0"/>
                <a:ea typeface="SimSun" pitchFamily="34" charset="-122"/>
                <a:cs typeface="SimSun" pitchFamily="34" charset="-120"/>
              </a:rPr>
              <a:t>6.</a:t>
            </a:r>
            <a:r>
              <a:rPr lang="en-US" altLang="zh-CN" sz="2400" b="0" i="0">
                <a:solidFill>
                  <a:srgbClr val="000000"/>
                </a:solidFill>
                <a:latin typeface="SimSun" pitchFamily="34" charset="0"/>
                <a:ea typeface="SimSun" pitchFamily="34" charset="-122"/>
                <a:cs typeface="SimSun" pitchFamily="34" charset="-120"/>
              </a:rPr>
              <a:t>阳阳在网络上搜索这些问题的答案后和同学们分享了自己整理文件的方法。</a:t>
            </a:r>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请把序号填在对应的横线上</a:t>
            </a:r>
            <a:r>
              <a:rPr lang="en-US" altLang="zh-CN" sz="2400" b="0" i="0" dirty="0">
                <a:solidFill>
                  <a:srgbClr val="000000"/>
                </a:solidFill>
                <a:latin typeface="SimSun" pitchFamily="34" charset="0"/>
                <a:ea typeface="SimSun" pitchFamily="34" charset="-122"/>
                <a:cs typeface="SimSun" pitchFamily="34" charset="-120"/>
              </a:rPr>
              <a:t>。（4分）</a:t>
            </a:r>
            <a:endParaRPr lang="en-US" altLang="zh-CN" sz="2400" dirty="0"/>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A</a:t>
            </a:r>
            <a:r>
              <a:rPr lang="en-US" altLang="zh-CN" sz="2400" b="0" i="0" dirty="0">
                <a:solidFill>
                  <a:srgbClr val="000000"/>
                </a:solidFill>
                <a:latin typeface="SimSun" pitchFamily="34" charset="0"/>
                <a:ea typeface="SimSun" pitchFamily="34" charset="-122"/>
                <a:cs typeface="SimSun" pitchFamily="34" charset="-120"/>
              </a:rPr>
              <a:t>.窗口 B.桌面 C.潜水</a:t>
            </a:r>
            <a:endParaRPr lang="en-US" altLang="zh-CN" sz="2400" dirty="0"/>
          </a:p>
          <a:p>
            <a:pPr latinLnBrk="1">
              <a:lnSpc>
                <a:spcPts val="36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.互联网 E.克隆 F.文件夹</a:t>
            </a:r>
            <a:endParaRPr lang="en-US" altLang="zh-CN" sz="2400" dirty="0"/>
          </a:p>
        </p:txBody>
      </p:sp>
      <p:pic>
        <p:nvPicPr>
          <p:cNvPr id="3" name="QO_4_BD.21_3#d1510d535?vcp=1&amp;pid=d89e1995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806440" y="2894916"/>
            <a:ext cx="585216"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21_4#d1510d535?vcp=1&amp;pid=d89e1995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282696" y="3872816"/>
            <a:ext cx="5623560"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AN.22_1#d1510d535?vcp=1&amp;pid=d89e1995a&amp;color=0,0,0&amp;vtp=1&amp;bbb=1"/>
          <p:cNvSpPr/>
          <p:nvPr/>
        </p:nvSpPr>
        <p:spPr>
          <a:xfrm>
            <a:off x="5432591" y="3857634"/>
            <a:ext cx="959065" cy="417449"/>
          </a:xfrm>
          <a:prstGeom prst="rect">
            <a:avLst/>
          </a:prstGeom>
          <a:noFill/>
          <a:ln/>
        </p:spPr>
        <p:txBody>
          <a:bodyPr wrap="none" lIns="0" tIns="0" rIns="0" bIns="0" rtlCol="0" anchor="t"/>
          <a:lstStyle/>
          <a:p>
            <a:pPr algn="l" latinLnBrk="1">
              <a:lnSpc>
                <a:spcPts val="3600"/>
              </a:lnSpc>
            </a:pPr>
            <a:r>
              <a:rPr lang="en-US" altLang="zh-CN" sz="2400" b="0" i="0" dirty="0" smtClean="0">
                <a:solidFill>
                  <a:srgbClr val="FF0000"/>
                </a:solidFill>
                <a:latin typeface="SimSun" pitchFamily="34" charset="0"/>
                <a:ea typeface="SimSun" pitchFamily="34" charset="-122"/>
                <a:cs typeface="SimSun" pitchFamily="34" charset="-120"/>
              </a:rPr>
              <a:t>D </a:t>
            </a:r>
            <a:endParaRPr lang="en-US" altLang="zh-CN" sz="2400" dirty="0"/>
          </a:p>
        </p:txBody>
      </p:sp>
      <p:sp>
        <p:nvSpPr>
          <p:cNvPr id="6" name="QO_4_AN.22_1#d1510d535?vcp=1&amp;pid=d89e1995a&amp;color=0,0,0&amp;vtp=1&amp;bbb=1"/>
          <p:cNvSpPr/>
          <p:nvPr/>
        </p:nvSpPr>
        <p:spPr>
          <a:xfrm>
            <a:off x="5723089" y="4161955"/>
            <a:ext cx="959065" cy="417449"/>
          </a:xfrm>
          <a:prstGeom prst="rect">
            <a:avLst/>
          </a:prstGeom>
          <a:noFill/>
          <a:ln/>
        </p:spPr>
        <p:txBody>
          <a:bodyPr wrap="none" lIns="0" tIns="0" rIns="0" bIns="0" rtlCol="0" anchor="t"/>
          <a:lstStyle/>
          <a:p>
            <a:pPr algn="l" latinLnBrk="1">
              <a:lnSpc>
                <a:spcPts val="3600"/>
              </a:lnSpc>
            </a:pPr>
            <a:r>
              <a:rPr lang="en-US" altLang="zh-CN" sz="2400" b="0" i="0" dirty="0" smtClean="0">
                <a:solidFill>
                  <a:srgbClr val="FF0000"/>
                </a:solidFill>
                <a:latin typeface="SimSun" pitchFamily="34" charset="0"/>
                <a:ea typeface="SimSun" pitchFamily="34" charset="-122"/>
                <a:cs typeface="SimSun" pitchFamily="34" charset="-120"/>
              </a:rPr>
              <a:t> A </a:t>
            </a:r>
            <a:endParaRPr lang="en-US" altLang="zh-CN" sz="2400" dirty="0"/>
          </a:p>
        </p:txBody>
      </p:sp>
      <p:sp>
        <p:nvSpPr>
          <p:cNvPr id="7" name="QO_4_AN.22_1#d1510d535?vcp=1&amp;pid=d89e1995a&amp;color=0,0,0&amp;vtp=1&amp;bbb=1"/>
          <p:cNvSpPr/>
          <p:nvPr/>
        </p:nvSpPr>
        <p:spPr>
          <a:xfrm>
            <a:off x="3920666" y="4832155"/>
            <a:ext cx="959065" cy="417449"/>
          </a:xfrm>
          <a:prstGeom prst="rect">
            <a:avLst/>
          </a:prstGeom>
          <a:noFill/>
          <a:ln/>
        </p:spPr>
        <p:txBody>
          <a:bodyPr wrap="none" lIns="0" tIns="0" rIns="0" bIns="0" rtlCol="0" anchor="t"/>
          <a:lstStyle/>
          <a:p>
            <a:pPr algn="l" latinLnBrk="1">
              <a:lnSpc>
                <a:spcPts val="3600"/>
              </a:lnSpc>
            </a:pPr>
            <a:r>
              <a:rPr lang="en-US" altLang="zh-CN" sz="2400" b="0" i="0" dirty="0" smtClean="0">
                <a:solidFill>
                  <a:srgbClr val="FF0000"/>
                </a:solidFill>
                <a:latin typeface="SimSun" pitchFamily="34" charset="0"/>
                <a:ea typeface="SimSun" pitchFamily="34" charset="-122"/>
                <a:cs typeface="SimSun" pitchFamily="34" charset="-120"/>
              </a:rPr>
              <a:t> B </a:t>
            </a:r>
            <a:endParaRPr lang="en-US" altLang="zh-CN" sz="2400" dirty="0"/>
          </a:p>
        </p:txBody>
      </p:sp>
      <p:sp>
        <p:nvSpPr>
          <p:cNvPr id="8" name="QO_4_AN.22_1#d1510d535?vcp=1&amp;pid=d89e1995a&amp;color=0,0,0&amp;vtp=1&amp;bbb=1"/>
          <p:cNvSpPr/>
          <p:nvPr/>
        </p:nvSpPr>
        <p:spPr>
          <a:xfrm>
            <a:off x="7402420" y="4832155"/>
            <a:ext cx="959065" cy="417449"/>
          </a:xfrm>
          <a:prstGeom prst="rect">
            <a:avLst/>
          </a:prstGeom>
          <a:noFill/>
          <a:ln/>
        </p:spPr>
        <p:txBody>
          <a:bodyPr wrap="none" lIns="0" tIns="0" rIns="0" bIns="0" rtlCol="0" anchor="t"/>
          <a:lstStyle/>
          <a:p>
            <a:pPr algn="l" latinLnBrk="1">
              <a:lnSpc>
                <a:spcPts val="3600"/>
              </a:lnSpc>
            </a:pPr>
            <a:r>
              <a:rPr lang="en-US" altLang="zh-CN" sz="2400" b="0" i="0" dirty="0" smtClean="0">
                <a:solidFill>
                  <a:srgbClr val="FF0000"/>
                </a:solidFill>
                <a:latin typeface="SimSun" pitchFamily="34" charset="0"/>
                <a:ea typeface="SimSun" pitchFamily="34" charset="-122"/>
                <a:cs typeface="SimSun" pitchFamily="34" charset="-120"/>
              </a:rPr>
              <a:t> F</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7">
                                            <p:bg/>
                                          </p:spTgt>
                                        </p:tgtEl>
                                        <p:attrNameLst>
                                          <p:attrName>style.visibility</p:attrName>
                                        </p:attrNameLst>
                                      </p:cBhvr>
                                      <p:to>
                                        <p:strVal val="visible"/>
                                      </p:to>
                                    </p:set>
                                    <p:anim calcmode="lin" valueType="num">
                                      <p:cBhvr additive="base">
                                        <p:cTn id="5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7">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0" end="0"/>
                                            </p:txEl>
                                          </p:spTgt>
                                        </p:tgtEl>
                                        <p:attrNameLst>
                                          <p:attrName>style.visibility</p:attrName>
                                        </p:attrNameLst>
                                      </p:cBhvr>
                                      <p:to>
                                        <p:strVal val="visible"/>
                                      </p:to>
                                    </p:set>
                                    <p:anim calcmode="lin" valueType="num">
                                      <p:cBhvr additive="base">
                                        <p:cTn id="6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8">
                                            <p:bg/>
                                          </p:spTgt>
                                        </p:tgtEl>
                                        <p:attrNameLst>
                                          <p:attrName>style.visibility</p:attrName>
                                        </p:attrNameLst>
                                      </p:cBhvr>
                                      <p:to>
                                        <p:strVal val="visible"/>
                                      </p:to>
                                    </p:set>
                                    <p:anim calcmode="lin" valueType="num">
                                      <p:cBhvr additive="base">
                                        <p:cTn id="6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8">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8">
                                            <p:txEl>
                                              <p:pRg st="0" end="0"/>
                                            </p:txEl>
                                          </p:spTgt>
                                        </p:tgtEl>
                                        <p:attrNameLst>
                                          <p:attrName>style.visibility</p:attrName>
                                        </p:attrNameLst>
                                      </p:cBhvr>
                                      <p:to>
                                        <p:strVal val="visible"/>
                                      </p:to>
                                    </p:set>
                                    <p:anim calcmode="lin" valueType="num">
                                      <p:cBhvr additive="base">
                                        <p:cTn id="7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5" grpId="0" build="p" animBg="1"/>
      <p:bldP spid="6" grpId="0" build="p" animBg="1"/>
      <p:bldP spid="7" grpId="0" build="p" animBg="1"/>
      <p:bldP spid="8"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checked= 1 &amp; amp; version = 1.0.5checked=1&amp;version=1.0.5">
    <p:spTree>
      <p:nvGrpSpPr>
        <p:cNvPr id="1" name=""/>
        <p:cNvGrpSpPr/>
        <p:nvPr/>
      </p:nvGrpSpPr>
      <p:grpSpPr>
        <a:xfrm>
          <a:off x="0" y="0"/>
          <a:ext cx="0" cy="0"/>
          <a:chOff x="0" y="0"/>
          <a:chExt cx="0" cy="0"/>
        </a:xfrm>
      </p:grpSpPr>
      <p:sp>
        <p:nvSpPr>
          <p:cNvPr id="2" name="QB_4_BD.23_1#ad664713b?sp=1&amp;vcp=1&amp;pid=d89e1995a&amp;color=0,0,0&amp;vtp=1&amp;bt=1&amp;bbb=1"/>
          <p:cNvSpPr/>
          <p:nvPr/>
        </p:nvSpPr>
        <p:spPr>
          <a:xfrm>
            <a:off x="896112" y="2905315"/>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7.我能写出可以概括疑问8中画线句子描述的景色的诗句。（2分）</a:t>
            </a:r>
            <a:endParaRPr lang="en-US" altLang="zh-CN" sz="2400" dirty="0"/>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a:solidFill>
                  <a:srgbClr val="000000"/>
                </a:solidFill>
                <a:latin typeface="SimSun" pitchFamily="34" charset="0"/>
                <a:ea typeface="SimSun" pitchFamily="34" charset="-122"/>
                <a:cs typeface="SimSun" pitchFamily="34" charset="-120"/>
              </a:rPr>
              <a:t>。</a:t>
            </a:r>
            <a:endParaRPr lang="en-US" altLang="zh-CN" sz="2400" dirty="0"/>
          </a:p>
        </p:txBody>
      </p:sp>
      <p:sp>
        <p:nvSpPr>
          <p:cNvPr id="3" name="QB_4_AN.24_1#ad664713b.blank?vcp=1&amp;pid=d89e1995a&amp;color=0,0,0&amp;vpa=7&amp;vtp=1&amp;bbb=1"/>
          <p:cNvSpPr/>
          <p:nvPr/>
        </p:nvSpPr>
        <p:spPr>
          <a:xfrm>
            <a:off x="912780" y="3414585"/>
            <a:ext cx="2354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黄师塔前江水东</a:t>
            </a:r>
            <a:endParaRPr lang="en-US" altLang="zh-CN" sz="2400" dirty="0"/>
          </a:p>
        </p:txBody>
      </p:sp>
      <p:sp>
        <p:nvSpPr>
          <p:cNvPr id="4" name="QB_4_AN.25_1#ad664713b.blank?vcp=1&amp;pid=d89e1995a&amp;color=0,0,0&amp;vpa=8&amp;vtp=1&amp;bbb=1"/>
          <p:cNvSpPr/>
          <p:nvPr/>
        </p:nvSpPr>
        <p:spPr>
          <a:xfrm>
            <a:off x="3655980" y="3414585"/>
            <a:ext cx="2354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春光懒困倚微风</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 calcmode="lin" valueType="num">
                                      <p:cBhvr additive="base">
                                        <p:cTn id="2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3">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bg/>
                                          </p:spTgt>
                                        </p:tgtEl>
                                        <p:attrNameLst>
                                          <p:attrName>style.visibility</p:attrName>
                                        </p:attrNameLst>
                                      </p:cBhvr>
                                      <p:to>
                                        <p:strVal val="visible"/>
                                      </p:to>
                                    </p:set>
                                    <p:anim calcmode="lin" valueType="num">
                                      <p:cBhvr additive="base">
                                        <p:cTn id="2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4">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 calcmode="lin" valueType="num">
                                      <p:cBhvr additive="base">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checked= 1 &amp; amp; version = 1.0.5checked=1&amp;version=1.0.5">
    <p:spTree>
      <p:nvGrpSpPr>
        <p:cNvPr id="1" name=""/>
        <p:cNvGrpSpPr/>
        <p:nvPr/>
      </p:nvGrpSpPr>
      <p:grpSpPr>
        <a:xfrm>
          <a:off x="0" y="0"/>
          <a:ext cx="0" cy="0"/>
          <a:chOff x="0" y="0"/>
          <a:chExt cx="0" cy="0"/>
        </a:xfrm>
      </p:grpSpPr>
      <p:sp>
        <p:nvSpPr>
          <p:cNvPr id="2" name="QC_4_BD.26_1#93004a0f2?vcp=1&amp;vopoq=1&amp;pid=d89e1995a&amp;color=0,0,0&amp;vtp=1&amp;bt=1&amp;bbb=1"/>
          <p:cNvSpPr/>
          <p:nvPr/>
        </p:nvSpPr>
        <p:spPr>
          <a:xfrm>
            <a:off x="896112" y="1244347"/>
            <a:ext cx="10507663"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8.阳阳在阅读科普作品时，</a:t>
            </a:r>
            <a:r>
              <a:rPr lang="en-US" altLang="zh-CN" sz="2400" b="0" i="0">
                <a:solidFill>
                  <a:srgbClr val="000000"/>
                </a:solidFill>
                <a:latin typeface="SimSun" pitchFamily="34" charset="0"/>
                <a:ea typeface="SimSun" pitchFamily="34" charset="-122"/>
                <a:cs typeface="SimSun" pitchFamily="34" charset="-120"/>
              </a:rPr>
              <a:t>运用下列哪种阅读方法最不合适？(     )（</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4_AN.27_1#93004a0f2.bracket?vcp=1&amp;vopoq=1&amp;pid=d89e1995a&amp;color=0,0,0&amp;vpa=9&amp;vtp=1"/>
          <p:cNvSpPr/>
          <p:nvPr/>
        </p:nvSpPr>
        <p:spPr>
          <a:xfrm>
            <a:off x="9447181" y="123291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
        <p:nvSpPr>
          <p:cNvPr id="4" name="QC_4_BD.26_2#93004a0f2.choices?vcp=1&amp;vopoq=1&amp;pid=d89e1995a&amp;color=0,0,0&amp;vtp=1&amp;bbb=1"/>
          <p:cNvSpPr/>
          <p:nvPr/>
        </p:nvSpPr>
        <p:spPr>
          <a:xfrm>
            <a:off x="896112" y="1783715"/>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A.遇到不理解的科技术语,运用课上学过的方法试着去理解。</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.摘抄文中的优美语句,背诵积累。</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.利用思维导图梳理相关科学知识。</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.读完以后上网查一查,了解文中谈到的一些科学问题的最新研究成果。</a:t>
            </a:r>
            <a:endParaRPr lang="en-US" altLang="zh-CN" sz="2400" dirty="0"/>
          </a:p>
        </p:txBody>
      </p:sp>
      <p:sp>
        <p:nvSpPr>
          <p:cNvPr id="5" name="QC_4_AS.28_1#93004a0f2?vcp=1&amp;vopoq=1&amp;pid=d89e1995a&amp;color=0,0,0&amp;vtp=1&amp;bbb=1&amp;hb=1"/>
          <p:cNvSpPr/>
          <p:nvPr/>
        </p:nvSpPr>
        <p:spPr>
          <a:xfrm>
            <a:off x="896112" y="3980815"/>
            <a:ext cx="10387584" cy="1592199"/>
          </a:xfrm>
          <a:prstGeom prst="rect">
            <a:avLst/>
          </a:prstGeom>
          <a:noFill/>
          <a:ln/>
        </p:spPr>
        <p:txBody>
          <a:bodyPr wrap="none" lIns="0" tIns="0" rIns="0" bIns="0" rtlCol="0" anchor="t"/>
          <a:lstStyle/>
          <a:p>
            <a:pPr algn="l" latinLnBrk="1">
              <a:lnSpc>
                <a:spcPts val="4400"/>
              </a:lnSpc>
            </a:pPr>
            <a:r>
              <a:rPr lang="en-US" altLang="zh-CN" sz="2400" b="1" i="0" spc="-100" dirty="0">
                <a:solidFill>
                  <a:srgbClr val="FF0000"/>
                </a:solidFill>
                <a:latin typeface="SimSun" pitchFamily="34" charset="0"/>
                <a:ea typeface="SimSun" pitchFamily="34" charset="-122"/>
                <a:cs typeface="SimSun" pitchFamily="34" charset="-120"/>
              </a:rPr>
              <a:t>【解析】 </a:t>
            </a:r>
            <a:r>
              <a:rPr lang="en-US" altLang="zh-CN" sz="2400" b="0" i="0" spc="-100" dirty="0">
                <a:solidFill>
                  <a:srgbClr val="FF0000"/>
                </a:solidFill>
                <a:latin typeface="SimSun" pitchFamily="34" charset="0"/>
                <a:ea typeface="SimSun" pitchFamily="34" charset="-122"/>
                <a:cs typeface="SimSun" pitchFamily="34" charset="-120"/>
              </a:rPr>
              <a:t>本题考查阅读方法。B选项中的阅读方法适用于散文等文章</a:t>
            </a:r>
            <a:r>
              <a:rPr lang="en-US" altLang="zh-CN" sz="2400" b="0" i="0" spc="-100">
                <a:solidFill>
                  <a:srgbClr val="FF0000"/>
                </a:solidFill>
                <a:latin typeface="SimSun" pitchFamily="34" charset="0"/>
                <a:ea typeface="SimSun" pitchFamily="34" charset="-122"/>
                <a:cs typeface="SimSun" pitchFamily="34" charset="-120"/>
              </a:rPr>
              <a:t>，用来积累</a:t>
            </a:r>
          </a:p>
          <a:p>
            <a:pPr latinLnBrk="1">
              <a:lnSpc>
                <a:spcPts val="4400"/>
              </a:lnSpc>
            </a:pPr>
            <a:r>
              <a:rPr lang="en-US" altLang="zh-CN" sz="2400" b="0" i="0" spc="-100">
                <a:solidFill>
                  <a:srgbClr val="FF0000"/>
                </a:solidFill>
                <a:latin typeface="SimSun" pitchFamily="34" charset="0"/>
                <a:ea typeface="SimSun" pitchFamily="34" charset="-122"/>
                <a:cs typeface="SimSun" pitchFamily="34" charset="-120"/>
              </a:rPr>
              <a:t>好词好句</a:t>
            </a:r>
            <a:r>
              <a:rPr lang="en-US" altLang="zh-CN" sz="2400" b="0" i="0" spc="-100" dirty="0">
                <a:solidFill>
                  <a:srgbClr val="FF0000"/>
                </a:solidFill>
                <a:latin typeface="SimSun" pitchFamily="34" charset="0"/>
                <a:ea typeface="SimSun" pitchFamily="34" charset="-122"/>
                <a:cs typeface="SimSun" pitchFamily="34" charset="-120"/>
              </a:rPr>
              <a:t>，而不适用于科普文。科普文的语言比较简洁直接</a:t>
            </a:r>
            <a:r>
              <a:rPr lang="en-US" altLang="zh-CN" sz="2400" b="0" i="0" spc="-100">
                <a:solidFill>
                  <a:srgbClr val="FF0000"/>
                </a:solidFill>
                <a:latin typeface="SimSun" pitchFamily="34" charset="0"/>
                <a:ea typeface="SimSun" pitchFamily="34" charset="-122"/>
                <a:cs typeface="SimSun" pitchFamily="34" charset="-120"/>
              </a:rPr>
              <a:t>，而且科普文主要为</a:t>
            </a:r>
          </a:p>
          <a:p>
            <a:pPr latinLnBrk="1">
              <a:lnSpc>
                <a:spcPts val="4200"/>
              </a:lnSpc>
            </a:pPr>
            <a:r>
              <a:rPr lang="en-US" altLang="zh-CN" sz="2400" b="0" i="0" spc="-100">
                <a:solidFill>
                  <a:srgbClr val="FF0000"/>
                </a:solidFill>
                <a:latin typeface="SimSun" pitchFamily="34" charset="0"/>
                <a:ea typeface="SimSun" pitchFamily="34" charset="-122"/>
                <a:cs typeface="SimSun" pitchFamily="34" charset="-120"/>
              </a:rPr>
              <a:t>了讲述科学知识</a:t>
            </a:r>
            <a:r>
              <a:rPr lang="en-US" altLang="zh-CN" sz="2400" b="0" i="0" spc="-100" dirty="0">
                <a:solidFill>
                  <a:srgbClr val="FF0000"/>
                </a:solidFill>
                <a:latin typeface="SimSun" pitchFamily="34" charset="0"/>
                <a:ea typeface="SimSun" pitchFamily="34" charset="-122"/>
                <a:cs typeface="SimSun" pitchFamily="34" charset="-120"/>
              </a:rPr>
              <a:t>，目的在于普及科学，而不是为了展示优美语句。故B项错误。</a:t>
            </a:r>
            <a:endParaRPr lang="en-US" altLang="zh-CN" sz="2400" spc="-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bg/>
                                          </p:spTgt>
                                        </p:tgtEl>
                                        <p:attrNameLst>
                                          <p:attrName>style.visibility</p:attrName>
                                        </p:attrNameLst>
                                      </p:cBhvr>
                                      <p:to>
                                        <p:strVal val="visible"/>
                                      </p:to>
                                    </p:set>
                                    <p:anim calcmode="lin" valueType="num">
                                      <p:cBhvr additive="base">
                                        <p:cTn id="3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3">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 calcmode="lin" valueType="num">
                                      <p:cBhvr additive="base">
                                        <p:cTn id="4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bg/>
                                          </p:spTgt>
                                        </p:tgtEl>
                                        <p:attrNameLst>
                                          <p:attrName>style.visibility</p:attrName>
                                        </p:attrNameLst>
                                      </p:cBhvr>
                                      <p:to>
                                        <p:strVal val="visible"/>
                                      </p:to>
                                    </p:set>
                                    <p:anim calcmode="lin" valueType="num">
                                      <p:cBhvr additive="base">
                                        <p:cTn id="4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5">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0" end="0"/>
                                            </p:txEl>
                                          </p:spTgt>
                                        </p:tgtEl>
                                        <p:attrNameLst>
                                          <p:attrName>style.visibility</p:attrName>
                                        </p:attrNameLst>
                                      </p:cBhvr>
                                      <p:to>
                                        <p:strVal val="visible"/>
                                      </p:to>
                                    </p:set>
                                    <p:anim calcmode="lin" valueType="num">
                                      <p:cBhvr additive="base">
                                        <p:cTn id="5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1" end="1"/>
                                            </p:txEl>
                                          </p:spTgt>
                                        </p:tgtEl>
                                        <p:attrNameLst>
                                          <p:attrName>style.visibility</p:attrName>
                                        </p:attrNameLst>
                                      </p:cBhvr>
                                      <p:to>
                                        <p:strVal val="visible"/>
                                      </p:to>
                                    </p:set>
                                    <p:anim calcmode="lin" valueType="num">
                                      <p:cBhvr additive="base">
                                        <p:cTn id="5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
                                            <p:txEl>
                                              <p:pRg st="2" end="2"/>
                                            </p:txEl>
                                          </p:spTgt>
                                        </p:tgtEl>
                                        <p:attrNameLst>
                                          <p:attrName>style.visibility</p:attrName>
                                        </p:attrNameLst>
                                      </p:cBhvr>
                                      <p:to>
                                        <p:strVal val="visible"/>
                                      </p:to>
                                    </p:set>
                                    <p:anim calcmode="lin" valueType="num">
                                      <p:cBhvr additive="base">
                                        <p:cTn id="5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checked= 1 &amp; amp; version = 1.0.5checked=1&amp;version=1.0.5">
    <p:spTree>
      <p:nvGrpSpPr>
        <p:cNvPr id="1" name=""/>
        <p:cNvGrpSpPr/>
        <p:nvPr/>
      </p:nvGrpSpPr>
      <p:grpSpPr>
        <a:xfrm>
          <a:off x="0" y="0"/>
          <a:ext cx="0" cy="0"/>
          <a:chOff x="0" y="0"/>
          <a:chExt cx="0" cy="0"/>
        </a:xfrm>
      </p:grpSpPr>
      <p:sp>
        <p:nvSpPr>
          <p:cNvPr id="2" name="QC_4_BD.29_1#84b7eab72?vcp=1&amp;vopoq=1&amp;pid=d89e1995a&amp;color=0,0,0&amp;vtp=1&amp;bt=1&amp;bbb=1"/>
          <p:cNvSpPr/>
          <p:nvPr/>
        </p:nvSpPr>
        <p:spPr>
          <a:xfrm>
            <a:off x="896112" y="234924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9.</a:t>
            </a:r>
            <a:r>
              <a:rPr lang="en-US" altLang="zh-CN" sz="2400" b="0" i="0">
                <a:solidFill>
                  <a:srgbClr val="000000"/>
                </a:solidFill>
                <a:latin typeface="SimSun" pitchFamily="34" charset="0"/>
                <a:ea typeface="SimSun" pitchFamily="34" charset="-122"/>
                <a:cs typeface="SimSun" pitchFamily="34" charset="-120"/>
              </a:rPr>
              <a:t>阳阳提出的这些问题最可能是阳阳翻阅哪本书时产生的？(     )（</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3" name="QC_4_AN.30_1#84b7eab72.bracket?vcp=1&amp;vopoq=1&amp;pid=d89e1995a&amp;color=0,0,0&amp;vpa=10&amp;vtp=1"/>
          <p:cNvSpPr/>
          <p:nvPr/>
        </p:nvSpPr>
        <p:spPr>
          <a:xfrm>
            <a:off x="9142381" y="233781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a:t>
            </a:r>
            <a:endParaRPr lang="en-US" altLang="zh-CN" sz="2400" dirty="0"/>
          </a:p>
        </p:txBody>
      </p:sp>
      <p:sp>
        <p:nvSpPr>
          <p:cNvPr id="4" name="QC_4_BD.29_2#84b7eab72.choices?vcp=1&amp;vopoq=1&amp;pid=d89e1995a&amp;color=0,0,0&amp;vtp=1&amp;bbb=1"/>
          <p:cNvSpPr/>
          <p:nvPr/>
        </p:nvSpPr>
        <p:spPr>
          <a:xfrm>
            <a:off x="896112" y="2888614"/>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A.《看看我们的地球》</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.《灰尘的旅行》</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.《人类起源的演化过程》</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 calcmode="lin" valueType="num">
                                      <p:cBhvr additive="base">
                                        <p:cTn id="3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3">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checked= 1 &amp; amp; version = 1.0.5checked=1&amp;version=1.0.5">
    <p:spTree>
      <p:nvGrpSpPr>
        <p:cNvPr id="1" name=""/>
        <p:cNvGrpSpPr/>
        <p:nvPr/>
      </p:nvGrpSpPr>
      <p:grpSpPr>
        <a:xfrm>
          <a:off x="0" y="0"/>
          <a:ext cx="0" cy="0"/>
          <a:chOff x="0" y="0"/>
          <a:chExt cx="0" cy="0"/>
        </a:xfrm>
      </p:grpSpPr>
      <p:sp>
        <p:nvSpPr>
          <p:cNvPr id="2" name="QO_4_BD.31_1#f4df56703?sp=1&amp;vcp=1&amp;pid=d89e1995a&amp;color=0,0,0&amp;vtp=1&amp;bt=1&amp;bbb=1&amp;hb=1"/>
          <p:cNvSpPr/>
          <p:nvPr/>
        </p:nvSpPr>
        <p:spPr>
          <a:xfrm>
            <a:off x="896112" y="1520952"/>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10.小刚回答了阳阳的第9个疑问。请你按照要求答题。（5分）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小刚：地球上的第一种恐龙和狗一般大小，</a:t>
            </a:r>
            <a:r>
              <a:rPr lang="en-US" altLang="zh-CN" sz="2400" b="0" i="0" dirty="0">
                <a:solidFill>
                  <a:srgbClr val="000000"/>
                </a:solidFill>
                <a:latin typeface="SimSun" pitchFamily="34" charset="0"/>
                <a:ea typeface="SimSun" pitchFamily="34" charset="-122"/>
                <a:cs typeface="SimSun" pitchFamily="34" charset="-120"/>
              </a:rPr>
              <a:t>两条后腿粗壮有力</a:t>
            </a:r>
            <a:r>
              <a:rPr lang="en-US" altLang="zh-CN" sz="2400" b="0" i="0">
                <a:solidFill>
                  <a:srgbClr val="000000"/>
                </a:solidFill>
                <a:latin typeface="SimSun" pitchFamily="34" charset="0"/>
                <a:ea typeface="SimSun" pitchFamily="34" charset="-122"/>
                <a:cs typeface="SimSun" pitchFamily="34" charset="-120"/>
              </a:rPr>
              <a:t>，能够支撑</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起整个身体</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
        <p:nvSpPr>
          <p:cNvPr id="3" name="QB_5_BD.32_1#c9d695135?vcp=1&amp;pid=f4df56703&amp;color=0,0,0&amp;vtp=1&amp;bbb=1&amp;hb=1"/>
          <p:cNvSpPr/>
          <p:nvPr/>
        </p:nvSpPr>
        <p:spPr>
          <a:xfrm>
            <a:off x="896112" y="317207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a:t>
            </a:r>
            <a:r>
              <a:rPr lang="en-US" altLang="zh-CN" sz="2400" b="0" i="0">
                <a:solidFill>
                  <a:srgbClr val="000000"/>
                </a:solidFill>
                <a:latin typeface="SimSun" pitchFamily="34" charset="0"/>
                <a:ea typeface="SimSun" pitchFamily="34" charset="-122"/>
                <a:cs typeface="SimSun" pitchFamily="34" charset="-120"/>
              </a:rPr>
              <a:t>）这个句子把</a:t>
            </a:r>
            <a:r>
              <a:rPr lang="en-US" altLang="zh-CN" sz="2400" i="0">
                <a:solidFill>
                  <a:srgbClr val="000000"/>
                </a:solidFill>
                <a:latin typeface="SimSun" pitchFamily="34" charset="0"/>
                <a:ea typeface="SimSun" pitchFamily="34" charset="-122"/>
                <a:cs typeface="SimSun" pitchFamily="34" charset="-120"/>
              </a:rPr>
              <a:t>____________________</a:t>
            </a:r>
            <a:r>
              <a:rPr lang="en-US" altLang="zh-CN" sz="2400" b="0" i="0">
                <a:solidFill>
                  <a:srgbClr val="000000"/>
                </a:solidFill>
                <a:latin typeface="SimSun" pitchFamily="34" charset="0"/>
                <a:ea typeface="SimSun" pitchFamily="34" charset="-122"/>
                <a:cs typeface="SimSun" pitchFamily="34" charset="-120"/>
              </a:rPr>
              <a:t>和我们熟悉的</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作比较，把</a:t>
            </a:r>
            <a:r>
              <a:rPr lang="en-US" altLang="zh-CN" sz="2400" i="0">
                <a:solidFill>
                  <a:srgbClr val="000000"/>
                </a:solidFill>
                <a:latin typeface="SimSun" pitchFamily="34" charset="0"/>
                <a:ea typeface="SimSun" pitchFamily="34" charset="-122"/>
                <a:cs typeface="SimSun" pitchFamily="34" charset="-120"/>
              </a:rPr>
              <a:t>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a:t>
            </a:r>
            <a:r>
              <a:rPr lang="en-US" altLang="zh-CN" sz="2400" b="0" i="0">
                <a:solidFill>
                  <a:srgbClr val="000000"/>
                </a:solidFill>
                <a:latin typeface="SimSun" pitchFamily="34" charset="0"/>
                <a:ea typeface="SimSun" pitchFamily="34" charset="-122"/>
                <a:cs typeface="SimSun" pitchFamily="34" charset="-120"/>
              </a:rPr>
              <a:t>的特点说得通俗易懂</a:t>
            </a:r>
            <a:r>
              <a:rPr lang="en-US" altLang="zh-CN" sz="2400" b="0" i="0" dirty="0">
                <a:solidFill>
                  <a:srgbClr val="000000"/>
                </a:solidFill>
                <a:latin typeface="SimSun" pitchFamily="34" charset="0"/>
                <a:ea typeface="SimSun" pitchFamily="34" charset="-122"/>
                <a:cs typeface="SimSun" pitchFamily="34" charset="-120"/>
              </a:rPr>
              <a:t>，让人印象深刻。</a:t>
            </a:r>
            <a:endParaRPr lang="en-US" altLang="zh-CN" sz="2400" dirty="0"/>
          </a:p>
        </p:txBody>
      </p:sp>
      <p:sp>
        <p:nvSpPr>
          <p:cNvPr id="4" name="QB_5_AN.33_1#c9d695135.blank?vcp=1&amp;pid=f4df56703&amp;color=0,0,0&amp;vpa=11&amp;vtp=1&amp;bbb=1"/>
          <p:cNvSpPr/>
          <p:nvPr/>
        </p:nvSpPr>
        <p:spPr>
          <a:xfrm>
            <a:off x="3198780" y="3144139"/>
            <a:ext cx="2963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地球上的第一种恐龙</a:t>
            </a:r>
            <a:endParaRPr lang="en-US" altLang="zh-CN" sz="2400" dirty="0"/>
          </a:p>
        </p:txBody>
      </p:sp>
      <p:sp>
        <p:nvSpPr>
          <p:cNvPr id="5" name="QB_5_AN.34_1#c9d695135.blank?vcp=1&amp;pid=f4df56703&amp;color=0,0,0&amp;vpa=12&amp;vtp=1"/>
          <p:cNvSpPr/>
          <p:nvPr/>
        </p:nvSpPr>
        <p:spPr>
          <a:xfrm>
            <a:off x="8075581" y="3144139"/>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狗</a:t>
            </a:r>
            <a:endParaRPr lang="en-US" altLang="zh-CN" sz="2400" dirty="0"/>
          </a:p>
        </p:txBody>
      </p:sp>
      <p:sp>
        <p:nvSpPr>
          <p:cNvPr id="6" name="QB_5_AN.35_1#c9d695135.blank?vcp=1&amp;pid=f4df56703&amp;color=0,0,0&amp;vpa=13&amp;vtp=1&amp;bbb=1&amp;hb=1"/>
          <p:cNvSpPr/>
          <p:nvPr/>
        </p:nvSpPr>
        <p:spPr>
          <a:xfrm>
            <a:off x="896112" y="3144139"/>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地球上的第一种恐龙</a:t>
            </a:r>
            <a:endParaRPr lang="en-US" altLang="zh-CN" sz="2400" dirty="0"/>
          </a:p>
        </p:txBody>
      </p:sp>
      <p:sp>
        <p:nvSpPr>
          <p:cNvPr id="7" name="QB_5_BD.36_1#efd4c187f?sp=1&amp;vcp=1&amp;pid=f4df56703&amp;color=0,0,0&amp;vtp=1&amp;bbb=1"/>
          <p:cNvSpPr/>
          <p:nvPr/>
        </p:nvSpPr>
        <p:spPr>
          <a:xfrm>
            <a:off x="896112" y="427570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（2）请你仿照小刚说的话，运用相同的说明方法补充句子。</a:t>
            </a:r>
            <a:endParaRPr lang="en-US" altLang="zh-CN" sz="2400" dirty="0"/>
          </a:p>
          <a:p>
            <a:pPr latinLnBrk="1">
              <a:lnSpc>
                <a:spcPts val="42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洛阳博物馆的大厅可大了，</a:t>
            </a:r>
            <a:r>
              <a:rPr lang="en-US" altLang="zh-CN" sz="2400" i="0">
                <a:solidFill>
                  <a:srgbClr val="000000"/>
                </a:solidFill>
                <a:latin typeface="SimSun" pitchFamily="34" charset="0"/>
                <a:ea typeface="SimSun" pitchFamily="34" charset="-122"/>
                <a:cs typeface="SimSun" pitchFamily="34" charset="-120"/>
              </a:rPr>
              <a:t>________________________________</a:t>
            </a:r>
            <a:r>
              <a:rPr lang="en-US" altLang="zh-CN" sz="2400" b="0" i="0">
                <a:solidFill>
                  <a:srgbClr val="000000"/>
                </a:solidFill>
                <a:latin typeface="SimSun" pitchFamily="34" charset="0"/>
                <a:ea typeface="SimSun" pitchFamily="34" charset="-122"/>
                <a:cs typeface="SimSun" pitchFamily="34" charset="-120"/>
              </a:rPr>
              <a:t>。</a:t>
            </a:r>
            <a:endParaRPr lang="en-US" altLang="zh-CN" sz="2400" dirty="0"/>
          </a:p>
        </p:txBody>
      </p:sp>
      <p:sp>
        <p:nvSpPr>
          <p:cNvPr id="8" name="QB_5_AN.37_1#efd4c187f.blank?vcp=1&amp;pid=f4df56703&amp;color=0,0,0&amp;vpa=14&amp;vtp=1&amp;bbb=1"/>
          <p:cNvSpPr/>
          <p:nvPr/>
        </p:nvSpPr>
        <p:spPr>
          <a:xfrm>
            <a:off x="5179980" y="4784979"/>
            <a:ext cx="47926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【示例】比我们学校的足球场还大</a:t>
            </a:r>
            <a:endParaRPr lang="en-US" altLang="zh-CN" sz="2400" dirty="0"/>
          </a:p>
        </p:txBody>
      </p:sp>
      <p:sp>
        <p:nvSpPr>
          <p:cNvPr id="9" name="QO_4_BD.31_1#f4df56703?sp=1&amp;vcp=1&amp;pid=d89e1995a&amp;color=0,0,0&amp;vtp=1&amp;bt=1&amp;bbb=1&amp;hb=1&amp;zzd= 3">
            <a:extLst>
              <a:ext uri="{FF2B5EF4-FFF2-40B4-BE49-F238E27FC236}">
                <a16:creationId xmlns:a16="http://schemas.microsoft.com/office/drawing/2014/main" id="{EC1C385E-47B9-FEE1-A479-0B92952700B3}"/>
              </a:ext>
            </a:extLst>
          </p:cNvPr>
          <p:cNvSpPr/>
          <p:nvPr/>
        </p:nvSpPr>
        <p:spPr>
          <a:xfrm>
            <a:off x="5296694" y="265125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O_4_BD.31_1#f4df56703?sp=1&amp;vcp=1&amp;pid=d89e1995a&amp;color=0,0,0&amp;vtp=1&amp;bt=1&amp;bbb=1&amp;hb=1&amp;zzd= 3">
            <a:extLst>
              <a:ext uri="{FF2B5EF4-FFF2-40B4-BE49-F238E27FC236}">
                <a16:creationId xmlns:a16="http://schemas.microsoft.com/office/drawing/2014/main" id="{91A230AE-B342-E659-7B00-08892760CACB}"/>
              </a:ext>
            </a:extLst>
          </p:cNvPr>
          <p:cNvSpPr/>
          <p:nvPr/>
        </p:nvSpPr>
        <p:spPr>
          <a:xfrm>
            <a:off x="5601494" y="265125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O_4_BD.31_1#f4df56703?sp=1&amp;vcp=1&amp;pid=d89e1995a&amp;color=0,0,0&amp;vtp=1&amp;bt=1&amp;bbb=1&amp;hb=1&amp;zzd= 3">
            <a:extLst>
              <a:ext uri="{FF2B5EF4-FFF2-40B4-BE49-F238E27FC236}">
                <a16:creationId xmlns:a16="http://schemas.microsoft.com/office/drawing/2014/main" id="{7D662BC4-0159-52F4-AA11-666B8992AD36}"/>
              </a:ext>
            </a:extLst>
          </p:cNvPr>
          <p:cNvSpPr/>
          <p:nvPr/>
        </p:nvSpPr>
        <p:spPr>
          <a:xfrm>
            <a:off x="5906294" y="265125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O_4_BD.31_1#f4df56703?sp=1&amp;vcp=1&amp;pid=d89e1995a&amp;color=0,0,0&amp;vtp=1&amp;bt=1&amp;bbb=1&amp;hb=1&amp;zzd= 3">
            <a:extLst>
              <a:ext uri="{FF2B5EF4-FFF2-40B4-BE49-F238E27FC236}">
                <a16:creationId xmlns:a16="http://schemas.microsoft.com/office/drawing/2014/main" id="{1E8B7EDD-8212-3E71-E19C-A30CB224D658}"/>
              </a:ext>
            </a:extLst>
          </p:cNvPr>
          <p:cNvSpPr/>
          <p:nvPr/>
        </p:nvSpPr>
        <p:spPr>
          <a:xfrm>
            <a:off x="6211094" y="265125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O_4_BD.31_1#f4df56703?sp=1&amp;vcp=1&amp;pid=d89e1995a&amp;color=0,0,0&amp;vtp=1&amp;bt=1&amp;bbb=1&amp;hb=1&amp;zzd= 3">
            <a:extLst>
              <a:ext uri="{FF2B5EF4-FFF2-40B4-BE49-F238E27FC236}">
                <a16:creationId xmlns:a16="http://schemas.microsoft.com/office/drawing/2014/main" id="{0492231A-E923-5CFF-4DB5-6A948FAFD134}"/>
              </a:ext>
            </a:extLst>
          </p:cNvPr>
          <p:cNvSpPr/>
          <p:nvPr/>
        </p:nvSpPr>
        <p:spPr>
          <a:xfrm>
            <a:off x="6515894" y="265125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O_4_BD.31_1#f4df56703?sp=1&amp;vcp=1&amp;pid=d89e1995a&amp;color=0,0,0&amp;vtp=1&amp;bt=1&amp;bbb=1&amp;hb=1&amp;zzd= 3">
            <a:extLst>
              <a:ext uri="{FF2B5EF4-FFF2-40B4-BE49-F238E27FC236}">
                <a16:creationId xmlns:a16="http://schemas.microsoft.com/office/drawing/2014/main" id="{57134B6A-96FD-ECAD-0E07-82231BB2C51E}"/>
              </a:ext>
            </a:extLst>
          </p:cNvPr>
          <p:cNvSpPr/>
          <p:nvPr/>
        </p:nvSpPr>
        <p:spPr>
          <a:xfrm>
            <a:off x="6820694" y="265125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14">
                                            <p:txEl>
                                              <p:pRg st="0" end="0"/>
                                            </p:txEl>
                                          </p:spTgt>
                                        </p:tgtEl>
                                        <p:attrNameLst>
                                          <p:attrName>style.visibility</p:attrName>
                                        </p:attrNameLst>
                                      </p:cBhvr>
                                      <p:to>
                                        <p:strVal val="visible"/>
                                      </p:to>
                                    </p:set>
                                    <p:anim calcmode="lin" valueType="num">
                                      <p:cBhvr additive="base">
                                        <p:cTn id="1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
                                            <p:bg/>
                                          </p:spTgt>
                                        </p:tgtEl>
                                        <p:attrNameLst>
                                          <p:attrName>style.visibility</p:attrName>
                                        </p:attrNameLst>
                                      </p:cBhvr>
                                      <p:to>
                                        <p:strVal val="visible"/>
                                      </p:to>
                                    </p:set>
                                    <p:anim calcmode="lin" valueType="num">
                                      <p:cBhvr additive="base">
                                        <p:cTn id="23"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14">
                                            <p:bg/>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additive="base">
                                        <p:cTn id="2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bg/>
                                          </p:spTgt>
                                        </p:tgtEl>
                                        <p:attrNameLst>
                                          <p:attrName>style.visibility</p:attrName>
                                        </p:attrNameLst>
                                      </p:cBhvr>
                                      <p:to>
                                        <p:strVal val="visible"/>
                                      </p:to>
                                    </p:set>
                                    <p:anim calcmode="lin" valueType="num">
                                      <p:cBhvr additive="base">
                                        <p:cTn id="31"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13">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12">
                                            <p:txEl>
                                              <p:pRg st="0" end="0"/>
                                            </p:txEl>
                                          </p:spTgt>
                                        </p:tgtEl>
                                        <p:attrNameLst>
                                          <p:attrName>style.visibility</p:attrName>
                                        </p:attrNameLst>
                                      </p:cBhvr>
                                      <p:to>
                                        <p:strVal val="visible"/>
                                      </p:to>
                                    </p:set>
                                    <p:anim calcmode="lin" valueType="num">
                                      <p:cBhvr additive="base">
                                        <p:cTn id="3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2">
                                            <p:bg/>
                                          </p:spTgt>
                                        </p:tgtEl>
                                        <p:attrNameLst>
                                          <p:attrName>style.visibility</p:attrName>
                                        </p:attrNameLst>
                                      </p:cBhvr>
                                      <p:to>
                                        <p:strVal val="visible"/>
                                      </p:to>
                                    </p:set>
                                    <p:anim calcmode="lin" valueType="num">
                                      <p:cBhvr additive="base">
                                        <p:cTn id="39"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12">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11">
                                            <p:txEl>
                                              <p:pRg st="0" end="0"/>
                                            </p:txEl>
                                          </p:spTgt>
                                        </p:tgtEl>
                                        <p:attrNameLst>
                                          <p:attrName>style.visibility</p:attrName>
                                        </p:attrNameLst>
                                      </p:cBhvr>
                                      <p:to>
                                        <p:strVal val="visible"/>
                                      </p:to>
                                    </p:set>
                                    <p:anim calcmode="lin" valueType="num">
                                      <p:cBhvr additive="base">
                                        <p:cTn id="4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
                                            <p:bg/>
                                          </p:spTgt>
                                        </p:tgtEl>
                                        <p:attrNameLst>
                                          <p:attrName>style.visibility</p:attrName>
                                        </p:attrNameLst>
                                      </p:cBhvr>
                                      <p:to>
                                        <p:strVal val="visible"/>
                                      </p:to>
                                    </p:set>
                                    <p:anim calcmode="lin" valueType="num">
                                      <p:cBhvr additive="base">
                                        <p:cTn id="4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11">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nodePh="1">
                                  <p:stCondLst>
                                    <p:cond delay="0"/>
                                  </p:stCondLst>
                                  <p:endCondLst>
                                    <p:cond evt="begin" delay="0">
                                      <p:tn val="49"/>
                                    </p:cond>
                                  </p:endCondLst>
                                  <p:childTnLst>
                                    <p:set>
                                      <p:cBhvr>
                                        <p:cTn id="50" dur="1" fill="hold">
                                          <p:stCondLst>
                                            <p:cond delay="0"/>
                                          </p:stCondLst>
                                        </p:cTn>
                                        <p:tgtEl>
                                          <p:spTgt spid="10">
                                            <p:txEl>
                                              <p:pRg st="0" end="0"/>
                                            </p:txEl>
                                          </p:spTgt>
                                        </p:tgtEl>
                                        <p:attrNameLst>
                                          <p:attrName>style.visibility</p:attrName>
                                        </p:attrNameLst>
                                      </p:cBhvr>
                                      <p:to>
                                        <p:strVal val="visible"/>
                                      </p:to>
                                    </p:set>
                                    <p:anim calcmode="lin" valueType="num">
                                      <p:cBhvr additive="base">
                                        <p:cTn id="5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0">
                                            <p:bg/>
                                          </p:spTgt>
                                        </p:tgtEl>
                                        <p:attrNameLst>
                                          <p:attrName>style.visibility</p:attrName>
                                        </p:attrNameLst>
                                      </p:cBhvr>
                                      <p:to>
                                        <p:strVal val="visible"/>
                                      </p:to>
                                    </p:set>
                                    <p:anim calcmode="lin" valueType="num">
                                      <p:cBhvr additive="base">
                                        <p:cTn id="5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10">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nodePh="1">
                                  <p:stCondLst>
                                    <p:cond delay="0"/>
                                  </p:stCondLst>
                                  <p:endCondLst>
                                    <p:cond evt="begin" delay="0">
                                      <p:tn val="57"/>
                                    </p:cond>
                                  </p:end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
                                            <p:txEl>
                                              <p:pRg st="2" end="2"/>
                                            </p:txEl>
                                          </p:spTgt>
                                        </p:tgtEl>
                                        <p:attrNameLst>
                                          <p:attrName>style.visibility</p:attrName>
                                        </p:attrNameLst>
                                      </p:cBhvr>
                                      <p:to>
                                        <p:strVal val="visible"/>
                                      </p:to>
                                    </p:set>
                                    <p:anim calcmode="lin" valueType="num">
                                      <p:cBhvr additive="base">
                                        <p:cTn id="6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bg/>
                                          </p:spTgt>
                                        </p:tgtEl>
                                        <p:attrNameLst>
                                          <p:attrName>style.visibility</p:attrName>
                                        </p:attrNameLst>
                                      </p:cBhvr>
                                      <p:to>
                                        <p:strVal val="visible"/>
                                      </p:to>
                                    </p:set>
                                    <p:anim calcmode="lin" valueType="num">
                                      <p:cBhvr additive="base">
                                        <p:cTn id="7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3">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
                                            <p:txEl>
                                              <p:pRg st="0" end="0"/>
                                            </p:txEl>
                                          </p:spTgt>
                                        </p:tgtEl>
                                        <p:attrNameLst>
                                          <p:attrName>style.visibility</p:attrName>
                                        </p:attrNameLst>
                                      </p:cBhvr>
                                      <p:to>
                                        <p:strVal val="visible"/>
                                      </p:to>
                                    </p:set>
                                    <p:anim calcmode="lin" valueType="num">
                                      <p:cBhvr additive="base">
                                        <p:cTn id="7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
                                            <p:txEl>
                                              <p:pRg st="1" end="1"/>
                                            </p:txEl>
                                          </p:spTgt>
                                        </p:tgtEl>
                                        <p:attrNameLst>
                                          <p:attrName>style.visibility</p:attrName>
                                        </p:attrNameLst>
                                      </p:cBhvr>
                                      <p:to>
                                        <p:strVal val="visible"/>
                                      </p:to>
                                    </p:set>
                                    <p:anim calcmode="lin" valueType="num">
                                      <p:cBhvr additive="base">
                                        <p:cTn id="8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4">
                                            <p:bg/>
                                          </p:spTgt>
                                        </p:tgtEl>
                                        <p:attrNameLst>
                                          <p:attrName>style.visibility</p:attrName>
                                        </p:attrNameLst>
                                      </p:cBhvr>
                                      <p:to>
                                        <p:strVal val="visible"/>
                                      </p:to>
                                    </p:set>
                                    <p:anim calcmode="lin" valueType="num">
                                      <p:cBhvr additive="base">
                                        <p:cTn id="8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4">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4">
                                            <p:txEl>
                                              <p:pRg st="0" end="0"/>
                                            </p:txEl>
                                          </p:spTgt>
                                        </p:tgtEl>
                                        <p:attrNameLst>
                                          <p:attrName>style.visibility</p:attrName>
                                        </p:attrNameLst>
                                      </p:cBhvr>
                                      <p:to>
                                        <p:strVal val="visible"/>
                                      </p:to>
                                    </p:set>
                                    <p:anim calcmode="lin" valueType="num">
                                      <p:cBhvr additive="base">
                                        <p:cTn id="9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
                                            <p:bg/>
                                          </p:spTgt>
                                        </p:tgtEl>
                                        <p:attrNameLst>
                                          <p:attrName>style.visibility</p:attrName>
                                        </p:attrNameLst>
                                      </p:cBhvr>
                                      <p:to>
                                        <p:strVal val="visible"/>
                                      </p:to>
                                    </p:set>
                                    <p:anim calcmode="lin" valueType="num">
                                      <p:cBhvr additive="base">
                                        <p:cTn id="9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96" dur="500" fill="hold"/>
                                        <p:tgtEl>
                                          <p:spTgt spid="5">
                                            <p:bg/>
                                          </p:spTgt>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
                                            <p:txEl>
                                              <p:pRg st="0" end="0"/>
                                            </p:txEl>
                                          </p:spTgt>
                                        </p:tgtEl>
                                        <p:attrNameLst>
                                          <p:attrName>style.visibility</p:attrName>
                                        </p:attrNameLst>
                                      </p:cBhvr>
                                      <p:to>
                                        <p:strVal val="visible"/>
                                      </p:to>
                                    </p:set>
                                    <p:anim calcmode="lin" valueType="num">
                                      <p:cBhvr additive="base">
                                        <p:cTn id="9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6">
                                            <p:bg/>
                                          </p:spTgt>
                                        </p:tgtEl>
                                        <p:attrNameLst>
                                          <p:attrName>style.visibility</p:attrName>
                                        </p:attrNameLst>
                                      </p:cBhvr>
                                      <p:to>
                                        <p:strVal val="visible"/>
                                      </p:to>
                                    </p:set>
                                    <p:anim calcmode="lin" valueType="num">
                                      <p:cBhvr additive="base">
                                        <p:cTn id="10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04" dur="500" fill="hold"/>
                                        <p:tgtEl>
                                          <p:spTgt spid="6">
                                            <p:bg/>
                                          </p:spTgt>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6">
                                            <p:txEl>
                                              <p:pRg st="0" end="0"/>
                                            </p:txEl>
                                          </p:spTgt>
                                        </p:tgtEl>
                                        <p:attrNameLst>
                                          <p:attrName>style.visibility</p:attrName>
                                        </p:attrNameLst>
                                      </p:cBhvr>
                                      <p:to>
                                        <p:strVal val="visible"/>
                                      </p:to>
                                    </p:set>
                                    <p:anim calcmode="lin" valueType="num">
                                      <p:cBhvr additive="base">
                                        <p:cTn id="10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7">
                                            <p:bg/>
                                          </p:spTgt>
                                        </p:tgtEl>
                                        <p:attrNameLst>
                                          <p:attrName>style.visibility</p:attrName>
                                        </p:attrNameLst>
                                      </p:cBhvr>
                                      <p:to>
                                        <p:strVal val="visible"/>
                                      </p:to>
                                    </p:set>
                                    <p:anim calcmode="lin" valueType="num">
                                      <p:cBhvr additive="base">
                                        <p:cTn id="11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14" dur="500" fill="hold"/>
                                        <p:tgtEl>
                                          <p:spTgt spid="7">
                                            <p:bg/>
                                          </p:spTgt>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7">
                                            <p:txEl>
                                              <p:pRg st="0" end="0"/>
                                            </p:txEl>
                                          </p:spTgt>
                                        </p:tgtEl>
                                        <p:attrNameLst>
                                          <p:attrName>style.visibility</p:attrName>
                                        </p:attrNameLst>
                                      </p:cBhvr>
                                      <p:to>
                                        <p:strVal val="visible"/>
                                      </p:to>
                                    </p:set>
                                    <p:anim calcmode="lin" valueType="num">
                                      <p:cBhvr additive="base">
                                        <p:cTn id="1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7">
                                            <p:txEl>
                                              <p:pRg st="1" end="1"/>
                                            </p:txEl>
                                          </p:spTgt>
                                        </p:tgtEl>
                                        <p:attrNameLst>
                                          <p:attrName>style.visibility</p:attrName>
                                        </p:attrNameLst>
                                      </p:cBhvr>
                                      <p:to>
                                        <p:strVal val="visible"/>
                                      </p:to>
                                    </p:set>
                                    <p:anim calcmode="lin" valueType="num">
                                      <p:cBhvr additive="base">
                                        <p:cTn id="1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8">
                                            <p:bg/>
                                          </p:spTgt>
                                        </p:tgtEl>
                                        <p:attrNameLst>
                                          <p:attrName>style.visibility</p:attrName>
                                        </p:attrNameLst>
                                      </p:cBhvr>
                                      <p:to>
                                        <p:strVal val="visible"/>
                                      </p:to>
                                    </p:set>
                                    <p:anim calcmode="lin" valueType="num">
                                      <p:cBhvr additive="base">
                                        <p:cTn id="12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28" dur="500" fill="hold"/>
                                        <p:tgtEl>
                                          <p:spTgt spid="8">
                                            <p:bg/>
                                          </p:spTgt>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8">
                                            <p:txEl>
                                              <p:pRg st="0" end="0"/>
                                            </p:txEl>
                                          </p:spTgt>
                                        </p:tgtEl>
                                        <p:attrNameLst>
                                          <p:attrName>style.visibility</p:attrName>
                                        </p:attrNameLst>
                                      </p:cBhvr>
                                      <p:to>
                                        <p:strVal val="visible"/>
                                      </p:to>
                                    </p:set>
                                    <p:anim calcmode="lin" valueType="num">
                                      <p:cBhvr additive="base">
                                        <p:cTn id="1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P spid="1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checked= 1 &amp; amp; version = 1.0.5checked=1&amp;version=1.0.5">
    <p:spTree>
      <p:nvGrpSpPr>
        <p:cNvPr id="1" name=""/>
        <p:cNvGrpSpPr/>
        <p:nvPr/>
      </p:nvGrpSpPr>
      <p:grpSpPr>
        <a:xfrm>
          <a:off x="0" y="0"/>
          <a:ext cx="0" cy="0"/>
          <a:chOff x="0" y="0"/>
          <a:chExt cx="0" cy="0"/>
        </a:xfrm>
      </p:grpSpPr>
      <p:sp>
        <p:nvSpPr>
          <p:cNvPr id="2" name="C_2_BD#027acc00d?vcp=1&amp;pid=e131a7544&amp;color=0,0,0&amp;vtp=1&amp;bt=1&amp;bbb=1&amp;hb=1"/>
          <p:cNvSpPr/>
          <p:nvPr/>
        </p:nvSpPr>
        <p:spPr>
          <a:xfrm>
            <a:off x="896112" y="900000"/>
            <a:ext cx="10392018" cy="868680"/>
          </a:xfrm>
          <a:prstGeom prst="rect">
            <a:avLst/>
          </a:prstGeom>
          <a:noFill/>
          <a:ln/>
        </p:spPr>
        <p:txBody>
          <a:bodyPr wrap="none" lIns="0" tIns="0" rIns="0" bIns="0" rtlCol="0" anchor="t"/>
          <a:lstStyle/>
          <a:p>
            <a:pPr algn="l" latinLnBrk="1">
              <a:lnSpc>
                <a:spcPts val="3500"/>
              </a:lnSpc>
            </a:pPr>
            <a:r>
              <a:rPr lang="en-US" altLang="zh-CN" sz="2800" b="1" i="0">
                <a:solidFill>
                  <a:srgbClr val="000000"/>
                </a:solidFill>
                <a:latin typeface="SimSun" pitchFamily="34" charset="0"/>
                <a:ea typeface="SimSun" pitchFamily="34" charset="-122"/>
                <a:cs typeface="SimSun" pitchFamily="34" charset="-120"/>
              </a:rPr>
              <a:t>二、</a:t>
            </a:r>
            <a:r>
              <a:rPr lang="en-US" altLang="zh-CN" sz="2900" b="0" i="0" kern="0" spc="-99900">
                <a:solidFill>
                  <a:srgbClr val="FFFFFF"/>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800" b="1" i="0">
                <a:solidFill>
                  <a:srgbClr val="000000"/>
                </a:solidFill>
                <a:latin typeface="SimSun" pitchFamily="34" charset="0"/>
                <a:ea typeface="SimSun" pitchFamily="34" charset="-122"/>
                <a:cs typeface="SimSun" pitchFamily="34" charset="-120"/>
              </a:rPr>
              <a:t>阅读下面这则新闻</a:t>
            </a:r>
            <a:r>
              <a:rPr lang="en-US" altLang="zh-CN" sz="2800" b="1" i="0" dirty="0">
                <a:solidFill>
                  <a:srgbClr val="000000"/>
                </a:solidFill>
                <a:latin typeface="SimSun" pitchFamily="34" charset="0"/>
                <a:ea typeface="SimSun" pitchFamily="34" charset="-122"/>
                <a:cs typeface="SimSun" pitchFamily="34" charset="-120"/>
              </a:rPr>
              <a:t>，注意新闻来源、</a:t>
            </a:r>
            <a:r>
              <a:rPr lang="en-US" altLang="zh-CN" sz="2800" b="1" i="0">
                <a:solidFill>
                  <a:srgbClr val="000000"/>
                </a:solidFill>
                <a:latin typeface="SimSun" pitchFamily="34" charset="0"/>
                <a:ea typeface="SimSun" pitchFamily="34" charset="-122"/>
                <a:cs typeface="SimSun" pitchFamily="34" charset="-120"/>
              </a:rPr>
              <a:t>新闻内容，</a:t>
            </a:r>
          </a:p>
          <a:p>
            <a:pPr latinLnBrk="1">
              <a:lnSpc>
                <a:spcPts val="3400"/>
              </a:lnSpc>
            </a:pPr>
            <a:r>
              <a:rPr lang="en-US" altLang="zh-CN" sz="2800" b="1" i="0">
                <a:solidFill>
                  <a:srgbClr val="000000"/>
                </a:solidFill>
                <a:latin typeface="SimSun" pitchFamily="34" charset="0"/>
                <a:ea typeface="SimSun" pitchFamily="34" charset="-122"/>
                <a:cs typeface="SimSun" pitchFamily="34" charset="-120"/>
              </a:rPr>
              <a:t>并完成练习</a:t>
            </a:r>
            <a:r>
              <a:rPr lang="en-US" altLang="zh-CN" sz="2800" b="1" i="0" dirty="0">
                <a:solidFill>
                  <a:srgbClr val="000000"/>
                </a:solidFill>
                <a:latin typeface="SimSun" pitchFamily="34" charset="0"/>
                <a:ea typeface="SimSun" pitchFamily="34" charset="-122"/>
                <a:cs typeface="SimSun" pitchFamily="34" charset="-120"/>
              </a:rPr>
              <a:t>。（8分）</a:t>
            </a:r>
            <a:endParaRPr lang="en-US" altLang="zh-CN" sz="2800" dirty="0"/>
          </a:p>
        </p:txBody>
      </p:sp>
      <p:pic>
        <p:nvPicPr>
          <p:cNvPr id="3" name="C_2_BD#027acc00d?vcp=1&amp;pid=e131a7544&amp;color=0,0,0&amp;tib=255,255,255&amp;iip=4&amp;vtp=1" descr="preencoded.png"/>
          <p:cNvPicPr>
            <a:picLocks noChangeAspect="1"/>
          </p:cNvPicPr>
          <p:nvPr/>
        </p:nvPicPr>
        <p:blipFill>
          <a:blip r:embed="rId3"/>
          <a:stretch>
            <a:fillRect/>
          </a:stretch>
        </p:blipFill>
        <p:spPr>
          <a:xfrm>
            <a:off x="1619663" y="901524"/>
            <a:ext cx="1810512" cy="438912"/>
          </a:xfrm>
          <a:prstGeom prst="rect">
            <a:avLst/>
          </a:prstGeom>
        </p:spPr>
      </p:pic>
      <p:graphicFrame>
        <p:nvGraphicFramePr>
          <p:cNvPr id="16" name="QM_3_BD.38_1#4b64d56a7?colgroup=33&amp;vcp=1&amp;pid=027acc00d&amp;color=0,0,0&amp;vtp=1&amp;bbb=1&amp;hb=1"/>
          <p:cNvGraphicFramePr>
            <a:graphicFrameLocks noGrp="1"/>
          </p:cNvGraphicFramePr>
          <p:nvPr>
            <p:extLst>
              <p:ext uri="{D42A27DB-BD31-4B8C-83A1-F6EECF244321}">
                <p14:modId xmlns:p14="http://schemas.microsoft.com/office/powerpoint/2010/main" val="266612153"/>
              </p:ext>
            </p:extLst>
          </p:nvPr>
        </p:nvGraphicFramePr>
        <p:xfrm>
          <a:off x="896112" y="1885330"/>
          <a:ext cx="10369296" cy="3385693"/>
        </p:xfrm>
        <a:graphic>
          <a:graphicData uri="http://schemas.openxmlformats.org/drawingml/2006/table">
            <a:tbl>
              <a:tblPr/>
              <a:tblGrid>
                <a:gridCol w="10369296">
                  <a:extLst>
                    <a:ext uri="{9D8B030D-6E8A-4147-A177-3AD203B41FA5}">
                      <a16:colId xmlns:a16="http://schemas.microsoft.com/office/drawing/2014/main" val="20000"/>
                    </a:ext>
                  </a:extLst>
                </a:gridCol>
              </a:tblGrid>
              <a:tr h="3385693">
                <a:tc>
                  <a:txBody>
                    <a:bodyPr/>
                    <a:lstStyle/>
                    <a:p>
                      <a:pPr marL="0" indent="0" algn="ctr" latinLnBrk="1" hangingPunct="0">
                        <a:lnSpc>
                          <a:spcPts val="3800"/>
                        </a:lnSpc>
                      </a:pPr>
                      <a:r>
                        <a:rPr lang="en-US" altLang="zh-CN" sz="2400" b="1" i="0" dirty="0">
                          <a:solidFill>
                            <a:srgbClr val="000000"/>
                          </a:solidFill>
                          <a:latin typeface="Times New Roman" pitchFamily="34" charset="0"/>
                          <a:ea typeface="KaiTi" pitchFamily="34" charset="-122"/>
                          <a:cs typeface="Times New Roman" pitchFamily="34" charset="-120"/>
                        </a:rPr>
                        <a:t>“超级光盘”</a:t>
                      </a:r>
                      <a:r>
                        <a:rPr lang="en-US" altLang="zh-CN" sz="2400" b="1" i="0" spc="-100" dirty="0">
                          <a:solidFill>
                            <a:srgbClr val="000000"/>
                          </a:solidFill>
                          <a:latin typeface="Times New Roman" pitchFamily="34" charset="0"/>
                          <a:ea typeface="KaiTi" pitchFamily="34" charset="-122"/>
                          <a:cs typeface="Times New Roman" pitchFamily="34" charset="-120"/>
                        </a:rPr>
                        <a:t>，</a:t>
                      </a:r>
                      <a:r>
                        <a:rPr lang="en-US" altLang="zh-CN" sz="2400" b="1" i="0" dirty="0">
                          <a:solidFill>
                            <a:srgbClr val="000000"/>
                          </a:solidFill>
                          <a:latin typeface="Times New Roman" pitchFamily="34" charset="0"/>
                          <a:ea typeface="KaiTi" pitchFamily="34" charset="-122"/>
                          <a:cs typeface="Times New Roman" pitchFamily="34" charset="-120"/>
                        </a:rPr>
                        <a:t>让存储无烦恼</a:t>
                      </a:r>
                      <a:endParaRPr lang="en-US" altLang="zh-CN" sz="1200" dirty="0"/>
                    </a:p>
                    <a:p>
                      <a:pPr marL="0" indent="0" algn="l" latinLnBrk="1" hangingPunct="0">
                        <a:lnSpc>
                          <a:spcPts val="3800"/>
                        </a:lnSpc>
                      </a:pPr>
                      <a:r>
                        <a:rPr lang="en-US" altLang="zh-CN" sz="2400" b="0" i="0" u="none">
                          <a:solidFill>
                            <a:srgbClr val="000000"/>
                          </a:solidFill>
                          <a:latin typeface="SimSun" panose="02010600030101010101" pitchFamily="2" charset="-122"/>
                          <a:ea typeface="KaiTi" pitchFamily="34" charset="-122"/>
                          <a:cs typeface="Times New Roma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2024</a:t>
                      </a:r>
                      <a:r>
                        <a:rPr lang="en-US" altLang="zh-CN" sz="2400" b="0" i="0" dirty="0">
                          <a:solidFill>
                            <a:srgbClr val="000000"/>
                          </a:solidFill>
                          <a:latin typeface="Times New Roman" pitchFamily="34" charset="0"/>
                          <a:ea typeface="KaiTi" pitchFamily="34" charset="-122"/>
                          <a:cs typeface="Times New Roman" pitchFamily="34" charset="-120"/>
                        </a:rPr>
                        <a:t>年3月26日</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长江日报</a:t>
                      </a:r>
                      <a:endParaRPr lang="en-US" altLang="zh-CN" sz="1200" dirty="0"/>
                    </a:p>
                    <a:p>
                      <a:pPr marL="0" indent="0" algn="l" latinLnBrk="1" hangingPunct="0">
                        <a:lnSpc>
                          <a:spcPts val="3800"/>
                        </a:lnSpc>
                      </a:pPr>
                      <a:r>
                        <a:rPr lang="en-US" altLang="zh-CN" sz="2400" b="0" i="0" u="none">
                          <a:solidFill>
                            <a:srgbClr val="000000"/>
                          </a:solidFill>
                          <a:latin typeface="SimSun" panose="02010600030101010101" pitchFamily="2" charset="-122"/>
                          <a:ea typeface="KaiTi" pitchFamily="34" charset="-122"/>
                          <a:cs typeface="Times New Roma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上个月</a:t>
                      </a:r>
                      <a:r>
                        <a:rPr lang="en-US" altLang="zh-CN" sz="2400" b="0" i="0" spc="-10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中国科学家历时7年成功开发的“超级光盘”惊艳亮相</a:t>
                      </a:r>
                      <a:r>
                        <a:rPr lang="en-US" altLang="zh-CN" sz="2400" b="0" i="0" spc="-100">
                          <a:solidFill>
                            <a:srgbClr val="000000"/>
                          </a:solidFill>
                          <a:latin typeface="Times New Roman" pitchFamily="34" charset="0"/>
                          <a:ea typeface="KaiTi" pitchFamily="34" charset="-122"/>
                          <a:cs typeface="Times New Roman" pitchFamily="34" charset="-120"/>
                        </a:rPr>
                        <a:t>。</a:t>
                      </a:r>
                      <a:r>
                        <a:rPr lang="en-US" altLang="zh-CN" sz="2400" b="0" i="0">
                          <a:solidFill>
                            <a:srgbClr val="000000"/>
                          </a:solidFill>
                          <a:latin typeface="Times New Roman" pitchFamily="34" charset="0"/>
                          <a:ea typeface="KaiTi" pitchFamily="34" charset="-122"/>
                          <a:cs typeface="Times New Roman" pitchFamily="34" charset="-120"/>
                        </a:rPr>
                        <a:t>这是中国</a:t>
                      </a:r>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科学院上海光学精密机械研究所与上海理工大学等科研单位合作</a:t>
                      </a:r>
                      <a:r>
                        <a:rPr lang="en-US" altLang="zh-CN" sz="2400" b="0" i="0" spc="-100">
                          <a:solidFill>
                            <a:srgbClr val="000000"/>
                          </a:solidFill>
                          <a:latin typeface="Times New Roman" pitchFamily="34" charset="0"/>
                          <a:ea typeface="KaiTi" pitchFamily="34" charset="-122"/>
                          <a:cs typeface="Times New Roman" pitchFamily="34" charset="-120"/>
                        </a:rPr>
                        <a:t>，</a:t>
                      </a:r>
                      <a:r>
                        <a:rPr lang="en-US" altLang="zh-CN" sz="2400" b="0" i="0">
                          <a:solidFill>
                            <a:srgbClr val="000000"/>
                          </a:solidFill>
                          <a:latin typeface="Times New Roman" pitchFamily="34" charset="0"/>
                          <a:ea typeface="KaiTi" pitchFamily="34" charset="-122"/>
                          <a:cs typeface="Times New Roman" pitchFamily="34" charset="-120"/>
                        </a:rPr>
                        <a:t>在超大容</a:t>
                      </a:r>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量超分辨三维光存储研究中取得的突破性进展</a:t>
                      </a:r>
                      <a:r>
                        <a:rPr lang="en-US" altLang="zh-CN" sz="2400" b="0" i="0" spc="-100" dirty="0">
                          <a:solidFill>
                            <a:srgbClr val="000000"/>
                          </a:solidFill>
                          <a:latin typeface="Times New Roman" pitchFamily="34" charset="0"/>
                          <a:ea typeface="KaiTi" pitchFamily="34" charset="-122"/>
                          <a:cs typeface="Times New Roman" pitchFamily="34" charset="-120"/>
                        </a:rPr>
                        <a:t>。</a:t>
                      </a:r>
                      <a:endParaRPr lang="en-US" altLang="zh-CN" sz="1200" spc="-100" dirty="0"/>
                    </a:p>
                    <a:p>
                      <a:pPr marL="0" indent="0" algn="l" latinLnBrk="1" hangingPunct="0">
                        <a:lnSpc>
                          <a:spcPts val="3800"/>
                        </a:lnSpc>
                      </a:pPr>
                      <a:r>
                        <a:rPr lang="en-US" altLang="zh-CN" sz="2400" b="0" i="0" u="none">
                          <a:solidFill>
                            <a:srgbClr val="000000"/>
                          </a:solidFill>
                          <a:latin typeface="SimSun" panose="02010600030101010101" pitchFamily="2" charset="-122"/>
                          <a:ea typeface="KaiTi" pitchFamily="34" charset="-122"/>
                          <a:cs typeface="Times New Roma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这是国际上首次实现</a:t>
                      </a:r>
                      <a:r>
                        <a:rPr lang="en-US" altLang="zh-CN" sz="2400" b="0" i="0" dirty="0">
                          <a:solidFill>
                            <a:srgbClr val="000000"/>
                          </a:solidFill>
                          <a:latin typeface="Times New Roman" pitchFamily="34" charset="0"/>
                          <a:ea typeface="KaiTi" pitchFamily="34" charset="-122"/>
                          <a:cs typeface="Times New Roman" pitchFamily="34" charset="-120"/>
                        </a:rPr>
                        <a:t>PB量级的超大容量光存储</a:t>
                      </a:r>
                      <a:r>
                        <a:rPr lang="en-US" altLang="zh-CN" sz="2400" b="0" i="0" spc="-100">
                          <a:solidFill>
                            <a:srgbClr val="000000"/>
                          </a:solidFill>
                          <a:latin typeface="Times New Roman" pitchFamily="34" charset="0"/>
                          <a:ea typeface="KaiTi" pitchFamily="34" charset="-122"/>
                          <a:cs typeface="Times New Roman" pitchFamily="34" charset="-120"/>
                        </a:rPr>
                        <a:t>，</a:t>
                      </a:r>
                      <a:r>
                        <a:rPr lang="en-US" altLang="zh-CN" sz="2400" b="0" i="0">
                          <a:solidFill>
                            <a:srgbClr val="000000"/>
                          </a:solidFill>
                          <a:latin typeface="Times New Roman" pitchFamily="34" charset="0"/>
                          <a:ea typeface="KaiTi" pitchFamily="34" charset="-122"/>
                          <a:cs typeface="Times New Roman" pitchFamily="34" charset="-120"/>
                        </a:rPr>
                        <a:t>对于我国在信息存储领</a:t>
                      </a:r>
                    </a:p>
                    <a:p>
                      <a:pPr marL="0" lvl="0" indent="0" algn="l" latinLnBrk="1" hangingPunct="0">
                        <a:lnSpc>
                          <a:spcPts val="3600"/>
                        </a:lnSpc>
                      </a:pPr>
                      <a:r>
                        <a:rPr lang="en-US" altLang="zh-CN" sz="2400" b="0" i="0">
                          <a:solidFill>
                            <a:srgbClr val="000000"/>
                          </a:solidFill>
                          <a:latin typeface="Times New Roman" pitchFamily="34" charset="0"/>
                          <a:ea typeface="KaiTi" pitchFamily="34" charset="-122"/>
                          <a:cs typeface="Times New Roman" pitchFamily="34" charset="-120"/>
                        </a:rPr>
                        <a:t>域突破关键核心技术</a:t>
                      </a:r>
                      <a:r>
                        <a:rPr lang="en-US" altLang="zh-CN" sz="2400" b="0" i="0" spc="-10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实现数字经济的可持续发展具有重大意义</a:t>
                      </a:r>
                      <a:r>
                        <a:rPr lang="en-US" altLang="zh-CN" sz="2400" b="0" i="0" spc="-100" dirty="0">
                          <a:solidFill>
                            <a:srgbClr val="000000"/>
                          </a:solidFill>
                          <a:latin typeface="Times New Roman" pitchFamily="34" charset="0"/>
                          <a:ea typeface="KaiTi"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checked= 1 &amp; amp; version = 1.0.5checked=1&amp;version=1.0.5">
    <p:spTree>
      <p:nvGrpSpPr>
        <p:cNvPr id="1" name=""/>
        <p:cNvGrpSpPr/>
        <p:nvPr/>
      </p:nvGrpSpPr>
      <p:grpSpPr>
        <a:xfrm>
          <a:off x="0" y="0"/>
          <a:ext cx="0" cy="0"/>
          <a:chOff x="0" y="0"/>
          <a:chExt cx="0" cy="0"/>
        </a:xfrm>
      </p:grpSpPr>
      <p:graphicFrame>
        <p:nvGraphicFramePr>
          <p:cNvPr id="17" name="QM_3_BD.38_2#4b64d56a7?colgroup=33&amp;vcp=1&amp;pid=027acc00d&amp;color=0,0,0&amp;mp=1&amp;vtp=1&amp;bt=1&amp;bbb=1&amp;hb=1"/>
          <p:cNvGraphicFramePr>
            <a:graphicFrameLocks noGrp="1"/>
          </p:cNvGraphicFramePr>
          <p:nvPr>
            <p:extLst>
              <p:ext uri="{D42A27DB-BD31-4B8C-83A1-F6EECF244321}">
                <p14:modId xmlns:p14="http://schemas.microsoft.com/office/powerpoint/2010/main" val="926814467"/>
              </p:ext>
            </p:extLst>
          </p:nvPr>
        </p:nvGraphicFramePr>
        <p:xfrm>
          <a:off x="896112" y="1886521"/>
          <a:ext cx="10369296" cy="1921129"/>
        </p:xfrm>
        <a:graphic>
          <a:graphicData uri="http://schemas.openxmlformats.org/drawingml/2006/table">
            <a:tbl>
              <a:tblPr/>
              <a:tblGrid>
                <a:gridCol w="10369296">
                  <a:extLst>
                    <a:ext uri="{9D8B030D-6E8A-4147-A177-3AD203B41FA5}">
                      <a16:colId xmlns:a16="http://schemas.microsoft.com/office/drawing/2014/main" val="20000"/>
                    </a:ext>
                  </a:extLst>
                </a:gridCol>
              </a:tblGrid>
              <a:tr h="1921129">
                <a:tc>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第二十届武汉光博会将于2024年5月16日—5月</a:t>
                      </a:r>
                      <a:r>
                        <a:rPr lang="en-US" altLang="zh-CN" sz="2400" b="0" i="0">
                          <a:solidFill>
                            <a:srgbClr val="000000"/>
                          </a:solidFill>
                          <a:latin typeface="Times New Roman" pitchFamily="34" charset="0"/>
                          <a:ea typeface="KaiTi" pitchFamily="34" charset="-122"/>
                          <a:cs typeface="Times New Roman" pitchFamily="34" charset="-120"/>
                        </a:rPr>
                        <a:t>18日在中国光谷科技会展</a:t>
                      </a:r>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中心举办</a:t>
                      </a:r>
                      <a:r>
                        <a:rPr lang="en-US" altLang="zh-CN" sz="2400" b="0" i="0" spc="-10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同期举办的第二届中国光电子信息“自立自强</a:t>
                      </a:r>
                      <a:r>
                        <a:rPr lang="en-US" altLang="zh-CN" sz="2400" b="0" i="0">
                          <a:solidFill>
                            <a:srgbClr val="000000"/>
                          </a:solidFill>
                          <a:latin typeface="Times New Roman" pitchFamily="34" charset="0"/>
                          <a:ea typeface="KaiTi" pitchFamily="34" charset="-122"/>
                          <a:cs typeface="Times New Roman" pitchFamily="34" charset="-120"/>
                        </a:rPr>
                        <a:t>”科技成果专场发布</a:t>
                      </a:r>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会上</a:t>
                      </a:r>
                      <a:r>
                        <a:rPr lang="en-US" altLang="zh-CN" sz="2400" b="0" i="0" spc="-10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“超级光盘”将隆重亮相</a:t>
                      </a:r>
                      <a:r>
                        <a:rPr lang="en-US" altLang="zh-CN" sz="2400" b="0" i="0" spc="-10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同时</a:t>
                      </a:r>
                      <a:r>
                        <a:rPr lang="en-US" altLang="zh-CN" sz="2400" b="0" i="0" spc="-100">
                          <a:solidFill>
                            <a:srgbClr val="000000"/>
                          </a:solidFill>
                          <a:latin typeface="Times New Roman" pitchFamily="34" charset="0"/>
                          <a:ea typeface="KaiTi" pitchFamily="34" charset="-122"/>
                          <a:cs typeface="Times New Roman" pitchFamily="34" charset="-120"/>
                        </a:rPr>
                        <a:t>，</a:t>
                      </a:r>
                      <a:r>
                        <a:rPr lang="en-US" altLang="zh-CN" sz="2400" b="0" i="0">
                          <a:solidFill>
                            <a:srgbClr val="000000"/>
                          </a:solidFill>
                          <a:latin typeface="Times New Roman" pitchFamily="34" charset="0"/>
                          <a:ea typeface="KaiTi" pitchFamily="34" charset="-122"/>
                          <a:cs typeface="Times New Roman" pitchFamily="34" charset="-120"/>
                        </a:rPr>
                        <a:t>中国科学院上海光学精密机械研究所</a:t>
                      </a:r>
                    </a:p>
                    <a:p>
                      <a:pPr marL="0" lvl="0" indent="0" algn="l" latinLnBrk="1" hangingPunct="0">
                        <a:lnSpc>
                          <a:spcPts val="3600"/>
                        </a:lnSpc>
                      </a:pPr>
                      <a:r>
                        <a:rPr lang="en-US" altLang="zh-CN" sz="2400" b="0" i="0">
                          <a:solidFill>
                            <a:srgbClr val="000000"/>
                          </a:solidFill>
                          <a:latin typeface="Times New Roman" pitchFamily="34" charset="0"/>
                          <a:ea typeface="KaiTi" pitchFamily="34" charset="-122"/>
                          <a:cs typeface="Times New Roman" pitchFamily="34" charset="-120"/>
                        </a:rPr>
                        <a:t>阮昊研究员将作</a:t>
                      </a:r>
                      <a:r>
                        <a:rPr lang="en-US" altLang="zh-CN" sz="2400" b="0" i="0" dirty="0">
                          <a:solidFill>
                            <a:srgbClr val="000000"/>
                          </a:solidFill>
                          <a:latin typeface="Times New Roman" pitchFamily="34" charset="0"/>
                          <a:ea typeface="KaiTi" pitchFamily="34" charset="-122"/>
                          <a:cs typeface="Times New Roman" pitchFamily="34" charset="-120"/>
                        </a:rPr>
                        <a:t>“PB级存储容量纳米三维光盘”成果汇报演讲</a:t>
                      </a:r>
                      <a:r>
                        <a:rPr lang="en-US" altLang="zh-CN" sz="2400" b="0" i="0" spc="-100" dirty="0">
                          <a:solidFill>
                            <a:srgbClr val="000000"/>
                          </a:solidFill>
                          <a:latin typeface="Times New Roman" pitchFamily="34" charset="0"/>
                          <a:ea typeface="KaiTi"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3" name="QB_4_BD.39_1#047a7380b?vcp=1&amp;pid=4b64d56a7&amp;color=0,0,0&amp;vtp=1&amp;bbb=1&amp;hb=1"/>
          <p:cNvSpPr/>
          <p:nvPr/>
        </p:nvSpPr>
        <p:spPr>
          <a:xfrm>
            <a:off x="896112" y="393680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1.阅读材料可知，</a:t>
            </a:r>
            <a:r>
              <a:rPr lang="en-US" altLang="zh-CN" sz="2400" b="0" i="0">
                <a:solidFill>
                  <a:srgbClr val="000000"/>
                </a:solidFill>
                <a:latin typeface="SimSun" pitchFamily="34" charset="0"/>
                <a:ea typeface="SimSun" pitchFamily="34" charset="-122"/>
                <a:cs typeface="SimSun" pitchFamily="34" charset="-120"/>
              </a:rPr>
              <a:t>这则新闻的来源是《</a:t>
            </a:r>
            <a:r>
              <a:rPr lang="en-US" altLang="zh-CN" sz="2400" i="0">
                <a:solidFill>
                  <a:srgbClr val="000000"/>
                </a:solidFill>
                <a:latin typeface="SimSun" pitchFamily="34" charset="0"/>
                <a:ea typeface="SimSun" pitchFamily="34" charset="-122"/>
                <a:cs typeface="SimSun" pitchFamily="34" charset="-120"/>
              </a:rPr>
              <a:t>__________</a:t>
            </a:r>
            <a:r>
              <a:rPr lang="en-US" altLang="zh-CN" sz="2400" b="0" i="0">
                <a:solidFill>
                  <a:srgbClr val="000000"/>
                </a:solidFill>
                <a:latin typeface="SimSun" pitchFamily="34" charset="0"/>
                <a:ea typeface="SimSun" pitchFamily="34" charset="-122"/>
                <a:cs typeface="SimSun" pitchFamily="34" charset="-120"/>
              </a:rPr>
              <a:t>》，我们还可以通过</a:t>
            </a:r>
            <a:r>
              <a:rPr lang="en-US" altLang="zh-CN" sz="2400" i="0">
                <a:solidFill>
                  <a:srgbClr val="000000"/>
                </a:solidFill>
                <a:latin typeface="SimSun" pitchFamily="34" charset="0"/>
                <a:ea typeface="SimSun" pitchFamily="34" charset="-122"/>
                <a:cs typeface="SimSun" pitchFamily="34" charset="-120"/>
              </a:rPr>
              <a:t>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a:t>
            </a:r>
            <a:r>
              <a:rPr lang="en-US" altLang="zh-CN" sz="2400" b="0" i="0">
                <a:solidFill>
                  <a:srgbClr val="000000"/>
                </a:solidFill>
                <a:latin typeface="SimSun" pitchFamily="34" charset="0"/>
                <a:ea typeface="SimSun" pitchFamily="34" charset="-122"/>
                <a:cs typeface="SimSun" pitchFamily="34" charset="-120"/>
              </a:rPr>
              <a:t>等方式了解到这则新闻</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4" name="QB_4_AN.40_1#047a7380b.blank?vcp=1&amp;pid=4b64d56a7&amp;color=0,0,0&amp;vpa=15&amp;vtp=1&amp;bbb=1"/>
          <p:cNvSpPr/>
          <p:nvPr/>
        </p:nvSpPr>
        <p:spPr>
          <a:xfrm>
            <a:off x="6094380" y="3908869"/>
            <a:ext cx="1439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长江日报</a:t>
            </a:r>
            <a:endParaRPr lang="en-US" altLang="zh-CN" sz="2400" dirty="0"/>
          </a:p>
        </p:txBody>
      </p:sp>
      <p:sp>
        <p:nvSpPr>
          <p:cNvPr id="5" name="QB_4_AN.41_1#047a7380b.blank?vcp=1&amp;pid=4b64d56a7&amp;color=0,0,0&amp;vpa=16&amp;vtp=1&amp;bbb=1&amp;hb=1"/>
          <p:cNvSpPr/>
          <p:nvPr/>
        </p:nvSpPr>
        <p:spPr>
          <a:xfrm>
            <a:off x="896112" y="3908869"/>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【示例</a:t>
            </a:r>
            <a:r>
              <a:rPr lang="en-US" altLang="zh-CN" sz="2400" b="0" i="0" dirty="0">
                <a:solidFill>
                  <a:srgbClr val="FF0000"/>
                </a:solidFill>
                <a:latin typeface="SimSun" pitchFamily="34" charset="0"/>
                <a:ea typeface="SimSun" pitchFamily="34" charset="-122"/>
                <a:cs typeface="SimSun" pitchFamily="34" charset="-120"/>
              </a:rPr>
              <a:t>】看电视</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 calcmode="lin" valueType="num">
                                      <p:cBhvr additive="base">
                                        <p:cTn id="2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4">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bg/>
                                          </p:spTgt>
                                        </p:tgtEl>
                                        <p:attrNameLst>
                                          <p:attrName>style.visibility</p:attrName>
                                        </p:attrNameLst>
                                      </p:cBhvr>
                                      <p:to>
                                        <p:strVal val="visible"/>
                                      </p:to>
                                    </p:set>
                                    <p:anim calcmode="lin" valueType="num">
                                      <p:cBhvr additive="base">
                                        <p:cTn id="3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5">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 calcmode="lin" valueType="num">
                                      <p:cBhvr additive="base">
                                        <p:cTn id="3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checked= 1 &amp; amp; version = 1.0.5checked=1&amp;version=1.0.5">
    <p:spTree>
      <p:nvGrpSpPr>
        <p:cNvPr id="1" name=""/>
        <p:cNvGrpSpPr/>
        <p:nvPr/>
      </p:nvGrpSpPr>
      <p:grpSpPr>
        <a:xfrm>
          <a:off x="0" y="0"/>
          <a:ext cx="0" cy="0"/>
          <a:chOff x="0" y="0"/>
          <a:chExt cx="0" cy="0"/>
        </a:xfrm>
      </p:grpSpPr>
      <p:sp>
        <p:nvSpPr>
          <p:cNvPr id="2" name="QB_4_BD.78_1#d86cae6a5?vcp=1&amp;pid=4b64d56a7&amp;color=0,0,0&amp;mp=1&amp;vtp=1&amp;bt=1&amp;bbb=1&amp;hb=1&amp;hltap=1"/>
          <p:cNvSpPr/>
          <p:nvPr/>
        </p:nvSpPr>
        <p:spPr>
          <a:xfrm>
            <a:off x="896112" y="1288669"/>
            <a:ext cx="10387584" cy="1592199"/>
          </a:xfrm>
          <a:prstGeom prst="rect">
            <a:avLst/>
          </a:prstGeom>
          <a:noFill/>
          <a:ln/>
        </p:spPr>
        <p:txBody>
          <a:bodyPr wrap="none" lIns="0" tIns="0" rIns="0" bIns="0" rtlCol="0" anchor="t"/>
          <a:lstStyle/>
          <a:p>
            <a:pPr latinLnBrk="1">
              <a:lnSpc>
                <a:spcPts val="4400"/>
              </a:lnSpc>
            </a:pPr>
            <a:r>
              <a:rPr lang="en-US" altLang="zh-CN" sz="2400" b="0" i="0" dirty="0">
                <a:solidFill>
                  <a:srgbClr val="000000"/>
                </a:solidFill>
                <a:latin typeface="SimSun" pitchFamily="34" charset="0"/>
                <a:ea typeface="SimSun" pitchFamily="34" charset="-122"/>
                <a:cs typeface="SimSun" pitchFamily="34" charset="-120"/>
              </a:rPr>
              <a:t>2.</a:t>
            </a:r>
            <a:r>
              <a:rPr lang="en-US" altLang="zh-CN" sz="2400" b="0" i="0">
                <a:solidFill>
                  <a:srgbClr val="000000"/>
                </a:solidFill>
                <a:latin typeface="SimSun" pitchFamily="34" charset="0"/>
                <a:ea typeface="SimSun" pitchFamily="34" charset="-122"/>
                <a:cs typeface="SimSun" pitchFamily="34" charset="-120"/>
              </a:rPr>
              <a:t>概括这则新闻的主要内容：</a:t>
            </a: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2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3" name="QB_4_BD.79_1#67a6329bf?sp=1&amp;vcp=1&amp;pid=4b64d56a7&amp;color=0,0,0&amp;vtp=1&amp;bbb=1"/>
          <p:cNvSpPr/>
          <p:nvPr/>
        </p:nvSpPr>
        <p:spPr>
          <a:xfrm>
            <a:off x="896112" y="2933128"/>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3.看完这则新闻，你有什么想法？（3分）</a:t>
            </a:r>
            <a:endParaRPr lang="en-US" altLang="zh-CN" sz="2400" dirty="0"/>
          </a:p>
        </p:txBody>
      </p:sp>
      <p:sp>
        <p:nvSpPr>
          <p:cNvPr id="4" name="QB_4_BD.79_2#67a6329bf?sp=1&amp;vcp=1&amp;pid=4b64d56a7&amp;color=0,0,0&amp;vtp=1&amp;bbb=1&amp;hb=1&amp;hltap=1"/>
          <p:cNvSpPr/>
          <p:nvPr/>
        </p:nvSpPr>
        <p:spPr>
          <a:xfrm>
            <a:off x="896112" y="3474466"/>
            <a:ext cx="10387584" cy="2127885"/>
          </a:xfrm>
          <a:prstGeom prst="rect">
            <a:avLst/>
          </a:prstGeom>
          <a:noFill/>
          <a:ln/>
        </p:spPr>
        <p:txBody>
          <a:bodyPr wrap="none" lIns="0" tIns="0" rIns="0" bIns="0" rtlCol="0" anchor="t"/>
          <a:lstStyle/>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2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endParaRPr lang="en-US" altLang="zh-CN" sz="2400" dirty="0">
              <a:solidFill>
                <a:srgbClr val="000000"/>
              </a:solidFill>
              <a:latin typeface="SimSun" panose="02010600030101010101" pitchFamily="2" charset="-122"/>
            </a:endParaRPr>
          </a:p>
        </p:txBody>
      </p:sp>
      <p:sp>
        <p:nvSpPr>
          <p:cNvPr id="5" name="QB_4_AN.77_1#d86cae6a5?vcp=1&amp;pid=4b64d56a7&amp;color=0,0,0&amp;mp=1&amp;vtp=1&amp;bt=1&amp;bbb=1&amp;hb=1&amp;hla=1">
            <a:extLst>
              <a:ext uri="{FF2B5EF4-FFF2-40B4-BE49-F238E27FC236}">
                <a16:creationId xmlns:a16="http://schemas.microsoft.com/office/drawing/2014/main" id="{FCC18547-84B3-A0C0-A4FF-BB0F00786CE9}"/>
              </a:ext>
            </a:extLst>
          </p:cNvPr>
          <p:cNvSpPr/>
          <p:nvPr/>
        </p:nvSpPr>
        <p:spPr>
          <a:xfrm>
            <a:off x="896112" y="1263269"/>
            <a:ext cx="10387584" cy="1592199"/>
          </a:xfrm>
          <a:prstGeom prst="rect">
            <a:avLst/>
          </a:prstGeom>
          <a:noFill/>
          <a:ln/>
        </p:spPr>
        <p:txBody>
          <a:bodyPr wrap="none" lIns="0" tIns="0" rIns="0" bIns="0" rtlCol="0" anchor="t"/>
          <a:lstStyle/>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示例】中国科学家开发的“超级光盘</a:t>
            </a:r>
            <a:r>
              <a:rPr lang="en-US" altLang="zh-CN" sz="2400" b="0" i="0">
                <a:solidFill>
                  <a:srgbClr val="FF0000"/>
                </a:solidFill>
                <a:latin typeface="SimSun" pitchFamily="34" charset="0"/>
                <a:ea typeface="SimSun" pitchFamily="34" charset="-122"/>
                <a:cs typeface="SimSun" pitchFamily="34" charset="-120"/>
              </a:rPr>
              <a:t>”对我</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国发展具有重大意义</a:t>
            </a:r>
            <a:r>
              <a:rPr lang="en-US" altLang="zh-CN" sz="2400" b="0" i="0" dirty="0">
                <a:solidFill>
                  <a:srgbClr val="FF0000"/>
                </a:solidFill>
                <a:latin typeface="SimSun" pitchFamily="34" charset="0"/>
                <a:ea typeface="SimSun" pitchFamily="34" charset="-122"/>
                <a:cs typeface="SimSun" pitchFamily="34" charset="-120"/>
              </a:rPr>
              <a:t>。阮昊研究员将于第二届中国光电子信息“自立自强</a:t>
            </a:r>
            <a:r>
              <a:rPr lang="en-US" altLang="zh-CN" sz="2400" b="0" i="0">
                <a:solidFill>
                  <a:srgbClr val="FF0000"/>
                </a:solidFill>
                <a:latin typeface="SimSun" pitchFamily="34" charset="0"/>
                <a:ea typeface="SimSun" pitchFamily="34" charset="-122"/>
                <a:cs typeface="SimSun" pitchFamily="34" charset="-120"/>
              </a:rPr>
              <a:t>”科</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技成果专场发布会上进行关于</a:t>
            </a:r>
            <a:r>
              <a:rPr lang="en-US" altLang="zh-CN" sz="2400" b="0" i="0" dirty="0">
                <a:solidFill>
                  <a:srgbClr val="FF0000"/>
                </a:solidFill>
                <a:latin typeface="SimSun" pitchFamily="34" charset="0"/>
                <a:ea typeface="SimSun" pitchFamily="34" charset="-122"/>
                <a:cs typeface="SimSun" pitchFamily="34" charset="-120"/>
              </a:rPr>
              <a:t>“超级光盘”</a:t>
            </a:r>
            <a:r>
              <a:rPr lang="en-US" altLang="zh-CN" sz="2400" b="0" i="0">
                <a:solidFill>
                  <a:srgbClr val="FF0000"/>
                </a:solidFill>
                <a:latin typeface="SimSun" pitchFamily="34" charset="0"/>
                <a:ea typeface="SimSun" pitchFamily="34" charset="-122"/>
                <a:cs typeface="SimSun" pitchFamily="34" charset="-120"/>
              </a:rPr>
              <a:t>的成果汇报。</a:t>
            </a:r>
            <a:endParaRPr lang="en-US" altLang="zh-CN" sz="2400" dirty="0"/>
          </a:p>
        </p:txBody>
      </p:sp>
      <p:sp>
        <p:nvSpPr>
          <p:cNvPr id="6" name="QB_4_AN.80_1#67a6329bf?sp=1&amp;vcp=1&amp;pid=4b64d56a7&amp;color=0,0,0&amp;vtp=1&amp;bbb=1&amp;hb=1&amp;hla=1">
            <a:extLst>
              <a:ext uri="{FF2B5EF4-FFF2-40B4-BE49-F238E27FC236}">
                <a16:creationId xmlns:a16="http://schemas.microsoft.com/office/drawing/2014/main" id="{B9D4E4E2-F753-BF25-00B7-3A132BA092DD}"/>
              </a:ext>
            </a:extLst>
          </p:cNvPr>
          <p:cNvSpPr/>
          <p:nvPr/>
        </p:nvSpPr>
        <p:spPr>
          <a:xfrm>
            <a:off x="896112" y="3449066"/>
            <a:ext cx="10387584" cy="2074799"/>
          </a:xfrm>
          <a:prstGeom prst="rect">
            <a:avLst/>
          </a:prstGeom>
          <a:noFill/>
          <a:ln/>
        </p:spPr>
        <p:txBody>
          <a:bodyPr wrap="none" lIns="0" tIns="0" rIns="0" bIns="0" rtlCol="0" anchor="t"/>
          <a:lstStyle/>
          <a:p>
            <a:pPr latinLnBrk="1">
              <a:lnSpc>
                <a:spcPts val="4200"/>
              </a:lnSpc>
            </a:pP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FF0000"/>
                </a:solidFill>
                <a:latin typeface="SimSun" pitchFamily="34" charset="0"/>
                <a:ea typeface="SimSun" pitchFamily="34" charset="-122"/>
                <a:cs typeface="SimSun" pitchFamily="34" charset="-120"/>
              </a:rPr>
              <a:t>【示例】看完这则新闻，我为我国科技事业的飞速发展感到自豪</a:t>
            </a:r>
            <a:r>
              <a:rPr lang="en-US" altLang="zh-CN" sz="2400" b="0" i="0">
                <a:solidFill>
                  <a:srgbClr val="FF0000"/>
                </a:solidFill>
                <a:latin typeface="SimSun" pitchFamily="34" charset="0"/>
                <a:ea typeface="SimSun" pitchFamily="34" charset="-122"/>
                <a:cs typeface="SimSun" pitchFamily="34" charset="-120"/>
              </a:rPr>
              <a:t>。“超级</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光盘</a:t>
            </a:r>
            <a:r>
              <a:rPr lang="en-US" altLang="zh-CN" sz="2400" b="0" i="0" dirty="0">
                <a:solidFill>
                  <a:srgbClr val="FF0000"/>
                </a:solidFill>
                <a:latin typeface="SimSun" pitchFamily="34" charset="0"/>
                <a:ea typeface="SimSun" pitchFamily="34" charset="-122"/>
                <a:cs typeface="SimSun" pitchFamily="34" charset="-120"/>
              </a:rPr>
              <a:t>”的惊艳亮相，对于我国在信息存储领域突破关键核心技术</a:t>
            </a:r>
            <a:r>
              <a:rPr lang="en-US" altLang="zh-CN" sz="2400" b="0" i="0">
                <a:solidFill>
                  <a:srgbClr val="FF0000"/>
                </a:solidFill>
                <a:latin typeface="SimSun" pitchFamily="34" charset="0"/>
                <a:ea typeface="SimSun" pitchFamily="34" charset="-122"/>
                <a:cs typeface="SimSun" pitchFamily="34" charset="-120"/>
              </a:rPr>
              <a:t>、实现数字经</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济的可持续发展具有重大意义</a:t>
            </a:r>
            <a:r>
              <a:rPr lang="en-US" altLang="zh-CN" sz="2400" b="0" i="0" dirty="0">
                <a:solidFill>
                  <a:srgbClr val="FF0000"/>
                </a:solidFill>
                <a:latin typeface="SimSun" pitchFamily="34" charset="0"/>
                <a:ea typeface="SimSun" pitchFamily="34" charset="-122"/>
                <a:cs typeface="SimSun" pitchFamily="34" charset="-120"/>
              </a:rPr>
              <a:t>。这些成就的背后</a:t>
            </a:r>
            <a:r>
              <a:rPr lang="en-US" altLang="zh-CN" sz="2400" b="0" i="0">
                <a:solidFill>
                  <a:srgbClr val="FF0000"/>
                </a:solidFill>
                <a:latin typeface="SimSun" pitchFamily="34" charset="0"/>
                <a:ea typeface="SimSun" pitchFamily="34" charset="-122"/>
                <a:cs typeface="SimSun" pitchFamily="34" charset="-120"/>
              </a:rPr>
              <a:t>，是我国科研人员的锐意创新</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和不懈奋斗</a:t>
            </a:r>
            <a:r>
              <a:rPr lang="en-US" altLang="zh-CN" sz="2400" b="0" i="0" dirty="0">
                <a:solidFill>
                  <a:srgbClr val="FF0000"/>
                </a:solidFill>
                <a:latin typeface="SimSun" pitchFamily="34" charset="0"/>
                <a:ea typeface="SimSun" pitchFamily="34" charset="-122"/>
                <a:cs typeface="SimSun" pitchFamily="34" charset="-120"/>
              </a:rPr>
              <a:t>，这样的精神让我感动，</a:t>
            </a:r>
            <a:r>
              <a:rPr lang="en-US" altLang="zh-CN" sz="2400" b="0" i="0">
                <a:solidFill>
                  <a:srgbClr val="FF0000"/>
                </a:solidFill>
                <a:latin typeface="SimSun" pitchFamily="34" charset="0"/>
                <a:ea typeface="SimSun" pitchFamily="34" charset="-122"/>
                <a:cs typeface="SimSun" pitchFamily="34" charset="-120"/>
              </a:rPr>
              <a:t>让我敬佩。</a:t>
            </a:r>
            <a:endParaRPr lang="en-US" altLang="zh-CN" sz="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bg/>
                                          </p:spTgt>
                                        </p:tgtEl>
                                        <p:attrNameLst>
                                          <p:attrName>style.visibility</p:attrName>
                                        </p:attrNameLst>
                                      </p:cBhvr>
                                      <p:to>
                                        <p:strVal val="visible"/>
                                      </p:to>
                                    </p:set>
                                    <p:anim calcmode="lin" valueType="num">
                                      <p:cBhvr additive="base">
                                        <p:cTn id="25" dur="500" fill="hold"/>
                                        <p:tgtEl>
                                          <p:spTgt spid="2">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2">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xEl>
                                              <p:pRg st="0" end="0"/>
                                            </p:txEl>
                                          </p:spTgt>
                                        </p:tgtEl>
                                        <p:attrNameLst>
                                          <p:attrName>style.visibility</p:attrName>
                                        </p:attrNameLst>
                                      </p:cBhvr>
                                      <p:to>
                                        <p:strVal val="visible"/>
                                      </p:to>
                                    </p:set>
                                    <p:anim calcmode="lin" valueType="num">
                                      <p:cBhvr additive="base">
                                        <p:cTn id="29"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
                                            <p:txEl>
                                              <p:pRg st="1" end="1"/>
                                            </p:txEl>
                                          </p:spTgt>
                                        </p:tgtEl>
                                        <p:attrNameLst>
                                          <p:attrName>style.visibility</p:attrName>
                                        </p:attrNameLst>
                                      </p:cBhvr>
                                      <p:to>
                                        <p:strVal val="visible"/>
                                      </p:to>
                                    </p:set>
                                    <p:anim calcmode="lin" valueType="num">
                                      <p:cBhvr additive="base">
                                        <p:cTn id="3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
                                            <p:txEl>
                                              <p:pRg st="2" end="2"/>
                                            </p:txEl>
                                          </p:spTgt>
                                        </p:tgtEl>
                                        <p:attrNameLst>
                                          <p:attrName>style.visibility</p:attrName>
                                        </p:attrNameLst>
                                      </p:cBhvr>
                                      <p:to>
                                        <p:strVal val="visible"/>
                                      </p:to>
                                    </p:set>
                                    <p:anim calcmode="lin" valueType="num">
                                      <p:cBhvr additive="base">
                                        <p:cTn id="3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bg/>
                                          </p:spTgt>
                                        </p:tgtEl>
                                        <p:attrNameLst>
                                          <p:attrName>style.visibility</p:attrName>
                                        </p:attrNameLst>
                                      </p:cBhvr>
                                      <p:to>
                                        <p:strVal val="visible"/>
                                      </p:to>
                                    </p:set>
                                    <p:anim calcmode="lin" valueType="num">
                                      <p:cBhvr additive="base">
                                        <p:cTn id="4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3">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anim calcmode="lin" valueType="num">
                                      <p:cBhvr additive="base">
                                        <p:cTn id="4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bg/>
                                          </p:spTgt>
                                        </p:tgtEl>
                                        <p:attrNameLst>
                                          <p:attrName>style.visibility</p:attrName>
                                        </p:attrNameLst>
                                      </p:cBhvr>
                                      <p:to>
                                        <p:strVal val="visible"/>
                                      </p:to>
                                    </p:set>
                                    <p:anim calcmode="lin" valueType="num">
                                      <p:cBhvr additive="base">
                                        <p:cTn id="5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4">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xEl>
                                              <p:pRg st="0" end="0"/>
                                            </p:txEl>
                                          </p:spTgt>
                                        </p:tgtEl>
                                        <p:attrNameLst>
                                          <p:attrName>style.visibility</p:attrName>
                                        </p:attrNameLst>
                                      </p:cBhvr>
                                      <p:to>
                                        <p:strVal val="visible"/>
                                      </p:to>
                                    </p:set>
                                    <p:anim calcmode="lin" valueType="num">
                                      <p:cBhvr additive="base">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
                                            <p:txEl>
                                              <p:pRg st="1" end="1"/>
                                            </p:txEl>
                                          </p:spTgt>
                                        </p:tgtEl>
                                        <p:attrNameLst>
                                          <p:attrName>style.visibility</p:attrName>
                                        </p:attrNameLst>
                                      </p:cBhvr>
                                      <p:to>
                                        <p:strVal val="visible"/>
                                      </p:to>
                                    </p:set>
                                    <p:anim calcmode="lin" valueType="num">
                                      <p:cBhvr additive="base">
                                        <p:cTn id="5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1" end="1"/>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
                                            <p:txEl>
                                              <p:pRg st="2" end="2"/>
                                            </p:txEl>
                                          </p:spTgt>
                                        </p:tgtEl>
                                        <p:attrNameLst>
                                          <p:attrName>style.visibility</p:attrName>
                                        </p:attrNameLst>
                                      </p:cBhvr>
                                      <p:to>
                                        <p:strVal val="visible"/>
                                      </p:to>
                                    </p:set>
                                    <p:anim calcmode="lin" valueType="num">
                                      <p:cBhvr additive="base">
                                        <p:cTn id="6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txEl>
                                              <p:pRg st="2" end="2"/>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
                                            <p:txEl>
                                              <p:pRg st="3" end="3"/>
                                            </p:txEl>
                                          </p:spTgt>
                                        </p:tgtEl>
                                        <p:attrNameLst>
                                          <p:attrName>style.visibility</p:attrName>
                                        </p:attrNameLst>
                                      </p:cBhvr>
                                      <p:to>
                                        <p:strVal val="visible"/>
                                      </p:to>
                                    </p:set>
                                    <p:anim calcmode="lin" valueType="num">
                                      <p:cBhvr additive="base">
                                        <p:cTn id="6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bg/>
                                          </p:spTgt>
                                        </p:tgtEl>
                                        <p:attrNameLst>
                                          <p:attrName>style.visibility</p:attrName>
                                        </p:attrNameLst>
                                      </p:cBhvr>
                                      <p:to>
                                        <p:strVal val="visible"/>
                                      </p:to>
                                    </p:set>
                                    <p:anim calcmode="lin" valueType="num">
                                      <p:cBhvr additive="base">
                                        <p:cTn id="7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6">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6">
                                            <p:txEl>
                                              <p:pRg st="0" end="0"/>
                                            </p:txEl>
                                          </p:spTgt>
                                        </p:tgtEl>
                                        <p:attrNameLst>
                                          <p:attrName>style.visibility</p:attrName>
                                        </p:attrNameLst>
                                      </p:cBhvr>
                                      <p:to>
                                        <p:strVal val="visible"/>
                                      </p:to>
                                    </p:set>
                                    <p:anim calcmode="lin" valueType="num">
                                      <p:cBhvr additive="base">
                                        <p:cTn id="7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6">
                                            <p:txEl>
                                              <p:pRg st="1" end="1"/>
                                            </p:txEl>
                                          </p:spTgt>
                                        </p:tgtEl>
                                        <p:attrNameLst>
                                          <p:attrName>style.visibility</p:attrName>
                                        </p:attrNameLst>
                                      </p:cBhvr>
                                      <p:to>
                                        <p:strVal val="visible"/>
                                      </p:to>
                                    </p:set>
                                    <p:anim calcmode="lin" valueType="num">
                                      <p:cBhvr additive="base">
                                        <p:cTn id="8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6">
                                            <p:txEl>
                                              <p:pRg st="2" end="2"/>
                                            </p:txEl>
                                          </p:spTgt>
                                        </p:tgtEl>
                                        <p:attrNameLst>
                                          <p:attrName>style.visibility</p:attrName>
                                        </p:attrNameLst>
                                      </p:cBhvr>
                                      <p:to>
                                        <p:strVal val="visible"/>
                                      </p:to>
                                    </p:set>
                                    <p:anim calcmode="lin" valueType="num">
                                      <p:cBhvr additive="base">
                                        <p:cTn id="8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6">
                                            <p:txEl>
                                              <p:pRg st="3" end="3"/>
                                            </p:txEl>
                                          </p:spTgt>
                                        </p:tgtEl>
                                        <p:attrNameLst>
                                          <p:attrName>style.visibility</p:attrName>
                                        </p:attrNameLst>
                                      </p:cBhvr>
                                      <p:to>
                                        <p:strVal val="visible"/>
                                      </p:to>
                                    </p:set>
                                    <p:anim calcmode="lin" valueType="num">
                                      <p:cBhvr additive="base">
                                        <p:cTn id="8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checked= 1 &amp; amp; version = 1.0.5checked=1&amp;version=1.0.5">
    <p:spTree>
      <p:nvGrpSpPr>
        <p:cNvPr id="1" name=""/>
        <p:cNvGrpSpPr/>
        <p:nvPr/>
      </p:nvGrpSpPr>
      <p:grpSpPr>
        <a:xfrm>
          <a:off x="0" y="0"/>
          <a:ext cx="0" cy="0"/>
          <a:chOff x="0" y="0"/>
          <a:chExt cx="0" cy="0"/>
        </a:xfrm>
      </p:grpSpPr>
      <p:sp>
        <p:nvSpPr>
          <p:cNvPr id="2" name="C_2_BD#8ae74bda5?vcp=1&amp;pid=e131a7544&amp;color=0,0,0&amp;vtp=1&amp;bt=1&amp;bbb=1&amp;hb=1"/>
          <p:cNvSpPr/>
          <p:nvPr/>
        </p:nvSpPr>
        <p:spPr>
          <a:xfrm>
            <a:off x="896112" y="896112"/>
            <a:ext cx="10387584" cy="853440"/>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三、阳阳分享了有关自然与科学的文章，</a:t>
            </a:r>
            <a:r>
              <a:rPr lang="en-US" altLang="zh-CN" sz="2800" b="1" i="0">
                <a:solidFill>
                  <a:srgbClr val="000000"/>
                </a:solidFill>
                <a:latin typeface="SimSun" pitchFamily="34" charset="0"/>
                <a:ea typeface="SimSun" pitchFamily="34" charset="-122"/>
                <a:cs typeface="SimSun" pitchFamily="34" charset="-120"/>
              </a:rPr>
              <a:t>请你阅读并完成练习。</a:t>
            </a:r>
          </a:p>
          <a:p>
            <a:pPr latinLnBrk="1">
              <a:lnSpc>
                <a:spcPts val="3400"/>
              </a:lnSpc>
            </a:pPr>
            <a:r>
              <a:rPr lang="en-US" altLang="zh-CN" sz="2800" b="1" i="0">
                <a:solidFill>
                  <a:srgbClr val="000000"/>
                </a:solidFill>
                <a:latin typeface="SimSun" pitchFamily="34" charset="0"/>
                <a:ea typeface="SimSun" pitchFamily="34" charset="-122"/>
                <a:cs typeface="SimSun" pitchFamily="34" charset="-120"/>
              </a:rPr>
              <a:t>（</a:t>
            </a:r>
            <a:r>
              <a:rPr lang="en-US" altLang="zh-CN" sz="2800" b="1" i="0" dirty="0">
                <a:solidFill>
                  <a:srgbClr val="000000"/>
                </a:solidFill>
                <a:latin typeface="SimSun" pitchFamily="34" charset="0"/>
                <a:ea typeface="SimSun" pitchFamily="34" charset="-122"/>
                <a:cs typeface="SimSun" pitchFamily="34" charset="-120"/>
              </a:rPr>
              <a:t>16分）</a:t>
            </a:r>
            <a:endParaRPr lang="en-US" altLang="zh-CN" sz="2800" dirty="0"/>
          </a:p>
        </p:txBody>
      </p:sp>
      <p:sp>
        <p:nvSpPr>
          <p:cNvPr id="3" name="QM_3_BD.44_1#aff5f38d5?vcp=1&amp;pid=8ae74bda5&amp;color=0,0,0&amp;vtp=1&amp;bbb=1&amp;hb=1"/>
          <p:cNvSpPr/>
          <p:nvPr/>
        </p:nvSpPr>
        <p:spPr>
          <a:xfrm>
            <a:off x="896112" y="1741742"/>
            <a:ext cx="10387584" cy="4278249"/>
          </a:xfrm>
          <a:prstGeom prst="rect">
            <a:avLst/>
          </a:prstGeom>
          <a:noFill/>
          <a:ln/>
        </p:spPr>
        <p:txBody>
          <a:bodyPr wrap="none" lIns="0" tIns="0" rIns="0" bIns="0" rtlCol="0" anchor="t"/>
          <a:lstStyle/>
          <a:p>
            <a:pPr algn="l" latinLnBrk="1">
              <a:lnSpc>
                <a:spcPts val="3800"/>
              </a:lnSpc>
            </a:pPr>
            <a:r>
              <a:rPr lang="en-US" altLang="zh-CN" sz="2400" b="1" i="0" dirty="0">
                <a:solidFill>
                  <a:srgbClr val="000000"/>
                </a:solidFill>
                <a:latin typeface="Times New Roman" pitchFamily="34" charset="0"/>
                <a:ea typeface="KaiTi" pitchFamily="34" charset="-122"/>
                <a:cs typeface="Times New Roman" pitchFamily="34" charset="-120"/>
              </a:rPr>
              <a:t>【材料一】</a:t>
            </a:r>
            <a:endParaRPr lang="en-US" altLang="zh-CN" sz="2400" dirty="0"/>
          </a:p>
          <a:p>
            <a:pPr latinLnBrk="1">
              <a:lnSpc>
                <a:spcPts val="3800"/>
              </a:lnSpc>
            </a:pPr>
            <a:r>
              <a:rPr lang="en-US" altLang="zh-CN" sz="2400" b="0" i="0">
                <a:solidFill>
                  <a:srgbClr val="000000"/>
                </a:solidFill>
                <a:latin typeface="SimSun" panose="02010600030101010101" pitchFamily="2" charset="-122"/>
                <a:ea typeface="KaiTi" pitchFamily="34" charset="-122"/>
                <a:cs typeface="Times New Roma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早在</a:t>
            </a:r>
            <a:r>
              <a:rPr lang="en-US" altLang="zh-CN" sz="2400" b="0" i="0" dirty="0">
                <a:solidFill>
                  <a:srgbClr val="000000"/>
                </a:solidFill>
                <a:latin typeface="Times New Roman" pitchFamily="34" charset="0"/>
                <a:ea typeface="KaiTi" pitchFamily="34" charset="-122"/>
                <a:cs typeface="Times New Roman" pitchFamily="34" charset="-120"/>
              </a:rPr>
              <a:t>19世纪</a:t>
            </a:r>
            <a:r>
              <a:rPr lang="en-US" altLang="zh-CN" sz="2400" b="0" i="0">
                <a:solidFill>
                  <a:srgbClr val="000000"/>
                </a:solidFill>
                <a:latin typeface="Times New Roman" pitchFamily="34" charset="0"/>
                <a:ea typeface="KaiTi" pitchFamily="34" charset="-122"/>
                <a:cs typeface="Times New Roman" pitchFamily="34" charset="-120"/>
              </a:rPr>
              <a:t>,英国学者赫胥黎就注意到恐龙和鸟类在骨骼结构上有许多相</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似之处</a:t>
            </a:r>
            <a:r>
              <a:rPr lang="en-US" altLang="zh-CN" sz="2400" b="0" i="0" dirty="0">
                <a:solidFill>
                  <a:srgbClr val="000000"/>
                </a:solidFill>
                <a:latin typeface="Times New Roman" pitchFamily="34" charset="0"/>
                <a:ea typeface="KaiTi" pitchFamily="34" charset="-122"/>
                <a:cs typeface="Times New Roman" pitchFamily="34" charset="-120"/>
              </a:rPr>
              <a:t>。在研究了大量恐龙和鸟类化石之后,科学家们提出</a:t>
            </a:r>
            <a:r>
              <a:rPr lang="en-US" altLang="zh-CN" sz="2400" b="0" i="0">
                <a:solidFill>
                  <a:srgbClr val="000000"/>
                </a:solidFill>
                <a:latin typeface="Times New Roman" pitchFamily="34" charset="0"/>
                <a:ea typeface="KaiTi" pitchFamily="34" charset="-122"/>
                <a:cs typeface="Times New Roman" pitchFamily="34" charset="-120"/>
              </a:rPr>
              <a:t>，鸟类不仅和恐龙</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有亲缘关系</a:t>
            </a:r>
            <a:r>
              <a:rPr lang="en-US" altLang="zh-CN" sz="2400" b="0" i="0" dirty="0">
                <a:solidFill>
                  <a:srgbClr val="000000"/>
                </a:solidFill>
                <a:latin typeface="Times New Roman" pitchFamily="34" charset="0"/>
                <a:ea typeface="KaiTi" pitchFamily="34" charset="-122"/>
                <a:cs typeface="Times New Roman" pitchFamily="34" charset="-120"/>
              </a:rPr>
              <a:t>,而且很可能就是一种小型恐龙的后裔。根据这一假说</a:t>
            </a:r>
            <a:r>
              <a:rPr lang="en-US" altLang="zh-CN" sz="2400" b="0" i="0">
                <a:solidFill>
                  <a:srgbClr val="000000"/>
                </a:solidFill>
                <a:latin typeface="Times New Roman" pitchFamily="34" charset="0"/>
                <a:ea typeface="KaiTi" pitchFamily="34" charset="-122"/>
                <a:cs typeface="Times New Roman" pitchFamily="34" charset="-120"/>
              </a:rPr>
              <a:t>,一些与鸟类</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亲缘关系较近的恐龙应该长有羽毛</a:t>
            </a:r>
            <a:r>
              <a:rPr lang="en-US" altLang="zh-CN" sz="2400" b="0" i="0" dirty="0">
                <a:solidFill>
                  <a:srgbClr val="000000"/>
                </a:solidFill>
                <a:latin typeface="Times New Roman" pitchFamily="34" charset="0"/>
                <a:ea typeface="KaiTi" pitchFamily="34" charset="-122"/>
                <a:cs typeface="Times New Roman" pitchFamily="34" charset="-120"/>
              </a:rPr>
              <a:t>,但一直没有找到化石证据。20世纪末期</a:t>
            </a:r>
            <a:r>
              <a:rPr lang="en-US" altLang="zh-CN" sz="2400" b="0" i="0">
                <a:solidFill>
                  <a:srgbClr val="000000"/>
                </a:solidFill>
                <a:latin typeface="Times New Roman" pitchFamily="34" charset="0"/>
                <a:ea typeface="KaiTi" pitchFamily="34" charset="-122"/>
                <a:cs typeface="Times New Roman" pitchFamily="34" charset="-120"/>
              </a:rPr>
              <a:t>,我</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国科学家在辽宁西部首次发现了保存有羽毛的恐龙化石,顿时使全世界的研究</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者们欣喜若狂</a:t>
            </a:r>
            <a:r>
              <a:rPr lang="en-US" altLang="zh-CN" sz="2400" b="0" i="0" dirty="0">
                <a:solidFill>
                  <a:srgbClr val="000000"/>
                </a:solidFill>
                <a:latin typeface="Times New Roman" pitchFamily="34" charset="0"/>
                <a:ea typeface="KaiTi" pitchFamily="34" charset="-122"/>
                <a:cs typeface="Times New Roman" pitchFamily="34" charset="-120"/>
              </a:rPr>
              <a:t>。辽西的发现向世人展示了恐龙长羽毛的证据</a:t>
            </a:r>
            <a:r>
              <a:rPr lang="en-US" altLang="zh-CN" sz="2400" b="0" i="0">
                <a:solidFill>
                  <a:srgbClr val="000000"/>
                </a:solidFill>
                <a:latin typeface="Times New Roman" pitchFamily="34" charset="0"/>
                <a:ea typeface="KaiTi" pitchFamily="34" charset="-122"/>
                <a:cs typeface="Times New Roman" pitchFamily="34" charset="-120"/>
              </a:rPr>
              <a:t>,给这幅古生物学</a:t>
            </a:r>
          </a:p>
          <a:p>
            <a:pPr latinLnBrk="1">
              <a:lnSpc>
                <a:spcPts val="3800"/>
              </a:lnSpc>
            </a:pPr>
            <a:r>
              <a:rPr lang="en-US" altLang="zh-CN" sz="2400" b="0" i="0">
                <a:solidFill>
                  <a:srgbClr val="000000"/>
                </a:solidFill>
                <a:latin typeface="Times New Roman" pitchFamily="34" charset="0"/>
                <a:ea typeface="KaiTi" pitchFamily="34" charset="-122"/>
                <a:cs typeface="Times New Roman" pitchFamily="34" charset="-120"/>
              </a:rPr>
              <a:t>家们描绘的画卷涂上了点睛之笔</a:t>
            </a:r>
            <a:r>
              <a:rPr lang="en-US" altLang="zh-CN" sz="2400" b="0" i="0" dirty="0">
                <a:solidFill>
                  <a:srgbClr val="000000"/>
                </a:solidFill>
                <a:latin typeface="Times New Roman" pitchFamily="34" charset="0"/>
                <a:ea typeface="KaiTi" pitchFamily="34" charset="-122"/>
                <a:cs typeface="Times New Roman" pitchFamily="34" charset="-120"/>
              </a:rPr>
              <a:t>。</a:t>
            </a:r>
            <a:endParaRPr lang="en-US" altLang="zh-CN" sz="2400" dirty="0"/>
          </a:p>
          <a:p>
            <a:pPr algn="r" latinLnBrk="1">
              <a:lnSpc>
                <a:spcPts val="3600"/>
              </a:lnSpc>
            </a:pP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节选自《飞向蓝天的恐龙》）</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checked= 1 &amp; amp; version = 1.0.5checked=1&amp;version=1.0.5">
    <p:spTree>
      <p:nvGrpSpPr>
        <p:cNvPr id="1" name=""/>
        <p:cNvGrpSpPr/>
        <p:nvPr/>
      </p:nvGrpSpPr>
      <p:grpSpPr>
        <a:xfrm>
          <a:off x="0" y="0"/>
          <a:ext cx="0" cy="0"/>
          <a:chOff x="0" y="0"/>
          <a:chExt cx="0" cy="0"/>
        </a:xfrm>
      </p:grpSpPr>
      <p:sp>
        <p:nvSpPr>
          <p:cNvPr id="2" name="QM_3_BD.44_2#aff5f38d5?vcp=1&amp;pid=8ae74bda5&amp;color=0,0,0&amp;vtp=1&amp;bt=1&amp;bbb=1&amp;hb=1"/>
          <p:cNvSpPr/>
          <p:nvPr/>
        </p:nvSpPr>
        <p:spPr>
          <a:xfrm>
            <a:off x="896112" y="978726"/>
            <a:ext cx="10387584" cy="49449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KaiTi" pitchFamily="34" charset="-122"/>
                <a:cs typeface="Times New Roman" pitchFamily="34" charset="-120"/>
              </a:rPr>
              <a:t>【材料二】</a:t>
            </a:r>
            <a:endParaRPr lang="en-US" altLang="zh-CN" sz="2400" dirty="0"/>
          </a:p>
          <a:p>
            <a:pPr latinLnBrk="1">
              <a:lnSpc>
                <a:spcPts val="4400"/>
              </a:lnSpc>
            </a:pPr>
            <a:r>
              <a:rPr lang="en-US" altLang="zh-CN" sz="2400" b="0" i="0">
                <a:solidFill>
                  <a:srgbClr val="000000"/>
                </a:solidFill>
                <a:latin typeface="SimSun" panose="02010600030101010101" pitchFamily="2" charset="-122"/>
                <a:ea typeface="KaiTi" pitchFamily="34" charset="-122"/>
                <a:cs typeface="Times New Roma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科学家们在约</a:t>
            </a:r>
            <a:r>
              <a:rPr lang="en-US" altLang="zh-CN" sz="2400" b="0" i="0" dirty="0">
                <a:solidFill>
                  <a:srgbClr val="000000"/>
                </a:solidFill>
                <a:latin typeface="Times New Roman" pitchFamily="34" charset="0"/>
                <a:ea typeface="KaiTi" pitchFamily="34" charset="-122"/>
                <a:cs typeface="Times New Roman" pitchFamily="34" charset="-120"/>
              </a:rPr>
              <a:t>6500万年前的地层中发现了高浓度的铱（yī</a:t>
            </a:r>
            <a:r>
              <a:rPr lang="en-US" altLang="zh-CN" sz="2400" b="0" i="0">
                <a:solidFill>
                  <a:srgbClr val="000000"/>
                </a:solidFill>
                <a:latin typeface="Times New Roman" pitchFamily="34" charset="0"/>
                <a:ea typeface="KaiTi" pitchFamily="34" charset="-122"/>
                <a:cs typeface="Times New Roman" pitchFamily="34" charset="-120"/>
              </a:rPr>
              <a:t>）,其含量是正常</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含量的几十甚至数百倍</a:t>
            </a:r>
            <a:r>
              <a:rPr lang="en-US" altLang="zh-CN" sz="2400" b="0" i="0" dirty="0">
                <a:solidFill>
                  <a:srgbClr val="000000"/>
                </a:solidFill>
                <a:latin typeface="Times New Roman" pitchFamily="34" charset="0"/>
                <a:ea typeface="KaiTi" pitchFamily="34" charset="-122"/>
                <a:cs typeface="Times New Roman" pitchFamily="34" charset="-120"/>
              </a:rPr>
              <a:t>,如此高浓度的铱只有在太空的陨（yǔn</a:t>
            </a:r>
            <a:r>
              <a:rPr lang="en-US" altLang="zh-CN" sz="2400" b="0" i="0">
                <a:solidFill>
                  <a:srgbClr val="000000"/>
                </a:solidFill>
                <a:latin typeface="Times New Roman" pitchFamily="34" charset="0"/>
                <a:ea typeface="KaiTi" pitchFamily="34" charset="-122"/>
                <a:cs typeface="Times New Roman" pitchFamily="34" charset="-120"/>
              </a:rPr>
              <a:t>）石中才可以找</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到</a:t>
            </a:r>
            <a:r>
              <a:rPr lang="en-US" altLang="zh-CN" sz="2400" b="0" i="0" dirty="0">
                <a:solidFill>
                  <a:srgbClr val="000000"/>
                </a:solidFill>
                <a:latin typeface="Times New Roman" pitchFamily="34" charset="0"/>
                <a:ea typeface="KaiTi" pitchFamily="34" charset="-122"/>
                <a:cs typeface="Times New Roman" pitchFamily="34" charset="-120"/>
              </a:rPr>
              <a:t>,地球上是不可能存在的。于是</a:t>
            </a:r>
            <a:r>
              <a:rPr lang="en-US" altLang="zh-CN" sz="2400" b="0" i="0">
                <a:solidFill>
                  <a:srgbClr val="000000"/>
                </a:solidFill>
                <a:latin typeface="Times New Roman" pitchFamily="34" charset="0"/>
                <a:ea typeface="KaiTi" pitchFamily="34" charset="-122"/>
                <a:cs typeface="Times New Roman" pitchFamily="34" charset="-120"/>
              </a:rPr>
              <a:t>,科学家提出恐龙可能是在小行星撞击事件中</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灭绝的假说</a:t>
            </a:r>
            <a:r>
              <a:rPr lang="en-US" altLang="zh-CN" sz="2400" b="0" i="0" dirty="0">
                <a:solidFill>
                  <a:srgbClr val="000000"/>
                </a:solidFill>
                <a:latin typeface="Times New Roman" pitchFamily="34" charset="0"/>
                <a:ea typeface="KaiTi" pitchFamily="34" charset="-122"/>
                <a:cs typeface="Times New Roman" pitchFamily="34" charset="-120"/>
              </a:rPr>
              <a:t>。</a:t>
            </a:r>
            <a:endParaRPr lang="en-US" altLang="zh-CN" sz="2400" dirty="0"/>
          </a:p>
          <a:p>
            <a:pPr latinLnBrk="1">
              <a:lnSpc>
                <a:spcPts val="4400"/>
              </a:lnSpc>
            </a:pPr>
            <a:r>
              <a:rPr lang="en-US" altLang="zh-CN" sz="2400" b="0" i="0">
                <a:solidFill>
                  <a:srgbClr val="000000"/>
                </a:solidFill>
                <a:latin typeface="SimSun" panose="02010600030101010101" pitchFamily="2" charset="-122"/>
                <a:ea typeface="KaiTi" pitchFamily="34" charset="-122"/>
                <a:cs typeface="Times New Roma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科学家还发现</a:t>
            </a:r>
            <a:r>
              <a:rPr lang="en-US" altLang="zh-CN" sz="2400" b="0" i="0" dirty="0">
                <a:solidFill>
                  <a:srgbClr val="000000"/>
                </a:solidFill>
                <a:latin typeface="Times New Roman" pitchFamily="34" charset="0"/>
                <a:ea typeface="KaiTi" pitchFamily="34" charset="-122"/>
                <a:cs typeface="Times New Roman" pitchFamily="34" charset="-120"/>
              </a:rPr>
              <a:t>，一些恐龙化石附近有大坑。</a:t>
            </a:r>
            <a:r>
              <a:rPr lang="en-US" altLang="zh-CN" sz="2400" b="0" i="0">
                <a:solidFill>
                  <a:srgbClr val="000000"/>
                </a:solidFill>
                <a:latin typeface="Times New Roman" pitchFamily="34" charset="0"/>
                <a:ea typeface="KaiTi" pitchFamily="34" charset="-122"/>
                <a:cs typeface="Times New Roman" pitchFamily="34" charset="-120"/>
              </a:rPr>
              <a:t>这为小行星撞击说提供了证据。</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地质学家曾经在墨西哥发现一个直径约</a:t>
            </a:r>
            <a:r>
              <a:rPr lang="en-US" altLang="zh-CN" sz="2400" b="0" i="0" dirty="0">
                <a:solidFill>
                  <a:srgbClr val="000000"/>
                </a:solidFill>
                <a:latin typeface="Times New Roman" pitchFamily="34" charset="0"/>
                <a:ea typeface="KaiTi" pitchFamily="34" charset="-122"/>
                <a:cs typeface="Times New Roman" pitchFamily="34" charset="-120"/>
              </a:rPr>
              <a:t>180千米的撞击坑遗迹</a:t>
            </a:r>
            <a:r>
              <a:rPr lang="en-US" altLang="zh-CN" sz="2400" b="0" i="0">
                <a:solidFill>
                  <a:srgbClr val="000000"/>
                </a:solidFill>
                <a:latin typeface="Times New Roman" pitchFamily="34" charset="0"/>
                <a:ea typeface="KaiTi" pitchFamily="34" charset="-122"/>
                <a:cs typeface="Times New Roman" pitchFamily="34" charset="-120"/>
              </a:rPr>
              <a:t>,他们认为这就是</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小行星撞击发生的地点</a:t>
            </a:r>
            <a:r>
              <a:rPr lang="en-US" altLang="zh-CN" sz="2400" b="0" i="0" dirty="0">
                <a:solidFill>
                  <a:srgbClr val="000000"/>
                </a:solidFill>
                <a:latin typeface="Times New Roman" pitchFamily="34" charset="0"/>
                <a:ea typeface="KaiTi" pitchFamily="34" charset="-122"/>
                <a:cs typeface="Times New Roman" pitchFamily="34" charset="-120"/>
              </a:rPr>
              <a:t>。科学家根据坑的大小计算出此次撞击释放的能量</a:t>
            </a:r>
            <a:r>
              <a:rPr lang="en-US" altLang="zh-CN" sz="2400" b="0" i="0">
                <a:solidFill>
                  <a:srgbClr val="000000"/>
                </a:solidFill>
                <a:latin typeface="Times New Roman" pitchFamily="34" charset="0"/>
                <a:ea typeface="KaiTi" pitchFamily="34" charset="-122"/>
                <a:cs typeface="Times New Roman" pitchFamily="34" charset="-120"/>
              </a:rPr>
              <a:t>。根</a:t>
            </a:r>
          </a:p>
          <a:p>
            <a:pPr latinLnBrk="1">
              <a:lnSpc>
                <a:spcPts val="4200"/>
              </a:lnSpc>
            </a:pPr>
            <a:r>
              <a:rPr lang="en-US" altLang="zh-CN" sz="2400" b="0" i="0">
                <a:solidFill>
                  <a:srgbClr val="000000"/>
                </a:solidFill>
                <a:latin typeface="Times New Roman" pitchFamily="34" charset="0"/>
                <a:ea typeface="KaiTi" pitchFamily="34" charset="-122"/>
                <a:cs typeface="Times New Roman" pitchFamily="34" charset="-120"/>
              </a:rPr>
              <a:t>据这些信息</a:t>
            </a:r>
            <a:r>
              <a:rPr lang="en-US" altLang="zh-CN" sz="2400" b="0" i="0" dirty="0">
                <a:solidFill>
                  <a:srgbClr val="000000"/>
                </a:solidFill>
                <a:latin typeface="Times New Roman" pitchFamily="34" charset="0"/>
                <a:ea typeface="KaiTi" pitchFamily="34" charset="-122"/>
                <a:cs typeface="Times New Roman" pitchFamily="34" charset="-120"/>
              </a:rPr>
              <a:t>,美国行星科学家对此次事件进行了细节过程推想。</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checked= 1 &amp; amp; version = 1.0.5checked=1&amp;version=1.0.5">
    <p:spTree>
      <p:nvGrpSpPr>
        <p:cNvPr id="1" name=""/>
        <p:cNvGrpSpPr/>
        <p:nvPr/>
      </p:nvGrpSpPr>
      <p:grpSpPr>
        <a:xfrm>
          <a:off x="0" y="0"/>
          <a:ext cx="0" cy="0"/>
          <a:chOff x="0" y="0"/>
          <a:chExt cx="0" cy="0"/>
        </a:xfrm>
      </p:grpSpPr>
      <p:sp>
        <p:nvSpPr>
          <p:cNvPr id="2" name="C_1_BD#e131a7544.fixed?vcp=1&amp;color=0,0,0&amp;vtp=1&amp;bbb=1"/>
          <p:cNvSpPr/>
          <p:nvPr/>
        </p:nvSpPr>
        <p:spPr>
          <a:xfrm>
            <a:off x="384048" y="2231136"/>
            <a:ext cx="11420856" cy="1197864"/>
          </a:xfrm>
          <a:prstGeom prst="rect">
            <a:avLst/>
          </a:prstGeom>
          <a:noFill/>
          <a:ln/>
        </p:spPr>
        <p:txBody>
          <a:bodyPr wrap="none" lIns="0" tIns="0" rIns="0" bIns="0" rtlCol="0" anchor="ctr"/>
          <a:lstStyle/>
          <a:p>
            <a:pPr algn="ctr" latinLnBrk="1">
              <a:lnSpc>
                <a:spcPts val="9100"/>
              </a:lnSpc>
            </a:pPr>
            <a:r>
              <a:rPr lang="en-US" altLang="zh-CN" sz="7200" b="1" i="0" dirty="0">
                <a:solidFill>
                  <a:srgbClr val="000000"/>
                </a:solidFill>
                <a:latin typeface="Microsoft YaHei Bold" pitchFamily="34" charset="0"/>
                <a:ea typeface="Microsoft YaHei Bold" pitchFamily="34" charset="-122"/>
                <a:cs typeface="Microsoft YaHei Bold" pitchFamily="34" charset="-120"/>
              </a:rPr>
              <a:t>第二单元</a:t>
            </a:r>
            <a:r>
              <a:rPr lang="en-US" altLang="zh-CN" sz="7200" b="1" i="0" dirty="0">
                <a:solidFill>
                  <a:srgbClr val="000000"/>
                </a:solidFill>
                <a:latin typeface="SimSun" pitchFamily="34" charset="0"/>
                <a:ea typeface="SimSun" pitchFamily="34" charset="-122"/>
                <a:cs typeface="SimSun" pitchFamily="34" charset="-120"/>
              </a:rPr>
              <a:t> </a:t>
            </a:r>
            <a:r>
              <a:rPr lang="en-US" altLang="zh-CN" sz="7200" b="1" i="0" dirty="0">
                <a:solidFill>
                  <a:srgbClr val="000000"/>
                </a:solidFill>
                <a:latin typeface="Microsoft YaHei Bold" pitchFamily="34" charset="0"/>
                <a:ea typeface="Microsoft YaHei Bold" pitchFamily="34" charset="-122"/>
                <a:cs typeface="Microsoft YaHei Bold" pitchFamily="34" charset="-120"/>
              </a:rPr>
              <a:t>综合检测卷</a:t>
            </a:r>
            <a:endParaRPr lang="en-US" altLang="zh-CN" sz="7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checked= 1 &amp; amp; version = 1.0.5checked=1&amp;version=1.0.5">
    <p:spTree>
      <p:nvGrpSpPr>
        <p:cNvPr id="1" name=""/>
        <p:cNvGrpSpPr/>
        <p:nvPr/>
      </p:nvGrpSpPr>
      <p:grpSpPr>
        <a:xfrm>
          <a:off x="0" y="0"/>
          <a:ext cx="0" cy="0"/>
          <a:chOff x="0" y="0"/>
          <a:chExt cx="0" cy="0"/>
        </a:xfrm>
      </p:grpSpPr>
      <p:sp>
        <p:nvSpPr>
          <p:cNvPr id="2" name="QM_3_BD.44_3#aff5f38d5?vcp=1&amp;pid=8ae74bda5&amp;color=0,0,0&amp;mp=1&amp;vtp=1&amp;bt=1&amp;bbb=1&amp;hb=1"/>
          <p:cNvSpPr/>
          <p:nvPr/>
        </p:nvSpPr>
        <p:spPr>
          <a:xfrm>
            <a:off x="896112" y="2088705"/>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约6500万年前,一颗小行星以极高的速度划过天空,狠狠地撞向地面</a:t>
            </a:r>
            <a:r>
              <a:rPr lang="en-US" altLang="zh-CN" sz="2400" b="0" i="0">
                <a:solidFill>
                  <a:srgbClr val="000000"/>
                </a:solidFill>
                <a:latin typeface="Times New Roman" pitchFamily="34" charset="0"/>
                <a:ea typeface="KaiTi" pitchFamily="34" charset="-122"/>
                <a:cs typeface="Times New Roman" pitchFamily="34" charset="-120"/>
              </a:rPr>
              <a:t>，产生</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相当于</a:t>
            </a:r>
            <a:r>
              <a:rPr lang="en-US" altLang="zh-CN" sz="2400" b="0" i="0" dirty="0">
                <a:solidFill>
                  <a:srgbClr val="000000"/>
                </a:solidFill>
                <a:latin typeface="Times New Roman" pitchFamily="34" charset="0"/>
                <a:ea typeface="KaiTi" pitchFamily="34" charset="-122"/>
                <a:cs typeface="Times New Roman" pitchFamily="34" charset="-120"/>
              </a:rPr>
              <a:t>100万亿吨烈性炸药的爆炸力量。附近的动植物有些死于高温炙（</a:t>
            </a:r>
            <a:r>
              <a:rPr lang="en-US" altLang="zh-CN" sz="2400" b="0" i="0">
                <a:solidFill>
                  <a:srgbClr val="000000"/>
                </a:solidFill>
                <a:latin typeface="Times New Roman" pitchFamily="34" charset="0"/>
                <a:ea typeface="KaiTi" pitchFamily="34" charset="-122"/>
                <a:cs typeface="Times New Roman" pitchFamily="34" charset="-120"/>
              </a:rPr>
              <a:t>zhì）</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烤和强烈的冲击波</a:t>
            </a:r>
            <a:r>
              <a:rPr lang="en-US" altLang="zh-CN" sz="2400" b="0" i="0" dirty="0">
                <a:solidFill>
                  <a:srgbClr val="000000"/>
                </a:solidFill>
                <a:latin typeface="Times New Roman" pitchFamily="34" charset="0"/>
                <a:ea typeface="KaiTi" pitchFamily="34" charset="-122"/>
                <a:cs typeface="Times New Roman" pitchFamily="34" charset="-120"/>
              </a:rPr>
              <a:t>,有些在撞击引起的海啸和地震中死亡</a:t>
            </a:r>
            <a:r>
              <a:rPr lang="en-US" altLang="zh-CN" sz="2400" b="0" i="0">
                <a:solidFill>
                  <a:srgbClr val="000000"/>
                </a:solidFill>
                <a:latin typeface="Times New Roman" pitchFamily="34" charset="0"/>
                <a:ea typeface="KaiTi" pitchFamily="34" charset="-122"/>
                <a:cs typeface="Times New Roman" pitchFamily="34" charset="-120"/>
              </a:rPr>
              <a:t>。遮天蔽日的尘埃基</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本上阻隔了所有阳光</a:t>
            </a:r>
            <a:r>
              <a:rPr lang="en-US" altLang="zh-CN" sz="2400" b="0" i="0" dirty="0">
                <a:solidFill>
                  <a:srgbClr val="000000"/>
                </a:solidFill>
                <a:latin typeface="Times New Roman" pitchFamily="34" charset="0"/>
                <a:ea typeface="KaiTi" pitchFamily="34" charset="-122"/>
                <a:cs typeface="Times New Roman" pitchFamily="34" charset="-120"/>
              </a:rPr>
              <a:t>,整个地球陷入漫长而彻底的黑暗,</a:t>
            </a:r>
            <a:r>
              <a:rPr lang="en-US" altLang="zh-CN" sz="2400" b="0" i="0">
                <a:solidFill>
                  <a:srgbClr val="000000"/>
                </a:solidFill>
                <a:latin typeface="Times New Roman" pitchFamily="34" charset="0"/>
                <a:ea typeface="KaiTi" pitchFamily="34" charset="-122"/>
                <a:cs typeface="Times New Roman" pitchFamily="34" charset="-120"/>
              </a:rPr>
              <a:t>植物的光合作用终止了,</a:t>
            </a:r>
          </a:p>
          <a:p>
            <a:pPr latinLnBrk="1">
              <a:lnSpc>
                <a:spcPts val="4200"/>
              </a:lnSpc>
            </a:pPr>
            <a:r>
              <a:rPr lang="en-US" altLang="zh-CN" sz="2400" b="0" i="0">
                <a:solidFill>
                  <a:srgbClr val="000000"/>
                </a:solidFill>
                <a:latin typeface="Times New Roman" pitchFamily="34" charset="0"/>
                <a:ea typeface="KaiTi" pitchFamily="34" charset="-122"/>
                <a:cs typeface="Times New Roman" pitchFamily="34" charset="-120"/>
              </a:rPr>
              <a:t>动物也因此而遭殃（y</a:t>
            </a:r>
            <a:r>
              <a:rPr lang="en-US" altLang="zh-CN" sz="2400" b="0" i="0">
                <a:solidFill>
                  <a:srgbClr val="000000"/>
                </a:solidFill>
                <a:latin typeface="SimSun" panose="02010600030101010101" pitchFamily="2" charset="-122"/>
                <a:ea typeface="KaiTi" pitchFamily="34" charset="-122"/>
                <a:cs typeface="Times New Roman" pitchFamily="34" charset="-120"/>
              </a:rPr>
              <a:t>ā</a:t>
            </a:r>
            <a:r>
              <a:rPr lang="en-US" altLang="zh-CN" sz="2400" b="0" i="0">
                <a:solidFill>
                  <a:srgbClr val="000000"/>
                </a:solidFill>
                <a:latin typeface="Times New Roman" pitchFamily="34" charset="0"/>
                <a:ea typeface="KaiTi" pitchFamily="34" charset="-122"/>
                <a:cs typeface="Times New Roman" pitchFamily="34" charset="-120"/>
              </a:rPr>
              <a:t>nɡ）,</a:t>
            </a:r>
            <a:r>
              <a:rPr lang="en-US" altLang="zh-CN" sz="2400" b="0" i="0" dirty="0">
                <a:solidFill>
                  <a:srgbClr val="000000"/>
                </a:solidFill>
                <a:latin typeface="Times New Roman" pitchFamily="34" charset="0"/>
                <a:ea typeface="KaiTi" pitchFamily="34" charset="-122"/>
                <a:cs typeface="Times New Roman" pitchFamily="34" charset="-120"/>
              </a:rPr>
              <a:t>食物链受到严重破坏,恐龙也因此而灭绝。</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checked= 1 &amp; amp; version = 1.0.5checked=1&amp;version=1.0.5">
    <p:spTree>
      <p:nvGrpSpPr>
        <p:cNvPr id="1" name=""/>
        <p:cNvGrpSpPr/>
        <p:nvPr/>
      </p:nvGrpSpPr>
      <p:grpSpPr>
        <a:xfrm>
          <a:off x="0" y="0"/>
          <a:ext cx="0" cy="0"/>
          <a:chOff x="0" y="0"/>
          <a:chExt cx="0" cy="0"/>
        </a:xfrm>
      </p:grpSpPr>
      <p:sp>
        <p:nvSpPr>
          <p:cNvPr id="2" name="QB_4_BD.45_1#64e9f8979?vcp=1&amp;pid=aff5f38d5&amp;color=0,0,0&amp;vtp=1&amp;bt=1&amp;bbb=1"/>
          <p:cNvSpPr/>
          <p:nvPr/>
        </p:nvSpPr>
        <p:spPr>
          <a:xfrm>
            <a:off x="896112" y="1251966"/>
            <a:ext cx="10387584" cy="474599"/>
          </a:xfrm>
          <a:prstGeom prst="rect">
            <a:avLst/>
          </a:prstGeom>
          <a:noFill/>
          <a:ln/>
        </p:spPr>
        <p:txBody>
          <a:bodyPr wrap="none" lIns="0" tIns="0" rIns="0" bIns="0" rtlCol="0" anchor="t"/>
          <a:lstStyle/>
          <a:p>
            <a:pPr algn="l" latinLnBrk="1">
              <a:lnSpc>
                <a:spcPts val="4200"/>
              </a:lnSpc>
            </a:pPr>
            <a:r>
              <a:rPr lang="en-US" altLang="zh-CN" sz="2400" b="0" i="0">
                <a:solidFill>
                  <a:srgbClr val="000000"/>
                </a:solidFill>
                <a:latin typeface="SimSun" pitchFamily="34" charset="0"/>
                <a:ea typeface="SimSun" pitchFamily="34" charset="-122"/>
                <a:cs typeface="SimSun" pitchFamily="34" charset="-120"/>
              </a:rPr>
              <a:t>1.</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用简洁的语言填写科学家们的研究过程及科学推想</a:t>
            </a:r>
            <a:r>
              <a:rPr lang="en-US" altLang="zh-CN" sz="2400" b="0" i="0" dirty="0">
                <a:solidFill>
                  <a:srgbClr val="000000"/>
                </a:solidFill>
                <a:latin typeface="SimSun" pitchFamily="34" charset="0"/>
                <a:ea typeface="SimSun" pitchFamily="34" charset="-122"/>
                <a:cs typeface="SimSun" pitchFamily="34" charset="-120"/>
              </a:rPr>
              <a:t>。（4分）</a:t>
            </a:r>
            <a:endParaRPr lang="en-US" altLang="zh-CN" sz="2400" dirty="0"/>
          </a:p>
        </p:txBody>
      </p:sp>
      <p:pic>
        <p:nvPicPr>
          <p:cNvPr id="3" name="QB_4_BD.45_1#64e9f8979?vcp=1&amp;pid=aff5f38d5&amp;color=0,0,0&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223804" y="1342200"/>
            <a:ext cx="1554480"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4_BD.45_2#64e9f8979?vcp=1&amp;pid=aff5f38d5&amp;color=0,0,0&amp;tib=255,255,255&amp;vip=17#2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929384" y="1863852"/>
            <a:ext cx="8321040" cy="3456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4_AN.46_1#64e9f8979.blank?vcp=1&amp;pid=aff5f38d5&amp;color=0,0,0&amp;vpa=17&amp;vtp=1"/>
          <p:cNvSpPr/>
          <p:nvPr/>
        </p:nvSpPr>
        <p:spPr>
          <a:xfrm>
            <a:off x="5193792" y="1937004"/>
            <a:ext cx="1225296" cy="1014984"/>
          </a:xfrm>
          <a:prstGeom prst="rect">
            <a:avLst/>
          </a:prstGeom>
          <a:noFill/>
          <a:ln/>
        </p:spPr>
        <p:txBody>
          <a:bodyPr wrap="square" lIns="0" tIns="0" rIns="0" bIns="0" rtlCol="0" anchor="b"/>
          <a:lstStyle/>
          <a:p>
            <a:pPr algn="l" latinLnBrk="1"/>
            <a:r>
              <a:rPr lang="en-US" altLang="zh-CN" b="0" i="0" dirty="0">
                <a:solidFill>
                  <a:srgbClr val="FF0000"/>
                </a:solidFill>
                <a:latin typeface="SimSun" pitchFamily="34" charset="0"/>
                <a:ea typeface="SimSun" pitchFamily="34" charset="-122"/>
                <a:cs typeface="SimSun" pitchFamily="34" charset="-120"/>
              </a:rPr>
              <a:t>【示例】鸟类很可能是一种小型恐龙的后裔</a:t>
            </a:r>
            <a:endParaRPr lang="en-US" altLang="zh-CN" dirty="0"/>
          </a:p>
        </p:txBody>
      </p:sp>
      <p:sp>
        <p:nvSpPr>
          <p:cNvPr id="6" name="QB_4_AN.47_1#64e9f8979.blank?vcp=1&amp;pid=aff5f38d5&amp;color=0,0,0&amp;vpa=18&amp;vtp=1"/>
          <p:cNvSpPr/>
          <p:nvPr/>
        </p:nvSpPr>
        <p:spPr>
          <a:xfrm>
            <a:off x="6665976" y="1937004"/>
            <a:ext cx="1197864" cy="1014984"/>
          </a:xfrm>
          <a:prstGeom prst="rect">
            <a:avLst/>
          </a:prstGeom>
          <a:noFill/>
          <a:ln/>
        </p:spPr>
        <p:txBody>
          <a:bodyPr wrap="square" lIns="0" tIns="0" rIns="0" bIns="0" rtlCol="0" anchor="b"/>
          <a:lstStyle/>
          <a:p>
            <a:pPr algn="l" latinLnBrk="1"/>
            <a:r>
              <a:rPr lang="en-US" altLang="zh-CN" b="0" i="0" dirty="0">
                <a:solidFill>
                  <a:srgbClr val="FF0000"/>
                </a:solidFill>
                <a:latin typeface="SimSun" pitchFamily="34" charset="0"/>
                <a:ea typeface="SimSun" pitchFamily="34" charset="-122"/>
                <a:cs typeface="SimSun" pitchFamily="34" charset="-120"/>
              </a:rPr>
              <a:t>保存有羽毛的恐龙化石</a:t>
            </a:r>
            <a:endParaRPr lang="en-US" altLang="zh-CN" dirty="0"/>
          </a:p>
        </p:txBody>
      </p:sp>
      <p:sp>
        <p:nvSpPr>
          <p:cNvPr id="7" name="QB_4_AN.48_1#64e9f8979.blank?vcp=1&amp;pid=aff5f38d5&amp;color=0,0,0&amp;vpa=19&amp;vtp=1"/>
          <p:cNvSpPr/>
          <p:nvPr/>
        </p:nvSpPr>
        <p:spPr>
          <a:xfrm>
            <a:off x="3108960" y="4250436"/>
            <a:ext cx="1271016" cy="987552"/>
          </a:xfrm>
          <a:prstGeom prst="rect">
            <a:avLst/>
          </a:prstGeom>
          <a:noFill/>
          <a:ln/>
        </p:spPr>
        <p:txBody>
          <a:bodyPr wrap="square" lIns="0" tIns="0" rIns="0" bIns="0" rtlCol="0" anchor="b"/>
          <a:lstStyle/>
          <a:p>
            <a:pPr algn="l" latinLnBrk="1"/>
            <a:r>
              <a:rPr lang="en-US" altLang="zh-CN" b="0" i="0" dirty="0">
                <a:solidFill>
                  <a:srgbClr val="FF0000"/>
                </a:solidFill>
                <a:latin typeface="SimSun" pitchFamily="34" charset="0"/>
                <a:ea typeface="SimSun" pitchFamily="34" charset="-122"/>
                <a:cs typeface="SimSun" pitchFamily="34" charset="-120"/>
              </a:rPr>
              <a:t>约6500万年前的地层中有高浓度的铱</a:t>
            </a:r>
            <a:endParaRPr lang="en-US" altLang="zh-CN" dirty="0"/>
          </a:p>
        </p:txBody>
      </p:sp>
      <p:sp>
        <p:nvSpPr>
          <p:cNvPr id="8" name="QB_4_AN.49_1#64e9f8979.blank?vcp=1&amp;pid=aff5f38d5&amp;color=0,0,0&amp;vpa=20&amp;vtp=1"/>
          <p:cNvSpPr/>
          <p:nvPr/>
        </p:nvSpPr>
        <p:spPr>
          <a:xfrm>
            <a:off x="6638544" y="4223004"/>
            <a:ext cx="1243584" cy="987552"/>
          </a:xfrm>
          <a:prstGeom prst="rect">
            <a:avLst/>
          </a:prstGeom>
          <a:noFill/>
          <a:ln/>
        </p:spPr>
        <p:txBody>
          <a:bodyPr wrap="square" lIns="0" tIns="0" rIns="0" bIns="0" rtlCol="0" anchor="b"/>
          <a:lstStyle/>
          <a:p>
            <a:pPr algn="l" latinLnBrk="1"/>
            <a:r>
              <a:rPr lang="en-US" altLang="zh-CN" b="0" i="0" dirty="0">
                <a:solidFill>
                  <a:srgbClr val="FF0000"/>
                </a:solidFill>
                <a:latin typeface="SimSun" pitchFamily="34" charset="0"/>
                <a:ea typeface="SimSun" pitchFamily="34" charset="-122"/>
                <a:cs typeface="SimSun" pitchFamily="34" charset="-120"/>
              </a:rPr>
              <a:t>一些恐龙化石附近的大坑、直径约180千米的撞击坑遗迹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bg/>
                                          </p:spTgt>
                                        </p:tgtEl>
                                        <p:attrNameLst>
                                          <p:attrName>style.visibility</p:attrName>
                                        </p:attrNameLst>
                                      </p:cBhvr>
                                      <p:to>
                                        <p:strVal val="visible"/>
                                      </p:to>
                                    </p:set>
                                    <p:anim calcmode="lin" valueType="num">
                                      <p:cBhvr additive="base">
                                        <p:cTn id="2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5">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 calcmode="lin" valueType="num">
                                      <p:cBhvr additive="base">
                                        <p:cTn id="2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bg/>
                                          </p:spTgt>
                                        </p:tgtEl>
                                        <p:attrNameLst>
                                          <p:attrName>style.visibility</p:attrName>
                                        </p:attrNameLst>
                                      </p:cBhvr>
                                      <p:to>
                                        <p:strVal val="visible"/>
                                      </p:to>
                                    </p:set>
                                    <p:anim calcmode="lin" valueType="num">
                                      <p:cBhvr additive="base">
                                        <p:cTn id="3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6">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bg/>
                                          </p:spTgt>
                                        </p:tgtEl>
                                        <p:attrNameLst>
                                          <p:attrName>style.visibility</p:attrName>
                                        </p:attrNameLst>
                                      </p:cBhvr>
                                      <p:to>
                                        <p:strVal val="visible"/>
                                      </p:to>
                                    </p:set>
                                    <p:anim calcmode="lin" valueType="num">
                                      <p:cBhvr additive="base">
                                        <p:cTn id="49"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8">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anim calcmode="lin" valueType="num">
                                      <p:cBhvr additive="base">
                                        <p:cTn id="5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5" grpId="0" build="p" animBg="1"/>
      <p:bldP spid="6" grpId="0" build="p" animBg="1"/>
      <p:bldP spid="7" grpId="0" build="p" animBg="1"/>
      <p:bldP spid="8"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checked= 1 &amp; amp; version = 1.0.5checked=1&amp;version=1.0.5">
    <p:spTree>
      <p:nvGrpSpPr>
        <p:cNvPr id="1" name=""/>
        <p:cNvGrpSpPr/>
        <p:nvPr/>
      </p:nvGrpSpPr>
      <p:grpSpPr>
        <a:xfrm>
          <a:off x="0" y="0"/>
          <a:ext cx="0" cy="0"/>
          <a:chOff x="0" y="0"/>
          <a:chExt cx="0" cy="0"/>
        </a:xfrm>
      </p:grpSpPr>
      <p:sp>
        <p:nvSpPr>
          <p:cNvPr id="2" name="QC_4_BD.50_1#4d7d14200?vcp=1&amp;vopoq=1&amp;pid=aff5f38d5&amp;color=0,0,0&amp;vtp=1&amp;bt=1&amp;bbb=1"/>
          <p:cNvSpPr/>
          <p:nvPr/>
        </p:nvSpPr>
        <p:spPr>
          <a:xfrm>
            <a:off x="896112" y="179425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2.材料一的写法很有特色,</a:t>
            </a:r>
            <a:r>
              <a:rPr lang="en-US" altLang="zh-CN" sz="2400" b="0" i="0">
                <a:solidFill>
                  <a:srgbClr val="000000"/>
                </a:solidFill>
                <a:latin typeface="SimSun" pitchFamily="34" charset="0"/>
                <a:ea typeface="SimSun" pitchFamily="34" charset="-122"/>
                <a:cs typeface="SimSun" pitchFamily="34" charset="-120"/>
              </a:rPr>
              <a:t>下列说法正确的有(       )。（</a:t>
            </a:r>
            <a:r>
              <a:rPr lang="en-US" altLang="zh-CN" sz="2400" b="0" i="0" dirty="0">
                <a:solidFill>
                  <a:srgbClr val="000000"/>
                </a:solidFill>
                <a:latin typeface="SimSun" pitchFamily="34" charset="0"/>
                <a:ea typeface="SimSun" pitchFamily="34" charset="-122"/>
                <a:cs typeface="SimSun" pitchFamily="34" charset="-120"/>
              </a:rPr>
              <a:t>多选）（3分）</a:t>
            </a:r>
            <a:endParaRPr lang="en-US" altLang="zh-CN" sz="2400" dirty="0"/>
          </a:p>
        </p:txBody>
      </p:sp>
      <p:sp>
        <p:nvSpPr>
          <p:cNvPr id="3" name="QC_4_AN.51_1#4d7d14200.bracket?vcp=1&amp;vopoq=1&amp;pid=aff5f38d5&amp;color=0,0,0&amp;vpa=21&amp;vtp=1&amp;bbb=1"/>
          <p:cNvSpPr/>
          <p:nvPr/>
        </p:nvSpPr>
        <p:spPr>
          <a:xfrm>
            <a:off x="7161181" y="1782827"/>
            <a:ext cx="677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ABC</a:t>
            </a:r>
            <a:endParaRPr lang="en-US" altLang="zh-CN" sz="2400" dirty="0"/>
          </a:p>
        </p:txBody>
      </p:sp>
      <p:sp>
        <p:nvSpPr>
          <p:cNvPr id="4" name="QC_4_BD.50_2#4d7d14200.choices?vcp=1&amp;vopoq=1&amp;pid=aff5f38d5&amp;color=0,0,0&amp;vtp=1&amp;bbb=1&amp;hb=1"/>
          <p:cNvSpPr/>
          <p:nvPr/>
        </p:nvSpPr>
        <p:spPr>
          <a:xfrm>
            <a:off x="896112" y="2333625"/>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A.整体思路清晰,逐层深入,环环相扣,体现了严谨的科学思维,增强了</a:t>
            </a:r>
            <a:r>
              <a:rPr lang="en-US" altLang="zh-CN" sz="2400" b="0" i="0">
                <a:solidFill>
                  <a:srgbClr val="000000"/>
                </a:solidFill>
                <a:latin typeface="SimSun" pitchFamily="34" charset="0"/>
                <a:ea typeface="SimSun" pitchFamily="34" charset="-122"/>
                <a:cs typeface="SimSun" pitchFamily="34" charset="-120"/>
              </a:rPr>
              <a:t>“鸟类恐</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龙起源说</a:t>
            </a:r>
            <a:r>
              <a:rPr lang="en-US" altLang="zh-CN" sz="2400" b="0" i="0" dirty="0">
                <a:solidFill>
                  <a:srgbClr val="000000"/>
                </a:solidFill>
                <a:latin typeface="SimSun" pitchFamily="34" charset="0"/>
                <a:ea typeface="SimSun" pitchFamily="34" charset="-122"/>
                <a:cs typeface="SimSun" pitchFamily="34" charset="-120"/>
              </a:rPr>
              <a:t>”的可信度。</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.语言表达十分准确,如“很可能就是一种小型恐龙的后裔”等。</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.说“我国科学家”,不说“中国科学家”,表达出一定的自豪感。</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.“点睛之笔”表明辽西发现的恐龙化石对证明科学家的假说来说并不重要。</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bg/>
                                          </p:spTgt>
                                        </p:tgtEl>
                                        <p:attrNameLst>
                                          <p:attrName>style.visibility</p:attrName>
                                        </p:attrNameLst>
                                      </p:cBhvr>
                                      <p:to>
                                        <p:strVal val="visible"/>
                                      </p:to>
                                    </p:set>
                                    <p:anim calcmode="lin" valueType="num">
                                      <p:cBhvr additive="base">
                                        <p:cTn id="4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3">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additive="base">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checked= 1 &amp; amp; version = 1.0.5checked=1&amp;version=1.0.5">
    <p:spTree>
      <p:nvGrpSpPr>
        <p:cNvPr id="1" name=""/>
        <p:cNvGrpSpPr/>
        <p:nvPr/>
      </p:nvGrpSpPr>
      <p:grpSpPr>
        <a:xfrm>
          <a:off x="0" y="0"/>
          <a:ext cx="0" cy="0"/>
          <a:chOff x="0" y="0"/>
          <a:chExt cx="0" cy="0"/>
        </a:xfrm>
      </p:grpSpPr>
      <p:sp>
        <p:nvSpPr>
          <p:cNvPr id="2" name="QO_4_BD.52_1#84b900f07?vcp=1&amp;pid=aff5f38d5&amp;color=0,0,0&amp;vtp=1&amp;bt=1&amp;bbb=1"/>
          <p:cNvSpPr/>
          <p:nvPr/>
        </p:nvSpPr>
        <p:spPr>
          <a:xfrm>
            <a:off x="896112" y="126927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3.根据材料二,</a:t>
            </a:r>
            <a:r>
              <a:rPr lang="en-US" altLang="zh-CN" sz="2400" b="0" i="0">
                <a:solidFill>
                  <a:srgbClr val="000000"/>
                </a:solidFill>
                <a:latin typeface="SimSun" pitchFamily="34" charset="0"/>
                <a:ea typeface="SimSun" pitchFamily="34" charset="-122"/>
                <a:cs typeface="SimSun" pitchFamily="34" charset="-120"/>
              </a:rPr>
              <a:t>判断下列说法的正(    )误(    )。（</a:t>
            </a:r>
            <a:r>
              <a:rPr lang="en-US" altLang="zh-CN" sz="2400" b="0" i="0" dirty="0">
                <a:solidFill>
                  <a:srgbClr val="000000"/>
                </a:solidFill>
                <a:latin typeface="SimSun" pitchFamily="34" charset="0"/>
                <a:ea typeface="SimSun" pitchFamily="34" charset="-122"/>
                <a:cs typeface="SimSun" pitchFamily="34" charset="-120"/>
              </a:rPr>
              <a:t>4分）</a:t>
            </a:r>
            <a:endParaRPr lang="en-US" altLang="zh-CN" sz="2400" dirty="0"/>
          </a:p>
        </p:txBody>
      </p:sp>
      <p:sp>
        <p:nvSpPr>
          <p:cNvPr id="3" name="QO_4_AN.53_1#84b900f07.bracket?vcp=1&amp;pid=aff5f38d5&amp;color=0,0,0&amp;vpa=22&amp;vtp=1"/>
          <p:cNvSpPr/>
          <p:nvPr/>
        </p:nvSpPr>
        <p:spPr>
          <a:xfrm>
            <a:off x="5484780" y="1257841"/>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4" name="QO_4_AN.54_1#84b900f07.bracket?vcp=1&amp;pid=aff5f38d5&amp;color=0,0,0&amp;vpa=23&amp;vtp=1"/>
          <p:cNvSpPr/>
          <p:nvPr/>
        </p:nvSpPr>
        <p:spPr>
          <a:xfrm>
            <a:off x="6703981" y="1257841"/>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5" name="QT_5_BD.55_1#0520d5f95?vcp=1&amp;pid=84b900f07&amp;color=0,0,0&amp;vtp=1&amp;bbb=1"/>
          <p:cNvSpPr/>
          <p:nvPr/>
        </p:nvSpPr>
        <p:spPr>
          <a:xfrm>
            <a:off x="896112" y="180197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（1）铱只有在太空的陨石中才可以找到,</a:t>
            </a:r>
            <a:r>
              <a:rPr lang="en-US" altLang="zh-CN" sz="2400" b="0" i="0">
                <a:solidFill>
                  <a:srgbClr val="000000"/>
                </a:solidFill>
                <a:latin typeface="SimSun" pitchFamily="34" charset="0"/>
                <a:ea typeface="SimSun" pitchFamily="34" charset="-122"/>
                <a:cs typeface="SimSun" pitchFamily="34" charset="-120"/>
              </a:rPr>
              <a:t>地球上是不可能存在的。(   )</a:t>
            </a:r>
            <a:endParaRPr lang="en-US" altLang="zh-CN" sz="2400" dirty="0"/>
          </a:p>
        </p:txBody>
      </p:sp>
      <p:sp>
        <p:nvSpPr>
          <p:cNvPr id="6" name="QT_5_AN.56_1#0520d5f95.bracket?vcp=1&amp;pid=84b900f07&amp;color=0,0,0&amp;vpa=24&amp;vtp=1"/>
          <p:cNvSpPr/>
          <p:nvPr/>
        </p:nvSpPr>
        <p:spPr>
          <a:xfrm>
            <a:off x="9828181" y="1790541"/>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7" name="QT_5_AS.57_1#0520d5f95?vcp=1&amp;pid=84b900f07&amp;color=0,0,0&amp;vtp=1&amp;bbb=1"/>
          <p:cNvSpPr/>
          <p:nvPr/>
        </p:nvSpPr>
        <p:spPr>
          <a:xfrm>
            <a:off x="896112" y="2336640"/>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地球上不是不可能存在铱,而是不存在“如此高浓度的铱”。</a:t>
            </a:r>
            <a:endParaRPr lang="en-US" altLang="zh-CN" sz="2400" dirty="0"/>
          </a:p>
        </p:txBody>
      </p:sp>
      <p:sp>
        <p:nvSpPr>
          <p:cNvPr id="8" name="QT_5_BD.58_1#c7f86d00e?vcp=1&amp;pid=84b900f07&amp;color=0,0,0&amp;vtp=1&amp;bbb=1"/>
          <p:cNvSpPr/>
          <p:nvPr/>
        </p:nvSpPr>
        <p:spPr>
          <a:xfrm>
            <a:off x="896112" y="2871310"/>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（2）地质学家认为,</a:t>
            </a:r>
            <a:r>
              <a:rPr lang="en-US" altLang="zh-CN" sz="2400" b="0" i="0">
                <a:solidFill>
                  <a:srgbClr val="000000"/>
                </a:solidFill>
                <a:latin typeface="SimSun" pitchFamily="34" charset="0"/>
                <a:ea typeface="SimSun" pitchFamily="34" charset="-122"/>
                <a:cs typeface="SimSun" pitchFamily="34" charset="-120"/>
              </a:rPr>
              <a:t>恐龙化石附近的大坑是小行星撞击发生的地点。(   )</a:t>
            </a:r>
            <a:endParaRPr lang="en-US" altLang="zh-CN" sz="2400" dirty="0"/>
          </a:p>
        </p:txBody>
      </p:sp>
      <p:sp>
        <p:nvSpPr>
          <p:cNvPr id="9" name="QT_5_AN.59_1#c7f86d00e.bracket?vcp=1&amp;pid=84b900f07&amp;color=0,0,0&amp;vpa=25&amp;vtp=1"/>
          <p:cNvSpPr/>
          <p:nvPr/>
        </p:nvSpPr>
        <p:spPr>
          <a:xfrm>
            <a:off x="10132981" y="2859880"/>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10" name="QT_5_AS.60_1#c7f86d00e?vcp=1&amp;pid=84b900f07&amp;color=0,0,0&amp;vtp=1&amp;bbb=1&amp;hb=1"/>
          <p:cNvSpPr/>
          <p:nvPr/>
        </p:nvSpPr>
        <p:spPr>
          <a:xfrm>
            <a:off x="896112" y="3412648"/>
            <a:ext cx="10387584" cy="10333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地质学家认为的小行星撞击发生的地点</a:t>
            </a:r>
            <a:r>
              <a:rPr lang="en-US" altLang="zh-CN" sz="2400" b="0" i="0">
                <a:solidFill>
                  <a:srgbClr val="FF0000"/>
                </a:solidFill>
                <a:latin typeface="SimSun" pitchFamily="34" charset="0"/>
                <a:ea typeface="SimSun" pitchFamily="34" charset="-122"/>
                <a:cs typeface="SimSun" pitchFamily="34" charset="-120"/>
              </a:rPr>
              <a:t>，并不是恐龙化石附近的大</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坑</a:t>
            </a:r>
            <a:r>
              <a:rPr lang="en-US" altLang="zh-CN" sz="2400" b="0" i="0" dirty="0">
                <a:solidFill>
                  <a:srgbClr val="FF0000"/>
                </a:solidFill>
                <a:latin typeface="SimSun" pitchFamily="34" charset="0"/>
                <a:ea typeface="SimSun" pitchFamily="34" charset="-122"/>
                <a:cs typeface="SimSun" pitchFamily="34" charset="-120"/>
              </a:rPr>
              <a:t>，而是墨西哥一个直径约180千米的撞击坑遗迹。</a:t>
            </a:r>
            <a:endParaRPr lang="en-US" altLang="zh-CN" sz="2400" dirty="0"/>
          </a:p>
        </p:txBody>
      </p:sp>
      <p:sp>
        <p:nvSpPr>
          <p:cNvPr id="11" name="QT_5_BD.61_1#09385006c?vcp=1&amp;pid=84b900f07&amp;color=0,0,0&amp;vtp=1&amp;bbb=1"/>
          <p:cNvSpPr/>
          <p:nvPr/>
        </p:nvSpPr>
        <p:spPr>
          <a:xfrm>
            <a:off x="896112" y="450961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（3）小行星撞击地球,</a:t>
            </a:r>
            <a:r>
              <a:rPr lang="en-US" altLang="zh-CN" sz="2400" b="0" i="0">
                <a:solidFill>
                  <a:srgbClr val="000000"/>
                </a:solidFill>
                <a:latin typeface="SimSun" pitchFamily="34" charset="0"/>
                <a:ea typeface="SimSun" pitchFamily="34" charset="-122"/>
                <a:cs typeface="SimSun" pitchFamily="34" charset="-120"/>
              </a:rPr>
              <a:t>可能会引发海啸和地震等灾难。(   )</a:t>
            </a:r>
            <a:endParaRPr lang="en-US" altLang="zh-CN" sz="2400" dirty="0"/>
          </a:p>
        </p:txBody>
      </p:sp>
      <p:sp>
        <p:nvSpPr>
          <p:cNvPr id="12" name="QT_5_AN.62_1#09385006c.bracket?vcp=1&amp;pid=84b900f07&amp;color=0,0,0&amp;vpa=26&amp;vtp=1"/>
          <p:cNvSpPr/>
          <p:nvPr/>
        </p:nvSpPr>
        <p:spPr>
          <a:xfrm>
            <a:off x="8304181" y="4498181"/>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13" name="QT_5_AS.63_1#09385006c?vcp=1&amp;pid=84b900f07&amp;color=0,0,0&amp;vtp=1&amp;bbb=1"/>
          <p:cNvSpPr/>
          <p:nvPr/>
        </p:nvSpPr>
        <p:spPr>
          <a:xfrm>
            <a:off x="896112" y="504428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阅读原文可知正确。</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bg/>
                                          </p:spTgt>
                                        </p:tgtEl>
                                        <p:attrNameLst>
                                          <p:attrName>style.visibility</p:attrName>
                                        </p:attrNameLst>
                                      </p:cBhvr>
                                      <p:to>
                                        <p:strVal val="visible"/>
                                      </p:to>
                                    </p:set>
                                    <p:anim calcmode="lin" valueType="num">
                                      <p:cBhvr additive="base">
                                        <p:cTn id="2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4">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 calcmode="lin" valueType="num">
                                      <p:cBhvr additive="base">
                                        <p:cTn id="2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
                                            <p:bg/>
                                          </p:spTgt>
                                        </p:tgtEl>
                                        <p:attrNameLst>
                                          <p:attrName>style.visibility</p:attrName>
                                        </p:attrNameLst>
                                      </p:cBhvr>
                                      <p:to>
                                        <p:strVal val="visible"/>
                                      </p:to>
                                    </p:set>
                                    <p:anim calcmode="lin" valueType="num">
                                      <p:cBhvr additive="base">
                                        <p:cTn id="3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5">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 calcmode="lin" valueType="num">
                                      <p:cBhvr additive="base">
                                        <p:cTn id="3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bg/>
                                          </p:spTgt>
                                        </p:tgtEl>
                                        <p:attrNameLst>
                                          <p:attrName>style.visibility</p:attrName>
                                        </p:attrNameLst>
                                      </p:cBhvr>
                                      <p:to>
                                        <p:strVal val="visible"/>
                                      </p:to>
                                    </p:set>
                                    <p:anim calcmode="lin" valueType="num">
                                      <p:cBhvr additive="base">
                                        <p:cTn id="4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6">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bg/>
                                          </p:spTgt>
                                        </p:tgtEl>
                                        <p:attrNameLst>
                                          <p:attrName>style.visibility</p:attrName>
                                        </p:attrNameLst>
                                      </p:cBhvr>
                                      <p:to>
                                        <p:strVal val="visible"/>
                                      </p:to>
                                    </p:set>
                                    <p:anim calcmode="lin" valueType="num">
                                      <p:cBhvr additive="base">
                                        <p:cTn id="5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7">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
                                            <p:txEl>
                                              <p:pRg st="0" end="0"/>
                                            </p:txEl>
                                          </p:spTgt>
                                        </p:tgtEl>
                                        <p:attrNameLst>
                                          <p:attrName>style.visibility</p:attrName>
                                        </p:attrNameLst>
                                      </p:cBhvr>
                                      <p:to>
                                        <p:strVal val="visible"/>
                                      </p:to>
                                    </p:set>
                                    <p:anim calcmode="lin" valueType="num">
                                      <p:cBhvr additive="base">
                                        <p:cTn id="5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8">
                                            <p:bg/>
                                          </p:spTgt>
                                        </p:tgtEl>
                                        <p:attrNameLst>
                                          <p:attrName>style.visibility</p:attrName>
                                        </p:attrNameLst>
                                      </p:cBhvr>
                                      <p:to>
                                        <p:strVal val="visible"/>
                                      </p:to>
                                    </p:set>
                                    <p:anim calcmode="lin" valueType="num">
                                      <p:cBhvr additive="base">
                                        <p:cTn id="6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8">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
                                            <p:txEl>
                                              <p:pRg st="0" end="0"/>
                                            </p:txEl>
                                          </p:spTgt>
                                        </p:tgtEl>
                                        <p:attrNameLst>
                                          <p:attrName>style.visibility</p:attrName>
                                        </p:attrNameLst>
                                      </p:cBhvr>
                                      <p:to>
                                        <p:strVal val="visible"/>
                                      </p:to>
                                    </p:set>
                                    <p:anim calcmode="lin" valueType="num">
                                      <p:cBhvr additive="base">
                                        <p:cTn id="6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9">
                                            <p:bg/>
                                          </p:spTgt>
                                        </p:tgtEl>
                                        <p:attrNameLst>
                                          <p:attrName>style.visibility</p:attrName>
                                        </p:attrNameLst>
                                      </p:cBhvr>
                                      <p:to>
                                        <p:strVal val="visible"/>
                                      </p:to>
                                    </p:set>
                                    <p:anim calcmode="lin" valueType="num">
                                      <p:cBhvr additive="base">
                                        <p:cTn id="7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9">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9">
                                            <p:txEl>
                                              <p:pRg st="0" end="0"/>
                                            </p:txEl>
                                          </p:spTgt>
                                        </p:tgtEl>
                                        <p:attrNameLst>
                                          <p:attrName>style.visibility</p:attrName>
                                        </p:attrNameLst>
                                      </p:cBhvr>
                                      <p:to>
                                        <p:strVal val="visible"/>
                                      </p:to>
                                    </p:set>
                                    <p:anim calcmode="lin" valueType="num">
                                      <p:cBhvr additive="base">
                                        <p:cTn id="7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0">
                                            <p:bg/>
                                          </p:spTgt>
                                        </p:tgtEl>
                                        <p:attrNameLst>
                                          <p:attrName>style.visibility</p:attrName>
                                        </p:attrNameLst>
                                      </p:cBhvr>
                                      <p:to>
                                        <p:strVal val="visible"/>
                                      </p:to>
                                    </p:set>
                                    <p:anim calcmode="lin" valueType="num">
                                      <p:cBhvr additive="base">
                                        <p:cTn id="8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bg/>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0" end="0"/>
                                            </p:txEl>
                                          </p:spTgt>
                                        </p:tgtEl>
                                        <p:attrNameLst>
                                          <p:attrName>style.visibility</p:attrName>
                                        </p:attrNameLst>
                                      </p:cBhvr>
                                      <p:to>
                                        <p:strVal val="visible"/>
                                      </p:to>
                                    </p:set>
                                    <p:anim calcmode="lin" valueType="num">
                                      <p:cBhvr additive="base">
                                        <p:cTn id="8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1" end="1"/>
                                            </p:txEl>
                                          </p:spTgt>
                                        </p:tgtEl>
                                        <p:attrNameLst>
                                          <p:attrName>style.visibility</p:attrName>
                                        </p:attrNameLst>
                                      </p:cBhvr>
                                      <p:to>
                                        <p:strVal val="visible"/>
                                      </p:to>
                                    </p:set>
                                    <p:anim calcmode="lin" valueType="num">
                                      <p:cBhvr additive="base">
                                        <p:cTn id="9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11">
                                            <p:bg/>
                                          </p:spTgt>
                                        </p:tgtEl>
                                        <p:attrNameLst>
                                          <p:attrName>style.visibility</p:attrName>
                                        </p:attrNameLst>
                                      </p:cBhvr>
                                      <p:to>
                                        <p:strVal val="visible"/>
                                      </p:to>
                                    </p:set>
                                    <p:anim calcmode="lin" valueType="num">
                                      <p:cBhvr additive="base">
                                        <p:cTn id="99"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100" dur="500" fill="hold"/>
                                        <p:tgtEl>
                                          <p:spTgt spid="11">
                                            <p:bg/>
                                          </p:spTgt>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11">
                                            <p:txEl>
                                              <p:pRg st="0" end="0"/>
                                            </p:txEl>
                                          </p:spTgt>
                                        </p:tgtEl>
                                        <p:attrNameLst>
                                          <p:attrName>style.visibility</p:attrName>
                                        </p:attrNameLst>
                                      </p:cBhvr>
                                      <p:to>
                                        <p:strVal val="visible"/>
                                      </p:to>
                                    </p:set>
                                    <p:anim calcmode="lin" valueType="num">
                                      <p:cBhvr additive="base">
                                        <p:cTn id="10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2">
                                            <p:bg/>
                                          </p:spTgt>
                                        </p:tgtEl>
                                        <p:attrNameLst>
                                          <p:attrName>style.visibility</p:attrName>
                                        </p:attrNameLst>
                                      </p:cBhvr>
                                      <p:to>
                                        <p:strVal val="visible"/>
                                      </p:to>
                                    </p:set>
                                    <p:anim calcmode="lin" valueType="num">
                                      <p:cBhvr additive="base">
                                        <p:cTn id="109"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110" dur="500" fill="hold"/>
                                        <p:tgtEl>
                                          <p:spTgt spid="12">
                                            <p:bg/>
                                          </p:spTgt>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12">
                                            <p:txEl>
                                              <p:pRg st="0" end="0"/>
                                            </p:txEl>
                                          </p:spTgt>
                                        </p:tgtEl>
                                        <p:attrNameLst>
                                          <p:attrName>style.visibility</p:attrName>
                                        </p:attrNameLst>
                                      </p:cBhvr>
                                      <p:to>
                                        <p:strVal val="visible"/>
                                      </p:to>
                                    </p:set>
                                    <p:anim calcmode="lin" valueType="num">
                                      <p:cBhvr additive="base">
                                        <p:cTn id="11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13">
                                            <p:bg/>
                                          </p:spTgt>
                                        </p:tgtEl>
                                        <p:attrNameLst>
                                          <p:attrName>style.visibility</p:attrName>
                                        </p:attrNameLst>
                                      </p:cBhvr>
                                      <p:to>
                                        <p:strVal val="visible"/>
                                      </p:to>
                                    </p:set>
                                    <p:anim calcmode="lin" valueType="num">
                                      <p:cBhvr additive="base">
                                        <p:cTn id="119"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120" dur="500" fill="hold"/>
                                        <p:tgtEl>
                                          <p:spTgt spid="13">
                                            <p:bg/>
                                          </p:spTgt>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13">
                                            <p:txEl>
                                              <p:pRg st="0" end="0"/>
                                            </p:txEl>
                                          </p:spTgt>
                                        </p:tgtEl>
                                        <p:attrNameLst>
                                          <p:attrName>style.visibility</p:attrName>
                                        </p:attrNameLst>
                                      </p:cBhvr>
                                      <p:to>
                                        <p:strVal val="visible"/>
                                      </p:to>
                                    </p:set>
                                    <p:anim calcmode="lin" valueType="num">
                                      <p:cBhvr additive="base">
                                        <p:cTn id="123"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checked= 1 &amp; amp; version = 1.0.5checked=1&amp;version=1.0.5">
    <p:spTree>
      <p:nvGrpSpPr>
        <p:cNvPr id="1" name=""/>
        <p:cNvGrpSpPr/>
        <p:nvPr/>
      </p:nvGrpSpPr>
      <p:grpSpPr>
        <a:xfrm>
          <a:off x="0" y="0"/>
          <a:ext cx="0" cy="0"/>
          <a:chOff x="0" y="0"/>
          <a:chExt cx="0" cy="0"/>
        </a:xfrm>
      </p:grpSpPr>
      <p:sp>
        <p:nvSpPr>
          <p:cNvPr id="2" name="QT_5_BD.64_1#596b24491?vcp=1&amp;pid=84b900f07&amp;color=0,0,0&amp;vtp=1&amp;bt=1&amp;bbb=1"/>
          <p:cNvSpPr/>
          <p:nvPr/>
        </p:nvSpPr>
        <p:spPr>
          <a:xfrm>
            <a:off x="896112" y="291392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（4）科学家已经可以确定,</a:t>
            </a:r>
            <a:r>
              <a:rPr lang="en-US" altLang="zh-CN" sz="2400" b="0" i="0">
                <a:solidFill>
                  <a:srgbClr val="000000"/>
                </a:solidFill>
                <a:latin typeface="SimSun" pitchFamily="34" charset="0"/>
                <a:ea typeface="SimSun" pitchFamily="34" charset="-122"/>
                <a:cs typeface="SimSun" pitchFamily="34" charset="-120"/>
              </a:rPr>
              <a:t>恐龙灭绝的原因就是小行星撞击地球。(   )</a:t>
            </a:r>
            <a:endParaRPr lang="en-US" altLang="zh-CN" sz="2400" dirty="0"/>
          </a:p>
        </p:txBody>
      </p:sp>
      <p:sp>
        <p:nvSpPr>
          <p:cNvPr id="3" name="QT_5_AN.65_1#596b24491.bracket?vcp=1&amp;pid=84b900f07&amp;color=0,0,0&amp;vpa=27&amp;vtp=1"/>
          <p:cNvSpPr/>
          <p:nvPr/>
        </p:nvSpPr>
        <p:spPr>
          <a:xfrm>
            <a:off x="9828181" y="2902491"/>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4" name="QT_5_AS.66_1#596b24491?vcp=1&amp;pid=84b900f07&amp;color=0,0,0&amp;vtp=1&amp;bbb=1"/>
          <p:cNvSpPr/>
          <p:nvPr/>
        </p:nvSpPr>
        <p:spPr>
          <a:xfrm>
            <a:off x="896112" y="3446621"/>
            <a:ext cx="10820400"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科学家并非“已经可以确定”恐龙灭绝的原因,只是进行了“推想”。</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 calcmode="lin" valueType="num">
                                      <p:cBhvr additive="base">
                                        <p:cTn id="2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4">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checked= 1 &amp; amp; version = 1.0.5checked=1&amp;version=1.0.5">
    <p:spTree>
      <p:nvGrpSpPr>
        <p:cNvPr id="1" name=""/>
        <p:cNvGrpSpPr/>
        <p:nvPr/>
      </p:nvGrpSpPr>
      <p:grpSpPr>
        <a:xfrm>
          <a:off x="0" y="0"/>
          <a:ext cx="0" cy="0"/>
          <a:chOff x="0" y="0"/>
          <a:chExt cx="0" cy="0"/>
        </a:xfrm>
      </p:grpSpPr>
      <p:sp>
        <p:nvSpPr>
          <p:cNvPr id="2" name="QO_4_AS.67_1#84b900f07?vcp=1&amp;pid=aff5f38d5&amp;color=0,0,0&amp;vtp=1&amp;bt=1&amp;bbb=1"/>
          <p:cNvSpPr/>
          <p:nvPr/>
        </p:nvSpPr>
        <p:spPr>
          <a:xfrm>
            <a:off x="896112" y="3185985"/>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本题考查理解材料。</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checked= 1 &amp; amp; version = 1.0.5checked=1&amp;version=1.0.5">
    <p:spTree>
      <p:nvGrpSpPr>
        <p:cNvPr id="1" name=""/>
        <p:cNvGrpSpPr/>
        <p:nvPr/>
      </p:nvGrpSpPr>
      <p:grpSpPr>
        <a:xfrm>
          <a:off x="0" y="0"/>
          <a:ext cx="0" cy="0"/>
          <a:chOff x="0" y="0"/>
          <a:chExt cx="0" cy="0"/>
        </a:xfrm>
      </p:grpSpPr>
      <p:sp>
        <p:nvSpPr>
          <p:cNvPr id="2" name="QB_4_BD.68_1#203971fd8?vcp=1&amp;pid=aff5f38d5&amp;color=0,0,0&amp;vtp=1&amp;bt=1&amp;bbb=1&amp;hb=1"/>
          <p:cNvSpPr/>
          <p:nvPr/>
        </p:nvSpPr>
        <p:spPr>
          <a:xfrm>
            <a:off x="896112" y="900000"/>
            <a:ext cx="10387584" cy="900049"/>
          </a:xfrm>
          <a:prstGeom prst="rect">
            <a:avLst/>
          </a:prstGeom>
          <a:noFill/>
          <a:ln/>
        </p:spPr>
        <p:txBody>
          <a:bodyPr wrap="none" lIns="0" tIns="0" rIns="0" bIns="0" rtlCol="0" anchor="t"/>
          <a:lstStyle/>
          <a:p>
            <a:pPr algn="l" latinLnBrk="1">
              <a:lnSpc>
                <a:spcPts val="3800"/>
              </a:lnSpc>
            </a:pPr>
            <a:r>
              <a:rPr lang="en-US" altLang="zh-CN" sz="2400" b="0" i="0">
                <a:solidFill>
                  <a:srgbClr val="000000"/>
                </a:solidFill>
                <a:latin typeface="SimSun" pitchFamily="34" charset="0"/>
                <a:ea typeface="SimSun" pitchFamily="34" charset="-122"/>
                <a:cs typeface="SimSun" pitchFamily="34" charset="-120"/>
              </a:rPr>
              <a:t>4.</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阅读材料二</a:t>
            </a:r>
            <a:r>
              <a:rPr lang="en-US" altLang="zh-CN" sz="2400" b="0" i="0" dirty="0">
                <a:solidFill>
                  <a:srgbClr val="000000"/>
                </a:solidFill>
                <a:latin typeface="SimSun" pitchFamily="34" charset="0"/>
                <a:ea typeface="SimSun" pitchFamily="34" charset="-122"/>
                <a:cs typeface="SimSun" pitchFamily="34" charset="-120"/>
              </a:rPr>
              <a:t>,完成下面的小组问题清单</a:t>
            </a:r>
            <a:r>
              <a:rPr lang="en-US" altLang="zh-CN" sz="2400" b="0" i="0">
                <a:solidFill>
                  <a:srgbClr val="000000"/>
                </a:solidFill>
                <a:latin typeface="SimSun" pitchFamily="34" charset="0"/>
                <a:ea typeface="SimSun" pitchFamily="34" charset="-122"/>
                <a:cs typeface="SimSun" pitchFamily="34" charset="-120"/>
              </a:rPr>
              <a:t>。（括号中填右侧的序</a:t>
            </a:r>
          </a:p>
          <a:p>
            <a:pPr latinLnBrk="1">
              <a:lnSpc>
                <a:spcPts val="3600"/>
              </a:lnSpc>
            </a:pPr>
            <a:r>
              <a:rPr lang="en-US" altLang="zh-CN" sz="2400" b="0" i="0">
                <a:solidFill>
                  <a:srgbClr val="000000"/>
                </a:solidFill>
                <a:latin typeface="SimSun" pitchFamily="34" charset="0"/>
                <a:ea typeface="SimSun" pitchFamily="34" charset="-122"/>
                <a:cs typeface="SimSun" pitchFamily="34" charset="-120"/>
              </a:rPr>
              <a:t>号</a:t>
            </a:r>
            <a:r>
              <a:rPr lang="en-US" altLang="zh-CN" sz="2400" b="0" i="0" dirty="0">
                <a:solidFill>
                  <a:srgbClr val="000000"/>
                </a:solidFill>
                <a:latin typeface="SimSun" pitchFamily="34" charset="0"/>
                <a:ea typeface="SimSun" pitchFamily="34" charset="-122"/>
                <a:cs typeface="SimSun" pitchFamily="34" charset="-120"/>
              </a:rPr>
              <a:t>）（5分）</a:t>
            </a:r>
            <a:endParaRPr lang="en-US" altLang="zh-CN" sz="2400" dirty="0"/>
          </a:p>
        </p:txBody>
      </p:sp>
      <p:pic>
        <p:nvPicPr>
          <p:cNvPr id="3" name="QB_4_BD.68_1#203971fd8?vcp=1&amp;pid=aff5f38d5&amp;color=0,0,0&amp;tib=255,255,255&amp;iip=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200944" y="950292"/>
            <a:ext cx="1828800"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p:graphicFrame>
        <p:nvGraphicFramePr>
          <p:cNvPr id="27" name="QB_4_BD.68_2#203971fd8?colgroup=2,23,6&amp;vcp=1&amp;pid=aff5f38d5&amp;color=0,0,0&amp;vtp=1&amp;bbb=1&amp;hb=1"/>
          <p:cNvGraphicFramePr>
            <a:graphicFrameLocks noGrp="1"/>
          </p:cNvGraphicFramePr>
          <p:nvPr>
            <p:extLst>
              <p:ext uri="{D42A27DB-BD31-4B8C-83A1-F6EECF244321}">
                <p14:modId xmlns:p14="http://schemas.microsoft.com/office/powerpoint/2010/main" val="1530540727"/>
              </p:ext>
            </p:extLst>
          </p:nvPr>
        </p:nvGraphicFramePr>
        <p:xfrm>
          <a:off x="896112" y="1935812"/>
          <a:ext cx="10360152" cy="3925189"/>
        </p:xfrm>
        <a:graphic>
          <a:graphicData uri="http://schemas.openxmlformats.org/drawingml/2006/table">
            <a:tbl>
              <a:tblPr/>
              <a:tblGrid>
                <a:gridCol w="978408">
                  <a:extLst>
                    <a:ext uri="{9D8B030D-6E8A-4147-A177-3AD203B41FA5}">
                      <a16:colId xmlns:a16="http://schemas.microsoft.com/office/drawing/2014/main" val="20000"/>
                    </a:ext>
                  </a:extLst>
                </a:gridCol>
                <a:gridCol w="7251192">
                  <a:extLst>
                    <a:ext uri="{9D8B030D-6E8A-4147-A177-3AD203B41FA5}">
                      <a16:colId xmlns:a16="http://schemas.microsoft.com/office/drawing/2014/main" val="20001"/>
                    </a:ext>
                  </a:extLst>
                </a:gridCol>
                <a:gridCol w="2130552">
                  <a:extLst>
                    <a:ext uri="{9D8B030D-6E8A-4147-A177-3AD203B41FA5}">
                      <a16:colId xmlns:a16="http://schemas.microsoft.com/office/drawing/2014/main" val="20002"/>
                    </a:ext>
                  </a:extLst>
                </a:gridCol>
              </a:tblGrid>
              <a:tr h="494665">
                <a:tc rowSpan="3">
                  <a:txBody>
                    <a:bodyPr/>
                    <a:lstStyle/>
                    <a:p>
                      <a:pPr marL="0" indent="0" algn="ctr"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会提</a:t>
                      </a:r>
                    </a:p>
                    <a:p>
                      <a:pPr marL="0" lvl="0" indent="0" algn="ctr"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①“动物也因此而遭殃”中的“遭殃”是什么意思?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5">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解决方法：</a:t>
                      </a:r>
                      <a:endParaRPr lang="en-US" altLang="zh-CN" sz="1200" dirty="0"/>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A</a:t>
                      </a:r>
                      <a:r>
                        <a:rPr lang="en-US" altLang="zh-CN" sz="2400" b="0" i="0" dirty="0">
                          <a:solidFill>
                            <a:srgbClr val="000000"/>
                          </a:solidFill>
                          <a:latin typeface="SimSun" pitchFamily="34" charset="0"/>
                          <a:ea typeface="SimSun" pitchFamily="34" charset="-122"/>
                          <a:cs typeface="SimSun" pitchFamily="34" charset="-120"/>
                        </a:rPr>
                        <a:t>.查找图书</a:t>
                      </a:r>
                      <a:endParaRPr lang="en-US" altLang="zh-CN" sz="1200" dirty="0"/>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.网络搜索</a:t>
                      </a:r>
                      <a:endParaRPr lang="en-US" altLang="zh-CN" sz="1200" dirty="0"/>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.请教别人</a:t>
                      </a:r>
                      <a:endParaRPr lang="en-US" altLang="zh-CN" sz="1200" dirty="0"/>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.联系上下文</a:t>
                      </a:r>
                      <a:endParaRPr lang="en-US" altLang="zh-CN" sz="1200" dirty="0"/>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E.结合生活经</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4665">
                <a:tc vMerge="1">
                  <a:txBody>
                    <a:bodyPr/>
                    <a:lstStyle/>
                    <a:p>
                      <a:endParaRPr lang="zh-CN"/>
                    </a:p>
                  </a:txBody>
                  <a:tcPr/>
                </a:tc>
                <a:tc>
                  <a:txBody>
                    <a:bodyPr/>
                    <a:lstStyle/>
                    <a:p>
                      <a:pPr algn="l"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②还有哪些关于恐龙灭绝原因的推想?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1"/>
                  </a:ext>
                </a:extLst>
              </a:tr>
              <a:tr h="982853">
                <a:tc vMerge="1">
                  <a:txBody>
                    <a:bodyPr/>
                    <a:lstStyle/>
                    <a:p>
                      <a:endParaRPr lang="zh-CN"/>
                    </a:p>
                  </a:txBody>
                  <a:tcPr/>
                </a:tc>
                <a:tc>
                  <a:txBody>
                    <a:bodyPr/>
                    <a:lstStyle/>
                    <a:p>
                      <a:pPr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③请你提出一个问题：</a:t>
                      </a:r>
                      <a:endParaRPr lang="en-US" altLang="zh-CN" sz="1200" dirty="0"/>
                    </a:p>
                    <a:p>
                      <a:pPr algn="l"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2"/>
                  </a:ext>
                </a:extLst>
              </a:tr>
              <a:tr h="982853">
                <a:tc rowSpan="2">
                  <a:txBody>
                    <a:bodyPr/>
                    <a:lstStyle/>
                    <a:p>
                      <a:pPr marL="0" indent="0" algn="ctr"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会解</a:t>
                      </a:r>
                    </a:p>
                    <a:p>
                      <a:pPr marL="0" lvl="0" indent="0" algn="ctr"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用(   )</a:t>
                      </a:r>
                      <a:r>
                        <a:rPr lang="en-US" altLang="zh-CN" sz="2400" b="0" i="0" dirty="0">
                          <a:solidFill>
                            <a:srgbClr val="000000"/>
                          </a:solidFill>
                          <a:latin typeface="SimSun" pitchFamily="34" charset="0"/>
                          <a:ea typeface="SimSun" pitchFamily="34" charset="-122"/>
                          <a:cs typeface="SimSun" pitchFamily="34" charset="-120"/>
                        </a:rPr>
                        <a:t>的方法解决问题①,答案是：</a:t>
                      </a:r>
                      <a:endParaRPr lang="en-US" altLang="zh-CN" sz="1200" dirty="0"/>
                    </a:p>
                    <a:p>
                      <a:pPr algn="l"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3"/>
                  </a:ext>
                </a:extLst>
              </a:tr>
              <a:tr h="970153">
                <a:tc vMerge="1">
                  <a:txBody>
                    <a:bodyPr/>
                    <a:lstStyle/>
                    <a:p>
                      <a:endParaRPr lang="zh-CN"/>
                    </a:p>
                  </a:txBody>
                  <a:tcPr/>
                </a:tc>
                <a:tc>
                  <a:txBody>
                    <a:bodyPr/>
                    <a:lstStyle/>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用(           )</a:t>
                      </a:r>
                      <a:r>
                        <a:rPr lang="en-US" altLang="zh-CN" sz="2400" b="0" i="0" dirty="0">
                          <a:solidFill>
                            <a:srgbClr val="000000"/>
                          </a:solidFill>
                          <a:latin typeface="SimSun" pitchFamily="34" charset="0"/>
                          <a:ea typeface="SimSun" pitchFamily="34" charset="-122"/>
                          <a:cs typeface="SimSun" pitchFamily="34" charset="-120"/>
                        </a:rPr>
                        <a:t>的方法解决问题②</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用(   )的方法</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解决问题</a:t>
                      </a:r>
                      <a:r>
                        <a:rPr lang="en-US" altLang="zh-CN" sz="2400" b="0" i="0" dirty="0">
                          <a:solidFill>
                            <a:srgbClr val="000000"/>
                          </a:solidFill>
                          <a:latin typeface="SimSun" pitchFamily="34" charset="0"/>
                          <a:ea typeface="SimSun" pitchFamily="34" charset="-122"/>
                          <a:cs typeface="SimSun" pitchFamily="34" charset="-120"/>
                        </a:rPr>
                        <a:t>③</a:t>
                      </a:r>
                      <a:r>
                        <a:rPr lang="en-US" altLang="zh-CN" sz="2400" b="0" i="0" spc="-100" dirty="0">
                          <a:solidFill>
                            <a:srgbClr val="000000"/>
                          </a:solidFill>
                          <a:latin typeface="SimSun" pitchFamily="34" charset="0"/>
                          <a:ea typeface="SimSun" pitchFamily="34" charset="-122"/>
                          <a:cs typeface="SimSu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4"/>
                  </a:ext>
                </a:extLst>
              </a:tr>
            </a:tbl>
          </a:graphicData>
        </a:graphic>
      </p:graphicFrame>
      <p:sp>
        <p:nvSpPr>
          <p:cNvPr id="5" name="QB_4_AN.69_1#203971fd8.blank?vcp=1&amp;pid=aff5f38d5&amp;color=0,0,0&amp;vpa=28&amp;vtp=1&amp;bbb=1"/>
          <p:cNvSpPr/>
          <p:nvPr/>
        </p:nvSpPr>
        <p:spPr>
          <a:xfrm>
            <a:off x="1988588" y="3397328"/>
            <a:ext cx="67738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【示例】③地球上为什么不可能存在高浓度的铱?</a:t>
            </a:r>
            <a:endParaRPr lang="en-US" altLang="zh-CN" sz="2400" dirty="0"/>
          </a:p>
        </p:txBody>
      </p:sp>
      <p:sp>
        <p:nvSpPr>
          <p:cNvPr id="6" name="QB_4_AN.70_1#203971fd8.bracket?vcp=1&amp;pid=aff5f38d5&amp;color=0,0,0&amp;vpa=29&amp;vtp=1"/>
          <p:cNvSpPr/>
          <p:nvPr/>
        </p:nvSpPr>
        <p:spPr>
          <a:xfrm>
            <a:off x="2420388" y="3956509"/>
            <a:ext cx="3730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A</a:t>
            </a:r>
            <a:endParaRPr lang="en-US" altLang="zh-CN" sz="2400" dirty="0"/>
          </a:p>
        </p:txBody>
      </p:sp>
      <p:sp>
        <p:nvSpPr>
          <p:cNvPr id="7" name="QB_4_AN.71_1#203971fd8.blank?vcp=1&amp;pid=aff5f38d5&amp;color=0,0,0&amp;vpa=30&amp;vtp=1&amp;bbb=1"/>
          <p:cNvSpPr/>
          <p:nvPr/>
        </p:nvSpPr>
        <p:spPr>
          <a:xfrm>
            <a:off x="1963188" y="4380181"/>
            <a:ext cx="14398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遭受灾殃</a:t>
            </a:r>
            <a:endParaRPr lang="en-US" altLang="zh-CN" sz="2400" dirty="0"/>
          </a:p>
        </p:txBody>
      </p:sp>
      <p:sp>
        <p:nvSpPr>
          <p:cNvPr id="8" name="QB_4_AN.72_1#203971fd8.bracket?vcp=1&amp;pid=aff5f38d5&amp;color=0,0,0&amp;vpa=31&amp;vtp=1&amp;bbb=1"/>
          <p:cNvSpPr/>
          <p:nvPr/>
        </p:nvSpPr>
        <p:spPr>
          <a:xfrm>
            <a:off x="2420388" y="4933012"/>
            <a:ext cx="1592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【示例】C</a:t>
            </a:r>
            <a:endParaRPr lang="en-US" altLang="zh-CN" sz="2400" dirty="0"/>
          </a:p>
        </p:txBody>
      </p:sp>
      <p:sp>
        <p:nvSpPr>
          <p:cNvPr id="9" name="QB_4_AN.73_1#203971fd8.bracket?vcp=1&amp;pid=aff5f38d5&amp;color=0,0,0&amp;vpa=32&amp;vtp=1"/>
          <p:cNvSpPr/>
          <p:nvPr/>
        </p:nvSpPr>
        <p:spPr>
          <a:xfrm>
            <a:off x="7436889" y="4933012"/>
            <a:ext cx="3730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 calcmode="lin" valueType="num">
                                      <p:cBhvr additive="base">
                                        <p:cTn id="2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5">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0" end="0"/>
                                            </p:txEl>
                                          </p:spTgt>
                                        </p:tgtEl>
                                        <p:attrNameLst>
                                          <p:attrName>style.visibility</p:attrName>
                                        </p:attrNameLst>
                                      </p:cBhvr>
                                      <p:to>
                                        <p:strVal val="visible"/>
                                      </p:to>
                                    </p:set>
                                    <p:anim calcmode="lin" valueType="num">
                                      <p:cBhvr additive="base">
                                        <p:cTn id="3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bg/>
                                          </p:spTgt>
                                        </p:tgtEl>
                                        <p:attrNameLst>
                                          <p:attrName>style.visibility</p:attrName>
                                        </p:attrNameLst>
                                      </p:cBhvr>
                                      <p:to>
                                        <p:strVal val="visible"/>
                                      </p:to>
                                    </p:set>
                                    <p:anim calcmode="lin" valueType="num">
                                      <p:cBhvr additive="base">
                                        <p:cTn id="5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8">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
                                            <p:txEl>
                                              <p:pRg st="0" end="0"/>
                                            </p:txEl>
                                          </p:spTgt>
                                        </p:tgtEl>
                                        <p:attrNameLst>
                                          <p:attrName>style.visibility</p:attrName>
                                        </p:attrNameLst>
                                      </p:cBhvr>
                                      <p:to>
                                        <p:strVal val="visible"/>
                                      </p:to>
                                    </p:set>
                                    <p:anim calcmode="lin" valueType="num">
                                      <p:cBhvr additive="base">
                                        <p:cTn id="5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bg/>
                                          </p:spTgt>
                                        </p:tgtEl>
                                        <p:attrNameLst>
                                          <p:attrName>style.visibility</p:attrName>
                                        </p:attrNameLst>
                                      </p:cBhvr>
                                      <p:to>
                                        <p:strVal val="visible"/>
                                      </p:to>
                                    </p:set>
                                    <p:anim calcmode="lin" valueType="num">
                                      <p:cBhvr additive="base">
                                        <p:cTn id="6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9">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xEl>
                                              <p:pRg st="0" end="0"/>
                                            </p:txEl>
                                          </p:spTgt>
                                        </p:tgtEl>
                                        <p:attrNameLst>
                                          <p:attrName>style.visibility</p:attrName>
                                        </p:attrNameLst>
                                      </p:cBhvr>
                                      <p:to>
                                        <p:strVal val="visible"/>
                                      </p:to>
                                    </p:set>
                                    <p:anim calcmode="lin" valueType="num">
                                      <p:cBhvr additive="base">
                                        <p:cTn id="6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5" grpId="0" build="p" animBg="1"/>
      <p:bldP spid="6" grpId="0" build="p" animBg="1"/>
      <p:bldP spid="7" grpId="0" build="p" animBg="1"/>
      <p:bldP spid="8" grpId="0" build="p" animBg="1"/>
      <p:bldP spid="9"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checked= 1 &amp; amp; version = 1.0.5checked=1&amp;version=1.0.5">
    <p:spTree>
      <p:nvGrpSpPr>
        <p:cNvPr id="1" name=""/>
        <p:cNvGrpSpPr/>
        <p:nvPr/>
      </p:nvGrpSpPr>
      <p:grpSpPr>
        <a:xfrm>
          <a:off x="0" y="0"/>
          <a:ext cx="0" cy="0"/>
          <a:chOff x="0" y="0"/>
          <a:chExt cx="0" cy="0"/>
        </a:xfrm>
      </p:grpSpPr>
      <p:sp>
        <p:nvSpPr>
          <p:cNvPr id="2" name="C_2_BD#c59726520?vcp=1&amp;pid=e131a7544&amp;color=0,0,0&amp;vtp=1&amp;bt=1&amp;bbb=1&amp;hb=1"/>
          <p:cNvSpPr/>
          <p:nvPr/>
        </p:nvSpPr>
        <p:spPr>
          <a:xfrm>
            <a:off x="896112" y="896112"/>
            <a:ext cx="10387584" cy="1196848"/>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四、交流会结束了，你从交流会上了解到不少新奇的知识</a:t>
            </a:r>
            <a:r>
              <a:rPr lang="en-US" altLang="zh-CN" sz="2800" b="1" i="0">
                <a:solidFill>
                  <a:srgbClr val="000000"/>
                </a:solidFill>
                <a:latin typeface="SimSun" pitchFamily="34" charset="0"/>
                <a:ea typeface="SimSun" pitchFamily="34" charset="-122"/>
                <a:cs typeface="SimSun" pitchFamily="34" charset="-120"/>
              </a:rPr>
              <a:t>。你不禁</a:t>
            </a:r>
          </a:p>
          <a:p>
            <a:pPr latinLnBrk="1">
              <a:lnSpc>
                <a:spcPts val="3400"/>
              </a:lnSpc>
            </a:pPr>
            <a:r>
              <a:rPr lang="en-US" altLang="zh-CN" sz="2800" b="1" i="0">
                <a:solidFill>
                  <a:srgbClr val="000000"/>
                </a:solidFill>
                <a:latin typeface="SimSun" pitchFamily="34" charset="0"/>
                <a:ea typeface="SimSun" pitchFamily="34" charset="-122"/>
                <a:cs typeface="SimSun" pitchFamily="34" charset="-120"/>
              </a:rPr>
              <a:t>想到</a:t>
            </a:r>
            <a:r>
              <a:rPr lang="en-US" altLang="zh-CN" sz="2800" b="1" i="0" dirty="0">
                <a:solidFill>
                  <a:srgbClr val="000000"/>
                </a:solidFill>
                <a:latin typeface="SimSun" pitchFamily="34" charset="0"/>
                <a:ea typeface="SimSun" pitchFamily="34" charset="-122"/>
                <a:cs typeface="SimSun" pitchFamily="34" charset="-120"/>
              </a:rPr>
              <a:t>，如果学校20年后再开交流会，会是什么样子呢？（30分）</a:t>
            </a:r>
            <a:endParaRPr lang="en-US" altLang="zh-CN" sz="2800" dirty="0"/>
          </a:p>
        </p:txBody>
      </p:sp>
      <p:sp>
        <p:nvSpPr>
          <p:cNvPr id="3" name="QO_3_BD.74_1#5b17c2f05?vcp=1&amp;pid=c59726520&amp;color=0,0,0&amp;vtp=1&amp;bbb=1&amp;hb=1"/>
          <p:cNvSpPr/>
          <p:nvPr/>
        </p:nvSpPr>
        <p:spPr>
          <a:xfrm>
            <a:off x="896112" y="1741742"/>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请你以“20年后的学校”为主题写一篇幻想文章。</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要求</a:t>
            </a:r>
            <a:r>
              <a:rPr lang="en-US" altLang="zh-CN" sz="2400" b="0" i="0" dirty="0">
                <a:solidFill>
                  <a:srgbClr val="000000"/>
                </a:solidFill>
                <a:latin typeface="SimSun" pitchFamily="34" charset="0"/>
                <a:ea typeface="SimSun" pitchFamily="34" charset="-122"/>
                <a:cs typeface="SimSun" pitchFamily="34" charset="-120"/>
              </a:rPr>
              <a:t>：至少运用一种说明方法介绍未来的某种事物，比如交通工具、</a:t>
            </a:r>
            <a:r>
              <a:rPr lang="en-US" altLang="zh-CN" sz="2400" b="0" i="0">
                <a:solidFill>
                  <a:srgbClr val="000000"/>
                </a:solidFill>
                <a:latin typeface="SimSun" pitchFamily="34" charset="0"/>
                <a:ea typeface="SimSun" pitchFamily="34" charset="-122"/>
                <a:cs typeface="SimSun" pitchFamily="34" charset="-120"/>
              </a:rPr>
              <a:t>文具、</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电子产品等</a:t>
            </a:r>
            <a:r>
              <a:rPr lang="en-US" altLang="zh-CN" sz="2400" b="0" i="0" dirty="0">
                <a:solidFill>
                  <a:srgbClr val="000000"/>
                </a:solidFill>
                <a:latin typeface="SimSun" pitchFamily="34" charset="0"/>
                <a:ea typeface="SimSun" pitchFamily="34" charset="-122"/>
                <a:cs typeface="SimSun" pitchFamily="34" charset="-120"/>
              </a:rPr>
              <a:t>；400字左右。（请另附作文纸）</a:t>
            </a:r>
            <a:endParaRPr lang="en-US" altLang="zh-CN" sz="2400" dirty="0"/>
          </a:p>
        </p:txBody>
      </p:sp>
      <p:sp>
        <p:nvSpPr>
          <p:cNvPr id="4" name="QO_3_AN.75_1#5b17c2f05?vcp=1&amp;pid=c59726520&amp;color=0,0,0&amp;vtp=1&amp;bbb=1"/>
          <p:cNvSpPr/>
          <p:nvPr/>
        </p:nvSpPr>
        <p:spPr>
          <a:xfrm>
            <a:off x="896112" y="3385185"/>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略</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bg/>
                                          </p:spTgt>
                                        </p:tgtEl>
                                        <p:attrNameLst>
                                          <p:attrName>style.visibility</p:attrName>
                                        </p:attrNameLst>
                                      </p:cBhvr>
                                      <p:to>
                                        <p:strVal val="visible"/>
                                      </p:to>
                                    </p:set>
                                    <p:anim calcmode="lin" valueType="num">
                                      <p:cBhvr additive="base">
                                        <p:cTn id="2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4">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 calcmode="lin" valueType="num">
                                      <p:cBhvr additive="base">
                                        <p:cTn id="2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checked= 1 &amp; amp; version = 1.0.5checked=1&amp;version=1.0.5">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checked= 1 &amp; amp; version = 1.0.5checked=1&amp;version=1.0.5">
    <p:spTree>
      <p:nvGrpSpPr>
        <p:cNvPr id="1" name=""/>
        <p:cNvGrpSpPr/>
        <p:nvPr/>
      </p:nvGrpSpPr>
      <p:grpSpPr>
        <a:xfrm>
          <a:off x="0" y="0"/>
          <a:ext cx="0" cy="0"/>
          <a:chOff x="0" y="0"/>
          <a:chExt cx="0" cy="0"/>
        </a:xfrm>
      </p:grpSpPr>
      <p:pic>
        <p:nvPicPr>
          <p:cNvPr id="2" name="P_2_BD#caccafa4e?vcp=1&amp;pid=e131a7544&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12787" y="2521267"/>
            <a:ext cx="21031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2_BD#caccafa4e?vcp=1&amp;pid=e131a7544&amp;color=0,0,0&amp;vtp=1&amp;bt=1&amp;bbb=1"/>
          <p:cNvSpPr/>
          <p:nvPr/>
        </p:nvSpPr>
        <p:spPr>
          <a:xfrm>
            <a:off x="896112" y="2356676"/>
            <a:ext cx="10387584" cy="2150999"/>
          </a:xfrm>
          <a:prstGeom prst="rect">
            <a:avLst/>
          </a:prstGeom>
          <a:noFill/>
          <a:ln/>
        </p:spPr>
        <p:txBody>
          <a:bodyPr wrap="none" lIns="0" tIns="0" rIns="0" bIns="0" rtlCol="0" anchor="t"/>
          <a:lstStyle/>
          <a:p>
            <a:pPr algn="ctr" latinLnBrk="1">
              <a:lnSpc>
                <a:spcPts val="4400"/>
              </a:lnSpc>
            </a:pP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时间</a:t>
            </a:r>
            <a:r>
              <a:rPr lang="en-US" altLang="zh-CN" sz="2400" b="0" i="0" dirty="0">
                <a:solidFill>
                  <a:srgbClr val="000000"/>
                </a:solidFill>
                <a:latin typeface="SimSun" pitchFamily="34" charset="0"/>
                <a:ea typeface="SimSun" pitchFamily="34" charset="-122"/>
                <a:cs typeface="SimSun" pitchFamily="34" charset="-120"/>
              </a:rPr>
              <a:t>：60</a:t>
            </a:r>
            <a:r>
              <a:rPr lang="en-US" altLang="zh-CN" sz="2400" b="0" i="0">
                <a:solidFill>
                  <a:srgbClr val="000000"/>
                </a:solidFill>
                <a:latin typeface="SimSun" pitchFamily="34" charset="0"/>
                <a:ea typeface="SimSun" pitchFamily="34" charset="-122"/>
                <a:cs typeface="SimSun" pitchFamily="34" charset="-120"/>
              </a:rPr>
              <a:t>分钟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满分</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100分</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要求：</a:t>
            </a: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1.卷面整洁，字迹工整。2.用钢笔或签字笔答卷。</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1" i="0" strike="noStrike" kern="1200" cap="none" spc="0" normalizeH="0" baseline="0" noProof="0">
                <a:ln>
                  <a:noFill/>
                </a:ln>
                <a:solidFill>
                  <a:srgbClr val="000000"/>
                </a:solidFill>
                <a:effectLst/>
                <a:uLnTx/>
                <a:uFillTx/>
                <a:latin typeface="SimSun" panose="02010600030101010101" pitchFamily="2" charset="-122"/>
                <a:ea typeface="SimSun" pitchFamily="34" charset="-122"/>
                <a:cs typeface="SimSun" pitchFamily="34" charset="-120"/>
              </a:rPr>
              <a:t>    </a:t>
            </a:r>
            <a:r>
              <a:rPr kumimoji="0" lang="en-US" altLang="zh-CN" sz="2400" b="1"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学校组织同学们召开以“自然与科学”为主题的见闻交流会，同学们都</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踊跃参与。</a:t>
            </a:r>
            <a:endParaRPr lang="en-US" altLang="zh-CN" sz="100" dirty="0"/>
          </a:p>
        </p:txBody>
      </p:sp>
      <p:pic>
        <p:nvPicPr>
          <p:cNvPr id="4" name="P_2_BD#caccafa4e?vcp=1&amp;pid=e131a7544&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19158" y="2498408"/>
            <a:ext cx="274320" cy="2651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checked= 1 &amp; amp; version = 1.0.5checked=1&amp;version=1.0.5">
    <p:spTree>
      <p:nvGrpSpPr>
        <p:cNvPr id="1" name=""/>
        <p:cNvGrpSpPr/>
        <p:nvPr/>
      </p:nvGrpSpPr>
      <p:grpSpPr>
        <a:xfrm>
          <a:off x="0" y="0"/>
          <a:ext cx="0" cy="0"/>
          <a:chOff x="0" y="0"/>
          <a:chExt cx="0" cy="0"/>
        </a:xfrm>
      </p:grpSpPr>
      <p:sp>
        <p:nvSpPr>
          <p:cNvPr id="2" name="C_2_BD#80c84c4d5?vcp=1&amp;pid=e131a7544&amp;color=0,0,0&amp;vtp=1&amp;bt=1&amp;bbb=1&amp;hb=1"/>
          <p:cNvSpPr/>
          <p:nvPr/>
        </p:nvSpPr>
        <p:spPr>
          <a:xfrm>
            <a:off x="896112" y="900000"/>
            <a:ext cx="10392018" cy="868680"/>
          </a:xfrm>
          <a:prstGeom prst="rect">
            <a:avLst/>
          </a:prstGeom>
          <a:noFill/>
          <a:ln/>
        </p:spPr>
        <p:txBody>
          <a:bodyPr wrap="none" lIns="0" tIns="0" rIns="0" bIns="0" rtlCol="0" anchor="t"/>
          <a:lstStyle/>
          <a:p>
            <a:pPr algn="l" latinLnBrk="1">
              <a:lnSpc>
                <a:spcPts val="3500"/>
              </a:lnSpc>
            </a:pPr>
            <a:r>
              <a:rPr lang="en-US" altLang="zh-CN" sz="2800" b="1" i="0">
                <a:solidFill>
                  <a:srgbClr val="000000"/>
                </a:solidFill>
                <a:latin typeface="SimSun" pitchFamily="34" charset="0"/>
                <a:ea typeface="SimSun" pitchFamily="34" charset="-122"/>
                <a:cs typeface="SimSun" pitchFamily="34" charset="-120"/>
              </a:rPr>
              <a:t>一、</a:t>
            </a:r>
            <a:r>
              <a:rPr lang="en-US" altLang="zh-CN" sz="2900" b="0" i="0" kern="0" spc="-99900">
                <a:solidFill>
                  <a:srgbClr val="FFFFFF"/>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800" b="1" i="0">
                <a:solidFill>
                  <a:srgbClr val="000000"/>
                </a:solidFill>
                <a:latin typeface="SimSun" pitchFamily="34" charset="0"/>
                <a:ea typeface="SimSun" pitchFamily="34" charset="-122"/>
                <a:cs typeface="SimSun" pitchFamily="34" charset="-120"/>
              </a:rPr>
              <a:t>阳阳讲述了自己在看科普书时产生的疑问。请你</a:t>
            </a:r>
          </a:p>
          <a:p>
            <a:pPr latinLnBrk="1">
              <a:lnSpc>
                <a:spcPts val="3400"/>
              </a:lnSpc>
            </a:pPr>
            <a:r>
              <a:rPr lang="en-US" altLang="zh-CN" sz="2800" b="1" i="0">
                <a:solidFill>
                  <a:srgbClr val="000000"/>
                </a:solidFill>
                <a:latin typeface="SimSun" pitchFamily="34" charset="0"/>
                <a:ea typeface="SimSun" pitchFamily="34" charset="-122"/>
                <a:cs typeface="SimSun" pitchFamily="34" charset="-120"/>
              </a:rPr>
              <a:t>根据要求回答问题</a:t>
            </a:r>
            <a:r>
              <a:rPr lang="en-US" altLang="zh-CN" sz="2800" b="1" i="0" dirty="0">
                <a:solidFill>
                  <a:srgbClr val="000000"/>
                </a:solidFill>
                <a:latin typeface="SimSun" pitchFamily="34" charset="0"/>
                <a:ea typeface="SimSun" pitchFamily="34" charset="-122"/>
                <a:cs typeface="SimSun" pitchFamily="34" charset="-120"/>
              </a:rPr>
              <a:t>。（46分）</a:t>
            </a:r>
            <a:endParaRPr lang="en-US" altLang="zh-CN" sz="2800" dirty="0"/>
          </a:p>
        </p:txBody>
      </p:sp>
      <p:pic>
        <p:nvPicPr>
          <p:cNvPr id="3" name="C_2_BD#80c84c4d5?vcp=1&amp;pid=e131a7544&amp;color=0,0,0&amp;tib=255,255,255&amp;iip=3&amp;vtp=1" descr="preencoded.png"/>
          <p:cNvPicPr>
            <a:picLocks noChangeAspect="1"/>
          </p:cNvPicPr>
          <p:nvPr/>
        </p:nvPicPr>
        <p:blipFill>
          <a:blip r:embed="rId3"/>
          <a:stretch>
            <a:fillRect/>
          </a:stretch>
        </p:blipFill>
        <p:spPr>
          <a:xfrm>
            <a:off x="1619663" y="901524"/>
            <a:ext cx="1810512" cy="438912"/>
          </a:xfrm>
          <a:prstGeom prst="rect">
            <a:avLst/>
          </a:prstGeom>
        </p:spPr>
      </p:pic>
      <p:graphicFrame>
        <p:nvGraphicFramePr>
          <p:cNvPr id="5" name="QM_3_BD.1_1#d89e1995a?colgroup=33&amp;vcp=1&amp;pid=80c84c4d5&amp;color=0,0,0&amp;vtp=1&amp;bbb=1&amp;hb=1"/>
          <p:cNvGraphicFramePr>
            <a:graphicFrameLocks noGrp="1"/>
          </p:cNvGraphicFramePr>
          <p:nvPr>
            <p:extLst>
              <p:ext uri="{D42A27DB-BD31-4B8C-83A1-F6EECF244321}">
                <p14:modId xmlns:p14="http://schemas.microsoft.com/office/powerpoint/2010/main" val="458095394"/>
              </p:ext>
            </p:extLst>
          </p:nvPr>
        </p:nvGraphicFramePr>
        <p:xfrm>
          <a:off x="896112" y="1885330"/>
          <a:ext cx="10369296" cy="3411093"/>
        </p:xfrm>
        <a:graphic>
          <a:graphicData uri="http://schemas.openxmlformats.org/drawingml/2006/table">
            <a:tbl>
              <a:tblPr/>
              <a:tblGrid>
                <a:gridCol w="10369296">
                  <a:extLst>
                    <a:ext uri="{9D8B030D-6E8A-4147-A177-3AD203B41FA5}">
                      <a16:colId xmlns:a16="http://schemas.microsoft.com/office/drawing/2014/main" val="20000"/>
                    </a:ext>
                  </a:extLst>
                </a:gridCol>
              </a:tblGrid>
              <a:tr h="3411093">
                <a:tc>
                  <a:txBody>
                    <a:bodyPr/>
                    <a:lstStyle/>
                    <a:p>
                      <a:pPr marL="0" indent="0" algn="ctr" latinLnBrk="1" hangingPunct="0">
                        <a:lnSpc>
                          <a:spcPts val="3800"/>
                        </a:lnSpc>
                      </a:pPr>
                      <a:r>
                        <a:rPr lang="en-US" altLang="zh-CN" sz="2400" b="1" i="0" dirty="0">
                          <a:solidFill>
                            <a:srgbClr val="000000"/>
                          </a:solidFill>
                          <a:latin typeface="Times New Roman" pitchFamily="34" charset="0"/>
                          <a:ea typeface="KaiTi" pitchFamily="34" charset="-122"/>
                          <a:cs typeface="Times New Roman" pitchFamily="34" charset="-120"/>
                        </a:rPr>
                        <a:t>问题清单</a:t>
                      </a:r>
                      <a:endParaRPr lang="en-US" altLang="zh-CN" sz="1200" dirty="0"/>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疑问</a:t>
                      </a:r>
                      <a:r>
                        <a:rPr lang="en-US" altLang="zh-CN" sz="2400" b="0" i="0" dirty="0">
                          <a:solidFill>
                            <a:srgbClr val="000000"/>
                          </a:solidFill>
                          <a:latin typeface="Times New Roman" pitchFamily="34" charset="0"/>
                          <a:ea typeface="KaiTi" pitchFamily="34" charset="-122"/>
                          <a:cs typeface="Times New Roman" pitchFamily="34" charset="-120"/>
                        </a:rPr>
                        <a:t>1：为什么sh</a:t>
                      </a:r>
                      <a:r>
                        <a:rPr lang="en-US" altLang="zh-CN" sz="2400" b="0" i="0" dirty="0">
                          <a:solidFill>
                            <a:srgbClr val="000000"/>
                          </a:solidFill>
                          <a:latin typeface="SimSun" panose="02010600030101010101" pitchFamily="2" charset="-122"/>
                          <a:ea typeface="KaiTi" pitchFamily="34" charset="-122"/>
                          <a:cs typeface="Times New Roman" pitchFamily="34" charset="-120"/>
                        </a:rPr>
                        <a:t>ǎ</a:t>
                      </a:r>
                      <a:r>
                        <a:rPr lang="en-US" altLang="zh-CN" sz="2400" b="0" i="0" dirty="0">
                          <a:solidFill>
                            <a:srgbClr val="000000"/>
                          </a:solidFill>
                          <a:latin typeface="Times New Roman" pitchFamily="34" charset="0"/>
                          <a:ea typeface="KaiTi" pitchFamily="34" charset="-122"/>
                          <a:cs typeface="Times New Roman" pitchFamily="34" charset="-120"/>
                        </a:rPr>
                        <a:t>nɡ</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wǔ（</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）的太阳总是这么rè</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l</a:t>
                      </a:r>
                      <a:r>
                        <a:rPr lang="en-US" altLang="zh-CN" sz="2400" b="0" i="0" dirty="0">
                          <a:solidFill>
                            <a:srgbClr val="000000"/>
                          </a:solidFill>
                          <a:latin typeface="SimSun" panose="02010600030101010101" pitchFamily="2" charset="-122"/>
                          <a:ea typeface="KaiTi" pitchFamily="34" charset="-122"/>
                          <a:cs typeface="Times New Roman" pitchFamily="34" charset="-120"/>
                        </a:rPr>
                        <a:t>à</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l</a:t>
                      </a:r>
                      <a:r>
                        <a:rPr lang="en-US" altLang="zh-CN" sz="2400" b="0" i="0" dirty="0">
                          <a:solidFill>
                            <a:srgbClr val="000000"/>
                          </a:solidFill>
                          <a:latin typeface="SimSun" panose="02010600030101010101" pitchFamily="2" charset="-122"/>
                          <a:ea typeface="KaiTi" pitchFamily="34" charset="-122"/>
                          <a:cs typeface="Times New Roman" pitchFamily="34" charset="-120"/>
                        </a:rPr>
                        <a:t>à</a:t>
                      </a:r>
                      <a:r>
                        <a:rPr lang="en-US" altLang="zh-CN" sz="2400" b="0" i="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）的？</a:t>
                      </a:r>
                      <a:endParaRPr lang="en-US" altLang="zh-CN" sz="1200" dirty="0"/>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疑问</a:t>
                      </a:r>
                      <a:r>
                        <a:rPr lang="en-US" altLang="zh-CN" sz="2400" b="0" i="0" dirty="0">
                          <a:solidFill>
                            <a:srgbClr val="000000"/>
                          </a:solidFill>
                          <a:latin typeface="Times New Roman" pitchFamily="34" charset="0"/>
                          <a:ea typeface="KaiTi" pitchFamily="34" charset="-122"/>
                          <a:cs typeface="Times New Roman" pitchFamily="34" charset="-120"/>
                        </a:rPr>
                        <a:t>2：空气中有chénɡ</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qi</a:t>
                      </a:r>
                      <a:r>
                        <a:rPr lang="en-US" altLang="zh-CN" sz="2400" b="0" i="0" dirty="0">
                          <a:solidFill>
                            <a:srgbClr val="000000"/>
                          </a:solidFill>
                          <a:latin typeface="SimSun" panose="02010600030101010101" pitchFamily="2" charset="-122"/>
                          <a:ea typeface="KaiTi" pitchFamily="34" charset="-122"/>
                          <a:cs typeface="Times New Roman" pitchFamily="34" charset="-120"/>
                        </a:rPr>
                        <a:t>ā</a:t>
                      </a:r>
                      <a:r>
                        <a:rPr lang="en-US" altLang="zh-CN" sz="2400" b="0" i="0" dirty="0">
                          <a:solidFill>
                            <a:srgbClr val="000000"/>
                          </a:solidFill>
                          <a:latin typeface="Times New Roman" pitchFamily="34" charset="0"/>
                          <a:ea typeface="KaiTi" pitchFamily="34" charset="-122"/>
                          <a:cs typeface="Times New Roman" pitchFamily="34" charset="-120"/>
                        </a:rPr>
                        <a:t>n</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sh</a:t>
                      </a:r>
                      <a:r>
                        <a:rPr lang="en-US" altLang="zh-CN" sz="2400" b="0" i="0" dirty="0">
                          <a:solidFill>
                            <a:srgbClr val="000000"/>
                          </a:solidFill>
                          <a:latin typeface="SimSun" panose="02010600030101010101" pitchFamily="2" charset="-122"/>
                          <a:ea typeface="KaiTi" pitchFamily="34" charset="-122"/>
                          <a:cs typeface="Times New Roman" pitchFamily="34" charset="-120"/>
                        </a:rPr>
                        <a:t>à</a:t>
                      </a:r>
                      <a:r>
                        <a:rPr lang="en-US" altLang="zh-CN" sz="2400" b="0" i="0" dirty="0">
                          <a:solidFill>
                            <a:srgbClr val="000000"/>
                          </a:solidFill>
                          <a:latin typeface="Times New Roman" pitchFamily="34" charset="0"/>
                          <a:ea typeface="KaiTi" pitchFamily="34" charset="-122"/>
                          <a:cs typeface="Times New Roman" pitchFamily="34" charset="-120"/>
                        </a:rPr>
                        <a:t>nɡ</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w</a:t>
                      </a:r>
                      <a:r>
                        <a:rPr lang="en-US" altLang="zh-CN" sz="2400" b="0" i="0" dirty="0">
                          <a:solidFill>
                            <a:srgbClr val="000000"/>
                          </a:solidFill>
                          <a:latin typeface="SimSun" panose="02010600030101010101" pitchFamily="2" charset="-122"/>
                          <a:ea typeface="KaiTi" pitchFamily="34" charset="-122"/>
                          <a:cs typeface="Times New Roman" pitchFamily="34" charset="-120"/>
                        </a:rPr>
                        <a:t>à</a:t>
                      </a:r>
                      <a:r>
                        <a:rPr lang="en-US" altLang="zh-CN" sz="2400" b="0" i="0" dirty="0">
                          <a:solidFill>
                            <a:srgbClr val="000000"/>
                          </a:solidFill>
                          <a:latin typeface="Times New Roman" pitchFamily="34" charset="0"/>
                          <a:ea typeface="KaiTi" pitchFamily="34" charset="-122"/>
                          <a:cs typeface="Times New Roman" pitchFamily="34" charset="-120"/>
                        </a:rPr>
                        <a:t>n（</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）的huī</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chén（</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spc="-100">
                          <a:solidFill>
                            <a:srgbClr val="000000"/>
                          </a:solidFill>
                          <a:latin typeface="Times New Roman" pitchFamily="34" charset="0"/>
                          <a:ea typeface="KaiTi" pitchFamily="34" charset="-122"/>
                          <a:cs typeface="Times New Roman" pitchFamily="34" charset="-120"/>
                        </a:rPr>
                        <a:t>，</a:t>
                      </a:r>
                      <a:r>
                        <a:rPr lang="en-US" altLang="zh-CN" sz="2400" b="0" i="0">
                          <a:solidFill>
                            <a:srgbClr val="000000"/>
                          </a:solidFill>
                          <a:latin typeface="Times New Roman" pitchFamily="34" charset="0"/>
                          <a:ea typeface="KaiTi" pitchFamily="34" charset="-122"/>
                          <a:cs typeface="Times New Roman" pitchFamily="34" charset="-120"/>
                        </a:rPr>
                        <a:t>我们怎么</a:t>
                      </a:r>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看不到</a:t>
                      </a:r>
                      <a:r>
                        <a:rPr lang="en-US" altLang="zh-CN" sz="2400" b="0" i="0" dirty="0">
                          <a:solidFill>
                            <a:srgbClr val="000000"/>
                          </a:solidFill>
                          <a:latin typeface="Times New Roman" pitchFamily="34" charset="0"/>
                          <a:ea typeface="KaiTi" pitchFamily="34" charset="-122"/>
                          <a:cs typeface="Times New Roman" pitchFamily="34" charset="-120"/>
                        </a:rPr>
                        <a:t>？</a:t>
                      </a:r>
                      <a:endParaRPr lang="en-US" altLang="zh-CN" sz="1200" dirty="0"/>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疑问</a:t>
                      </a:r>
                      <a:r>
                        <a:rPr lang="en-US" altLang="zh-CN" sz="2400" b="0" i="0" dirty="0">
                          <a:solidFill>
                            <a:srgbClr val="000000"/>
                          </a:solidFill>
                          <a:latin typeface="Times New Roman" pitchFamily="34" charset="0"/>
                          <a:ea typeface="KaiTi" pitchFamily="34" charset="-122"/>
                          <a:cs typeface="Times New Roman" pitchFamily="34" charset="-120"/>
                        </a:rPr>
                        <a:t>3：鸽子为什么可以línɡ</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kōnɡ（</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）飞翔？</a:t>
                      </a:r>
                      <a:endParaRPr lang="en-US" altLang="zh-CN" sz="1200" dirty="0"/>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疑问</a:t>
                      </a:r>
                      <a:r>
                        <a:rPr lang="en-US" altLang="zh-CN" sz="2400" b="0" i="0" dirty="0">
                          <a:solidFill>
                            <a:srgbClr val="000000"/>
                          </a:solidFill>
                          <a:latin typeface="Times New Roman" pitchFamily="34" charset="0"/>
                          <a:ea typeface="KaiTi" pitchFamily="34" charset="-122"/>
                          <a:cs typeface="Times New Roman" pitchFamily="34" charset="-120"/>
                        </a:rPr>
                        <a:t>4：bīnɡ</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xi</a:t>
                      </a:r>
                      <a:r>
                        <a:rPr lang="en-US" altLang="zh-CN" sz="2400" b="0" i="0" dirty="0">
                          <a:solidFill>
                            <a:srgbClr val="000000"/>
                          </a:solidFill>
                          <a:latin typeface="SimSun" panose="02010600030101010101" pitchFamily="2" charset="-122"/>
                          <a:ea typeface="KaiTi" pitchFamily="34" charset="-122"/>
                          <a:cs typeface="Times New Roman" pitchFamily="34" charset="-120"/>
                        </a:rPr>
                        <a:t>ā</a:t>
                      </a:r>
                      <a:r>
                        <a:rPr lang="en-US" altLang="zh-CN" sz="2400" b="0" i="0" dirty="0">
                          <a:solidFill>
                            <a:srgbClr val="000000"/>
                          </a:solidFill>
                          <a:latin typeface="Times New Roman" pitchFamily="34" charset="0"/>
                          <a:ea typeface="KaiTi" pitchFamily="34" charset="-122"/>
                          <a:cs typeface="Times New Roman" pitchFamily="34" charset="-120"/>
                        </a:rPr>
                        <a:t>nɡ（</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）为什么拥有让</a:t>
                      </a:r>
                      <a:endParaRPr lang="en-US" altLang="zh-CN" sz="1200" dirty="0"/>
                    </a:p>
                    <a:p>
                      <a:pPr marL="0" lvl="0" indent="0" algn="l" latinLnBrk="1" hangingPunct="0">
                        <a:lnSpc>
                          <a:spcPts val="3600"/>
                        </a:lnSpc>
                      </a:pPr>
                      <a:r>
                        <a:rPr lang="en-US" altLang="zh-CN" sz="2400" b="0" i="0">
                          <a:solidFill>
                            <a:srgbClr val="000000"/>
                          </a:solidFill>
                          <a:latin typeface="Times New Roman" pitchFamily="34" charset="0"/>
                          <a:ea typeface="KaiTi" pitchFamily="34" charset="-122"/>
                          <a:cs typeface="Times New Roman" pitchFamily="34" charset="-120"/>
                        </a:rPr>
                        <a:t>shū</a:t>
                      </a: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c</a:t>
                      </a:r>
                      <a:r>
                        <a:rPr lang="en-US" altLang="zh-CN" sz="2400" b="0" i="0" dirty="0">
                          <a:solidFill>
                            <a:srgbClr val="000000"/>
                          </a:solidFill>
                          <a:latin typeface="SimSun" panose="02010600030101010101" pitchFamily="2" charset="-122"/>
                          <a:ea typeface="KaiTi" pitchFamily="34" charset="-122"/>
                          <a:cs typeface="Times New Roman" pitchFamily="34" charset="-120"/>
                        </a:rPr>
                        <a:t>à</a:t>
                      </a:r>
                      <a:r>
                        <a:rPr lang="en-US" altLang="zh-CN" sz="2400" b="0" i="0" dirty="0">
                          <a:solidFill>
                            <a:srgbClr val="000000"/>
                          </a:solidFill>
                          <a:latin typeface="Times New Roman" pitchFamily="34" charset="0"/>
                          <a:ea typeface="KaiTi" pitchFamily="34" charset="-122"/>
                          <a:cs typeface="Times New Roman" pitchFamily="34" charset="-120"/>
                        </a:rPr>
                        <a:t>i（</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）保鲜的功能？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amp;si=5checked= 1 &amp; amp; version = 1.0.5checked=1&amp;version=1.0.5">
    <p:spTree>
      <p:nvGrpSpPr>
        <p:cNvPr id="1" name=""/>
        <p:cNvGrpSpPr/>
        <p:nvPr/>
      </p:nvGrpSpPr>
      <p:grpSpPr>
        <a:xfrm>
          <a:off x="0" y="0"/>
          <a:ext cx="0" cy="0"/>
          <a:chOff x="0" y="0"/>
          <a:chExt cx="0" cy="0"/>
        </a:xfrm>
      </p:grpSpPr>
      <p:graphicFrame>
        <p:nvGraphicFramePr>
          <p:cNvPr id="6" name="QM_3_BD.1_2#d89e1995a?colgroup=33&amp;vcp=1&amp;pid=80c84c4d5&amp;color=0,0,0&amp;mp=1&amp;vtp=1&amp;bt=1&amp;bbb=1&amp;hb=1"/>
          <p:cNvGraphicFramePr>
            <a:graphicFrameLocks noGrp="1"/>
          </p:cNvGraphicFramePr>
          <p:nvPr>
            <p:extLst>
              <p:ext uri="{D42A27DB-BD31-4B8C-83A1-F6EECF244321}">
                <p14:modId xmlns:p14="http://schemas.microsoft.com/office/powerpoint/2010/main" val="164558326"/>
              </p:ext>
            </p:extLst>
          </p:nvPr>
        </p:nvGraphicFramePr>
        <p:xfrm>
          <a:off x="896112" y="1729804"/>
          <a:ext cx="10369296" cy="3398393"/>
        </p:xfrm>
        <a:graphic>
          <a:graphicData uri="http://schemas.openxmlformats.org/drawingml/2006/table">
            <a:tbl>
              <a:tblPr/>
              <a:tblGrid>
                <a:gridCol w="10369296">
                  <a:extLst>
                    <a:ext uri="{9D8B030D-6E8A-4147-A177-3AD203B41FA5}">
                      <a16:colId xmlns:a16="http://schemas.microsoft.com/office/drawing/2014/main" val="20000"/>
                    </a:ext>
                  </a:extLst>
                </a:gridCol>
              </a:tblGrid>
              <a:tr h="3398393">
                <a:tc>
                  <a:txBody>
                    <a:bodyPr/>
                    <a:lstStyle/>
                    <a:p>
                      <a:pPr marL="0" indent="0" algn="l" latinLnBrk="1" hangingPunct="0">
                        <a:lnSpc>
                          <a:spcPts val="3800"/>
                        </a:lnSpc>
                      </a:pPr>
                      <a:r>
                        <a:rPr lang="en-US" altLang="zh-CN" sz="2400" b="0" i="0" dirty="0">
                          <a:solidFill>
                            <a:srgbClr val="000000"/>
                          </a:solidFill>
                          <a:latin typeface="Times New Roman" pitchFamily="34" charset="0"/>
                          <a:ea typeface="KaiTi" pitchFamily="34" charset="-122"/>
                          <a:cs typeface="Times New Roman" pitchFamily="34" charset="-120"/>
                        </a:rPr>
                        <a:t>疑问5</a:t>
                      </a:r>
                      <a:r>
                        <a:rPr lang="en-US" altLang="zh-CN" sz="2400" b="0" i="0">
                          <a:solidFill>
                            <a:srgbClr val="000000"/>
                          </a:solidFill>
                          <a:latin typeface="Times New Roman" pitchFamily="34" charset="0"/>
                          <a:ea typeface="KaiTi" pitchFamily="34" charset="-122"/>
                          <a:cs typeface="Times New Roman" pitchFamily="34" charset="-120"/>
                        </a:rPr>
                        <a:t>：琥珀中的小虫子被松脂包裹住的时候挣扎【</a:t>
                      </a:r>
                      <a:r>
                        <a:rPr lang="en-US" altLang="zh-CN" sz="2400" b="0" i="0" dirty="0">
                          <a:solidFill>
                            <a:srgbClr val="000000"/>
                          </a:solidFill>
                          <a:latin typeface="Times New Roman" pitchFamily="34" charset="0"/>
                          <a:ea typeface="KaiTi" pitchFamily="34" charset="-122"/>
                          <a:cs typeface="Times New Roman" pitchFamily="34" charset="-120"/>
                        </a:rPr>
                        <a:t>zh</a:t>
                      </a:r>
                      <a:r>
                        <a:rPr lang="en-US" altLang="zh-CN" sz="2400" b="0" i="0" dirty="0">
                          <a:solidFill>
                            <a:srgbClr val="000000"/>
                          </a:solidFill>
                          <a:latin typeface="SimSun" panose="02010600030101010101" pitchFamily="2" charset="-122"/>
                          <a:ea typeface="KaiTi" pitchFamily="34" charset="-122"/>
                          <a:cs typeface="Times New Roman" pitchFamily="34" charset="-120"/>
                        </a:rPr>
                        <a:t>ā</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zh</a:t>
                      </a:r>
                      <a:r>
                        <a:rPr lang="en-US" altLang="zh-CN" sz="2400" b="0" i="0" dirty="0">
                          <a:solidFill>
                            <a:srgbClr val="000000"/>
                          </a:solidFill>
                          <a:latin typeface="SimSun" panose="02010600030101010101" pitchFamily="2" charset="-122"/>
                          <a:ea typeface="KaiTi" pitchFamily="34" charset="-122"/>
                          <a:cs typeface="Times New Roman" pitchFamily="34" charset="-120"/>
                        </a:rPr>
                        <a:t>á</a:t>
                      </a:r>
                      <a:r>
                        <a:rPr lang="en-US" altLang="zh-CN" sz="2400" b="0" i="0" dirty="0">
                          <a:solidFill>
                            <a:srgbClr val="000000"/>
                          </a:solidFill>
                          <a:latin typeface="Times New Roman" pitchFamily="34" charset="0"/>
                          <a:ea typeface="KaiTi" pitchFamily="34" charset="-122"/>
                          <a:cs typeface="Times New Roman" pitchFamily="34" charset="-120"/>
                        </a:rPr>
                        <a:t>】了吗？</a:t>
                      </a:r>
                      <a:endParaRPr lang="en-US" altLang="zh-CN" sz="1200" dirty="0"/>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疑问</a:t>
                      </a:r>
                      <a:r>
                        <a:rPr lang="en-US" altLang="zh-CN" sz="2400" b="0" i="0" dirty="0">
                          <a:solidFill>
                            <a:srgbClr val="000000"/>
                          </a:solidFill>
                          <a:latin typeface="Times New Roman" pitchFamily="34" charset="0"/>
                          <a:ea typeface="KaiTi" pitchFamily="34" charset="-122"/>
                          <a:cs typeface="Times New Roman" pitchFamily="34" charset="-120"/>
                        </a:rPr>
                        <a:t>6</a:t>
                      </a:r>
                      <a:r>
                        <a:rPr lang="en-US" altLang="zh-CN" sz="2400" b="0" i="0">
                          <a:solidFill>
                            <a:srgbClr val="000000"/>
                          </a:solidFill>
                          <a:latin typeface="Times New Roman" pitchFamily="34" charset="0"/>
                          <a:ea typeface="KaiTi" pitchFamily="34" charset="-122"/>
                          <a:cs typeface="Times New Roman" pitchFamily="34" charset="-120"/>
                        </a:rPr>
                        <a:t>：细菌通常会附着【</a:t>
                      </a:r>
                      <a:r>
                        <a:rPr lang="en-US" altLang="zh-CN" sz="2400" b="0" i="0" dirty="0">
                          <a:solidFill>
                            <a:srgbClr val="000000"/>
                          </a:solidFill>
                          <a:latin typeface="Times New Roman" pitchFamily="34" charset="0"/>
                          <a:ea typeface="KaiTi" pitchFamily="34" charset="-122"/>
                          <a:cs typeface="Times New Roman" pitchFamily="34" charset="-120"/>
                        </a:rPr>
                        <a:t>zhe</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zhuó】在哪里呢</a:t>
                      </a:r>
                      <a:r>
                        <a:rPr lang="en-US" altLang="zh-CN" sz="2400" b="0" i="0">
                          <a:solidFill>
                            <a:srgbClr val="000000"/>
                          </a:solidFill>
                          <a:latin typeface="Times New Roman" pitchFamily="34" charset="0"/>
                          <a:ea typeface="KaiTi" pitchFamily="34" charset="-122"/>
                          <a:cs typeface="Times New Roman" pitchFamily="34" charset="-120"/>
                        </a:rPr>
                        <a:t>？我们怎么样才能预防疾病</a:t>
                      </a:r>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呢</a:t>
                      </a:r>
                      <a:r>
                        <a:rPr lang="en-US" altLang="zh-CN" sz="2400" b="0" i="0" dirty="0">
                          <a:solidFill>
                            <a:srgbClr val="000000"/>
                          </a:solidFill>
                          <a:latin typeface="Times New Roman" pitchFamily="34" charset="0"/>
                          <a:ea typeface="KaiTi" pitchFamily="34" charset="-122"/>
                          <a:cs typeface="Times New Roman" pitchFamily="34" charset="-120"/>
                        </a:rPr>
                        <a:t>？</a:t>
                      </a:r>
                      <a:endParaRPr lang="en-US" altLang="zh-CN" sz="1200" dirty="0"/>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疑问</a:t>
                      </a:r>
                      <a:r>
                        <a:rPr lang="en-US" altLang="zh-CN" sz="2400" b="0" i="0" dirty="0">
                          <a:solidFill>
                            <a:srgbClr val="000000"/>
                          </a:solidFill>
                          <a:latin typeface="Times New Roman" pitchFamily="34" charset="0"/>
                          <a:ea typeface="KaiTi" pitchFamily="34" charset="-122"/>
                          <a:cs typeface="Times New Roman" pitchFamily="34" charset="-120"/>
                        </a:rPr>
                        <a:t>7：恐龙一般有几吨重？它们那么重肯定动作不敏捷吧？</a:t>
                      </a:r>
                      <a:endParaRPr lang="en-US" altLang="zh-CN" sz="1200" dirty="0"/>
                    </a:p>
                    <a:p>
                      <a:pPr marL="0" indent="0" algn="l" latinLnBrk="1" hangingPunct="0">
                        <a:lnSpc>
                          <a:spcPts val="3800"/>
                        </a:lnSpc>
                      </a:pPr>
                      <a:r>
                        <a:rPr lang="en-US" altLang="zh-CN" sz="2400" b="0" i="0">
                          <a:solidFill>
                            <a:srgbClr val="000000"/>
                          </a:solidFill>
                          <a:latin typeface="Times New Roman" pitchFamily="34" charset="0"/>
                          <a:ea typeface="KaiTi" pitchFamily="34" charset="-122"/>
                          <a:cs typeface="Times New Roman" pitchFamily="34" charset="-120"/>
                        </a:rPr>
                        <a:t>疑问</a:t>
                      </a:r>
                      <a:r>
                        <a:rPr lang="en-US" altLang="zh-CN" sz="2400" b="0" i="0" dirty="0">
                          <a:solidFill>
                            <a:srgbClr val="000000"/>
                          </a:solidFill>
                          <a:latin typeface="Times New Roman" pitchFamily="34" charset="0"/>
                          <a:ea typeface="KaiTi" pitchFamily="34" charset="-122"/>
                          <a:cs typeface="Times New Roman" pitchFamily="34" charset="-120"/>
                        </a:rPr>
                        <a:t>8：</a:t>
                      </a:r>
                      <a:r>
                        <a:rPr lang="en-US" altLang="zh-CN" sz="2400" b="0" i="0" u="sng" dirty="0">
                          <a:solidFill>
                            <a:srgbClr val="000000"/>
                          </a:solidFill>
                          <a:latin typeface="Times New Roman" pitchFamily="34" charset="0"/>
                          <a:ea typeface="KaiTi" pitchFamily="34" charset="-122"/>
                          <a:cs typeface="Times New Roman" pitchFamily="34" charset="-120"/>
                        </a:rPr>
                        <a:t>黄师塔前的江水向东流去</a:t>
                      </a:r>
                      <a:r>
                        <a:rPr lang="en-US" altLang="zh-CN" sz="2400" b="0" i="0" u="sng" spc="-100" dirty="0">
                          <a:solidFill>
                            <a:srgbClr val="000000"/>
                          </a:solidFill>
                          <a:latin typeface="Times New Roman" pitchFamily="34" charset="0"/>
                          <a:ea typeface="KaiTi" pitchFamily="34" charset="-122"/>
                          <a:cs typeface="Times New Roman" pitchFamily="34" charset="-120"/>
                        </a:rPr>
                        <a:t>，</a:t>
                      </a:r>
                      <a:r>
                        <a:rPr lang="en-US" altLang="zh-CN" sz="2400" b="0" i="0" u="sng" dirty="0">
                          <a:solidFill>
                            <a:srgbClr val="000000"/>
                          </a:solidFill>
                          <a:latin typeface="Times New Roman" pitchFamily="34" charset="0"/>
                          <a:ea typeface="KaiTi" pitchFamily="34" charset="-122"/>
                          <a:cs typeface="Times New Roman" pitchFamily="34" charset="-120"/>
                        </a:rPr>
                        <a:t>温暖的春天使人困倦</a:t>
                      </a:r>
                      <a:r>
                        <a:rPr lang="en-US" altLang="zh-CN" sz="2400" b="0" i="0" u="sng" spc="-100">
                          <a:solidFill>
                            <a:srgbClr val="000000"/>
                          </a:solidFill>
                          <a:latin typeface="Times New Roman" pitchFamily="34" charset="0"/>
                          <a:ea typeface="KaiTi" pitchFamily="34" charset="-122"/>
                          <a:cs typeface="Times New Roman" pitchFamily="34" charset="-120"/>
                        </a:rPr>
                        <a:t>，</a:t>
                      </a:r>
                      <a:r>
                        <a:rPr lang="en-US" altLang="zh-CN" sz="2400" b="0" i="0" u="sng">
                          <a:solidFill>
                            <a:srgbClr val="000000"/>
                          </a:solidFill>
                          <a:latin typeface="Times New Roman" pitchFamily="34" charset="0"/>
                          <a:ea typeface="KaiTi" pitchFamily="34" charset="-122"/>
                          <a:cs typeface="Times New Roman" pitchFamily="34" charset="-120"/>
                        </a:rPr>
                        <a:t>只想倚着春风小</a:t>
                      </a:r>
                    </a:p>
                    <a:p>
                      <a:pPr marL="0" indent="0" algn="l" latinLnBrk="1" hangingPunct="0">
                        <a:lnSpc>
                          <a:spcPts val="3800"/>
                        </a:lnSpc>
                      </a:pPr>
                      <a:r>
                        <a:rPr lang="en-US" altLang="zh-CN" sz="2400" b="0" i="0" u="sng">
                          <a:solidFill>
                            <a:srgbClr val="000000"/>
                          </a:solidFill>
                          <a:latin typeface="Times New Roman" pitchFamily="34" charset="0"/>
                          <a:ea typeface="KaiTi" pitchFamily="34" charset="-122"/>
                          <a:cs typeface="Times New Roman" pitchFamily="34" charset="-120"/>
                        </a:rPr>
                        <a:t>憩</a:t>
                      </a:r>
                      <a:r>
                        <a:rPr lang="en-US" altLang="zh-CN" sz="2400" b="0" i="0" u="sng" spc="-10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为什么河水会向东流呢？</a:t>
                      </a:r>
                      <a:endParaRPr lang="en-US" altLang="zh-CN" sz="1200" dirty="0"/>
                    </a:p>
                    <a:p>
                      <a:pPr marL="0" lvl="0" indent="0" algn="l" latinLnBrk="1" hangingPunct="0">
                        <a:lnSpc>
                          <a:spcPts val="3600"/>
                        </a:lnSpc>
                      </a:pPr>
                      <a:r>
                        <a:rPr lang="en-US" altLang="zh-CN" sz="2400" b="0" i="0">
                          <a:solidFill>
                            <a:srgbClr val="000000"/>
                          </a:solidFill>
                          <a:latin typeface="Times New Roman" pitchFamily="34" charset="0"/>
                          <a:ea typeface="KaiTi" pitchFamily="34" charset="-122"/>
                          <a:cs typeface="Times New Roman" pitchFamily="34" charset="-120"/>
                        </a:rPr>
                        <a:t>疑问</a:t>
                      </a:r>
                      <a:r>
                        <a:rPr lang="en-US" altLang="zh-CN" sz="2400" b="0" i="0" dirty="0">
                          <a:solidFill>
                            <a:srgbClr val="000000"/>
                          </a:solidFill>
                          <a:latin typeface="Times New Roman" pitchFamily="34" charset="0"/>
                          <a:ea typeface="KaiTi" pitchFamily="34" charset="-122"/>
                          <a:cs typeface="Times New Roman" pitchFamily="34" charset="-120"/>
                        </a:rPr>
                        <a:t>9：地球上的第一种恐龙有多大呢？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2" name="QM_3_BD.1_2#d89e1995a?colgroup=33&amp;vcp=1&amp;pid=80c84c4d5&amp;color=0,0,0&amp;mp=1&amp;vtp=1&amp;bt=1&amp;bbb=1&amp;hb=1&amp;zzd= 1">
            <a:extLst>
              <a:ext uri="{FF2B5EF4-FFF2-40B4-BE49-F238E27FC236}">
                <a16:creationId xmlns:a16="http://schemas.microsoft.com/office/drawing/2014/main" id="{33CD0E89-1351-61F1-FEF5-919393A717D1}"/>
              </a:ext>
            </a:extLst>
          </p:cNvPr>
          <p:cNvSpPr/>
          <p:nvPr/>
        </p:nvSpPr>
        <p:spPr>
          <a:xfrm>
            <a:off x="7349894" y="224237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QM_3_BD.1_2#d89e1995a?colgroup=33&amp;vcp=1&amp;pid=80c84c4d5&amp;color=0,0,0&amp;mp=1&amp;vtp=1&amp;bt=1&amp;bbb=1&amp;hb=1&amp;zzd= 3">
            <a:extLst>
              <a:ext uri="{FF2B5EF4-FFF2-40B4-BE49-F238E27FC236}">
                <a16:creationId xmlns:a16="http://schemas.microsoft.com/office/drawing/2014/main" id="{3E5A992E-5184-8C69-D726-2AFCFFE85CC8}"/>
              </a:ext>
            </a:extLst>
          </p:cNvPr>
          <p:cNvSpPr/>
          <p:nvPr/>
        </p:nvSpPr>
        <p:spPr>
          <a:xfrm>
            <a:off x="3997094" y="272497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0"/>
                                  </p:stCondLst>
                                  <p:endCondLst>
                                    <p:cond evt="begin" delay="0">
                                      <p:tn val="9"/>
                                    </p:cond>
                                  </p:end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bg/>
                                          </p:spTgt>
                                        </p:tgtEl>
                                        <p:attrNameLst>
                                          <p:attrName>style.visibility</p:attrName>
                                        </p:attrNameLst>
                                      </p:cBhvr>
                                      <p:to>
                                        <p:strVal val="visible"/>
                                      </p:to>
                                    </p:set>
                                    <p:anim calcmode="lin" valueType="num">
                                      <p:cBhvr additive="base">
                                        <p:cTn id="1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3">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2">
                                            <p:txEl>
                                              <p:pRg st="0" end="0"/>
                                            </p:txEl>
                                          </p:spTgt>
                                        </p:tgtEl>
                                        <p:attrNameLst>
                                          <p:attrName>style.visibility</p:attrName>
                                        </p:attrNameLst>
                                      </p:cBhvr>
                                      <p:to>
                                        <p:strVal val="visible"/>
                                      </p:to>
                                    </p:set>
                                    <p:anim calcmode="lin" valueType="num">
                                      <p:cBhvr additive="base">
                                        <p:cTn id="19"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bg/>
                                          </p:spTgt>
                                        </p:tgtEl>
                                        <p:attrNameLst>
                                          <p:attrName>style.visibility</p:attrName>
                                        </p:attrNameLst>
                                      </p:cBhvr>
                                      <p:to>
                                        <p:strVal val="visible"/>
                                      </p:to>
                                    </p:set>
                                    <p:anim calcmode="lin" valueType="num">
                                      <p:cBhvr additive="base">
                                        <p:cTn id="23" dur="500" fill="hold"/>
                                        <p:tgtEl>
                                          <p:spTgt spid="2">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2">
                                            <p:bg/>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checked= 1 &amp; amp; version = 1.0.5checked=1&amp;version=1.0.5">
    <p:spTree>
      <p:nvGrpSpPr>
        <p:cNvPr id="1" name=""/>
        <p:cNvGrpSpPr/>
        <p:nvPr/>
      </p:nvGrpSpPr>
      <p:grpSpPr>
        <a:xfrm>
          <a:off x="0" y="0"/>
          <a:ext cx="0" cy="0"/>
          <a:chOff x="0" y="0"/>
          <a:chExt cx="0" cy="0"/>
        </a:xfrm>
      </p:grpSpPr>
      <p:sp>
        <p:nvSpPr>
          <p:cNvPr id="2" name="QO_4_BD.2_1#17d2e5c4b?vcp=1&amp;pid=d89e1995a&amp;color=0,0,0&amp;mp=1&amp;vtp=1&amp;bt=1&amp;bbb=1"/>
          <p:cNvSpPr/>
          <p:nvPr/>
        </p:nvSpPr>
        <p:spPr>
          <a:xfrm>
            <a:off x="896112" y="1799082"/>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1.根据拼音写出汉字。（17分）</a:t>
            </a:r>
            <a:endParaRPr lang="en-US" altLang="zh-CN" sz="2400" dirty="0"/>
          </a:p>
        </p:txBody>
      </p:sp>
      <p:sp>
        <p:nvSpPr>
          <p:cNvPr id="3" name="QO_4_AN.3_1#17d2e5c4b?vcp=1&amp;pid=d89e1995a&amp;color=0,0,0&amp;vtp=1&amp;bbb=1"/>
          <p:cNvSpPr/>
          <p:nvPr/>
        </p:nvSpPr>
        <p:spPr>
          <a:xfrm>
            <a:off x="896112" y="233991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晌午; 热辣辣; 成千上万; 灰尘; 凌空; 冰箱; 蔬菜</a:t>
            </a:r>
            <a:endParaRPr lang="en-US" altLang="zh-CN" sz="2400" dirty="0"/>
          </a:p>
        </p:txBody>
      </p:sp>
      <p:sp>
        <p:nvSpPr>
          <p:cNvPr id="4" name="QC_4_BD.4_1#f254dc741?vcp=1&amp;vopoq=1&amp;pid=d89e1995a&amp;color=0,0,0&amp;vtp=1&amp;bbb=1"/>
          <p:cNvSpPr/>
          <p:nvPr/>
        </p:nvSpPr>
        <p:spPr>
          <a:xfrm>
            <a:off x="896112" y="287458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a:t>
            </a:r>
            <a:r>
              <a:rPr lang="en-US" altLang="zh-CN" sz="2400" b="0" i="0">
                <a:solidFill>
                  <a:srgbClr val="000000"/>
                </a:solidFill>
                <a:latin typeface="SimSun" pitchFamily="34" charset="0"/>
                <a:ea typeface="SimSun" pitchFamily="34" charset="-122"/>
                <a:cs typeface="SimSun" pitchFamily="34" charset="-120"/>
              </a:rPr>
              <a:t>下列加点字的读音全都正确的一项是(     )。（</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5" name="QC_4_AN.5_1#f254dc741.bracket?vcp=1&amp;vopoq=1&amp;pid=d89e1995a&amp;color=0,0,0&amp;vpa=1&amp;vtp=1"/>
          <p:cNvSpPr/>
          <p:nvPr/>
        </p:nvSpPr>
        <p:spPr>
          <a:xfrm>
            <a:off x="6399181" y="2863151"/>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6" name="QC_4_BD.4_2#f254dc741.choices?vcp=1&amp;vopoq=1&amp;pid=d89e1995a&amp;color=0,0,0&amp;vtp=1&amp;bbb=1"/>
          <p:cNvSpPr/>
          <p:nvPr/>
        </p:nvSpPr>
        <p:spPr>
          <a:xfrm>
            <a:off x="896112" y="3415919"/>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.琥珀（</a:t>
            </a:r>
            <a:r>
              <a:rPr lang="en-US" altLang="zh-CN" sz="2400" b="0" i="0" dirty="0">
                <a:solidFill>
                  <a:srgbClr val="000000"/>
                </a:solidFill>
                <a:latin typeface="SimSun" pitchFamily="34" charset="0"/>
                <a:ea typeface="SimSun" pitchFamily="34" charset="-122"/>
                <a:cs typeface="SimSun" pitchFamily="34" charset="-120"/>
              </a:rPr>
              <a:t>pò</a:t>
            </a:r>
            <a:r>
              <a:rPr lang="en-US" altLang="zh-CN" sz="2400" b="0" i="0">
                <a:solidFill>
                  <a:srgbClr val="000000"/>
                </a:solidFill>
                <a:latin typeface="SimSun" pitchFamily="34" charset="0"/>
                <a:ea typeface="SimSun" pitchFamily="34" charset="-122"/>
                <a:cs typeface="SimSun" pitchFamily="34" charset="-120"/>
              </a:rPr>
              <a:t>） 松脂（</a:t>
            </a:r>
            <a:r>
              <a:rPr lang="en-US" altLang="zh-CN" sz="2400" b="0" i="0" dirty="0">
                <a:solidFill>
                  <a:srgbClr val="000000"/>
                </a:solidFill>
                <a:latin typeface="SimSun" pitchFamily="34" charset="0"/>
                <a:ea typeface="SimSun" pitchFamily="34" charset="-122"/>
                <a:cs typeface="SimSun" pitchFamily="34" charset="-120"/>
              </a:rPr>
              <a:t>zhǐ）</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B.细菌（</a:t>
            </a:r>
            <a:r>
              <a:rPr lang="en-US" altLang="zh-CN" sz="2400" b="0" i="0" dirty="0">
                <a:solidFill>
                  <a:srgbClr val="000000"/>
                </a:solidFill>
                <a:latin typeface="SimSun" pitchFamily="34" charset="0"/>
                <a:ea typeface="SimSun" pitchFamily="34" charset="-122"/>
                <a:cs typeface="SimSun" pitchFamily="34" charset="-120"/>
              </a:rPr>
              <a:t>jǔn</a:t>
            </a:r>
            <a:r>
              <a:rPr lang="en-US" altLang="zh-CN" sz="2400" b="0" i="0">
                <a:solidFill>
                  <a:srgbClr val="000000"/>
                </a:solidFill>
                <a:latin typeface="SimSun" pitchFamily="34" charset="0"/>
                <a:ea typeface="SimSun" pitchFamily="34" charset="-122"/>
                <a:cs typeface="SimSun" pitchFamily="34" charset="-120"/>
              </a:rPr>
              <a:t>） 疾病</a:t>
            </a:r>
            <a:r>
              <a:rPr lang="en-US" altLang="zh-CN" sz="2400" b="0" i="0" dirty="0">
                <a:solidFill>
                  <a:srgbClr val="000000"/>
                </a:solidFill>
                <a:latin typeface="SimSun" pitchFamily="34" charset="0"/>
                <a:ea typeface="SimSun" pitchFamily="34" charset="-122"/>
                <a:cs typeface="SimSun" pitchFamily="34" charset="-120"/>
              </a:rPr>
              <a:t>（jí）</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C.几吨（</a:t>
            </a:r>
            <a:r>
              <a:rPr lang="en-US" altLang="zh-CN" sz="2400" b="0" i="0" dirty="0">
                <a:solidFill>
                  <a:srgbClr val="000000"/>
                </a:solidFill>
                <a:latin typeface="SimSun" pitchFamily="34" charset="0"/>
                <a:ea typeface="SimSun" pitchFamily="34" charset="-122"/>
                <a:cs typeface="SimSun" pitchFamily="34" charset="-120"/>
              </a:rPr>
              <a:t>dūn</a:t>
            </a:r>
            <a:r>
              <a:rPr lang="en-US" altLang="zh-CN" sz="2400" b="0" i="0">
                <a:solidFill>
                  <a:srgbClr val="000000"/>
                </a:solidFill>
                <a:latin typeface="SimSun" pitchFamily="34" charset="0"/>
                <a:ea typeface="SimSun" pitchFamily="34" charset="-122"/>
                <a:cs typeface="SimSun" pitchFamily="34" charset="-120"/>
              </a:rPr>
              <a:t>） 敏捷（</a:t>
            </a:r>
            <a:r>
              <a:rPr lang="en-US" altLang="zh-CN" sz="2400" b="0" i="0" dirty="0">
                <a:solidFill>
                  <a:srgbClr val="000000"/>
                </a:solidFill>
                <a:latin typeface="SimSun" pitchFamily="34" charset="0"/>
                <a:ea typeface="SimSun" pitchFamily="34" charset="-122"/>
                <a:cs typeface="SimSun" pitchFamily="34" charset="-120"/>
              </a:rPr>
              <a:t>jié）</a:t>
            </a:r>
            <a:endParaRPr lang="en-US" altLang="zh-CN" sz="2400" dirty="0"/>
          </a:p>
        </p:txBody>
      </p:sp>
      <p:sp>
        <p:nvSpPr>
          <p:cNvPr id="7" name="QC_4_BD.4_2#f254dc741.choices?vcp=1&amp;vopoq=1&amp;pid=d89e1995a&amp;color=0,0,0&amp;vtp=1&amp;bbb=1&amp;zzd= 1">
            <a:extLst>
              <a:ext uri="{FF2B5EF4-FFF2-40B4-BE49-F238E27FC236}">
                <a16:creationId xmlns:a16="http://schemas.microsoft.com/office/drawing/2014/main" id="{84665A27-4692-4060-2EE4-80AA8B3009FC}"/>
              </a:ext>
            </a:extLst>
          </p:cNvPr>
          <p:cNvSpPr/>
          <p:nvPr/>
        </p:nvSpPr>
        <p:spPr>
          <a:xfrm>
            <a:off x="1639094" y="398741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C_4_BD.4_2#f254dc741.choices?vcp=1&amp;vopoq=1&amp;pid=d89e1995a&amp;color=0,0,0&amp;vtp=1&amp;bbb=1&amp;zzd= 1">
            <a:extLst>
              <a:ext uri="{FF2B5EF4-FFF2-40B4-BE49-F238E27FC236}">
                <a16:creationId xmlns:a16="http://schemas.microsoft.com/office/drawing/2014/main" id="{23B4FE56-D8D8-230F-B503-BEEA90078B07}"/>
              </a:ext>
            </a:extLst>
          </p:cNvPr>
          <p:cNvSpPr/>
          <p:nvPr/>
        </p:nvSpPr>
        <p:spPr>
          <a:xfrm>
            <a:off x="3315494" y="398741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4_BD.4_2#f254dc741.choices?vcp=1&amp;vopoq=1&amp;pid=d89e1995a&amp;color=0,0,0&amp;vtp=1&amp;bbb=1&amp;zzd= 3">
            <a:extLst>
              <a:ext uri="{FF2B5EF4-FFF2-40B4-BE49-F238E27FC236}">
                <a16:creationId xmlns:a16="http://schemas.microsoft.com/office/drawing/2014/main" id="{8ACCDDA8-B391-0C46-BF01-478152A69B91}"/>
              </a:ext>
            </a:extLst>
          </p:cNvPr>
          <p:cNvSpPr/>
          <p:nvPr/>
        </p:nvSpPr>
        <p:spPr>
          <a:xfrm>
            <a:off x="1639094" y="454621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4_BD.4_2#f254dc741.choices?vcp=1&amp;vopoq=1&amp;pid=d89e1995a&amp;color=0,0,0&amp;vtp=1&amp;bbb=1&amp;zzd= 3">
            <a:extLst>
              <a:ext uri="{FF2B5EF4-FFF2-40B4-BE49-F238E27FC236}">
                <a16:creationId xmlns:a16="http://schemas.microsoft.com/office/drawing/2014/main" id="{731A5DEC-8F36-809C-871F-E0D7343AF640}"/>
              </a:ext>
            </a:extLst>
          </p:cNvPr>
          <p:cNvSpPr/>
          <p:nvPr/>
        </p:nvSpPr>
        <p:spPr>
          <a:xfrm>
            <a:off x="3163094" y="454621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4_BD.4_2#f254dc741.choices?vcp=1&amp;vopoq=1&amp;pid=d89e1995a&amp;color=0,0,0&amp;vtp=1&amp;bbb=1&amp;zzd= 5">
            <a:extLst>
              <a:ext uri="{FF2B5EF4-FFF2-40B4-BE49-F238E27FC236}">
                <a16:creationId xmlns:a16="http://schemas.microsoft.com/office/drawing/2014/main" id="{AD30873F-512F-6C4A-7953-21B10BDA5593}"/>
              </a:ext>
            </a:extLst>
          </p:cNvPr>
          <p:cNvSpPr/>
          <p:nvPr/>
        </p:nvSpPr>
        <p:spPr>
          <a:xfrm>
            <a:off x="1639094" y="50335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C_4_BD.4_2#f254dc741.choices?vcp=1&amp;vopoq=1&amp;pid=d89e1995a&amp;color=0,0,0&amp;vtp=1&amp;bbb=1&amp;zzd= 5">
            <a:extLst>
              <a:ext uri="{FF2B5EF4-FFF2-40B4-BE49-F238E27FC236}">
                <a16:creationId xmlns:a16="http://schemas.microsoft.com/office/drawing/2014/main" id="{D86A9828-323C-F8B9-9413-FB78F3DD4E06}"/>
              </a:ext>
            </a:extLst>
          </p:cNvPr>
          <p:cNvSpPr/>
          <p:nvPr/>
        </p:nvSpPr>
        <p:spPr>
          <a:xfrm>
            <a:off x="3467894" y="50335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 calcmode="lin" valueType="num">
                                      <p:cBhvr additive="base">
                                        <p:cTn id="2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4">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nodePh="1">
                                  <p:stCondLst>
                                    <p:cond delay="0"/>
                                  </p:stCondLst>
                                  <p:endCondLst>
                                    <p:cond evt="begin" delay="0">
                                      <p:tn val="49"/>
                                    </p:cond>
                                  </p:end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
                                            <p:bg/>
                                          </p:spTgt>
                                        </p:tgtEl>
                                        <p:attrNameLst>
                                          <p:attrName>style.visibility</p:attrName>
                                        </p:attrNameLst>
                                      </p:cBhvr>
                                      <p:to>
                                        <p:strVal val="visible"/>
                                      </p:to>
                                    </p:set>
                                    <p:anim calcmode="lin" valueType="num">
                                      <p:cBhvr additive="base">
                                        <p:cTn id="5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7">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1" end="1"/>
                                            </p:txEl>
                                          </p:spTgt>
                                        </p:tgtEl>
                                        <p:attrNameLst>
                                          <p:attrName>style.visibility</p:attrName>
                                        </p:attrNameLst>
                                      </p:cBhvr>
                                      <p:to>
                                        <p:strVal val="visible"/>
                                      </p:to>
                                    </p:set>
                                    <p:anim calcmode="lin" valueType="num">
                                      <p:cBhvr additive="base">
                                        <p:cTn id="5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nodePh="1">
                                  <p:stCondLst>
                                    <p:cond delay="0"/>
                                  </p:stCondLst>
                                  <p:endCondLst>
                                    <p:cond evt="begin" delay="0">
                                      <p:tn val="61"/>
                                    </p:cond>
                                  </p:endCondLst>
                                  <p:childTnLst>
                                    <p:set>
                                      <p:cBhvr>
                                        <p:cTn id="62" dur="1" fill="hold">
                                          <p:stCondLst>
                                            <p:cond delay="0"/>
                                          </p:stCondLst>
                                        </p:cTn>
                                        <p:tgtEl>
                                          <p:spTgt spid="10">
                                            <p:txEl>
                                              <p:pRg st="0" end="0"/>
                                            </p:txEl>
                                          </p:spTgt>
                                        </p:tgtEl>
                                        <p:attrNameLst>
                                          <p:attrName>style.visibility</p:attrName>
                                        </p:attrNameLst>
                                      </p:cBhvr>
                                      <p:to>
                                        <p:strVal val="visible"/>
                                      </p:to>
                                    </p:set>
                                    <p:anim calcmode="lin" valueType="num">
                                      <p:cBhvr additive="base">
                                        <p:cTn id="6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0">
                                            <p:bg/>
                                          </p:spTgt>
                                        </p:tgtEl>
                                        <p:attrNameLst>
                                          <p:attrName>style.visibility</p:attrName>
                                        </p:attrNameLst>
                                      </p:cBhvr>
                                      <p:to>
                                        <p:strVal val="visible"/>
                                      </p:to>
                                    </p:set>
                                    <p:anim calcmode="lin" valueType="num">
                                      <p:cBhvr additive="base">
                                        <p:cTn id="6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nodePh="1">
                                  <p:stCondLst>
                                    <p:cond delay="0"/>
                                  </p:stCondLst>
                                  <p:endCondLst>
                                    <p:cond evt="begin" delay="0">
                                      <p:tn val="69"/>
                                    </p:cond>
                                  </p:end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bg/>
                                          </p:spTgt>
                                        </p:tgtEl>
                                        <p:attrNameLst>
                                          <p:attrName>style.visibility</p:attrName>
                                        </p:attrNameLst>
                                      </p:cBhvr>
                                      <p:to>
                                        <p:strVal val="visible"/>
                                      </p:to>
                                    </p:set>
                                    <p:anim calcmode="lin" valueType="num">
                                      <p:cBhvr additive="base">
                                        <p:cTn id="7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9">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6">
                                            <p:txEl>
                                              <p:pRg st="2" end="2"/>
                                            </p:txEl>
                                          </p:spTgt>
                                        </p:tgtEl>
                                        <p:attrNameLst>
                                          <p:attrName>style.visibility</p:attrName>
                                        </p:attrNameLst>
                                      </p:cBhvr>
                                      <p:to>
                                        <p:strVal val="visible"/>
                                      </p:to>
                                    </p:set>
                                    <p:anim calcmode="lin" valueType="num">
                                      <p:cBhvr additive="base">
                                        <p:cTn id="7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nodePh="1">
                                  <p:stCondLst>
                                    <p:cond delay="0"/>
                                  </p:stCondLst>
                                  <p:endCondLst>
                                    <p:cond evt="begin" delay="0">
                                      <p:tn val="81"/>
                                    </p:cond>
                                  </p:endCondLst>
                                  <p:childTnLst>
                                    <p:set>
                                      <p:cBhvr>
                                        <p:cTn id="82" dur="1" fill="hold">
                                          <p:stCondLst>
                                            <p:cond delay="0"/>
                                          </p:stCondLst>
                                        </p:cTn>
                                        <p:tgtEl>
                                          <p:spTgt spid="12">
                                            <p:txEl>
                                              <p:pRg st="0" end="0"/>
                                            </p:txEl>
                                          </p:spTgt>
                                        </p:tgtEl>
                                        <p:attrNameLst>
                                          <p:attrName>style.visibility</p:attrName>
                                        </p:attrNameLst>
                                      </p:cBhvr>
                                      <p:to>
                                        <p:strVal val="visible"/>
                                      </p:to>
                                    </p:set>
                                    <p:anim calcmode="lin" valueType="num">
                                      <p:cBhvr additive="base">
                                        <p:cTn id="8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bg/>
                                          </p:spTgt>
                                        </p:tgtEl>
                                        <p:attrNameLst>
                                          <p:attrName>style.visibility</p:attrName>
                                        </p:attrNameLst>
                                      </p:cBhvr>
                                      <p:to>
                                        <p:strVal val="visible"/>
                                      </p:to>
                                    </p:set>
                                    <p:anim calcmode="lin" valueType="num">
                                      <p:cBhvr additive="base">
                                        <p:cTn id="87"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nodePh="1">
                                  <p:stCondLst>
                                    <p:cond delay="0"/>
                                  </p:stCondLst>
                                  <p:endCondLst>
                                    <p:cond evt="begin" delay="0">
                                      <p:tn val="89"/>
                                    </p:cond>
                                  </p:endCondLst>
                                  <p:childTnLst>
                                    <p:set>
                                      <p:cBhvr>
                                        <p:cTn id="90" dur="1" fill="hold">
                                          <p:stCondLst>
                                            <p:cond delay="0"/>
                                          </p:stCondLst>
                                        </p:cTn>
                                        <p:tgtEl>
                                          <p:spTgt spid="11">
                                            <p:txEl>
                                              <p:pRg st="0" end="0"/>
                                            </p:txEl>
                                          </p:spTgt>
                                        </p:tgtEl>
                                        <p:attrNameLst>
                                          <p:attrName>style.visibility</p:attrName>
                                        </p:attrNameLst>
                                      </p:cBhvr>
                                      <p:to>
                                        <p:strVal val="visible"/>
                                      </p:to>
                                    </p:set>
                                    <p:anim calcmode="lin" valueType="num">
                                      <p:cBhvr additive="base">
                                        <p:cTn id="9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1">
                                            <p:bg/>
                                          </p:spTgt>
                                        </p:tgtEl>
                                        <p:attrNameLst>
                                          <p:attrName>style.visibility</p:attrName>
                                        </p:attrNameLst>
                                      </p:cBhvr>
                                      <p:to>
                                        <p:strVal val="visible"/>
                                      </p:to>
                                    </p:set>
                                    <p:anim calcmode="lin" valueType="num">
                                      <p:cBhvr additive="base">
                                        <p:cTn id="95"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96" dur="500" fill="hold"/>
                                        <p:tgtEl>
                                          <p:spTgt spid="11">
                                            <p:bg/>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5">
                                            <p:bg/>
                                          </p:spTgt>
                                        </p:tgtEl>
                                        <p:attrNameLst>
                                          <p:attrName>style.visibility</p:attrName>
                                        </p:attrNameLst>
                                      </p:cBhvr>
                                      <p:to>
                                        <p:strVal val="visible"/>
                                      </p:to>
                                    </p:set>
                                    <p:anim calcmode="lin" valueType="num">
                                      <p:cBhvr additive="base">
                                        <p:cTn id="10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02" dur="500" fill="hold"/>
                                        <p:tgtEl>
                                          <p:spTgt spid="5">
                                            <p:bg/>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5">
                                            <p:txEl>
                                              <p:pRg st="0" end="0"/>
                                            </p:txEl>
                                          </p:spTgt>
                                        </p:tgtEl>
                                        <p:attrNameLst>
                                          <p:attrName>style.visibility</p:attrName>
                                        </p:attrNameLst>
                                      </p:cBhvr>
                                      <p:to>
                                        <p:strVal val="visible"/>
                                      </p:to>
                                    </p:set>
                                    <p:anim calcmode="lin" valueType="num">
                                      <p:cBhvr additive="base">
                                        <p:cTn id="10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checked= 1 &amp; amp; version = 1.0.5checked=1&amp;version=1.0.5">
    <p:spTree>
      <p:nvGrpSpPr>
        <p:cNvPr id="1" name=""/>
        <p:cNvGrpSpPr/>
        <p:nvPr/>
      </p:nvGrpSpPr>
      <p:grpSpPr>
        <a:xfrm>
          <a:off x="0" y="0"/>
          <a:ext cx="0" cy="0"/>
          <a:chOff x="0" y="0"/>
          <a:chExt cx="0" cy="0"/>
        </a:xfrm>
      </p:grpSpPr>
      <p:sp>
        <p:nvSpPr>
          <p:cNvPr id="2" name="QO_4_BD.6_1#48a927010?vcp=1&amp;pid=d89e1995a&amp;color=0,0,0&amp;vtp=1&amp;bt=1&amp;bbb=1"/>
          <p:cNvSpPr/>
          <p:nvPr/>
        </p:nvSpPr>
        <p:spPr>
          <a:xfrm>
            <a:off x="896112" y="2352802"/>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3.请你用“√”在【】里选出加点的多音字的正确读音。（2分）</a:t>
            </a:r>
            <a:endParaRPr lang="en-US" altLang="zh-CN" sz="2400" dirty="0"/>
          </a:p>
        </p:txBody>
      </p:sp>
      <p:sp>
        <p:nvSpPr>
          <p:cNvPr id="3" name="QO_4_AN.7_1#48a927010?vcp=1&amp;pid=d89e1995a&amp;color=0,0,0&amp;vtp=1&amp;bbb=1"/>
          <p:cNvSpPr/>
          <p:nvPr/>
        </p:nvSpPr>
        <p:spPr>
          <a:xfrm>
            <a:off x="896112" y="289363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zh</a:t>
            </a:r>
            <a:r>
              <a:rPr lang="en-US" altLang="zh-CN" sz="2400" b="0" i="0" dirty="0">
                <a:solidFill>
                  <a:srgbClr val="FF0000"/>
                </a:solidFill>
                <a:latin typeface="SimSun" panose="02010600030101010101" pitchFamily="2" charset="-122"/>
                <a:ea typeface="SimSun" pitchFamily="34" charset="-122"/>
                <a:cs typeface="SimSun" pitchFamily="34" charset="-120"/>
              </a:rPr>
              <a:t>á</a:t>
            </a:r>
            <a:r>
              <a:rPr lang="en-US" altLang="zh-CN" sz="2400" b="0" i="0" dirty="0">
                <a:solidFill>
                  <a:srgbClr val="FF0000"/>
                </a:solidFill>
                <a:latin typeface="SimSun" pitchFamily="34" charset="0"/>
                <a:ea typeface="SimSun" pitchFamily="34" charset="-122"/>
                <a:cs typeface="SimSun" pitchFamily="34" charset="-120"/>
              </a:rPr>
              <a:t>; zhuó</a:t>
            </a:r>
            <a:endParaRPr lang="en-US" altLang="zh-CN" sz="2400" dirty="0"/>
          </a:p>
        </p:txBody>
      </p:sp>
      <p:sp>
        <p:nvSpPr>
          <p:cNvPr id="4" name="QB_4_BD.8_1#ab9d389cf?sp=1&amp;vcp=1&amp;pid=d89e1995a&amp;color=0,0,0&amp;vtp=1&amp;bbb=1"/>
          <p:cNvSpPr/>
          <p:nvPr/>
        </p:nvSpPr>
        <p:spPr>
          <a:xfrm>
            <a:off x="896112" y="343496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4.请你给字增减偏旁变成新字并组词。（5分）</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恐</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巩(              ) 预——</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      ) 虫——</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5" name="QB_4_AN.9_1#ab9d389cf.bracket?vcp=1&amp;pid=d89e1995a&amp;color=0,0,0&amp;vpa=2&amp;vtp=1&amp;bbb=1"/>
          <p:cNvSpPr/>
          <p:nvPr/>
        </p:nvSpPr>
        <p:spPr>
          <a:xfrm>
            <a:off x="2284381" y="3982339"/>
            <a:ext cx="2049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【示例】巩固</a:t>
            </a:r>
            <a:endParaRPr lang="en-US" altLang="zh-CN" sz="2400" dirty="0"/>
          </a:p>
        </p:txBody>
      </p:sp>
      <p:sp>
        <p:nvSpPr>
          <p:cNvPr id="6" name="QB_4_AN.10_1#ab9d389cf.blank?vcp=1&amp;pid=d89e1995a&amp;color=0,0,0&amp;vpa=3&amp;vtp=1"/>
          <p:cNvSpPr/>
          <p:nvPr/>
        </p:nvSpPr>
        <p:spPr>
          <a:xfrm>
            <a:off x="5637180" y="3944239"/>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予</a:t>
            </a:r>
            <a:endParaRPr lang="en-US" altLang="zh-CN" sz="2400" dirty="0"/>
          </a:p>
        </p:txBody>
      </p:sp>
      <p:sp>
        <p:nvSpPr>
          <p:cNvPr id="7" name="QB_4_AN.11_1#ab9d389cf.bracket?vcp=1&amp;pid=d89e1995a&amp;color=0,0,0&amp;vpa=4&amp;vtp=1&amp;bbb=1"/>
          <p:cNvSpPr/>
          <p:nvPr/>
        </p:nvSpPr>
        <p:spPr>
          <a:xfrm>
            <a:off x="6399181" y="3982339"/>
            <a:ext cx="830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赠予</a:t>
            </a:r>
            <a:endParaRPr lang="en-US" altLang="zh-CN" sz="2400" dirty="0"/>
          </a:p>
        </p:txBody>
      </p:sp>
      <p:sp>
        <p:nvSpPr>
          <p:cNvPr id="8" name="QB_4_AN.12_1#ab9d389cf.blank?vcp=1&amp;pid=d89e1995a&amp;color=0,0,0&amp;vpa=5&amp;vtp=1"/>
          <p:cNvSpPr/>
          <p:nvPr/>
        </p:nvSpPr>
        <p:spPr>
          <a:xfrm>
            <a:off x="8532781" y="3944239"/>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浊</a:t>
            </a:r>
            <a:endParaRPr lang="en-US" altLang="zh-CN" sz="2400" dirty="0"/>
          </a:p>
        </p:txBody>
      </p:sp>
      <p:sp>
        <p:nvSpPr>
          <p:cNvPr id="9" name="QB_4_AN.13_1#ab9d389cf.bracket?vcp=1&amp;pid=d89e1995a&amp;color=0,0,0&amp;vpa=6&amp;vtp=1&amp;bbb=1"/>
          <p:cNvSpPr/>
          <p:nvPr/>
        </p:nvSpPr>
        <p:spPr>
          <a:xfrm>
            <a:off x="9294781" y="3982339"/>
            <a:ext cx="830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浑浊</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 calcmode="lin" valueType="num">
                                      <p:cBhvr additive="base">
                                        <p:cTn id="2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4">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 calcmode="lin" valueType="num">
                                      <p:cBhvr additive="base">
                                        <p:cTn id="3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5">
                                            <p:bg/>
                                          </p:spTgt>
                                        </p:tgtEl>
                                        <p:attrNameLst>
                                          <p:attrName>style.visibility</p:attrName>
                                        </p:attrNameLst>
                                      </p:cBhvr>
                                      <p:to>
                                        <p:strVal val="visible"/>
                                      </p:to>
                                    </p:set>
                                    <p:anim calcmode="lin" valueType="num">
                                      <p:cBhvr additive="base">
                                        <p:cTn id="4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5">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xEl>
                                              <p:pRg st="0" end="0"/>
                                            </p:txEl>
                                          </p:spTgt>
                                        </p:tgtEl>
                                        <p:attrNameLst>
                                          <p:attrName>style.visibility</p:attrName>
                                        </p:attrNameLst>
                                      </p:cBhvr>
                                      <p:to>
                                        <p:strVal val="visible"/>
                                      </p:to>
                                    </p:set>
                                    <p:anim calcmode="lin" valueType="num">
                                      <p:cBhvr additive="base">
                                        <p:cTn id="4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bg/>
                                          </p:spTgt>
                                        </p:tgtEl>
                                        <p:attrNameLst>
                                          <p:attrName>style.visibility</p:attrName>
                                        </p:attrNameLst>
                                      </p:cBhvr>
                                      <p:to>
                                        <p:strVal val="visible"/>
                                      </p:to>
                                    </p:set>
                                    <p:anim calcmode="lin" valueType="num">
                                      <p:cBhvr additive="base">
                                        <p:cTn id="4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6">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
                                            <p:txEl>
                                              <p:pRg st="0" end="0"/>
                                            </p:txEl>
                                          </p:spTgt>
                                        </p:tgtEl>
                                        <p:attrNameLst>
                                          <p:attrName>style.visibility</p:attrName>
                                        </p:attrNameLst>
                                      </p:cBhvr>
                                      <p:to>
                                        <p:strVal val="visible"/>
                                      </p:to>
                                    </p:set>
                                    <p:anim calcmode="lin" valueType="num">
                                      <p:cBhvr additive="base">
                                        <p:cTn id="5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bg/>
                                          </p:spTgt>
                                        </p:tgtEl>
                                        <p:attrNameLst>
                                          <p:attrName>style.visibility</p:attrName>
                                        </p:attrNameLst>
                                      </p:cBhvr>
                                      <p:to>
                                        <p:strVal val="visible"/>
                                      </p:to>
                                    </p:set>
                                    <p:anim calcmode="lin" valueType="num">
                                      <p:cBhvr additive="base">
                                        <p:cTn id="5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7">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0" end="0"/>
                                            </p:txEl>
                                          </p:spTgt>
                                        </p:tgtEl>
                                        <p:attrNameLst>
                                          <p:attrName>style.visibility</p:attrName>
                                        </p:attrNameLst>
                                      </p:cBhvr>
                                      <p:to>
                                        <p:strVal val="visible"/>
                                      </p:to>
                                    </p:set>
                                    <p:anim calcmode="lin" valueType="num">
                                      <p:cBhvr additive="base">
                                        <p:cTn id="6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8">
                                            <p:bg/>
                                          </p:spTgt>
                                        </p:tgtEl>
                                        <p:attrNameLst>
                                          <p:attrName>style.visibility</p:attrName>
                                        </p:attrNameLst>
                                      </p:cBhvr>
                                      <p:to>
                                        <p:strVal val="visible"/>
                                      </p:to>
                                    </p:set>
                                    <p:anim calcmode="lin" valueType="num">
                                      <p:cBhvr additive="base">
                                        <p:cTn id="6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8">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
                                            <p:txEl>
                                              <p:pRg st="0" end="0"/>
                                            </p:txEl>
                                          </p:spTgt>
                                        </p:tgtEl>
                                        <p:attrNameLst>
                                          <p:attrName>style.visibility</p:attrName>
                                        </p:attrNameLst>
                                      </p:cBhvr>
                                      <p:to>
                                        <p:strVal val="visible"/>
                                      </p:to>
                                    </p:set>
                                    <p:anim calcmode="lin" valueType="num">
                                      <p:cBhvr additive="base">
                                        <p:cTn id="6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9">
                                            <p:bg/>
                                          </p:spTgt>
                                        </p:tgtEl>
                                        <p:attrNameLst>
                                          <p:attrName>style.visibility</p:attrName>
                                        </p:attrNameLst>
                                      </p:cBhvr>
                                      <p:to>
                                        <p:strVal val="visible"/>
                                      </p:to>
                                    </p:set>
                                    <p:anim calcmode="lin" valueType="num">
                                      <p:cBhvr additive="base">
                                        <p:cTn id="7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9">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9">
                                            <p:txEl>
                                              <p:pRg st="0" end="0"/>
                                            </p:txEl>
                                          </p:spTgt>
                                        </p:tgtEl>
                                        <p:attrNameLst>
                                          <p:attrName>style.visibility</p:attrName>
                                        </p:attrNameLst>
                                      </p:cBhvr>
                                      <p:to>
                                        <p:strVal val="visible"/>
                                      </p:to>
                                    </p:set>
                                    <p:anim calcmode="lin" valueType="num">
                                      <p:cBhvr additive="base">
                                        <p:cTn id="7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checked= 1 &amp; amp; version = 1.0.5checked=1&amp;version=1.0.5">
    <p:spTree>
      <p:nvGrpSpPr>
        <p:cNvPr id="1" name=""/>
        <p:cNvGrpSpPr/>
        <p:nvPr/>
      </p:nvGrpSpPr>
      <p:grpSpPr>
        <a:xfrm>
          <a:off x="0" y="0"/>
          <a:ext cx="0" cy="0"/>
          <a:chOff x="0" y="0"/>
          <a:chExt cx="0" cy="0"/>
        </a:xfrm>
      </p:grpSpPr>
      <p:sp>
        <p:nvSpPr>
          <p:cNvPr id="2" name="QO_4_BD.14_1#b751448bb?vcp=1&amp;pid=d89e1995a&amp;color=0,0,0&amp;vtp=1&amp;bt=1&amp;bbb=1"/>
          <p:cNvSpPr/>
          <p:nvPr/>
        </p:nvSpPr>
        <p:spPr>
          <a:xfrm>
            <a:off x="896112" y="1815370"/>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5.下面是同学们的讨论。请你用“</a:t>
            </a:r>
            <a:r>
              <a:rPr lang="en-US" altLang="zh-CN" sz="2400" i="0" dirty="0">
                <a:solidFill>
                  <a:srgbClr val="000000"/>
                </a:solidFill>
                <a:latin typeface="SimSun" pitchFamily="34" charset="0"/>
                <a:ea typeface="SimSun" pitchFamily="34" charset="-122"/>
                <a:cs typeface="SimSun" pitchFamily="34" charset="-120"/>
              </a:rPr>
              <a:t>________</a:t>
            </a:r>
            <a:r>
              <a:rPr lang="en-US" altLang="zh-CN" sz="2400" b="0" i="0" dirty="0">
                <a:solidFill>
                  <a:srgbClr val="000000"/>
                </a:solidFill>
                <a:latin typeface="SimSun" pitchFamily="34" charset="0"/>
                <a:ea typeface="SimSun" pitchFamily="34" charset="-122"/>
                <a:cs typeface="SimSun" pitchFamily="34" charset="-120"/>
              </a:rPr>
              <a:t>”选出合适的词语。（3分）</a:t>
            </a:r>
            <a:endParaRPr lang="en-US" altLang="zh-CN" sz="2400" dirty="0"/>
          </a:p>
        </p:txBody>
      </p:sp>
      <p:sp>
        <p:nvSpPr>
          <p:cNvPr id="3" name="QO_5_BD.15_1#e29d6f464?vcp=1&amp;pid=b751448bb&amp;color=0,0,0&amp;vtp=1&amp;bbb=1"/>
          <p:cNvSpPr/>
          <p:nvPr/>
        </p:nvSpPr>
        <p:spPr>
          <a:xfrm>
            <a:off x="896112" y="2348071"/>
            <a:ext cx="10387584" cy="474599"/>
          </a:xfrm>
          <a:prstGeom prst="rect">
            <a:avLst/>
          </a:prstGeom>
          <a:noFill/>
          <a:ln/>
        </p:spPr>
        <p:txBody>
          <a:bodyPr wrap="none" lIns="0" tIns="0" rIns="0" bIns="0" rtlCol="0" anchor="t"/>
          <a:lstStyle/>
          <a:p>
            <a:pPr algn="l" latinLnBrk="1">
              <a:lnSpc>
                <a:spcPts val="4200"/>
              </a:lnSpc>
            </a:pPr>
            <a:r>
              <a:rPr lang="en-US" altLang="zh-CN" sz="2400" b="0" i="0" spc="-100" dirty="0">
                <a:solidFill>
                  <a:srgbClr val="000000"/>
                </a:solidFill>
                <a:latin typeface="SimSun" pitchFamily="34" charset="0"/>
                <a:ea typeface="SimSun" pitchFamily="34" charset="-122"/>
                <a:cs typeface="SimSun" pitchFamily="34" charset="-120"/>
              </a:rPr>
              <a:t>（1）明明：“从那块琥珀中我们可以（推理 推测）出发生在几万年前的故事。”</a:t>
            </a:r>
            <a:endParaRPr lang="en-US" altLang="zh-CN" sz="2400" spc="-100" dirty="0"/>
          </a:p>
        </p:txBody>
      </p:sp>
      <p:sp>
        <p:nvSpPr>
          <p:cNvPr id="4" name="QO_5_AN.16_1#e29d6f464?vcp=1&amp;pid=b751448bb&amp;color=0,0,0&amp;vtp=1&amp;bbb=1"/>
          <p:cNvSpPr/>
          <p:nvPr/>
        </p:nvSpPr>
        <p:spPr>
          <a:xfrm>
            <a:off x="896112" y="288274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u="sng" dirty="0">
                <a:solidFill>
                  <a:srgbClr val="FF0000"/>
                </a:solidFill>
                <a:latin typeface="SimSun" pitchFamily="34" charset="0"/>
                <a:ea typeface="SimSun" pitchFamily="34" charset="-122"/>
                <a:cs typeface="SimSun" pitchFamily="34" charset="-120"/>
              </a:rPr>
              <a:t>推测</a:t>
            </a:r>
            <a:endParaRPr lang="en-US" altLang="zh-CN" sz="2400" dirty="0"/>
          </a:p>
        </p:txBody>
      </p:sp>
      <p:sp>
        <p:nvSpPr>
          <p:cNvPr id="5" name="QO_5_BD.17_1#3be7767a5?vcp=1&amp;pid=b751448bb&amp;color=0,0,0&amp;vtp=1&amp;bbb=1&amp;hb=1"/>
          <p:cNvSpPr/>
          <p:nvPr/>
        </p:nvSpPr>
        <p:spPr>
          <a:xfrm>
            <a:off x="896112" y="342407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（2）玲玲：“利用极其（灵敏 灵巧）的纳米检测技术</a:t>
            </a:r>
            <a:r>
              <a:rPr lang="en-US" altLang="zh-CN" sz="2400" b="0" i="0">
                <a:solidFill>
                  <a:srgbClr val="000000"/>
                </a:solidFill>
                <a:latin typeface="SimSun" pitchFamily="34" charset="0"/>
                <a:ea typeface="SimSun" pitchFamily="34" charset="-122"/>
                <a:cs typeface="SimSun" pitchFamily="34" charset="-120"/>
              </a:rPr>
              <a:t>，可以实现疾病的早期</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检测与预防</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
        <p:nvSpPr>
          <p:cNvPr id="6" name="QO_5_AN.18_1#3be7767a5?vcp=1&amp;pid=b751448bb&amp;color=0,0,0&amp;vtp=1&amp;bbb=1"/>
          <p:cNvSpPr/>
          <p:nvPr/>
        </p:nvSpPr>
        <p:spPr>
          <a:xfrm>
            <a:off x="896112" y="452104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u="sng" dirty="0">
                <a:solidFill>
                  <a:srgbClr val="FF0000"/>
                </a:solidFill>
                <a:latin typeface="SimSun" pitchFamily="34" charset="0"/>
                <a:ea typeface="SimSun" pitchFamily="34" charset="-122"/>
                <a:cs typeface="SimSun" pitchFamily="34" charset="-120"/>
              </a:rPr>
              <a:t>灵敏</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 calcmode="lin" valueType="num">
                                      <p:cBhvr additive="base">
                                        <p:cTn id="2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4">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xEl>
                                              <p:pRg st="1" end="1"/>
                                            </p:txEl>
                                          </p:spTgt>
                                        </p:tgtEl>
                                        <p:attrNameLst>
                                          <p:attrName>style.visibility</p:attrName>
                                        </p:attrNameLst>
                                      </p:cBhvr>
                                      <p:to>
                                        <p:strVal val="visible"/>
                                      </p:to>
                                    </p:set>
                                    <p:anim calcmode="lin" valueType="num">
                                      <p:cBhvr additive="base">
                                        <p:cTn id="4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6">
                                            <p:bg/>
                                          </p:spTgt>
                                        </p:tgtEl>
                                        <p:attrNameLst>
                                          <p:attrName>style.visibility</p:attrName>
                                        </p:attrNameLst>
                                      </p:cBhvr>
                                      <p:to>
                                        <p:strVal val="visible"/>
                                      </p:to>
                                    </p:set>
                                    <p:anim calcmode="lin" valueType="num">
                                      <p:cBhvr additive="base">
                                        <p:cTn id="5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6">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0" end="0"/>
                                            </p:txEl>
                                          </p:spTgt>
                                        </p:tgtEl>
                                        <p:attrNameLst>
                                          <p:attrName>style.visibility</p:attrName>
                                        </p:attrNameLst>
                                      </p:cBhvr>
                                      <p:to>
                                        <p:strVal val="visible"/>
                                      </p:to>
                                    </p:set>
                                    <p:anim calcmode="lin" valueType="num">
                                      <p:cBhvr additive="base">
                                        <p:cTn id="5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checked= 1 &amp; amp; version = 1.0.5checked=1&amp;version=1.0.5">
    <p:spTree>
      <p:nvGrpSpPr>
        <p:cNvPr id="1" name=""/>
        <p:cNvGrpSpPr/>
        <p:nvPr/>
      </p:nvGrpSpPr>
      <p:grpSpPr>
        <a:xfrm>
          <a:off x="0" y="0"/>
          <a:ext cx="0" cy="0"/>
          <a:chOff x="0" y="0"/>
          <a:chExt cx="0" cy="0"/>
        </a:xfrm>
      </p:grpSpPr>
      <p:sp>
        <p:nvSpPr>
          <p:cNvPr id="2" name="QO_5_BD.19_1#529daaa90?vcp=1&amp;pid=b751448bb&amp;color=0,0,0&amp;vtp=1&amp;bt=1&amp;bbb=1&amp;hb=1"/>
          <p:cNvSpPr/>
          <p:nvPr/>
        </p:nvSpPr>
        <p:spPr>
          <a:xfrm>
            <a:off x="896112" y="2363756"/>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（3）莉莉：“我根据（搜寻 搜捕）的资料得知</a:t>
            </a:r>
            <a:r>
              <a:rPr lang="en-US" altLang="zh-CN" sz="2400" b="0" i="0">
                <a:solidFill>
                  <a:srgbClr val="000000"/>
                </a:solidFill>
                <a:latin typeface="SimSun" pitchFamily="34" charset="0"/>
                <a:ea typeface="SimSun" pitchFamily="34" charset="-122"/>
                <a:cs typeface="SimSun" pitchFamily="34" charset="-120"/>
              </a:rPr>
              <a:t>，河南省发掘并命名了目前已</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知世界上最重的恐龙</a:t>
            </a:r>
            <a:r>
              <a:rPr lang="en-US" altLang="zh-CN" sz="2400" b="0" i="0" dirty="0">
                <a:solidFill>
                  <a:srgbClr val="000000"/>
                </a:solidFill>
                <a:latin typeface="SimSun" pitchFamily="34" charset="0"/>
                <a:ea typeface="SimSun" pitchFamily="34" charset="-122"/>
                <a:cs typeface="SimSun" pitchFamily="34" charset="-120"/>
              </a:rPr>
              <a:t>——巨型汝阳龙和目前已知世界上最小的窃蛋龙</a:t>
            </a:r>
            <a:r>
              <a:rPr lang="en-US" altLang="zh-CN" sz="2400" b="0" i="0">
                <a:solidFill>
                  <a:srgbClr val="000000"/>
                </a:solidFill>
                <a:latin typeface="SimSun" pitchFamily="34" charset="0"/>
                <a:ea typeface="SimSun" pitchFamily="34" charset="-122"/>
                <a:cs typeface="SimSun" pitchFamily="34" charset="-120"/>
              </a:rPr>
              <a:t>——迷你</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豫龙</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
        <p:nvSpPr>
          <p:cNvPr id="3" name="QO_5_AN.20_1#529daaa90?vcp=1&amp;pid=b751448bb&amp;color=0,0,0&amp;vtp=1&amp;bbb=1"/>
          <p:cNvSpPr/>
          <p:nvPr/>
        </p:nvSpPr>
        <p:spPr>
          <a:xfrm>
            <a:off x="896112" y="4008215"/>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u="sng" dirty="0">
                <a:solidFill>
                  <a:srgbClr val="FF0000"/>
                </a:solidFill>
                <a:latin typeface="SimSun" pitchFamily="34" charset="0"/>
                <a:ea typeface="SimSun" pitchFamily="34" charset="-122"/>
                <a:cs typeface="SimSun" pitchFamily="34" charset="-120"/>
              </a:rPr>
              <a:t>搜寻</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bg/>
                                          </p:spTgt>
                                        </p:tgtEl>
                                        <p:attrNameLst>
                                          <p:attrName>style.visibility</p:attrName>
                                        </p:attrNameLst>
                                      </p:cBhvr>
                                      <p:to>
                                        <p:strVal val="visible"/>
                                      </p:to>
                                    </p:set>
                                    <p:anim calcmode="lin" valueType="num">
                                      <p:cBhvr additive="base">
                                        <p:cTn id="2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3">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 calcmode="lin" valueType="num">
                                      <p:cBhvr additive="base">
                                        <p:cTn id="2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1158</Words>
  <Application>Microsoft Office PowerPoint</Application>
  <PresentationFormat>宽屏</PresentationFormat>
  <Paragraphs>230</Paragraphs>
  <Slides>28</Slides>
  <Notes>28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28</vt:i4>
      </vt:variant>
    </vt:vector>
  </HeadingPairs>
  <TitlesOfParts>
    <vt:vector size="37" baseType="lpstr">
      <vt:lpstr>Heiti SC Medium</vt:lpstr>
      <vt:lpstr>KaiTi</vt:lpstr>
      <vt:lpstr>Microsoft YaHei Bold</vt:lpstr>
      <vt:lpstr>等线</vt:lpstr>
      <vt:lpstr>SimSun</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MicroSoft</cp:lastModifiedBy>
  <cp:revision>3</cp:revision>
  <dcterms:created xsi:type="dcterms:W3CDTF">2025-01-24T07:03:39Z</dcterms:created>
  <dcterms:modified xsi:type="dcterms:W3CDTF">2025-01-24T07:08:05Z</dcterms:modified>
  <cp:category/>
  <cp:contentStatus/>
</cp:coreProperties>
</file>