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7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8_1#0c2eaa4aa?vcp=1&amp;pid=93be8cebe&amp;color=0,0,0&amp;vtp=1&amp;bt=1&amp;bbb=1"/>
          <p:cNvSpPr/>
          <p:nvPr/>
        </p:nvSpPr>
        <p:spPr>
          <a:xfrm>
            <a:off x="896112" y="20797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3.请你根据提示补全空缺。（5分）</a:t>
            </a:r>
            <a:endParaRPr lang="en-US" altLang="zh-CN" sz="2400" dirty="0"/>
          </a:p>
        </p:txBody>
      </p:sp>
      <p:sp>
        <p:nvSpPr>
          <p:cNvPr id="3" name="QB_4_BD.29_1#67899b4d1?vcp=1&amp;pid=0c2eaa4aa&amp;color=0,0,0&amp;vtp=1&amp;bbb=1&amp;hb=1"/>
          <p:cNvSpPr/>
          <p:nvPr/>
        </p:nvSpPr>
        <p:spPr>
          <a:xfrm>
            <a:off x="896112" y="262724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（1）《独坐敬亭山》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”两句表现出诗人孤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独寂寞的情感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30_1#67899b4d1.blank?vcp=1&amp;pid=0c2eaa4aa&amp;color=0,0,0&amp;vpa=14&amp;vtp=1&amp;bbb=1"/>
          <p:cNvSpPr/>
          <p:nvPr/>
        </p:nvSpPr>
        <p:spPr>
          <a:xfrm>
            <a:off x="4417980" y="259930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众鸟高飞尽</a:t>
            </a:r>
            <a:endParaRPr lang="en-US" altLang="zh-CN" sz="2400" dirty="0"/>
          </a:p>
        </p:txBody>
      </p:sp>
      <p:sp>
        <p:nvSpPr>
          <p:cNvPr id="5" name="QB_4_AN.31_1#67899b4d1.blank?vcp=1&amp;pid=0c2eaa4aa&amp;color=0,0,0&amp;vpa=15&amp;vtp=1&amp;bbb=1"/>
          <p:cNvSpPr/>
          <p:nvPr/>
        </p:nvSpPr>
        <p:spPr>
          <a:xfrm>
            <a:off x="6551581" y="259930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孤云独去闲</a:t>
            </a:r>
            <a:endParaRPr lang="en-US" altLang="zh-CN" sz="2400" dirty="0"/>
          </a:p>
        </p:txBody>
      </p:sp>
      <p:sp>
        <p:nvSpPr>
          <p:cNvPr id="6" name="QB_4_BD.32_1#0349d010c?vcp=1&amp;pid=0c2eaa4aa&amp;color=0,0,0&amp;vtp=1&amp;bbb=1&amp;hb=1"/>
          <p:cNvSpPr/>
          <p:nvPr/>
        </p:nvSpPr>
        <p:spPr>
          <a:xfrm>
            <a:off x="896112" y="37308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（2）从《囊萤夜读》的“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家贫不常得油，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，可以感受到车胤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的品质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4_AN.33_1#0349d010c.blank?vcp=1&amp;pid=0c2eaa4aa&amp;color=0,0,0&amp;vpa=16&amp;vtp=1&amp;bbb=1"/>
          <p:cNvSpPr/>
          <p:nvPr/>
        </p:nvSpPr>
        <p:spPr>
          <a:xfrm>
            <a:off x="6551581" y="3702939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夏月则练囊盛数十萤火以照书</a:t>
            </a:r>
            <a:endParaRPr lang="en-US" altLang="zh-CN" sz="2400" dirty="0"/>
          </a:p>
        </p:txBody>
      </p:sp>
      <p:sp>
        <p:nvSpPr>
          <p:cNvPr id="8" name="QB_4_AN.34_1#0349d010c.blank?vcp=1&amp;pid=0c2eaa4aa&amp;color=0,0,0&amp;vpa=17&amp;vtp=1&amp;bbb=1"/>
          <p:cNvSpPr/>
          <p:nvPr/>
        </p:nvSpPr>
        <p:spPr>
          <a:xfrm>
            <a:off x="912780" y="424014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以夜继日焉</a:t>
            </a:r>
            <a:endParaRPr lang="en-US" altLang="zh-CN" sz="2400" dirty="0"/>
          </a:p>
        </p:txBody>
      </p:sp>
      <p:sp>
        <p:nvSpPr>
          <p:cNvPr id="9" name="QB_4_AN.35_1#0349d010c.blank?vcp=1&amp;pid=0c2eaa4aa&amp;color=0,0,0&amp;vpa=18&amp;vtp=1&amp;bbb=1"/>
          <p:cNvSpPr/>
          <p:nvPr/>
        </p:nvSpPr>
        <p:spPr>
          <a:xfrm>
            <a:off x="5789580" y="424014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勤奋刻苦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9581f3ff?vcp=1&amp;pid=719b35a04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四、在生活中，我们要学会与朋友相处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。下面是同学们在板报上的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留言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。请你仔细阅读后，完成练习。（9分）</a:t>
            </a:r>
            <a:endParaRPr lang="en-US" altLang="zh-CN" sz="2800" dirty="0"/>
          </a:p>
        </p:txBody>
      </p:sp>
      <p:sp>
        <p:nvSpPr>
          <p:cNvPr id="3" name="QM_3_BD.36_1#93b36167c?vcp=1&amp;pid=89581f3ff&amp;color=0,0,0&amp;vtp=1&amp;bbb=1"/>
          <p:cNvSpPr/>
          <p:nvPr/>
        </p:nvSpPr>
        <p:spPr>
          <a:xfrm>
            <a:off x="896112" y="174174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赵婧含：“言必信，行必果”，答应朋友的事情一定要说到做到。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韩子轩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：在和朋友相处的过程中，要时常送朋友一些贵重的礼物，讨他们欢心。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刘子康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：朋友遇到问题或困难时要给予他帮助。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赵明悦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：和朋友相处不能自私，要懂得分享。</a:t>
            </a:r>
            <a:endParaRPr lang="en-US" altLang="zh-CN" sz="2400" dirty="0"/>
          </a:p>
        </p:txBody>
      </p:sp>
      <p:sp>
        <p:nvSpPr>
          <p:cNvPr id="4" name="QB_4_BD.37_1#d93cc1674?vcp=1&amp;pid=93b36167c&amp;color=0,0,0&amp;vtp=1&amp;bbb=1&amp;hb=1"/>
          <p:cNvSpPr/>
          <p:nvPr/>
        </p:nvSpPr>
        <p:spPr>
          <a:xfrm>
            <a:off x="896112" y="393795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1.上面的意见中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，我认为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的与朋友相处的秘诀是不合理的，我的理由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5" name="QB_4_AN.38_1#d93cc1674.blank?vcp=1&amp;pid=93b36167c&amp;color=0,0,0&amp;vpa=19&amp;vtp=1&amp;bbb=1"/>
          <p:cNvSpPr/>
          <p:nvPr/>
        </p:nvSpPr>
        <p:spPr>
          <a:xfrm>
            <a:off x="4265580" y="391001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韩子轩</a:t>
            </a:r>
            <a:endParaRPr lang="en-US" altLang="zh-CN" sz="2400" dirty="0"/>
          </a:p>
        </p:txBody>
      </p:sp>
      <p:sp>
        <p:nvSpPr>
          <p:cNvPr id="6" name="QB_4_AN.39_1#d93cc1674.blank?vcp=1&amp;pid=93b36167c&amp;color=0,0,0&amp;vpa=20&amp;vtp=1&amp;bbb=1&amp;hb=1"/>
          <p:cNvSpPr/>
          <p:nvPr/>
        </p:nvSpPr>
        <p:spPr>
          <a:xfrm>
            <a:off x="896112" y="446881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示例】朋友之间相处讲究的是以真心换真心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，而不是靠物质来讨别人的欢心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0_1#6e08bea17?vcp=1&amp;pid=93b36167c&amp;color=0,0,0&amp;vtp=1&amp;bt=1&amp;bbb=1&amp;hb=1"/>
          <p:cNvSpPr/>
          <p:nvPr/>
        </p:nvSpPr>
        <p:spPr>
          <a:xfrm>
            <a:off x="896112" y="12438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2.从同学们的发言中我总结出正确的与朋友相处的秘诀：①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遵守承诺；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（2分）</a:t>
            </a:r>
            <a:endParaRPr lang="en-US" altLang="zh-CN" sz="2400" dirty="0"/>
          </a:p>
        </p:txBody>
      </p:sp>
      <p:sp>
        <p:nvSpPr>
          <p:cNvPr id="3" name="QB_4_AN.41_1#6e08bea17.blank?vcp=1&amp;pid=93b36167c&amp;color=0,0,0&amp;vpa=21&amp;vtp=1&amp;bbb=1"/>
          <p:cNvSpPr/>
          <p:nvPr/>
        </p:nvSpPr>
        <p:spPr>
          <a:xfrm>
            <a:off x="1293780" y="175314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给予帮助</a:t>
            </a:r>
            <a:endParaRPr lang="en-US" altLang="zh-CN" sz="2400" dirty="0"/>
          </a:p>
        </p:txBody>
      </p:sp>
      <p:sp>
        <p:nvSpPr>
          <p:cNvPr id="4" name="QB_4_AN.42_1#6e08bea17.blank?vcp=1&amp;pid=93b36167c&amp;color=0,0,0&amp;vpa=22&amp;vtp=1&amp;bbb=1"/>
          <p:cNvSpPr/>
          <p:nvPr/>
        </p:nvSpPr>
        <p:spPr>
          <a:xfrm>
            <a:off x="3503580" y="1753141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愿意分享，不自私</a:t>
            </a:r>
            <a:endParaRPr lang="en-US" altLang="zh-CN" sz="2400" dirty="0"/>
          </a:p>
        </p:txBody>
      </p:sp>
      <p:sp>
        <p:nvSpPr>
          <p:cNvPr id="5" name="QC_4_BD.43_1#dc995276b?vcp=1&amp;vopoq=1&amp;pid=93b36167c&amp;color=0,0,0&amp;vtp=1&amp;bbb=1"/>
          <p:cNvSpPr/>
          <p:nvPr/>
        </p:nvSpPr>
        <p:spPr>
          <a:xfrm>
            <a:off x="896112" y="234553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下面哪句名言与赵明悦的看法不一致？(     )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（2分）</a:t>
            </a:r>
            <a:endParaRPr lang="en-US" altLang="zh-CN" sz="2400" dirty="0"/>
          </a:p>
        </p:txBody>
      </p:sp>
      <p:sp>
        <p:nvSpPr>
          <p:cNvPr id="6" name="QC_4_AN.44_1#dc995276b.bracket?vcp=1&amp;vopoq=1&amp;pid=93b36167c&amp;color=0,0,0&amp;vpa=23&amp;vtp=1"/>
          <p:cNvSpPr/>
          <p:nvPr/>
        </p:nvSpPr>
        <p:spPr>
          <a:xfrm>
            <a:off x="6703981" y="233410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4_BD.43_2#dc995276b.choices?vcp=1&amp;vopoq=1&amp;pid=93b36167c&amp;color=0,0,0&amp;vtp=1&amp;bbb=1"/>
          <p:cNvSpPr/>
          <p:nvPr/>
        </p:nvSpPr>
        <p:spPr>
          <a:xfrm>
            <a:off x="896112" y="288686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A.一切聪明人都是自私的。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.自私是人类万恶之源。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.自私与贪婪相结合，会孵出许多损害别人的毒蛇。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.自私自利之心，是立人达人之障。</a:t>
            </a:r>
            <a:endParaRPr lang="en-US" altLang="zh-CN" sz="2400" dirty="0"/>
          </a:p>
        </p:txBody>
      </p:sp>
      <p:sp>
        <p:nvSpPr>
          <p:cNvPr id="8" name="QB_4_BD.45_1#d2143a073?vcp=1&amp;pid=93b36167c&amp;color=0,0,0&amp;vtp=1&amp;bbb=1"/>
          <p:cNvSpPr/>
          <p:nvPr/>
        </p:nvSpPr>
        <p:spPr>
          <a:xfrm>
            <a:off x="896112" y="50773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.我认为与朋友相处的秘诀还有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9" name="QB_4_AN.46_1#d2143a073.blank?vcp=1&amp;pid=93b36167c&amp;color=0,0,0&amp;vpa=24&amp;vtp=1&amp;bbb=1"/>
          <p:cNvSpPr/>
          <p:nvPr/>
        </p:nvSpPr>
        <p:spPr>
          <a:xfrm>
            <a:off x="5179980" y="5027771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【示例】彼此信任，不欺骗对方。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c82e2d4e?vcp=1&amp;pid=719b35a04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五、阅读文章，学习品质。（24分）</a:t>
            </a:r>
            <a:endParaRPr lang="en-US" altLang="zh-CN" sz="2800" dirty="0"/>
          </a:p>
        </p:txBody>
      </p:sp>
      <p:sp>
        <p:nvSpPr>
          <p:cNvPr id="3" name="C_3_BD#773d7cdbc?vcp=1&amp;pid=6c82e2d4e&amp;color=0,0,0&amp;vtp=1&amp;bbb=1"/>
          <p:cNvSpPr/>
          <p:nvPr/>
        </p:nvSpPr>
        <p:spPr>
          <a:xfrm>
            <a:off x="896112" y="1377808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（一）陆倕勤学（11分）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M_4_BD.47_1#8f05fc313?vcp=1&amp;pid=773d7cdbc&amp;color=0,0,0&amp;vtp=1&amp;bbb=1&amp;hb=1"/>
              <p:cNvSpPr/>
              <p:nvPr/>
            </p:nvSpPr>
            <p:spPr>
              <a:xfrm>
                <a:off x="896112" y="1764031"/>
                <a:ext cx="10387584" cy="42369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（陆）倕，少勤学，善属文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。于宅内起两间茅屋，杜绝往来，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昼夜读书，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如此者数载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。所读一遍，必诵于口。尝借人《汉书》失《五行志》四卷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，乃暗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还之，略无遗脱。幼为外祖张岱所异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，岱常谓诸子曰：“此儿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，汝家之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阳元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也。”</a:t>
                </a:r>
                <a:endParaRPr lang="en-US" altLang="zh-CN" sz="2400" dirty="0"/>
              </a:p>
              <a:p>
                <a:pPr algn="r" latinLnBrk="1">
                  <a:lnSpc>
                    <a:spcPts val="43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有删改）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注释】①属（zhǔ）文：撰写文章。②暗写：默写。③异：与众不同。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④阳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元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：元神，灵魂。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M_4_BD.47_1#8f05fc313?vcp=1&amp;pid=773d7cdb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764031"/>
                <a:ext cx="10387584" cy="4236974"/>
              </a:xfrm>
              <a:prstGeom prst="rect">
                <a:avLst/>
              </a:prstGeom>
              <a:blipFill>
                <a:blip r:embed="rId3"/>
                <a:stretch>
                  <a:fillRect l="-1761" r="-4577" b="-3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8_1#2458f0cb7?vcp=1&amp;pid=8f05fc313&amp;color=0,0,0&amp;mp=1&amp;vtp=1&amp;bt=1&amp;bbb=1"/>
          <p:cNvSpPr/>
          <p:nvPr/>
        </p:nvSpPr>
        <p:spPr>
          <a:xfrm>
            <a:off x="896112" y="214915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根据提示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，解释下面句中加点词的意思。（4分）</a:t>
            </a:r>
            <a:endParaRPr lang="en-US" altLang="zh-CN" sz="2400" dirty="0"/>
          </a:p>
        </p:txBody>
      </p:sp>
      <p:pic>
        <p:nvPicPr>
          <p:cNvPr id="3" name="QB_5_BD.48_1#2458f0cb7?vcp=1&amp;pid=8f05fc313&amp;color=0,0,0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2239392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5" name="QB_5_BD.48_2#2458f0cb7?colgroup=8,16,7&amp;vcp=1&amp;pid=8f05fc313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201596"/>
              </p:ext>
            </p:extLst>
          </p:nvPr>
        </p:nvGraphicFramePr>
        <p:xfrm>
          <a:off x="896112" y="2761043"/>
          <a:ext cx="10360152" cy="1936369"/>
        </p:xfrm>
        <a:graphic>
          <a:graphicData uri="http://schemas.openxmlformats.org/drawingml/2006/table">
            <a:tbl>
              <a:tblPr/>
              <a:tblGrid>
                <a:gridCol w="2596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文言句子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方法提示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词语意思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如此者数载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成语迁移法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：三年五载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载：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必诵于口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查阅字典法：①读出声音来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念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背诵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③称述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述说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诵：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填序号）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QB_5_AN.49_1#2458f0cb7.blank?vcp=1&amp;pid=8f05fc313&amp;color=0,0,0&amp;mp=1&amp;vpa=25&amp;vtp=1"/>
          <p:cNvSpPr/>
          <p:nvPr/>
        </p:nvSpPr>
        <p:spPr>
          <a:xfrm>
            <a:off x="9375924" y="321938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</a:t>
            </a:r>
            <a:endParaRPr lang="en-US" altLang="zh-CN" sz="2400" dirty="0"/>
          </a:p>
        </p:txBody>
      </p:sp>
      <p:sp>
        <p:nvSpPr>
          <p:cNvPr id="6" name="QB_5_AN.50_1#2458f0cb7.blank?vcp=1&amp;pid=8f05fc313&amp;color=0,0,0&amp;mp=1&amp;vpa=26&amp;vtp=1"/>
          <p:cNvSpPr/>
          <p:nvPr/>
        </p:nvSpPr>
        <p:spPr>
          <a:xfrm>
            <a:off x="9375924" y="373132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5_BD.48_2#2458f0cb7?colgroup=8,16,7&amp;vcp=1&amp;pid=8f05fc313&amp;color=0,0,0&amp;mp=1&amp;vtp=1&amp;bbb=1&amp;hb=1&amp;zzd= 1">
            <a:extLst>
              <a:ext uri="{FF2B5EF4-FFF2-40B4-BE49-F238E27FC236}">
                <a16:creationId xmlns:a16="http://schemas.microsoft.com/office/drawing/2014/main" id="{C0B5163E-2180-17A0-32CE-708172976B84}"/>
              </a:ext>
            </a:extLst>
          </p:cNvPr>
          <p:cNvSpPr/>
          <p:nvPr/>
        </p:nvSpPr>
        <p:spPr>
          <a:xfrm>
            <a:off x="2320694" y="368865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48_2#2458f0cb7?colgroup=8,16,7&amp;vcp=1&amp;pid=8f05fc313&amp;color=0,0,0&amp;mp=1&amp;vtp=1&amp;bbb=1&amp;hb=1&amp;zzd= 1">
            <a:extLst>
              <a:ext uri="{FF2B5EF4-FFF2-40B4-BE49-F238E27FC236}">
                <a16:creationId xmlns:a16="http://schemas.microsoft.com/office/drawing/2014/main" id="{3538275E-19C9-25DC-AC20-8F145452F933}"/>
              </a:ext>
            </a:extLst>
          </p:cNvPr>
          <p:cNvSpPr/>
          <p:nvPr/>
        </p:nvSpPr>
        <p:spPr>
          <a:xfrm>
            <a:off x="6441590" y="368865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48_2#2458f0cb7?colgroup=8,16,7&amp;vcp=1&amp;pid=8f05fc313&amp;color=0,0,0&amp;mp=1&amp;vtp=1&amp;bbb=1&amp;hb=1&amp;zzd= 1">
            <a:extLst>
              <a:ext uri="{FF2B5EF4-FFF2-40B4-BE49-F238E27FC236}">
                <a16:creationId xmlns:a16="http://schemas.microsoft.com/office/drawing/2014/main" id="{15D6C53F-E988-74CE-FF57-92B4B32E505A}"/>
              </a:ext>
            </a:extLst>
          </p:cNvPr>
          <p:cNvSpPr/>
          <p:nvPr/>
        </p:nvSpPr>
        <p:spPr>
          <a:xfrm>
            <a:off x="1406294" y="44210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4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1#156881e06?sp=1&amp;vcp=1&amp;pid=8f05fc313&amp;color=0,0,0&amp;vtp=1&amp;bt=1&amp;bbb=1"/>
          <p:cNvSpPr/>
          <p:nvPr/>
        </p:nvSpPr>
        <p:spPr>
          <a:xfrm>
            <a:off x="896112" y="18054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2.请给下面的句子划分停顿。（划1处）（2分）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尝借人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《汉书》失《五行志》四卷</a:t>
            </a:r>
            <a:endParaRPr lang="en-US" altLang="zh-CN" sz="2400" dirty="0"/>
          </a:p>
        </p:txBody>
      </p:sp>
      <p:sp>
        <p:nvSpPr>
          <p:cNvPr id="3" name="QO_5_AN.52_1#156881e06?vcp=1&amp;pid=8f05fc313&amp;color=0,0,0&amp;vtp=1&amp;bbb=1"/>
          <p:cNvSpPr/>
          <p:nvPr/>
        </p:nvSpPr>
        <p:spPr>
          <a:xfrm>
            <a:off x="896112" y="29025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尝借人《汉书》/失《五行志》四卷</a:t>
            </a:r>
            <a:endParaRPr lang="en-US" altLang="zh-CN" sz="2400" dirty="0"/>
          </a:p>
        </p:txBody>
      </p:sp>
      <p:sp>
        <p:nvSpPr>
          <p:cNvPr id="4" name="QO_5_AS.53_1#156881e06?vcp=1&amp;pid=8f05fc313&amp;color=0,0,0&amp;vtp=1&amp;bbb=1&amp;hb=1"/>
          <p:cNvSpPr/>
          <p:nvPr/>
        </p:nvSpPr>
        <p:spPr>
          <a:xfrm>
            <a:off x="896112" y="34438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本题考查文言文断句。解答此类问题，首先要明确句意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，然后根据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句意进行分析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。句意为:曾经借阅别人的《汉书》，遗失《五行志》四卷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断为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：尝借人《汉书》/失《五行志》四卷。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59dd94223?vcp=1&amp;pid=8f05fc313&amp;color=0,0,0&amp;vtp=1&amp;bt=1&amp;bbb=1"/>
          <p:cNvSpPr/>
          <p:nvPr/>
        </p:nvSpPr>
        <p:spPr>
          <a:xfrm>
            <a:off x="896112" y="181051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陆倕为了读书都做了哪些事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？请用原文回答。（2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endParaRPr lang="en-US" altLang="zh-CN" sz="2400" dirty="0"/>
          </a:p>
        </p:txBody>
      </p:sp>
      <p:pic>
        <p:nvPicPr>
          <p:cNvPr id="3" name="QB_5_BD.54_1#59dd94223?vcp=1&amp;pid=8f05fc313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89738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55_1#59dd94223.blank?vcp=1&amp;pid=8f05fc313&amp;color=0,0,0&amp;vpa=27&amp;vtp=1&amp;bbb=1"/>
          <p:cNvSpPr/>
          <p:nvPr/>
        </p:nvSpPr>
        <p:spPr>
          <a:xfrm>
            <a:off x="938180" y="2319782"/>
            <a:ext cx="7840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于宅内起两间茅屋，杜绝往来，昼夜读书，如此者数载。</a:t>
            </a:r>
            <a:endParaRPr lang="en-US" altLang="zh-CN" sz="2400" dirty="0"/>
          </a:p>
        </p:txBody>
      </p:sp>
      <p:sp>
        <p:nvSpPr>
          <p:cNvPr id="6" name="QB_5_AS.56_1#59dd94223?vcp=1&amp;pid=8f05fc313&amp;color=0,0,0&amp;vtp=1&amp;bbb=1&amp;hb=1"/>
          <p:cNvSpPr/>
          <p:nvPr/>
        </p:nvSpPr>
        <p:spPr>
          <a:xfrm>
            <a:off x="896112" y="291426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本题考查对文言文内容的理解。仔细阅读文言文，文中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“于宅内起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两间茅屋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，杜绝往来，昼夜读书，如此者数载”的意思是（曾经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）在住宅内建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造两间茅草房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，与他人断绝交往，日夜读书，这样持续了几年。由此可知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倕为了读书在自己家建造了两间茅草房来与外界隔绝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。根据原文回答即可。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ae2022b3d?sp=1&amp;vcp=1&amp;pid=8f05fc313&amp;color=0,0,0&amp;vtp=1&amp;bt=1&amp;bbb=1&amp;hb=1"/>
          <p:cNvSpPr/>
          <p:nvPr/>
        </p:nvSpPr>
        <p:spPr>
          <a:xfrm>
            <a:off x="896112" y="90000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4.《囊萤夜读》中的车胤和《陆倕勤学》中的陆倕最后都学有所成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，其原因是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？你从中获得了什么启示？（3分）</a:t>
            </a:r>
            <a:endParaRPr lang="en-US" altLang="zh-CN" sz="2400" dirty="0"/>
          </a:p>
        </p:txBody>
      </p:sp>
      <p:sp>
        <p:nvSpPr>
          <p:cNvPr id="3" name="QB_5_BD.57_2#ae2022b3d?sp=1&amp;vcp=1&amp;pid=8f05fc313&amp;color=0,0,0&amp;vtp=1&amp;bbb=1&amp;hb=1"/>
          <p:cNvSpPr/>
          <p:nvPr/>
        </p:nvSpPr>
        <p:spPr>
          <a:xfrm>
            <a:off x="896112" y="1897206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4" name="QB_5_AN.58_1#ae2022b3d.blank?vcp=1&amp;pid=8f05fc313&amp;color=0,0,0&amp;vpa=28&amp;vtp=1&amp;bbb=1&amp;hb=1"/>
          <p:cNvSpPr/>
          <p:nvPr/>
        </p:nvSpPr>
        <p:spPr>
          <a:xfrm>
            <a:off x="896112" y="1866027"/>
            <a:ext cx="10387584" cy="1459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原因是两人读书都非常勤奋、刻苦。</a:t>
            </a:r>
            <a:endParaRPr lang="en-US" altLang="zh-CN" sz="2400" dirty="0"/>
          </a:p>
          <a:p>
            <a:pPr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示例】启示:无论学习条件多么艰苦，都不能放弃读书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，只有勤学苦读才能有所成就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S.59_1#ae2022b3d?vcp=1&amp;pid=8f05fc313&amp;color=0,0,0&amp;vtp=1&amp;bbb=1&amp;hb=1"/>
          <p:cNvSpPr/>
          <p:nvPr/>
        </p:nvSpPr>
        <p:spPr>
          <a:xfrm>
            <a:off x="896112" y="3395741"/>
            <a:ext cx="10387584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本题考查对文言文内容的理解。结合“于宅内起两间茅屋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，杜绝往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，昼夜读书，如此者数载”及《囊萤夜读》中“胤恭勤不倦，博学多通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，陆倕和车胤学业有成在于他们读书做到了刻苦认真、不轻言放弃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。结合他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们成功的原因说出给我们带来的启示即可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:读书要有良好的读书习惯和方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，要抓紧时间，勤奋刻苦、持之以恒地学习。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e85b49a3?vcp=1&amp;pid=6c82e2d4e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（二）特殊的幸存者（13分）</a:t>
            </a:r>
            <a:endParaRPr lang="en-US" altLang="zh-CN" sz="2600" dirty="0"/>
          </a:p>
        </p:txBody>
      </p:sp>
      <p:sp>
        <p:nvSpPr>
          <p:cNvPr id="3" name="QM_4_BD.60_1#eae609630?vcp=1&amp;pid=7e85b49a3&amp;color=0,0,0&amp;vtp=1&amp;bbb=1&amp;hb=1"/>
          <p:cNvSpPr/>
          <p:nvPr/>
        </p:nvSpPr>
        <p:spPr>
          <a:xfrm>
            <a:off x="896112" y="12846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转眼间，抗美援朝过去70多年了，在长津湖战役中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，有这样一位特殊的幸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存者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，他被誉为活着的“中国的保尔·柯察金”，他的传奇曾感动无数中国人。</a:t>
            </a:r>
            <a:endParaRPr lang="en-US" altLang="zh-CN" sz="2400" dirty="0"/>
          </a:p>
        </p:txBody>
      </p:sp>
      <p:sp>
        <p:nvSpPr>
          <p:cNvPr id="4" name="QM_4_BD.60_2#eae609630?sp=1&amp;vcp=1&amp;pid=7e85b49a3&amp;color=0,0,0&amp;vtp=1&amp;bbb=1&amp;hb=1"/>
          <p:cNvSpPr/>
          <p:nvPr/>
        </p:nvSpPr>
        <p:spPr>
          <a:xfrm>
            <a:off x="896112" y="2387410"/>
            <a:ext cx="10387584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孤军奋战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1950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年年末，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战士们穿着单薄的衣服在零下三十多摄氏度的冰天雪地里，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与敌人拼死搏斗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。在一次又一次的阵地争夺战中，全连的战友相继牺牲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，最后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只剩下朱彦夫一个人了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。①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朱彦夫心里只有一个念头：“就算是死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，也要多杀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几个敌人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当敌人再次如潮水般涌来时，朱彦夫拼尽所有力气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，把身边的三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挺机枪全部压满子弹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，不停地换位射击。很快，三挺机枪的子弹就用光了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，突</a:t>
            </a: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2#eae609630?sp=1&amp;vcp=1&amp;pid=7e85b49a3&amp;color=0,0,0&amp;vtp=1&amp;bbb=1&amp;hb=1">
            <a:extLst>
              <a:ext uri="{FF2B5EF4-FFF2-40B4-BE49-F238E27FC236}">
                <a16:creationId xmlns:a16="http://schemas.microsoft.com/office/drawing/2014/main" id="{1CBC4FD7-2F0C-5095-221F-10EE1EB6242D}"/>
              </a:ext>
            </a:extLst>
          </p:cNvPr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,朱彦夫眼前飞来几颗手榴弹，当他抓起第二颗扔向不远处的敌人时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到一声巨响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，眼前一道火光，随后就什么都不知道了。不知过了多久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，昏迷中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的朱彦夫被钻心的疼痛唤醒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，发现自己仿佛成了一个雪人。当时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，他感觉脸上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有个东西特别碍事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，由于饥饿他干脆将那个冰冷的异物吞咽到肚子里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。后来他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才知道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，那是自己被炸掉的左眼球。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640350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19b35a04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第六单元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3#eae609630?sp=1&amp;vcp=1&amp;pid=7e85b49a3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最终获救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朱彦夫终于遇到了增援部队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，被两名志愿军战士发现并救起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。他们迅速将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朱彦夫送到战地救护所救治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。当时，医生都对朱彦夫的情况感到震惊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，他的四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、头部、腹部、胸部都受到了重伤。②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医生先后对朱彦夫进行了47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次手术，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流出体外的肠子被塞了回去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，尽管一直处于昏迷状态，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但生命体征却一直都有。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在医护人员的精心照顾下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，昏迷了整整93天的朱彦夫终于醒来了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，真是奇迹中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的奇迹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4#eae609630?sp=1&amp;vcp=1&amp;pid=7e85b49a3&amp;color=0,0,0&amp;vtp=1&amp;bt=1&amp;bbb=1&amp;hb=1"/>
          <p:cNvSpPr/>
          <p:nvPr/>
        </p:nvSpPr>
        <p:spPr>
          <a:xfrm>
            <a:off x="896112" y="180168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极限人生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作为全连唯一的幸存者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，他有责任和义务让后人知道战友经历了什么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用嘴衔笔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、双臂抱笔、单臂绑笔，三种方法交替使用，每天只写几百字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，经常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累到汗流浃背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最终，历时7年之久，朱彦夫终于完成了33万字的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《极限人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生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》，再次创造了奇迹。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35a8c61d3?vcp=1&amp;pid=eae609630&amp;color=0,0,0&amp;vtp=1&amp;bt=1&amp;bbb=1&amp;hb=1&amp;hltap=1"/>
          <p:cNvSpPr/>
          <p:nvPr/>
        </p:nvSpPr>
        <p:spPr>
          <a:xfrm>
            <a:off x="896112" y="925400"/>
            <a:ext cx="10387584" cy="297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画出文中令你印象最深刻的地方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，从这个地方可以感受到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5_BD.77_1#e18e3c18f?sp=1&amp;vcp=1&amp;pid=eae609630&amp;color=0,0,0&amp;vtp=1&amp;bbb=1&amp;hb=1"/>
          <p:cNvSpPr/>
          <p:nvPr/>
        </p:nvSpPr>
        <p:spPr>
          <a:xfrm>
            <a:off x="896112" y="3936191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3540206" algn="l"/>
                <a:tab pos="706771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2.读文中画横线的句子，体会人物形象，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选出各句内容所体现出的人物品质。</a:t>
            </a:r>
          </a:p>
          <a:p>
            <a:pPr latinLnBrk="1">
              <a:lnSpc>
                <a:spcPts val="4000"/>
              </a:lnSpc>
              <a:tabLst>
                <a:tab pos="3540206" algn="l"/>
                <a:tab pos="706771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  <a:p>
            <a:pPr latinLnBrk="1">
              <a:lnSpc>
                <a:spcPts val="4000"/>
              </a:lnSpc>
              <a:tabLst>
                <a:tab pos="3540206" algn="l"/>
                <a:tab pos="706771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.坚忍顽强 B.视死如归 C.坚持不懈</a:t>
            </a:r>
            <a:endParaRPr lang="en-US" altLang="zh-CN" sz="2400" dirty="0"/>
          </a:p>
          <a:p>
            <a:pPr latinLnBrk="1">
              <a:lnSpc>
                <a:spcPts val="3800"/>
              </a:lnSpc>
              <a:tabLst>
                <a:tab pos="3540206" algn="l"/>
                <a:tab pos="706771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4" name="QB_5_AN.78_1#e18e3c18f.blank?vcp=1&amp;pid=eae609630&amp;color=0,0,0&amp;vpa=29&amp;vtp=1"/>
          <p:cNvSpPr/>
          <p:nvPr/>
        </p:nvSpPr>
        <p:spPr>
          <a:xfrm>
            <a:off x="1522381" y="5408185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79_1#e18e3c18f.blank?vcp=1&amp;pid=eae609630&amp;color=0,0,0&amp;vpa=30&amp;vtp=1"/>
          <p:cNvSpPr/>
          <p:nvPr/>
        </p:nvSpPr>
        <p:spPr>
          <a:xfrm>
            <a:off x="5062505" y="5408185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80_1#e18e3c18f.blank?vcp=1&amp;pid=eae609630&amp;color=0,0,0&amp;vpa=31&amp;vtp=1"/>
          <p:cNvSpPr/>
          <p:nvPr/>
        </p:nvSpPr>
        <p:spPr>
          <a:xfrm>
            <a:off x="8589931" y="5408185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5_AN.75_1#35a8c61d3?vcp=1&amp;pid=eae609630&amp;color=0,0,0&amp;vtp=1&amp;bt=1&amp;bbb=1&amp;hb=1&amp;hla=1">
            <a:extLst>
              <a:ext uri="{FF2B5EF4-FFF2-40B4-BE49-F238E27FC236}">
                <a16:creationId xmlns:a16="http://schemas.microsoft.com/office/drawing/2014/main" id="{00F49645-3E0B-EA44-9A66-50CAFB10AD86}"/>
              </a:ext>
            </a:extLst>
          </p:cNvPr>
          <p:cNvSpPr/>
          <p:nvPr/>
        </p:nvSpPr>
        <p:spPr>
          <a:xfrm>
            <a:off x="896112" y="900000"/>
            <a:ext cx="10387584" cy="297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当敌人再次如潮水般涌来时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，朱彦夫拼尽所有力气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，把身边的三挺机枪全部压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满子弹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，不停地换位射击。很快，三挺机枪的子弹就用光了，突然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，朱彦夫眼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前飞来几颗手榴弹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，当他抓起第二颗扔向不远处的敌人时，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就听到一声巨响，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眼前一道火光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，随后就什么都不知道了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朱彦夫强烈的爱国情怀以及为了祖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国和人民的利益不惜牺牲自己的大无畏的革命精神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5_1#b25065113?vcp=1&amp;pid=eae609630&amp;color=0,0,0&amp;vtp=1&amp;bt=1&amp;bbb=1"/>
          <p:cNvSpPr/>
          <p:nvPr/>
        </p:nvSpPr>
        <p:spPr>
          <a:xfrm>
            <a:off x="896112" y="9810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替换与概括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B_5_BD.75_1#b25065113?vcp=1&amp;pid=eae609630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071309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75_2#b25065113?vcp=1&amp;pid=eae609630&amp;color=0,0,0&amp;vtp=1&amp;bbb=1&amp;hb=1&amp;hltap=1"/>
          <p:cNvSpPr/>
          <p:nvPr/>
        </p:nvSpPr>
        <p:spPr>
          <a:xfrm>
            <a:off x="896112" y="1528572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请你用其他适合的词语替换文中的三个小标题：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。根据三个小标题概括文章的主要内容：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5" name="QB_5_AN.76_1#b25065113.blank?vcp=1&amp;pid=eae609630&amp;color=0,0,0&amp;vpa=32&amp;vtp=1&amp;bbb=1"/>
          <p:cNvSpPr/>
          <p:nvPr/>
        </p:nvSpPr>
        <p:spPr>
          <a:xfrm>
            <a:off x="7923181" y="1500632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【示例】孤身战斗</a:t>
            </a:r>
            <a:endParaRPr lang="en-US" altLang="zh-CN" sz="2400" dirty="0"/>
          </a:p>
        </p:txBody>
      </p:sp>
      <p:sp>
        <p:nvSpPr>
          <p:cNvPr id="6" name="QB_5_AN.77_1#b25065113.blank?vcp=1&amp;pid=eae609630&amp;color=0,0,0&amp;vpa=33&amp;vtp=1&amp;bbb=1"/>
          <p:cNvSpPr/>
          <p:nvPr/>
        </p:nvSpPr>
        <p:spPr>
          <a:xfrm>
            <a:off x="912780" y="205943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大难不死</a:t>
            </a:r>
            <a:endParaRPr lang="en-US" altLang="zh-CN" sz="2400" dirty="0"/>
          </a:p>
        </p:txBody>
      </p:sp>
      <p:sp>
        <p:nvSpPr>
          <p:cNvPr id="7" name="QB_5_AN.78_1#b25065113.blank?vcp=1&amp;pid=eae609630&amp;color=0,0,0&amp;vpa=34&amp;vtp=1&amp;bbb=1"/>
          <p:cNvSpPr/>
          <p:nvPr/>
        </p:nvSpPr>
        <p:spPr>
          <a:xfrm>
            <a:off x="2741581" y="205943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再创奇迹</a:t>
            </a:r>
            <a:endParaRPr lang="en-US" altLang="zh-CN" sz="2400" dirty="0"/>
          </a:p>
        </p:txBody>
      </p:sp>
      <p:sp>
        <p:nvSpPr>
          <p:cNvPr id="8" name="QB_5_BD.80_1#6c0b85753?sp=1&amp;vcp=1&amp;pid=eae609630&amp;color=0,0,0&amp;vtp=1&amp;bbb=1"/>
          <p:cNvSpPr/>
          <p:nvPr/>
        </p:nvSpPr>
        <p:spPr>
          <a:xfrm>
            <a:off x="896112" y="428218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4.你觉得朱彦夫为什么会被誉为活着的“中国的保尔·柯察金”？ 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10" name="QB_5_AN.81_1#6c0b85753.blank?vcp=1&amp;pid=eae609630&amp;color=0,0,0&amp;vpa=35&amp;vtp=1&amp;bbb=1&amp;hb=1"/>
          <p:cNvSpPr/>
          <p:nvPr/>
        </p:nvSpPr>
        <p:spPr>
          <a:xfrm>
            <a:off x="896112" y="481304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【示例】因为朱彦夫拥有和保尔·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柯察金一样顽强的毅力和不怕困难的品质，所以被誉为活着的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“中国的保尔·柯察金”。</a:t>
            </a:r>
            <a:endParaRPr lang="en-US" altLang="zh-CN" sz="2400" dirty="0"/>
          </a:p>
        </p:txBody>
      </p:sp>
      <p:sp>
        <p:nvSpPr>
          <p:cNvPr id="11" name="QB_5_AN.79_1#b25065113?vcp=1&amp;pid=eae609630&amp;color=0,0,0&amp;vtp=1&amp;bbb=1&amp;hb=1&amp;hla=1">
            <a:extLst>
              <a:ext uri="{FF2B5EF4-FFF2-40B4-BE49-F238E27FC236}">
                <a16:creationId xmlns:a16="http://schemas.microsoft.com/office/drawing/2014/main" id="{A14CD8EB-9BA9-6A52-2584-8B3F9238532A}"/>
              </a:ext>
            </a:extLst>
          </p:cNvPr>
          <p:cNvSpPr/>
          <p:nvPr/>
        </p:nvSpPr>
        <p:spPr>
          <a:xfrm>
            <a:off x="896112" y="2051812"/>
            <a:ext cx="10387584" cy="207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在抗美援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朝的一次战斗中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，朱彦夫孤军奋战，终因寡不敌众而身负重伤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，后来被增援部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队的战士们发现并救治后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，他最终活了下来。面对伤痛，他没有气馁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，而是敢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于挑战自己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，最终在不懈的努力下完成了33万字的《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极限人生》。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aa1ce9f5?vcp=1&amp;pid=719b35a04&amp;color=0,0,0&amp;vtp=1&amp;bt=1&amp;bb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六、板报的最后设置了一块留言区，请你写出你的成长感悟。（30分）</a:t>
            </a:r>
            <a:endParaRPr lang="en-US" altLang="zh-CN" sz="2800" spc="-100" dirty="0"/>
          </a:p>
        </p:txBody>
      </p:sp>
      <p:sp>
        <p:nvSpPr>
          <p:cNvPr id="3" name="QO_3_BD.72_1#3a52967b8?vcp=1&amp;pid=eaa1ce9f5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成长是缓缓流淌的小溪，我们已悄然间长大。成长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，不仅意味着身体的成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，更多的是心理由幼稚走向成熟。回顾我们成长的足迹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，一个个成长的故事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真叫人难以忘怀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。请以“成长”为话题，写一篇记叙文。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：①题目自拟。②语句通顺、有条理，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围绕中心内容将故事写清楚。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用语恰当，书写规范，写出真情实感。（请另附作文纸）</a:t>
            </a:r>
            <a:endParaRPr lang="en-US" altLang="zh-CN" sz="2400" dirty="0"/>
          </a:p>
        </p:txBody>
      </p:sp>
      <p:sp>
        <p:nvSpPr>
          <p:cNvPr id="4" name="QO_3_AN.73_1#3a52967b8?vcp=1&amp;pid=eaa1ce9f5&amp;color=0,0,0&amp;vtp=1&amp;bbb=1"/>
          <p:cNvSpPr/>
          <p:nvPr/>
        </p:nvSpPr>
        <p:spPr>
          <a:xfrm>
            <a:off x="896112" y="40659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869c86ac8?vcp=1&amp;pid=719b35a0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869c86ac8?vcp=1&amp;pid=719b35a04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学校将要举办以“在学习中成长”为主题的板报大赛，请你制作一期板报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参与比赛。</a:t>
            </a:r>
            <a:endParaRPr lang="en-US" altLang="zh-CN" sz="100" dirty="0"/>
          </a:p>
        </p:txBody>
      </p:sp>
      <p:pic>
        <p:nvPicPr>
          <p:cNvPr id="4" name="P_2_BD#869c86ac8?vcp=1&amp;pid=719b35a0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49840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3be9676c?vcp=1&amp;pid=719b35a04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一、阅读人物故事，完成练习。（13分）</a:t>
            </a:r>
            <a:endParaRPr lang="en-US" altLang="zh-CN" sz="2800" dirty="0"/>
          </a:p>
        </p:txBody>
      </p:sp>
      <p:sp>
        <p:nvSpPr>
          <p:cNvPr id="3" name="QM_3_BD.1_1#800c6c4c7?vcp=1&amp;pid=c3be9676c&amp;color=0,0,0&amp;vtp=1&amp;bbb=1&amp;hb=1"/>
          <p:cNvSpPr/>
          <p:nvPr/>
        </p:nvSpPr>
        <p:spPr>
          <a:xfrm>
            <a:off x="896112" y="131756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坚贞不屈的精神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：雨来被敌人拧着ɡē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bo（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）推回屋里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。他被打得身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体y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），头像灌了qi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）一样抬不起来。他面对dí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人的威胁毫不畏惧，即使身体疼痛也倔（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jué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juè）强（qi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nɡ）地一声不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吭（kēnɡ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nɡ）。日本人要将他枪毙（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bì）的时候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，他趁机从敌人的魔爪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之下逃脱了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qín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）学苦读的品质：jìn（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）朝人车胤因为家境pín（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）寒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晚没有油点灯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，夏天他就用白绢袋装几十只萤火虫来照亮读书，夜以继日地学习。</a:t>
            </a:r>
            <a:endParaRPr lang="en-US" altLang="zh-CN" sz="2400" spc="-100" dirty="0"/>
          </a:p>
        </p:txBody>
      </p:sp>
      <p:sp>
        <p:nvSpPr>
          <p:cNvPr id="4" name="QM_3_BD.1_1#800c6c4c7?vcp=1&amp;pid=c3be9676c&amp;color=0,0,0&amp;vtp=1&amp;bbb=1&amp;hb=1&amp;zzd= 3">
            <a:extLst>
              <a:ext uri="{FF2B5EF4-FFF2-40B4-BE49-F238E27FC236}">
                <a16:creationId xmlns:a16="http://schemas.microsoft.com/office/drawing/2014/main" id="{067F0B66-E66C-F1F6-0346-41200F5A268B}"/>
              </a:ext>
            </a:extLst>
          </p:cNvPr>
          <p:cNvSpPr/>
          <p:nvPr/>
        </p:nvSpPr>
        <p:spPr>
          <a:xfrm>
            <a:off x="5906294" y="3006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800c6c4c7?vcp=1&amp;pid=c3be9676c&amp;color=0,0,0&amp;vtp=1&amp;bbb=1&amp;hb=1&amp;zzd= 3">
            <a:extLst>
              <a:ext uri="{FF2B5EF4-FFF2-40B4-BE49-F238E27FC236}">
                <a16:creationId xmlns:a16="http://schemas.microsoft.com/office/drawing/2014/main" id="{AD6BB649-067C-08BD-121E-7B07DF9C7A17}"/>
              </a:ext>
            </a:extLst>
          </p:cNvPr>
          <p:cNvSpPr/>
          <p:nvPr/>
        </p:nvSpPr>
        <p:spPr>
          <a:xfrm>
            <a:off x="7716044" y="3006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800c6c4c7?vcp=1&amp;pid=c3be9676c&amp;color=0,0,0&amp;vtp=1&amp;bbb=1&amp;hb=1&amp;zzd= 3">
            <a:extLst>
              <a:ext uri="{FF2B5EF4-FFF2-40B4-BE49-F238E27FC236}">
                <a16:creationId xmlns:a16="http://schemas.microsoft.com/office/drawing/2014/main" id="{DDC7B692-E139-E599-440B-123AB21A3617}"/>
              </a:ext>
            </a:extLst>
          </p:cNvPr>
          <p:cNvSpPr/>
          <p:nvPr/>
        </p:nvSpPr>
        <p:spPr>
          <a:xfrm>
            <a:off x="10294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1_1#800c6c4c7?vcp=1&amp;pid=c3be9676c&amp;color=0,0,0&amp;vtp=1&amp;bbb=1&amp;hb=1&amp;zzd= 4">
            <a:extLst>
              <a:ext uri="{FF2B5EF4-FFF2-40B4-BE49-F238E27FC236}">
                <a16:creationId xmlns:a16="http://schemas.microsoft.com/office/drawing/2014/main" id="{8002656B-3EDB-501B-8394-95654A2F9A2C}"/>
              </a:ext>
            </a:extLst>
          </p:cNvPr>
          <p:cNvSpPr/>
          <p:nvPr/>
        </p:nvSpPr>
        <p:spPr>
          <a:xfrm>
            <a:off x="5736431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fe5742dac?vcp=1&amp;pid=800c6c4c7&amp;color=0,0,0&amp;mp=1&amp;vtp=1&amp;bt=1&amp;bbb=1"/>
          <p:cNvSpPr/>
          <p:nvPr/>
        </p:nvSpPr>
        <p:spPr>
          <a:xfrm>
            <a:off x="896112" y="23637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1.结合语境，根据拼音写出字词。（9分）</a:t>
            </a:r>
            <a:endParaRPr lang="en-US" altLang="zh-CN" sz="2400" dirty="0"/>
          </a:p>
        </p:txBody>
      </p:sp>
      <p:sp>
        <p:nvSpPr>
          <p:cNvPr id="3" name="QO_4_AN.3_1#fe5742dac?vcp=1&amp;pid=800c6c4c7&amp;color=0,0,0&amp;vtp=1&amp;bbb=1"/>
          <p:cNvSpPr/>
          <p:nvPr/>
        </p:nvSpPr>
        <p:spPr>
          <a:xfrm>
            <a:off x="896112" y="29045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胳膊 摇晃 铅 敌 勤 晋 贫</a:t>
            </a:r>
            <a:endParaRPr lang="en-US" altLang="zh-CN" sz="2400" dirty="0"/>
          </a:p>
        </p:txBody>
      </p:sp>
      <p:sp>
        <p:nvSpPr>
          <p:cNvPr id="4" name="QO_4_BD.4_1#d2568ec5f?vcp=1&amp;pid=800c6c4c7&amp;color=0,0,0&amp;vtp=1&amp;bbb=1"/>
          <p:cNvSpPr/>
          <p:nvPr/>
        </p:nvSpPr>
        <p:spPr>
          <a:xfrm>
            <a:off x="896112" y="34392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2.给加点字选择合适的读音，画“√”。（4分）</a:t>
            </a:r>
            <a:endParaRPr lang="en-US" altLang="zh-CN" sz="2400" dirty="0"/>
          </a:p>
        </p:txBody>
      </p:sp>
      <p:sp>
        <p:nvSpPr>
          <p:cNvPr id="5" name="QO_4_AN.5_1#d2568ec5f?vcp=1&amp;pid=800c6c4c7&amp;color=0,0,0&amp;vtp=1&amp;bbb=1"/>
          <p:cNvSpPr/>
          <p:nvPr/>
        </p:nvSpPr>
        <p:spPr>
          <a:xfrm>
            <a:off x="896112" y="39739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jué ji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kēnɡ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bì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ac442c8c?vcp=1&amp;pid=719b35a04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二、了解故事，学会坚持。按要求完成下面的练习。（11分）</a:t>
            </a:r>
            <a:endParaRPr lang="en-US" altLang="zh-CN" sz="2800" dirty="0"/>
          </a:p>
        </p:txBody>
      </p:sp>
      <p:sp>
        <p:nvSpPr>
          <p:cNvPr id="3" name="QB_3_BD.6_1#739c70ce0?sp=1&amp;vcp=1&amp;pid=3ac442c8c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1.根据下面的描述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，我想到了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这个成语,像这样的成语我还知道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宋代杨时和游酢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（zuò）在下雪天拜谒著名学者程颐，程颐瞑目而坐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俩不敢惊动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，在门外站立等待。等程颐醒来，门外积雪已经有一尺深了。</a:t>
            </a:r>
            <a:endParaRPr lang="en-US" altLang="zh-CN" sz="2400" dirty="0"/>
          </a:p>
        </p:txBody>
      </p:sp>
      <p:sp>
        <p:nvSpPr>
          <p:cNvPr id="4" name="QB_3_AN.7_1#739c70ce0.blank?vcp=1&amp;pid=3ac442c8c&amp;color=0,0,0&amp;vpa=1&amp;vtp=1&amp;bbb=1"/>
          <p:cNvSpPr/>
          <p:nvPr/>
        </p:nvSpPr>
        <p:spPr>
          <a:xfrm>
            <a:off x="4875180" y="128962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程门立雪</a:t>
            </a:r>
            <a:endParaRPr lang="en-US" altLang="zh-CN" sz="2400" dirty="0"/>
          </a:p>
        </p:txBody>
      </p:sp>
      <p:sp>
        <p:nvSpPr>
          <p:cNvPr id="5" name="QB_3_AN.8_1#739c70ce0.blank?vcp=1&amp;pid=3ac442c8c&amp;color=0,0,0&amp;vpa=2&amp;vtp=1&amp;bbb=1"/>
          <p:cNvSpPr/>
          <p:nvPr/>
        </p:nvSpPr>
        <p:spPr>
          <a:xfrm>
            <a:off x="912780" y="1848422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示例】悬梁刺股</a:t>
            </a:r>
            <a:endParaRPr lang="en-US" altLang="zh-CN" sz="2400" dirty="0"/>
          </a:p>
        </p:txBody>
      </p:sp>
      <p:sp>
        <p:nvSpPr>
          <p:cNvPr id="6" name="QB_3_AN.9_1#739c70ce0.blank?vcp=1&amp;pid=3ac442c8c&amp;color=0,0,0&amp;vpa=3&amp;vtp=1&amp;bbb=1"/>
          <p:cNvSpPr/>
          <p:nvPr/>
        </p:nvSpPr>
        <p:spPr>
          <a:xfrm>
            <a:off x="3960780" y="184842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凿壁偷光</a:t>
            </a:r>
            <a:endParaRPr lang="en-US" altLang="zh-CN" sz="2400" dirty="0"/>
          </a:p>
        </p:txBody>
      </p:sp>
      <p:sp>
        <p:nvSpPr>
          <p:cNvPr id="7" name="QB_3_AN.10_1#739c70ce0.blank?vcp=1&amp;pid=3ac442c8c&amp;color=0,0,0&amp;vpa=4&amp;vtp=1&amp;bbb=1"/>
          <p:cNvSpPr/>
          <p:nvPr/>
        </p:nvSpPr>
        <p:spPr>
          <a:xfrm>
            <a:off x="5789580" y="184842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囊萤映雪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11_1#5572f442a?htil=1&amp;vcp=1&amp;pid=3ac442c8c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1116584"/>
            <a:ext cx="3429000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11_2#5572f442a?htil=1&amp;sp=1&amp;vcp=1&amp;pid=3ac442c8c&amp;color=0,0,0&amp;vtp=1&amp;bt=1&amp;bbb=1&amp;hs=1"/>
          <p:cNvSpPr/>
          <p:nvPr/>
        </p:nvSpPr>
        <p:spPr>
          <a:xfrm>
            <a:off x="896112" y="1089152"/>
            <a:ext cx="68305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2.看图，完成练习。 （7分）</a:t>
            </a:r>
            <a:endParaRPr lang="en-US" altLang="zh-CN" sz="2400" dirty="0"/>
          </a:p>
        </p:txBody>
      </p:sp>
      <p:sp>
        <p:nvSpPr>
          <p:cNvPr id="4" name="QB_4_BD.12_1#8eba31213?htil=1&amp;vcp=1&amp;pid=5572f442a&amp;color=0,0,0&amp;vtp=1&amp;bbb=1&amp;hs=1"/>
          <p:cNvSpPr/>
          <p:nvPr/>
        </p:nvSpPr>
        <p:spPr>
          <a:xfrm>
            <a:off x="896112" y="1629981"/>
            <a:ext cx="68305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写成语：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5" name="QB_4_AN.13_1#8eba31213.blank?vcp=1&amp;pid=5572f442a&amp;color=0,0,0&amp;vpa=5&amp;vtp=1&amp;bbb=1"/>
          <p:cNvSpPr/>
          <p:nvPr/>
        </p:nvSpPr>
        <p:spPr>
          <a:xfrm>
            <a:off x="2893981" y="158045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铁杵成针</a:t>
            </a:r>
            <a:endParaRPr lang="en-US" altLang="zh-CN" sz="2400" dirty="0"/>
          </a:p>
        </p:txBody>
      </p:sp>
      <p:sp>
        <p:nvSpPr>
          <p:cNvPr id="6" name="QB_4_BD.14_1#978ba1962?htil=1&amp;vcp=1&amp;pid=5572f442a&amp;color=0,0,0&amp;vtp=1&amp;bbb=1&amp;hs=1"/>
          <p:cNvSpPr/>
          <p:nvPr/>
        </p:nvSpPr>
        <p:spPr>
          <a:xfrm>
            <a:off x="896112" y="2164651"/>
            <a:ext cx="68305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写俗语：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（2分）</a:t>
            </a:r>
            <a:endParaRPr lang="en-US" altLang="zh-CN" sz="2400" spc="-50" dirty="0"/>
          </a:p>
        </p:txBody>
      </p:sp>
      <p:sp>
        <p:nvSpPr>
          <p:cNvPr id="7" name="QB_4_AN.15_1#978ba1962.blank?vcp=1&amp;pid=5572f442a&amp;color=0,0,0&amp;vpa=6&amp;vtp=1&amp;bbb=1"/>
          <p:cNvSpPr/>
          <p:nvPr/>
        </p:nvSpPr>
        <p:spPr>
          <a:xfrm>
            <a:off x="2820956" y="2115121"/>
            <a:ext cx="3497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只要功夫深，铁杵磨成针</a:t>
            </a:r>
            <a:endParaRPr lang="en-US" altLang="zh-CN" sz="2400" spc="-50" dirty="0"/>
          </a:p>
        </p:txBody>
      </p:sp>
      <p:sp>
        <p:nvSpPr>
          <p:cNvPr id="8" name="QC_4_BD.16_1#e2b16ca88?htil=1&amp;vcp=1&amp;vopoq=1&amp;pid=5572f442a&amp;color=0,0,0&amp;vtp=1&amp;bbb=1&amp;hs=1"/>
          <p:cNvSpPr/>
          <p:nvPr/>
        </p:nvSpPr>
        <p:spPr>
          <a:xfrm>
            <a:off x="899991" y="4129278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下面选项中与这个成语蕴含的道理相近的是(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 （3分）</a:t>
            </a:r>
            <a:endParaRPr lang="en-US" altLang="zh-CN" sz="2400" dirty="0"/>
          </a:p>
        </p:txBody>
      </p:sp>
      <p:sp>
        <p:nvSpPr>
          <p:cNvPr id="9" name="QC_4_AN.17_1#e2b16ca88.bracket?vcp=1&amp;vopoq=1&amp;pid=5572f442a&amp;color=0,0,0&amp;vpa=7&amp;vtp=1&amp;bbb=1"/>
          <p:cNvSpPr/>
          <p:nvPr/>
        </p:nvSpPr>
        <p:spPr>
          <a:xfrm>
            <a:off x="7774659" y="4117848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</a:t>
            </a:r>
            <a:endParaRPr lang="en-US" altLang="zh-CN" sz="2400" dirty="0"/>
          </a:p>
        </p:txBody>
      </p:sp>
      <p:sp>
        <p:nvSpPr>
          <p:cNvPr id="10" name="QC_4_BD.16_2#e2b16ca88.choices?htil=1&amp;vcp=1&amp;vopoq=1&amp;pid=5572f442a&amp;color=0,0,0&amp;vtp=1&amp;bbb=1&amp;hs=1"/>
          <p:cNvSpPr/>
          <p:nvPr/>
        </p:nvSpPr>
        <p:spPr>
          <a:xfrm>
            <a:off x="896112" y="46757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A.世上无难事，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只怕有心人。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.水滴石穿，非一日之功。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.十年磨一剑，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霜刃未曾试。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.读书破万卷，下笔如有神。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3be8cebe?vcp=1&amp;pid=719b35a04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三、板报中有部分内容缺失，请你补充完整。（13分）</a:t>
            </a:r>
            <a:endParaRPr lang="en-US" altLang="zh-CN" sz="2800" dirty="0"/>
          </a:p>
        </p:txBody>
      </p:sp>
      <p:sp>
        <p:nvSpPr>
          <p:cNvPr id="3" name="QO_3_BD.18_1#d78fa6cd6?sp=1&amp;vcp=1&amp;pid=93be8cebe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1.请你仿照例句中加点的部分对所给句子进行改写。（4分）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◇雨来像小鸭子一样抖着头上的水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，用手抹一下眼睛和鼻子，嘴里吹着气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着妈妈笑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◇那双手就像鹰的爪子，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扭着雨来的两只耳朵，向两边拉。</a:t>
            </a:r>
            <a:endParaRPr lang="en-US" altLang="zh-CN" sz="2400" dirty="0"/>
          </a:p>
        </p:txBody>
      </p:sp>
      <p:sp>
        <p:nvSpPr>
          <p:cNvPr id="4" name="QB_4_BD.19_1#f7e81743c?sp=1&amp;vcp=1&amp;pid=d78fa6cd6&amp;color=0,0,0&amp;vtp=1&amp;bbb=1"/>
          <p:cNvSpPr/>
          <p:nvPr/>
        </p:nvSpPr>
        <p:spPr>
          <a:xfrm>
            <a:off x="896112" y="35137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（1）朋友能够帮你驱散阴霾。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改写：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5" name="QB_4_AN.20_1#f7e81743c.blank?vcp=1&amp;pid=d78fa6cd6&amp;color=0,0,0&amp;vpa=8&amp;vtp=1&amp;bbb=1"/>
          <p:cNvSpPr/>
          <p:nvPr/>
        </p:nvSpPr>
        <p:spPr>
          <a:xfrm>
            <a:off x="1827181" y="4023043"/>
            <a:ext cx="6316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【示例】朋友像一束光，能够帮你驱散阴霾。</a:t>
            </a:r>
            <a:endParaRPr lang="en-US" altLang="zh-CN" sz="2400" dirty="0"/>
          </a:p>
        </p:txBody>
      </p:sp>
      <p:sp>
        <p:nvSpPr>
          <p:cNvPr id="6" name="QB_4_BD.21_1#c1459c5d8?sp=1&amp;vcp=1&amp;pid=d78fa6cd6&amp;color=0,0,0&amp;vtp=1&amp;bbb=1"/>
          <p:cNvSpPr/>
          <p:nvPr/>
        </p:nvSpPr>
        <p:spPr>
          <a:xfrm>
            <a:off x="896112" y="46174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（2）会算计的朋友很狡猾。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改写：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7" name="QB_4_AN.22_1#c1459c5d8.blank?vcp=1&amp;pid=d78fa6cd6&amp;color=0,0,0&amp;vpa=9&amp;vtp=1&amp;bbb=1"/>
          <p:cNvSpPr/>
          <p:nvPr/>
        </p:nvSpPr>
        <p:spPr>
          <a:xfrm>
            <a:off x="1827181" y="5126673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会算计的朋友像狐狸一样狡猾。</a:t>
            </a:r>
            <a:endParaRPr lang="en-US" altLang="zh-CN" sz="2400" dirty="0"/>
          </a:p>
        </p:txBody>
      </p:sp>
      <p:sp>
        <p:nvSpPr>
          <p:cNvPr id="8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37BEA3BE-771C-A27E-7D23-495406866389}"/>
              </a:ext>
            </a:extLst>
          </p:cNvPr>
          <p:cNvSpPr/>
          <p:nvPr/>
        </p:nvSpPr>
        <p:spPr>
          <a:xfrm>
            <a:off x="19438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CFD5D1F3-32EA-88F3-785F-8CDCF27602EF}"/>
              </a:ext>
            </a:extLst>
          </p:cNvPr>
          <p:cNvSpPr/>
          <p:nvPr/>
        </p:nvSpPr>
        <p:spPr>
          <a:xfrm>
            <a:off x="22486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FE13B624-97AE-5EF9-3BB0-584C337B52F5}"/>
              </a:ext>
            </a:extLst>
          </p:cNvPr>
          <p:cNvSpPr/>
          <p:nvPr/>
        </p:nvSpPr>
        <p:spPr>
          <a:xfrm>
            <a:off x="25534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22B290EF-BC7F-3F9B-7F2F-A3D66F7D0026}"/>
              </a:ext>
            </a:extLst>
          </p:cNvPr>
          <p:cNvSpPr/>
          <p:nvPr/>
        </p:nvSpPr>
        <p:spPr>
          <a:xfrm>
            <a:off x="28582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D6D0EB8E-9A27-6234-FB0C-FED5ADB1EF8A}"/>
              </a:ext>
            </a:extLst>
          </p:cNvPr>
          <p:cNvSpPr/>
          <p:nvPr/>
        </p:nvSpPr>
        <p:spPr>
          <a:xfrm>
            <a:off x="31630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3_BD.18_1#d78fa6cd6?sp=1&amp;vcp=1&amp;pid=93be8cebe&amp;color=0,0,0&amp;vtp=1&amp;bbb=1&amp;hb=1&amp;zzd= 3">
            <a:extLst>
              <a:ext uri="{FF2B5EF4-FFF2-40B4-BE49-F238E27FC236}">
                <a16:creationId xmlns:a16="http://schemas.microsoft.com/office/drawing/2014/main" id="{DDFE3484-42E0-4573-C4F9-A0681CBA2927}"/>
              </a:ext>
            </a:extLst>
          </p:cNvPr>
          <p:cNvSpPr/>
          <p:nvPr/>
        </p:nvSpPr>
        <p:spPr>
          <a:xfrm>
            <a:off x="34678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O_3_BD.18_1#d78fa6cd6?sp=1&amp;vcp=1&amp;pid=93be8cebe&amp;color=0,0,0&amp;vtp=1&amp;bbb=1&amp;hb=1&amp;zzd= 6">
            <a:extLst>
              <a:ext uri="{FF2B5EF4-FFF2-40B4-BE49-F238E27FC236}">
                <a16:creationId xmlns:a16="http://schemas.microsoft.com/office/drawing/2014/main" id="{AC053B29-456D-73EF-7825-821E1E0ECA44}"/>
              </a:ext>
            </a:extLst>
          </p:cNvPr>
          <p:cNvSpPr/>
          <p:nvPr/>
        </p:nvSpPr>
        <p:spPr>
          <a:xfrm>
            <a:off x="25534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3_BD.18_1#d78fa6cd6?sp=1&amp;vcp=1&amp;pid=93be8cebe&amp;color=0,0,0&amp;vtp=1&amp;bbb=1&amp;hb=1&amp;zzd= 6">
            <a:extLst>
              <a:ext uri="{FF2B5EF4-FFF2-40B4-BE49-F238E27FC236}">
                <a16:creationId xmlns:a16="http://schemas.microsoft.com/office/drawing/2014/main" id="{FD0301B7-91D3-1B79-90BD-CBAADD4B6205}"/>
              </a:ext>
            </a:extLst>
          </p:cNvPr>
          <p:cNvSpPr/>
          <p:nvPr/>
        </p:nvSpPr>
        <p:spPr>
          <a:xfrm>
            <a:off x="28582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O_3_BD.18_1#d78fa6cd6?sp=1&amp;vcp=1&amp;pid=93be8cebe&amp;color=0,0,0&amp;vtp=1&amp;bbb=1&amp;hb=1&amp;zzd= 6">
            <a:extLst>
              <a:ext uri="{FF2B5EF4-FFF2-40B4-BE49-F238E27FC236}">
                <a16:creationId xmlns:a16="http://schemas.microsoft.com/office/drawing/2014/main" id="{62B31875-B495-55DA-E092-E78F253BD71E}"/>
              </a:ext>
            </a:extLst>
          </p:cNvPr>
          <p:cNvSpPr/>
          <p:nvPr/>
        </p:nvSpPr>
        <p:spPr>
          <a:xfrm>
            <a:off x="31630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O_3_BD.18_1#d78fa6cd6?sp=1&amp;vcp=1&amp;pid=93be8cebe&amp;color=0,0,0&amp;vtp=1&amp;bbb=1&amp;hb=1&amp;zzd= 6">
            <a:extLst>
              <a:ext uri="{FF2B5EF4-FFF2-40B4-BE49-F238E27FC236}">
                <a16:creationId xmlns:a16="http://schemas.microsoft.com/office/drawing/2014/main" id="{7FB71817-A097-5BE8-BFAB-5B90693C90B6}"/>
              </a:ext>
            </a:extLst>
          </p:cNvPr>
          <p:cNvSpPr/>
          <p:nvPr/>
        </p:nvSpPr>
        <p:spPr>
          <a:xfrm>
            <a:off x="34678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O_3_BD.18_1#d78fa6cd6?sp=1&amp;vcp=1&amp;pid=93be8cebe&amp;color=0,0,0&amp;vtp=1&amp;bbb=1&amp;hb=1&amp;zzd= 6">
            <a:extLst>
              <a:ext uri="{FF2B5EF4-FFF2-40B4-BE49-F238E27FC236}">
                <a16:creationId xmlns:a16="http://schemas.microsoft.com/office/drawing/2014/main" id="{0BA4328C-9AC2-E7D6-6D09-F43A7E75A36E}"/>
              </a:ext>
            </a:extLst>
          </p:cNvPr>
          <p:cNvSpPr/>
          <p:nvPr/>
        </p:nvSpPr>
        <p:spPr>
          <a:xfrm>
            <a:off x="37726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3_1#ddb7a882b?sp=1&amp;vcp=1&amp;pid=93be8cebe&amp;color=0,0,0&amp;vtp=1&amp;bt=1&amp;bbb=1"/>
          <p:cNvSpPr/>
          <p:nvPr/>
        </p:nvSpPr>
        <p:spPr>
          <a:xfrm>
            <a:off x="896112" y="183261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2.板报上用小标题概述了部分小英雄雨来的故事，请你补充小标题。（4分）</a:t>
            </a:r>
            <a:endParaRPr lang="en-US" altLang="zh-CN" sz="2400" dirty="0"/>
          </a:p>
        </p:txBody>
      </p:sp>
      <p:pic>
        <p:nvPicPr>
          <p:cNvPr id="3" name="QB_3_BD.23_2#ddb7a882b?vcp=1&amp;pid=93be8cebe&amp;color=0,0,0&amp;tib=255,255,255&amp;vip=10#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8488" y="2444496"/>
            <a:ext cx="8961120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24_1#ddb7a882b.blank?vcp=1&amp;pid=93be8cebe&amp;color=0,0,0&amp;vpa=10&amp;vtp=1"/>
          <p:cNvSpPr/>
          <p:nvPr/>
        </p:nvSpPr>
        <p:spPr>
          <a:xfrm>
            <a:off x="3410712" y="4639056"/>
            <a:ext cx="1225296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上夜校读书</a:t>
            </a:r>
            <a:endParaRPr lang="en-US" altLang="zh-CN" dirty="0"/>
          </a:p>
        </p:txBody>
      </p:sp>
      <p:sp>
        <p:nvSpPr>
          <p:cNvPr id="5" name="QB_3_AN.25_1#ddb7a882b.blank?vcp=1&amp;pid=93be8cebe&amp;color=0,0,0&amp;vpa=11&amp;vtp=1"/>
          <p:cNvSpPr/>
          <p:nvPr/>
        </p:nvSpPr>
        <p:spPr>
          <a:xfrm>
            <a:off x="4828032" y="2499360"/>
            <a:ext cx="950976" cy="30175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掩护交通员李大叔</a:t>
            </a:r>
            <a:endParaRPr lang="en-US" altLang="zh-CN" dirty="0"/>
          </a:p>
        </p:txBody>
      </p:sp>
      <p:sp>
        <p:nvSpPr>
          <p:cNvPr id="6" name="QB_3_AN.26_1#ddb7a882b.blank?vcp=1&amp;pid=93be8cebe&amp;color=0,0,0&amp;vpa=12&amp;vtp=1"/>
          <p:cNvSpPr/>
          <p:nvPr/>
        </p:nvSpPr>
        <p:spPr>
          <a:xfrm>
            <a:off x="7799832" y="2499360"/>
            <a:ext cx="1115568" cy="30175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众人怀念雨来</a:t>
            </a:r>
            <a:endParaRPr lang="en-US" altLang="zh-CN" dirty="0"/>
          </a:p>
        </p:txBody>
      </p:sp>
      <p:sp>
        <p:nvSpPr>
          <p:cNvPr id="7" name="QB_3_AN.27_1#ddb7a882b.blank?vcp=1&amp;pid=93be8cebe&amp;color=0,0,0&amp;vpa=13&amp;vtp=1"/>
          <p:cNvSpPr/>
          <p:nvPr/>
        </p:nvSpPr>
        <p:spPr>
          <a:xfrm>
            <a:off x="8997696" y="4666488"/>
            <a:ext cx="1335024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机智脱险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1294</Words>
  <Application>Microsoft Office PowerPoint</Application>
  <PresentationFormat>宽屏</PresentationFormat>
  <Paragraphs>226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Heiti SC Medium</vt:lpstr>
      <vt:lpstr>Microsoft YaHei Bold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2025-01-24T07:40:21Z</dcterms:created>
  <dcterms:modified xsi:type="dcterms:W3CDTF">2025-01-24T07:42:10Z</dcterms:modified>
  <cp:category/>
  <cp:contentStatus/>
</cp:coreProperties>
</file>