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88" r:id="rId6"/>
    <p:sldId id="260" r:id="rId7"/>
    <p:sldId id="261" r:id="rId8"/>
    <p:sldId id="262" r:id="rId9"/>
    <p:sldId id="289"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87" d="100"/>
          <a:sy n="87" d="100"/>
        </p:scale>
        <p:origin x="499"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557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85c678118c6a040d4d3326#tid=678f493258ebf60009e437c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0222992" y="4544568"/>
            <a:ext cx="1892808" cy="832104"/>
          </a:xfrm>
          <a:prstGeom prst="rect">
            <a:avLst/>
          </a:prstGeom>
          <a:noFill/>
          <a:ln/>
        </p:spPr>
        <p:txBody>
          <a:bodyPr wrap="square" lIns="0" tIns="0" rIns="0" bIns="0" rtlCol="0" anchor="ctr"/>
          <a:lstStyle/>
          <a:p>
            <a:pPr algn="l">
              <a:lnSpc>
                <a:spcPct val="100000"/>
              </a:lnSpc>
            </a:pPr>
            <a:r>
              <a:rPr lang="en-US" sz="4800" b="1" i="0" dirty="0">
                <a:solidFill>
                  <a:srgbClr val="FFFFFF"/>
                </a:solidFill>
                <a:latin typeface="Heiti SC Medium" pitchFamily="34" charset="0"/>
                <a:ea typeface="Heiti SC Medium" pitchFamily="34" charset="-122"/>
                <a:cs typeface="Heiti SC Medium" pitchFamily="34" charset="-120"/>
              </a:rPr>
              <a:t>语 文</a:t>
            </a:r>
            <a:endParaRPr lang="en-US" sz="4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checked= 1 &amp; amp; version = 1.0.5checked=1&amp;version=1.0.5">
    <p:spTree>
      <p:nvGrpSpPr>
        <p:cNvPr id="1" name=""/>
        <p:cNvGrpSpPr/>
        <p:nvPr/>
      </p:nvGrpSpPr>
      <p:grpSpPr>
        <a:xfrm>
          <a:off x="0" y="0"/>
          <a:ext cx="0" cy="0"/>
          <a:chOff x="0" y="0"/>
          <a:chExt cx="0" cy="0"/>
        </a:xfrm>
      </p:grpSpPr>
      <p:sp>
        <p:nvSpPr>
          <p:cNvPr id="2" name="QO_3_BD.16_1#dd0bfddd5?sp=1&amp;vcp=1&amp;pid=6f3dfe8a3&amp;color=0,0,0&amp;vtp=1&amp;bt=1&amp;bbb=1&amp;hb=1"/>
          <p:cNvSpPr/>
          <p:nvPr/>
        </p:nvSpPr>
        <p:spPr>
          <a:xfrm>
            <a:off x="896112" y="900000"/>
            <a:ext cx="10387584" cy="1277874"/>
          </a:xfrm>
          <a:prstGeom prst="rect">
            <a:avLst/>
          </a:prstGeom>
          <a:noFill/>
          <a:ln/>
        </p:spPr>
        <p:txBody>
          <a:bodyPr wrap="none" lIns="0" tIns="0" rIns="0" bIns="0" rtlCol="0" anchor="t"/>
          <a:lstStyle/>
          <a:p>
            <a:pPr algn="l" latinLnBrk="1">
              <a:lnSpc>
                <a:spcPts val="3500"/>
              </a:lnSpc>
            </a:pPr>
            <a:r>
              <a:rPr lang="en-US" altLang="zh-CN" sz="2400" b="0" i="0" dirty="0">
                <a:solidFill>
                  <a:srgbClr val="000000"/>
                </a:solidFill>
                <a:latin typeface="SimSun" pitchFamily="34" charset="0"/>
                <a:ea typeface="SimSun" pitchFamily="34" charset="-122"/>
                <a:cs typeface="SimSun" pitchFamily="34" charset="-120"/>
              </a:rPr>
              <a:t>4.鉴赏珍贵文物。（8分）</a:t>
            </a:r>
            <a:endParaRPr lang="en-US" altLang="zh-CN" sz="2400" dirty="0"/>
          </a:p>
          <a:p>
            <a:pPr latinLnBrk="1">
              <a:lnSpc>
                <a:spcPts val="35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河南博物院有三件</a:t>
            </a:r>
            <a:r>
              <a:rPr lang="en-US" altLang="zh-CN" sz="2400" b="0" i="0" dirty="0">
                <a:solidFill>
                  <a:srgbClr val="000000"/>
                </a:solidFill>
                <a:latin typeface="SimSun" pitchFamily="34" charset="0"/>
                <a:ea typeface="SimSun" pitchFamily="34" charset="-122"/>
                <a:cs typeface="SimSun" pitchFamily="34" charset="-120"/>
              </a:rPr>
              <a:t>“镇院之宝”给金小宇留下了深刻的印象</a:t>
            </a:r>
            <a:r>
              <a:rPr lang="en-US" altLang="zh-CN" sz="2400" b="0" i="0">
                <a:solidFill>
                  <a:srgbClr val="000000"/>
                </a:solidFill>
                <a:latin typeface="SimSun" pitchFamily="34" charset="0"/>
                <a:ea typeface="SimSun" pitchFamily="34" charset="-122"/>
                <a:cs typeface="SimSun" pitchFamily="34" charset="-120"/>
              </a:rPr>
              <a:t>，下面是他整</a:t>
            </a:r>
          </a:p>
          <a:p>
            <a:pPr latinLnBrk="1">
              <a:lnSpc>
                <a:spcPts val="3300"/>
              </a:lnSpc>
            </a:pPr>
            <a:r>
              <a:rPr lang="en-US" altLang="zh-CN" sz="2400" b="0" i="0">
                <a:solidFill>
                  <a:srgbClr val="000000"/>
                </a:solidFill>
                <a:latin typeface="SimSun" pitchFamily="34" charset="0"/>
                <a:ea typeface="SimSun" pitchFamily="34" charset="-122"/>
                <a:cs typeface="SimSun" pitchFamily="34" charset="-120"/>
              </a:rPr>
              <a:t>理的相关内容</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graphicFrame>
        <p:nvGraphicFramePr>
          <p:cNvPr id="9" name="QO_3_BD.16_2#dd0bfddd5?colgroup=7,25&amp;vcp=1&amp;pid=6f3dfe8a3&amp;color=0,0,0&amp;vtp=1&amp;bbb=1&amp;hb=1"/>
          <p:cNvGraphicFramePr>
            <a:graphicFrameLocks noGrp="1"/>
          </p:cNvGraphicFramePr>
          <p:nvPr>
            <p:extLst>
              <p:ext uri="{D42A27DB-BD31-4B8C-83A1-F6EECF244321}">
                <p14:modId xmlns:p14="http://schemas.microsoft.com/office/powerpoint/2010/main" val="4083875453"/>
              </p:ext>
            </p:extLst>
          </p:nvPr>
        </p:nvGraphicFramePr>
        <p:xfrm>
          <a:off x="896112" y="2307033"/>
          <a:ext cx="10360152" cy="3567938"/>
        </p:xfrm>
        <a:graphic>
          <a:graphicData uri="http://schemas.openxmlformats.org/drawingml/2006/table">
            <a:tbl>
              <a:tblPr/>
              <a:tblGrid>
                <a:gridCol w="2487168">
                  <a:extLst>
                    <a:ext uri="{9D8B030D-6E8A-4147-A177-3AD203B41FA5}">
                      <a16:colId xmlns:a16="http://schemas.microsoft.com/office/drawing/2014/main" val="20000"/>
                    </a:ext>
                  </a:extLst>
                </a:gridCol>
                <a:gridCol w="7872984">
                  <a:extLst>
                    <a:ext uri="{9D8B030D-6E8A-4147-A177-3AD203B41FA5}">
                      <a16:colId xmlns:a16="http://schemas.microsoft.com/office/drawing/2014/main" val="20001"/>
                    </a:ext>
                  </a:extLst>
                </a:gridCol>
              </a:tblGrid>
              <a:tr h="1783969">
                <a:tc>
                  <a:txBody>
                    <a:bodyPr/>
                    <a:lstStyle/>
                    <a:p>
                      <a:pPr algn="ctr" latinLnBrk="1" hangingPunct="0">
                        <a:lnSpc>
                          <a:spcPts val="7500"/>
                        </a:lnSpc>
                      </a:pPr>
                      <a:r>
                        <a:rPr lang="en-US" altLang="zh-CN" sz="4250" b="0" i="0" kern="0" spc="-99900">
                          <a:solidFill>
                            <a:srgbClr val="FFFFFF"/>
                          </a:solidFill>
                          <a:latin typeface="SimSun" pitchFamily="34" charset="0"/>
                          <a:ea typeface="SimSun" pitchFamily="34" charset="-122"/>
                          <a:cs typeface="SimSun" pitchFamily="34" charset="-120"/>
                        </a:rPr>
                        <a:t>_</a:t>
                      </a:r>
                      <a:r>
                        <a:rPr lang="en-US" altLang="zh-CN" sz="900" b="0" i="0" kern="0" spc="0">
                          <a:solidFill>
                            <a:srgbClr val="FFFFFF"/>
                          </a:solidFill>
                          <a:latin typeface="SimSun" panose="02010600030101010101" pitchFamily="2" charset="-122"/>
                          <a:ea typeface="SimSun" pitchFamily="34" charset="-122"/>
                          <a:cs typeface="SimSun" pitchFamily="34" charset="-120"/>
                        </a:rPr>
                        <a:t>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500"/>
                        </a:lnSpc>
                      </a:pPr>
                      <a:r>
                        <a:rPr lang="en-US" altLang="zh-CN" sz="2400" b="0" i="0" dirty="0">
                          <a:solidFill>
                            <a:srgbClr val="000000"/>
                          </a:solidFill>
                          <a:latin typeface="SimSun" pitchFamily="34" charset="0"/>
                          <a:ea typeface="SimSun" pitchFamily="34" charset="-122"/>
                          <a:cs typeface="SimSun" pitchFamily="34" charset="-120"/>
                        </a:rPr>
                        <a:t>贾湖骨笛：用鹤类尺骨制成</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磨制精细</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7孔</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长约</a:t>
                      </a:r>
                      <a:r>
                        <a:rPr lang="en-US" altLang="zh-CN" sz="2400" b="0" i="0">
                          <a:solidFill>
                            <a:srgbClr val="000000"/>
                          </a:solidFill>
                          <a:latin typeface="SimSun" pitchFamily="34" charset="0"/>
                          <a:ea typeface="SimSun" pitchFamily="34" charset="-122"/>
                          <a:cs typeface="SimSun" pitchFamily="34" charset="-120"/>
                        </a:rPr>
                        <a:t>20厘</a:t>
                      </a:r>
                    </a:p>
                    <a:p>
                      <a:pPr marL="0" indent="0" algn="l" latinLnBrk="1" hangingPunct="0">
                        <a:lnSpc>
                          <a:spcPts val="3500"/>
                        </a:lnSpc>
                      </a:pPr>
                      <a:r>
                        <a:rPr lang="en-US" altLang="zh-CN" sz="2400" b="0" i="0">
                          <a:solidFill>
                            <a:srgbClr val="000000"/>
                          </a:solidFill>
                          <a:latin typeface="SimSun" pitchFamily="34" charset="0"/>
                          <a:ea typeface="SimSun" pitchFamily="34" charset="-122"/>
                          <a:cs typeface="SimSun" pitchFamily="34" charset="-120"/>
                        </a:rPr>
                        <a:t>米</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这是中国最早的实物乐器</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距今已有8000多年</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被誉</a:t>
                      </a:r>
                    </a:p>
                    <a:p>
                      <a:pPr marL="0" indent="0" algn="l" latinLnBrk="1" hangingPunct="0">
                        <a:lnSpc>
                          <a:spcPts val="3500"/>
                        </a:lnSpc>
                      </a:pPr>
                      <a:r>
                        <a:rPr lang="en-US" altLang="zh-CN" sz="2400" b="0" i="0">
                          <a:solidFill>
                            <a:srgbClr val="000000"/>
                          </a:solidFill>
                          <a:latin typeface="SimSun" pitchFamily="34" charset="0"/>
                          <a:ea typeface="SimSun" pitchFamily="34" charset="-122"/>
                          <a:cs typeface="SimSun" pitchFamily="34" charset="-120"/>
                        </a:rPr>
                        <a:t>为</a:t>
                      </a:r>
                      <a:r>
                        <a:rPr lang="en-US" altLang="zh-CN" sz="2400" b="0" i="0" dirty="0">
                          <a:solidFill>
                            <a:srgbClr val="000000"/>
                          </a:solidFill>
                          <a:latin typeface="SimSun" pitchFamily="34" charset="0"/>
                          <a:ea typeface="SimSun" pitchFamily="34" charset="-122"/>
                          <a:cs typeface="SimSun" pitchFamily="34" charset="-120"/>
                        </a:rPr>
                        <a:t>“中华第一笛”</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它的出土</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确立了中国音乐史的开</a:t>
                      </a:r>
                    </a:p>
                    <a:p>
                      <a:pPr marL="0" lvl="0" indent="0" algn="l" latinLnBrk="1" hangingPunct="0">
                        <a:lnSpc>
                          <a:spcPts val="3300"/>
                        </a:lnSpc>
                      </a:pPr>
                      <a:r>
                        <a:rPr lang="en-US" altLang="zh-CN" sz="2400" b="0" i="0">
                          <a:solidFill>
                            <a:srgbClr val="000000"/>
                          </a:solidFill>
                          <a:latin typeface="SimSun" pitchFamily="34" charset="0"/>
                          <a:ea typeface="SimSun" pitchFamily="34" charset="-122"/>
                          <a:cs typeface="SimSun" pitchFamily="34" charset="-120"/>
                        </a:rPr>
                        <a:t>端</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83969">
                <a:tc>
                  <a:txBody>
                    <a:bodyPr/>
                    <a:lstStyle/>
                    <a:p>
                      <a:pPr algn="ctr" latinLnBrk="1" hangingPunct="0">
                        <a:lnSpc>
                          <a:spcPts val="13200"/>
                        </a:lnSpc>
                      </a:pPr>
                      <a:r>
                        <a:rPr lang="en-US" altLang="zh-CN" sz="7400" b="0" i="0" kern="0" spc="-99900">
                          <a:solidFill>
                            <a:srgbClr val="FFFFFF"/>
                          </a:solidFill>
                          <a:latin typeface="SimSun" pitchFamily="34" charset="0"/>
                          <a:ea typeface="SimSun" pitchFamily="34" charset="-122"/>
                          <a:cs typeface="SimSun" pitchFamily="34" charset="-120"/>
                        </a:rPr>
                        <a:t>_</a:t>
                      </a:r>
                      <a:r>
                        <a:rPr lang="en-US" altLang="zh-CN" sz="900" b="0" i="0" kern="0" spc="0">
                          <a:solidFill>
                            <a:srgbClr val="FFFFFF"/>
                          </a:solidFill>
                          <a:latin typeface="SimSun" panose="02010600030101010101" pitchFamily="2" charset="-122"/>
                          <a:ea typeface="SimSun" pitchFamily="34" charset="-122"/>
                          <a:cs typeface="SimSun" pitchFamily="34" charset="-120"/>
                        </a:rPr>
                        <a:t>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500"/>
                        </a:lnSpc>
                      </a:pPr>
                      <a:r>
                        <a:rPr lang="en-US" altLang="zh-CN" sz="2400" b="0" i="0" dirty="0">
                          <a:solidFill>
                            <a:srgbClr val="000000"/>
                          </a:solidFill>
                          <a:latin typeface="SimSun" pitchFamily="34" charset="0"/>
                          <a:ea typeface="SimSun" pitchFamily="34" charset="-122"/>
                          <a:cs typeface="SimSun" pitchFamily="34" charset="-120"/>
                        </a:rPr>
                        <a:t>杜岭二号方鼎：通高87厘米</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重64.25千克</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它是年代最</a:t>
                      </a:r>
                    </a:p>
                    <a:p>
                      <a:pPr marL="0" indent="0" algn="l" latinLnBrk="1" hangingPunct="0">
                        <a:lnSpc>
                          <a:spcPts val="3500"/>
                        </a:lnSpc>
                      </a:pPr>
                      <a:r>
                        <a:rPr lang="en-US" altLang="zh-CN" sz="2400" b="0" i="0">
                          <a:solidFill>
                            <a:srgbClr val="000000"/>
                          </a:solidFill>
                          <a:latin typeface="SimSun" pitchFamily="34" charset="0"/>
                          <a:ea typeface="SimSun" pitchFamily="34" charset="-122"/>
                          <a:cs typeface="SimSun" pitchFamily="34" charset="-120"/>
                        </a:rPr>
                        <a:t>早</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体量最大</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铸造最为完美的青铜重器之一</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它的发现</a:t>
                      </a:r>
                    </a:p>
                    <a:p>
                      <a:pPr marL="0" indent="0" algn="l" latinLnBrk="1" hangingPunct="0">
                        <a:lnSpc>
                          <a:spcPts val="3500"/>
                        </a:lnSpc>
                      </a:pPr>
                      <a:r>
                        <a:rPr lang="en-US" altLang="zh-CN" sz="2400" b="0" i="0">
                          <a:solidFill>
                            <a:srgbClr val="000000"/>
                          </a:solidFill>
                          <a:latin typeface="SimSun" pitchFamily="34" charset="0"/>
                          <a:ea typeface="SimSun" pitchFamily="34" charset="-122"/>
                          <a:cs typeface="SimSun" pitchFamily="34" charset="-120"/>
                        </a:rPr>
                        <a:t>确定郑州商城是一座距今已有3600多年的历史的商代早期</a:t>
                      </a:r>
                    </a:p>
                    <a:p>
                      <a:pPr marL="0" lvl="0" indent="0" algn="l" latinLnBrk="1" hangingPunct="0">
                        <a:lnSpc>
                          <a:spcPts val="3300"/>
                        </a:lnSpc>
                      </a:pPr>
                      <a:r>
                        <a:rPr lang="en-US" altLang="zh-CN" sz="2400" b="0" i="0">
                          <a:solidFill>
                            <a:srgbClr val="000000"/>
                          </a:solidFill>
                          <a:latin typeface="SimSun" pitchFamily="34" charset="0"/>
                          <a:ea typeface="SimSun" pitchFamily="34" charset="-122"/>
                          <a:cs typeface="SimSun" pitchFamily="34" charset="-120"/>
                        </a:rPr>
                        <a:t>都城</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4" name="QO_3_BD.16_3#dd0bfddd5.table_image?tii=1&amp;vcp=1&amp;pid=6f3dfe8a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44752" y="2787537"/>
            <a:ext cx="1389888"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3_BD.16_4#dd0bfddd5.table_image?tii=2&amp;vcp=1&amp;pid=6f3dfe8a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476756" y="4269755"/>
            <a:ext cx="1325880"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checked= 1 &amp; amp; version = 1.0.5checked=1&amp;version=1.0.5">
    <p:spTree>
      <p:nvGrpSpPr>
        <p:cNvPr id="1" name=""/>
        <p:cNvGrpSpPr/>
        <p:nvPr/>
      </p:nvGrpSpPr>
      <p:grpSpPr>
        <a:xfrm>
          <a:off x="0" y="0"/>
          <a:ext cx="0" cy="0"/>
          <a:chOff x="0" y="0"/>
          <a:chExt cx="0" cy="0"/>
        </a:xfrm>
      </p:grpSpPr>
      <p:graphicFrame>
        <p:nvGraphicFramePr>
          <p:cNvPr id="10" name="QO_3_BD.16_5#dd0bfddd5?colgroup=7,25&amp;vcp=1&amp;pid=6f3dfe8a3&amp;color=0,0,0&amp;vtp=1&amp;bt=1&amp;bbb=1&amp;hb=1"/>
          <p:cNvGraphicFramePr>
            <a:graphicFrameLocks noGrp="1"/>
          </p:cNvGraphicFramePr>
          <p:nvPr>
            <p:extLst>
              <p:ext uri="{D42A27DB-BD31-4B8C-83A1-F6EECF244321}">
                <p14:modId xmlns:p14="http://schemas.microsoft.com/office/powerpoint/2010/main" val="2741445891"/>
              </p:ext>
            </p:extLst>
          </p:nvPr>
        </p:nvGraphicFramePr>
        <p:xfrm>
          <a:off x="896112" y="1847120"/>
          <a:ext cx="10360152" cy="1445641"/>
        </p:xfrm>
        <a:graphic>
          <a:graphicData uri="http://schemas.openxmlformats.org/drawingml/2006/table">
            <a:tbl>
              <a:tblPr/>
              <a:tblGrid>
                <a:gridCol w="2487168">
                  <a:extLst>
                    <a:ext uri="{9D8B030D-6E8A-4147-A177-3AD203B41FA5}">
                      <a16:colId xmlns:a16="http://schemas.microsoft.com/office/drawing/2014/main" val="20000"/>
                    </a:ext>
                  </a:extLst>
                </a:gridCol>
                <a:gridCol w="7872984">
                  <a:extLst>
                    <a:ext uri="{9D8B030D-6E8A-4147-A177-3AD203B41FA5}">
                      <a16:colId xmlns:a16="http://schemas.microsoft.com/office/drawing/2014/main" val="20001"/>
                    </a:ext>
                  </a:extLst>
                </a:gridCol>
              </a:tblGrid>
              <a:tr h="1445641">
                <a:tc>
                  <a:txBody>
                    <a:bodyPr/>
                    <a:lstStyle/>
                    <a:p>
                      <a:pPr algn="ctr" latinLnBrk="1" hangingPunct="0">
                        <a:lnSpc>
                          <a:spcPts val="2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“妇好”鸮（xi</a:t>
                      </a:r>
                      <a:r>
                        <a:rPr lang="en-US" altLang="zh-CN" sz="2400" b="0" i="0" dirty="0">
                          <a:solidFill>
                            <a:srgbClr val="000000"/>
                          </a:solidFill>
                          <a:latin typeface="SimSun" panose="02010600030101010101" pitchFamily="2" charset="-122"/>
                          <a:ea typeface="SimSun" pitchFamily="34" charset="-122"/>
                          <a:cs typeface="SimSun" pitchFamily="34" charset="-120"/>
                        </a:rPr>
                        <a:t>ā</a:t>
                      </a:r>
                      <a:r>
                        <a:rPr lang="en-US" altLang="zh-CN" sz="2400" b="0" i="0" dirty="0">
                          <a:solidFill>
                            <a:srgbClr val="000000"/>
                          </a:solidFill>
                          <a:latin typeface="SimSun" pitchFamily="34" charset="0"/>
                          <a:ea typeface="SimSun" pitchFamily="34" charset="-122"/>
                          <a:cs typeface="SimSun" pitchFamily="34" charset="-120"/>
                        </a:rPr>
                        <a:t>o）尊：</a:t>
                      </a:r>
                      <a:r>
                        <a:rPr lang="en-US" altLang="zh-CN" sz="2400" b="0" i="0">
                          <a:solidFill>
                            <a:srgbClr val="000000"/>
                          </a:solidFill>
                          <a:latin typeface="SimSun" pitchFamily="34" charset="0"/>
                          <a:ea typeface="SimSun" pitchFamily="34" charset="-122"/>
                          <a:cs typeface="SimSun" pitchFamily="34" charset="-120"/>
                        </a:rPr>
                        <a:t>目前中国发现最早的鸟形铜尊</a:t>
                      </a:r>
                      <a:r>
                        <a:rPr lang="en-US" altLang="zh-CN" sz="2400" b="0" i="0" spc="-100">
                          <a:solidFill>
                            <a:srgbClr val="000000"/>
                          </a:solidFill>
                          <a:latin typeface="SimSun" pitchFamily="34" charset="0"/>
                          <a:ea typeface="SimSun" pitchFamily="34" charset="-122"/>
                          <a:cs typeface="SimSun" pitchFamily="34" charset="-120"/>
                        </a:rPr>
                        <a:t>。</a:t>
                      </a:r>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鸮是古人对猫头鹰类鸟的统称</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在商代</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猫头鹰被视为智</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慧的象征</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整件鸮尊昂首挺胸</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圆眼宽喙</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双翅并拢</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3" name="QC_4_BD.17_1#d803f24fb?vcp=1&amp;vopoq=1&amp;pid=dd0bfddd5&amp;color=0,0,0&amp;vtp=1&amp;bbb=1&amp;hb=1"/>
          <p:cNvSpPr/>
          <p:nvPr/>
        </p:nvSpPr>
        <p:spPr>
          <a:xfrm>
            <a:off x="896112" y="3427508"/>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a:t>
            </a:r>
            <a:r>
              <a:rPr lang="en-US" altLang="zh-CN" sz="2400" b="0" i="0">
                <a:solidFill>
                  <a:srgbClr val="000000"/>
                </a:solidFill>
                <a:latin typeface="SimSun" pitchFamily="34" charset="0"/>
                <a:ea typeface="SimSun" pitchFamily="34" charset="-122"/>
                <a:cs typeface="SimSun" pitchFamily="34" charset="-120"/>
              </a:rPr>
              <a:t>）由上面的资料可以</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在8000多年前的中原</a:t>
            </a:r>
            <a:r>
              <a:rPr lang="en-US" altLang="zh-CN" sz="2400" b="0" i="0">
                <a:solidFill>
                  <a:srgbClr val="000000"/>
                </a:solidFill>
                <a:latin typeface="SimSun" pitchFamily="34" charset="0"/>
                <a:ea typeface="SimSun" pitchFamily="34" charset="-122"/>
                <a:cs typeface="SimSun" pitchFamily="34" charset="-120"/>
              </a:rPr>
              <a:t>，人们的精神生活已经很丰</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富了</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4" name="QC_4_AN.18_1#d803f24fb.blank?vcp=1&amp;vopoq=1&amp;pid=dd0bfddd5&amp;color=0,0,0&amp;vpa=6&amp;vtp=1"/>
          <p:cNvSpPr/>
          <p:nvPr/>
        </p:nvSpPr>
        <p:spPr>
          <a:xfrm>
            <a:off x="4113180" y="3399568"/>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5" name="QC_4_BD.17_2#d803f24fb.choices?vcp=1&amp;vopoq=1&amp;pid=dd0bfddd5&amp;color=0,0,0&amp;vtp=1&amp;bbb=1"/>
          <p:cNvSpPr/>
          <p:nvPr/>
        </p:nvSpPr>
        <p:spPr>
          <a:xfrm>
            <a:off x="896112" y="4523581"/>
            <a:ext cx="10387584" cy="474599"/>
          </a:xfrm>
          <a:prstGeom prst="rect">
            <a:avLst/>
          </a:prstGeom>
          <a:noFill/>
          <a:ln/>
        </p:spPr>
        <p:txBody>
          <a:bodyPr wrap="none" lIns="0" tIns="0" rIns="0" bIns="0" rtlCol="0" anchor="t"/>
          <a:lstStyle/>
          <a:p>
            <a:pPr latinLnBrk="1">
              <a:lnSpc>
                <a:spcPts val="4200"/>
              </a:lnSpc>
              <a:tabLst>
                <a:tab pos="2657221" algn="l"/>
                <a:tab pos="5301742" algn="l"/>
                <a:tab pos="7946263"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.预测</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B.推测</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C.猜测</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.探测</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bg/>
                                          </p:spTgt>
                                        </p:tgtEl>
                                        <p:attrNameLst>
                                          <p:attrName>style.visibility</p:attrName>
                                        </p:attrNameLst>
                                      </p:cBhvr>
                                      <p:to>
                                        <p:strVal val="visible"/>
                                      </p:to>
                                    </p:set>
                                    <p:anim calcmode="lin" valueType="num">
                                      <p:cBhvr additive="base">
                                        <p:cTn id="2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5">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 calcmode="lin" valueType="num">
                                      <p:cBhvr additive="base">
                                        <p:cTn id="2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bg/>
                                          </p:spTgt>
                                        </p:tgtEl>
                                        <p:attrNameLst>
                                          <p:attrName>style.visibility</p:attrName>
                                        </p:attrNameLst>
                                      </p:cBhvr>
                                      <p:to>
                                        <p:strVal val="visible"/>
                                      </p:to>
                                    </p:set>
                                    <p:anim calcmode="lin" valueType="num">
                                      <p:cBhvr additive="base">
                                        <p:cTn id="3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4">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 calcmode="lin" valueType="num">
                                      <p:cBhvr additive="base">
                                        <p:cTn id="3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0&amp;si=10checked= 1 &amp; amp; version = 1.0.5checked=1&amp;version=1.0.5">
    <p:spTree>
      <p:nvGrpSpPr>
        <p:cNvPr id="1" name=""/>
        <p:cNvGrpSpPr/>
        <p:nvPr/>
      </p:nvGrpSpPr>
      <p:grpSpPr>
        <a:xfrm>
          <a:off x="0" y="0"/>
          <a:ext cx="0" cy="0"/>
          <a:chOff x="0" y="0"/>
          <a:chExt cx="0" cy="0"/>
        </a:xfrm>
      </p:grpSpPr>
      <p:sp>
        <p:nvSpPr>
          <p:cNvPr id="2" name="QC_4_BD.19_1#afeb9f6e3?vcp=1&amp;vopoq=1&amp;pid=dd0bfddd5&amp;color=0,0,0&amp;mp=1&amp;vtp=1&amp;bt=1&amp;bbb=1&amp;hb=1"/>
          <p:cNvSpPr/>
          <p:nvPr/>
        </p:nvSpPr>
        <p:spPr>
          <a:xfrm>
            <a:off x="896112" y="1261015"/>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（2）结合对“杜岭二号方鼎”的介绍，推断成语“一言九鼎”中的“鼎</a:t>
            </a:r>
            <a:r>
              <a:rPr lang="en-US" altLang="zh-CN" sz="2400" b="0" i="0">
                <a:solidFill>
                  <a:srgbClr val="000000"/>
                </a:solidFill>
                <a:latin typeface="SimSun" pitchFamily="34" charset="0"/>
                <a:ea typeface="SimSun" pitchFamily="34" charset="-122"/>
                <a:cs typeface="SimSun" pitchFamily="34" charset="-120"/>
              </a:rPr>
              <a:t>”的</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意思是</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4_AN.20_1#afeb9f6e3.blank?vcp=1&amp;vopoq=1&amp;pid=dd0bfddd5&amp;color=0,0,0&amp;mp=1&amp;vpa=7&amp;vtp=1"/>
          <p:cNvSpPr/>
          <p:nvPr/>
        </p:nvSpPr>
        <p:spPr>
          <a:xfrm>
            <a:off x="1827181" y="1770285"/>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4_BD.19_2#afeb9f6e3.choices?vcp=1&amp;vopoq=1&amp;pid=dd0bfddd5&amp;color=0,0,0&amp;vtp=1&amp;bbb=1"/>
          <p:cNvSpPr/>
          <p:nvPr/>
        </p:nvSpPr>
        <p:spPr>
          <a:xfrm>
            <a:off x="896112" y="2364771"/>
            <a:ext cx="10387584" cy="1033399"/>
          </a:xfrm>
          <a:prstGeom prst="rect">
            <a:avLst/>
          </a:prstGeom>
          <a:noFill/>
          <a:ln/>
        </p:spPr>
        <p:txBody>
          <a:bodyPr wrap="none" lIns="0" tIns="0" rIns="0" bIns="0" rtlCol="0" anchor="t"/>
          <a:lstStyle/>
          <a:p>
            <a:pPr latinLnBrk="1">
              <a:lnSpc>
                <a:spcPts val="4400"/>
              </a:lnSpc>
              <a:tabLst>
                <a:tab pos="5301742"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.大</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.正当、正在</a:t>
            </a:r>
            <a:endParaRPr lang="en-US" altLang="zh-CN" sz="2400" dirty="0"/>
          </a:p>
          <a:p>
            <a:pPr latinLnBrk="1">
              <a:lnSpc>
                <a:spcPts val="4200"/>
              </a:lnSpc>
              <a:tabLst>
                <a:tab pos="5301742" algn="l"/>
              </a:tabLst>
            </a:pPr>
            <a:r>
              <a:rPr lang="en-US" altLang="zh-CN" sz="2400" b="0" i="0">
                <a:solidFill>
                  <a:srgbClr val="000000"/>
                </a:solidFill>
                <a:latin typeface="SimSun" pitchFamily="34" charset="0"/>
                <a:ea typeface="SimSun" pitchFamily="34" charset="-122"/>
                <a:cs typeface="SimSun" pitchFamily="34" charset="-120"/>
              </a:rPr>
              <a:t>C.古代煮东西用的器物</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.姓</a:t>
            </a:r>
            <a:endParaRPr lang="en-US" altLang="zh-CN" sz="2400" dirty="0"/>
          </a:p>
        </p:txBody>
      </p:sp>
      <p:sp>
        <p:nvSpPr>
          <p:cNvPr id="5" name="QC_4_BD.21_1#cdd1598da?vcp=1&amp;vopoq=1&amp;pid=dd0bfddd5&amp;color=0,0,0&amp;vtp=1&amp;bbb=1"/>
          <p:cNvSpPr/>
          <p:nvPr/>
        </p:nvSpPr>
        <p:spPr>
          <a:xfrm>
            <a:off x="896112" y="3461733"/>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（3）根据文字介绍，金小宇要给“妇好</a:t>
            </a:r>
            <a:r>
              <a:rPr lang="en-US" altLang="zh-CN" sz="2400" b="0" i="0">
                <a:solidFill>
                  <a:srgbClr val="000000"/>
                </a:solidFill>
                <a:latin typeface="SimSun" pitchFamily="34" charset="0"/>
                <a:ea typeface="SimSun" pitchFamily="34" charset="-122"/>
                <a:cs typeface="SimSun" pitchFamily="34" charset="-120"/>
              </a:rPr>
              <a:t>”鸮尊配上的图片应是</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6" name="QC_4_AN.22_1#cdd1598da.blank?vcp=1&amp;vopoq=1&amp;pid=dd0bfddd5&amp;color=0,0,0&amp;vpa=8&amp;vtp=1"/>
          <p:cNvSpPr/>
          <p:nvPr/>
        </p:nvSpPr>
        <p:spPr>
          <a:xfrm>
            <a:off x="9294781" y="3412203"/>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7" name="QC_4_BD.21_2#cdd1598da.choices?vcp=1&amp;vopoq=1&amp;pid=dd0bfddd5&amp;color=0,0,0&amp;vtp=1&amp;bbb=1"/>
          <p:cNvSpPr/>
          <p:nvPr/>
        </p:nvSpPr>
        <p:spPr>
          <a:xfrm>
            <a:off x="896112" y="3940460"/>
            <a:ext cx="10387584" cy="1619377"/>
          </a:xfrm>
          <a:prstGeom prst="rect">
            <a:avLst/>
          </a:prstGeom>
          <a:noFill/>
          <a:ln/>
        </p:spPr>
        <p:txBody>
          <a:bodyPr wrap="none" lIns="0" tIns="0" rIns="0" bIns="0" rtlCol="0" anchor="t"/>
          <a:lstStyle/>
          <a:p>
            <a:pPr latinLnBrk="1">
              <a:lnSpc>
                <a:spcPts val="15100"/>
              </a:lnSpc>
              <a:tabLst>
                <a:tab pos="2873121" algn="l"/>
                <a:tab pos="5504942" algn="l"/>
                <a:tab pos="8136763" algn="l"/>
              </a:tabLst>
            </a:pPr>
            <a:r>
              <a:rPr lang="en-US" altLang="zh-CN" sz="2400" b="0" i="0">
                <a:solidFill>
                  <a:srgbClr val="000000"/>
                </a:solidFill>
                <a:latin typeface="SimSun" pitchFamily="34" charset="0"/>
                <a:ea typeface="SimSun" pitchFamily="34" charset="-122"/>
                <a:cs typeface="SimSun" pitchFamily="34" charset="-120"/>
              </a:rPr>
              <a:t>A.</a:t>
            </a:r>
            <a:r>
              <a:rPr lang="en-US" altLang="zh-CN" sz="8450" b="0" i="0" kern="0" spc="-99900">
                <a:solidFill>
                  <a:srgbClr val="FFFFFF"/>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a:t>
            </a:r>
            <a:r>
              <a:rPr lang="en-US" altLang="zh-CN" sz="8450" b="0" i="0" kern="0" spc="-99900">
                <a:solidFill>
                  <a:srgbClr val="FFFFFF"/>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a:t>
            </a:r>
            <a:r>
              <a:rPr lang="en-US" altLang="zh-CN" sz="8450" b="0" i="0" kern="0" spc="-99900">
                <a:solidFill>
                  <a:srgbClr val="FFFFFF"/>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8450" b="0" i="0" kern="0" spc="-99900">
                <a:solidFill>
                  <a:srgbClr val="FFFFFF"/>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endParaRPr lang="en-US" altLang="zh-CN" sz="900" dirty="0">
              <a:latin typeface="SimSun" panose="02010600030101010101" pitchFamily="2" charset="-122"/>
            </a:endParaRPr>
          </a:p>
        </p:txBody>
      </p:sp>
      <p:pic>
        <p:nvPicPr>
          <p:cNvPr id="8" name="QC_4_BD.21_2#cdd1598da.choice_image?vcp=1&amp;vopoq=1&amp;pid=dd0bfddd5&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23804" y="3942683"/>
            <a:ext cx="2011680"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4_BD.21_2#cdd1598da.choice_image?vcp=1&amp;vopoq=1&amp;pid=dd0bfddd5&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074319" y="3942683"/>
            <a:ext cx="1828800"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C_4_BD.21_2#cdd1598da.choice_image?vcp=1&amp;vopoq=1&amp;pid=dd0bfddd5&amp;color=0,0,0&amp;tib=255,255,255&amp;iip=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714903" y="3942683"/>
            <a:ext cx="181051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QC_4_BD.21_2#cdd1598da.choice_image?vcp=1&amp;vopoq=1&amp;pid=dd0bfddd5&amp;color=0,0,0&amp;tib=255,255,255&amp;iip=7&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338977" y="3942683"/>
            <a:ext cx="1655064"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 calcmode="lin" valueType="num">
                                      <p:cBhvr additive="base">
                                        <p:cTn id="3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bg/>
                                          </p:spTgt>
                                        </p:tgtEl>
                                        <p:attrNameLst>
                                          <p:attrName>style.visibility</p:attrName>
                                        </p:attrNameLst>
                                      </p:cBhvr>
                                      <p:to>
                                        <p:strVal val="visible"/>
                                      </p:to>
                                    </p:set>
                                    <p:anim calcmode="lin" valueType="num">
                                      <p:cBhvr additive="base">
                                        <p:cTn id="4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5">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 calcmode="lin" valueType="num">
                                      <p:cBhvr additive="base">
                                        <p:cTn id="4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bg/>
                                          </p:spTgt>
                                        </p:tgtEl>
                                        <p:attrNameLst>
                                          <p:attrName>style.visibility</p:attrName>
                                        </p:attrNameLst>
                                      </p:cBhvr>
                                      <p:to>
                                        <p:strVal val="visible"/>
                                      </p:to>
                                    </p:set>
                                    <p:anim calcmode="lin" valueType="num">
                                      <p:cBhvr additive="base">
                                        <p:cTn id="5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7">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txEl>
                                              <p:pRg st="0" end="0"/>
                                            </p:txEl>
                                          </p:spTgt>
                                        </p:tgtEl>
                                        <p:attrNameLst>
                                          <p:attrName>style.visibility</p:attrName>
                                        </p:attrNameLst>
                                      </p:cBhvr>
                                      <p:to>
                                        <p:strVal val="visible"/>
                                      </p:to>
                                    </p:set>
                                    <p:anim calcmode="lin" valueType="num">
                                      <p:cBhvr additive="base">
                                        <p:cTn id="5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500" fill="hold"/>
                                        <p:tgtEl>
                                          <p:spTgt spid="10"/>
                                        </p:tgtEl>
                                        <p:attrNameLst>
                                          <p:attrName>ppt_x</p:attrName>
                                        </p:attrNameLst>
                                      </p:cBhvr>
                                      <p:tavLst>
                                        <p:tav tm="0">
                                          <p:val>
                                            <p:strVal val="#ppt_x"/>
                                          </p:val>
                                        </p:tav>
                                        <p:tav tm="100000">
                                          <p:val>
                                            <p:strVal val="#ppt_x"/>
                                          </p:val>
                                        </p:tav>
                                      </p:tavLst>
                                    </p:anim>
                                    <p:anim calcmode="lin" valueType="num">
                                      <p:cBhvr additive="base">
                                        <p:cTn id="64" dur="500" fill="hold"/>
                                        <p:tgtEl>
                                          <p:spTgt spid="10"/>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ppt_x"/>
                                          </p:val>
                                        </p:tav>
                                        <p:tav tm="100000">
                                          <p:val>
                                            <p:strVal val="#ppt_x"/>
                                          </p:val>
                                        </p:tav>
                                      </p:tavLst>
                                    </p:anim>
                                    <p:anim calcmode="lin" valueType="num">
                                      <p:cBhvr additive="base">
                                        <p:cTn id="68" dur="500" fill="hold"/>
                                        <p:tgtEl>
                                          <p:spTgt spid="9"/>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500" fill="hold"/>
                                        <p:tgtEl>
                                          <p:spTgt spid="8"/>
                                        </p:tgtEl>
                                        <p:attrNameLst>
                                          <p:attrName>ppt_x</p:attrName>
                                        </p:attrNameLst>
                                      </p:cBhvr>
                                      <p:tavLst>
                                        <p:tav tm="0">
                                          <p:val>
                                            <p:strVal val="#ppt_x"/>
                                          </p:val>
                                        </p:tav>
                                        <p:tav tm="100000">
                                          <p:val>
                                            <p:strVal val="#ppt_x"/>
                                          </p:val>
                                        </p:tav>
                                      </p:tavLst>
                                    </p:anim>
                                    <p:anim calcmode="lin" valueType="num">
                                      <p:cBhvr additive="base">
                                        <p:cTn id="7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6">
                                            <p:bg/>
                                          </p:spTgt>
                                        </p:tgtEl>
                                        <p:attrNameLst>
                                          <p:attrName>style.visibility</p:attrName>
                                        </p:attrNameLst>
                                      </p:cBhvr>
                                      <p:to>
                                        <p:strVal val="visible"/>
                                      </p:to>
                                    </p:set>
                                    <p:anim calcmode="lin" valueType="num">
                                      <p:cBhvr additive="base">
                                        <p:cTn id="7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6">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6">
                                            <p:txEl>
                                              <p:pRg st="0" end="0"/>
                                            </p:txEl>
                                          </p:spTgt>
                                        </p:tgtEl>
                                        <p:attrNameLst>
                                          <p:attrName>style.visibility</p:attrName>
                                        </p:attrNameLst>
                                      </p:cBhvr>
                                      <p:to>
                                        <p:strVal val="visible"/>
                                      </p:to>
                                    </p:set>
                                    <p:anim calcmode="lin" valueType="num">
                                      <p:cBhvr additive="base">
                                        <p:cTn id="8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1&amp;si=11checked= 1 &amp; amp; version = 1.0.5checked=1&amp;version=1.0.5">
    <p:spTree>
      <p:nvGrpSpPr>
        <p:cNvPr id="1" name=""/>
        <p:cNvGrpSpPr/>
        <p:nvPr/>
      </p:nvGrpSpPr>
      <p:grpSpPr>
        <a:xfrm>
          <a:off x="0" y="0"/>
          <a:ext cx="0" cy="0"/>
          <a:chOff x="0" y="0"/>
          <a:chExt cx="0" cy="0"/>
        </a:xfrm>
      </p:grpSpPr>
      <p:sp>
        <p:nvSpPr>
          <p:cNvPr id="2" name="QC_4_BD.23_1#484c8680d?vcp=1&amp;vopoq=1&amp;pid=dd0bfddd5&amp;color=0,0,0&amp;mp=1&amp;vtp=1&amp;bt=1&amp;bbb=1&amp;hb=1"/>
          <p:cNvSpPr/>
          <p:nvPr/>
        </p:nvSpPr>
        <p:spPr>
          <a:xfrm>
            <a:off x="896112" y="1789177"/>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（4）根据上面的资料可知，这三件文物被称为“镇院之宝</a:t>
            </a:r>
            <a:r>
              <a:rPr lang="en-US" altLang="zh-CN" sz="2400" b="0" i="0">
                <a:solidFill>
                  <a:srgbClr val="000000"/>
                </a:solidFill>
                <a:latin typeface="SimSun" pitchFamily="34" charset="0"/>
                <a:ea typeface="SimSun" pitchFamily="34" charset="-122"/>
                <a:cs typeface="SimSun" pitchFamily="34" charset="-120"/>
              </a:rPr>
              <a:t>”的主要原因是</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4_AN.24_1#484c8680d.bracket?vcp=1&amp;vopoq=1&amp;pid=dd0bfddd5&amp;color=0,0,0&amp;mp=1&amp;vpa=9&amp;vtp=1"/>
          <p:cNvSpPr/>
          <p:nvPr/>
        </p:nvSpPr>
        <p:spPr>
          <a:xfrm>
            <a:off x="1217580" y="233654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
        <p:nvSpPr>
          <p:cNvPr id="4" name="QC_4_BD.23_2#484c8680d.choices?vcp=1&amp;vopoq=1&amp;pid=dd0bfddd5&amp;color=0,0,0&amp;vtp=1&amp;bbb=1"/>
          <p:cNvSpPr/>
          <p:nvPr/>
        </p:nvSpPr>
        <p:spPr>
          <a:xfrm>
            <a:off x="896112" y="2897504"/>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A.它们的历史价值、艺术价值、文化价值极高</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.它们年代悠久，距今都已有千余年的历史</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.它们都有精致入微的工艺，器形完整</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.三件文物背后都有一段生动传奇的故事</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additive="base">
                                        <p:cTn id="3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 calcmode="lin" valueType="num">
                                      <p:cBhvr additive="base">
                                        <p:cTn id="4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2&amp;si=12checked= 1 &amp; amp; version = 1.0.5checked=1&amp;version=1.0.5">
    <p:spTree>
      <p:nvGrpSpPr>
        <p:cNvPr id="1" name=""/>
        <p:cNvGrpSpPr/>
        <p:nvPr/>
      </p:nvGrpSpPr>
      <p:grpSpPr>
        <a:xfrm>
          <a:off x="0" y="0"/>
          <a:ext cx="0" cy="0"/>
          <a:chOff x="0" y="0"/>
          <a:chExt cx="0" cy="0"/>
        </a:xfrm>
      </p:grpSpPr>
      <p:sp>
        <p:nvSpPr>
          <p:cNvPr id="2" name="QB_3_BD.25_1#e04ef7ad2?sp=1&amp;vcp=1&amp;pid=6f3dfe8a3&amp;color=0,0,0&amp;vtp=1&amp;bt=1&amp;bbb=1&amp;hb=1"/>
          <p:cNvSpPr/>
          <p:nvPr/>
        </p:nvSpPr>
        <p:spPr>
          <a:xfrm>
            <a:off x="896112" y="2356676"/>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5.河南博物院里的“镇院之宝”吸引着全国各地的人们前来参观</a:t>
            </a:r>
            <a:r>
              <a:rPr lang="en-US" altLang="zh-CN" sz="2400" b="0" i="0">
                <a:solidFill>
                  <a:srgbClr val="000000"/>
                </a:solidFill>
                <a:latin typeface="SimSun" pitchFamily="34" charset="0"/>
                <a:ea typeface="SimSun" pitchFamily="34" charset="-122"/>
                <a:cs typeface="SimSun" pitchFamily="34" charset="-120"/>
              </a:rPr>
              <a:t>，请你围绕下</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面的关键语句</a:t>
            </a:r>
            <a:r>
              <a:rPr lang="en-US" altLang="zh-CN" sz="2400" b="0" i="0" dirty="0">
                <a:solidFill>
                  <a:srgbClr val="000000"/>
                </a:solidFill>
                <a:latin typeface="SimSun" pitchFamily="34" charset="0"/>
                <a:ea typeface="SimSun" pitchFamily="34" charset="-122"/>
                <a:cs typeface="SimSun" pitchFamily="34" charset="-120"/>
              </a:rPr>
              <a:t>，写一写当时人们参观的情景。（2分）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看</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这些展品吸引着人们驻足欣赏：</a:t>
            </a:r>
            <a:r>
              <a:rPr lang="en-US" altLang="zh-CN" sz="2400" i="0">
                <a:solidFill>
                  <a:srgbClr val="000000"/>
                </a:solidFill>
                <a:latin typeface="SimSun" pitchFamily="34" charset="0"/>
                <a:ea typeface="SimSun" pitchFamily="34" charset="-122"/>
                <a:cs typeface="SimSun" pitchFamily="34" charset="-120"/>
              </a:rPr>
              <a:t>_</a:t>
            </a:r>
            <a:r>
              <a:rPr lang="en-US" altLang="zh-CN" sz="2400" i="0" spc="-50">
                <a:solidFill>
                  <a:srgbClr val="000000"/>
                </a:solidFill>
                <a:latin typeface="SimSun" pitchFamily="34" charset="0"/>
                <a:ea typeface="SimSun" pitchFamily="34" charset="-122"/>
                <a:cs typeface="SimSun" pitchFamily="34" charset="-120"/>
              </a:rPr>
              <a:t>________________________________</a:t>
            </a:r>
          </a:p>
          <a:p>
            <a:pPr latinLnBrk="1">
              <a:lnSpc>
                <a:spcPts val="4200"/>
              </a:lnSpc>
            </a:pPr>
            <a:r>
              <a:rPr lang="en-US" altLang="zh-CN" sz="2400" i="0" spc="-50">
                <a:solidFill>
                  <a:srgbClr val="000000"/>
                </a:solidFill>
                <a:latin typeface="SimSun" pitchFamily="34" charset="0"/>
                <a:ea typeface="SimSun" pitchFamily="34" charset="-122"/>
                <a:cs typeface="SimSun" pitchFamily="34" charset="-120"/>
              </a:rPr>
              <a:t>____________________________________________________________________</a:t>
            </a:r>
            <a:endParaRPr lang="en-US" altLang="zh-CN" sz="2400" spc="-50" dirty="0"/>
          </a:p>
        </p:txBody>
      </p:sp>
      <p:sp>
        <p:nvSpPr>
          <p:cNvPr id="3" name="QB_3_AN.26_1#e04ef7ad2.blank?vcp=1&amp;pid=6f3dfe8a3&amp;color=0,0,0&amp;vpa=10&amp;vtp=1&amp;bbb=1&amp;hb=1"/>
          <p:cNvSpPr/>
          <p:nvPr/>
        </p:nvSpPr>
        <p:spPr>
          <a:xfrm>
            <a:off x="896112" y="3446336"/>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示例</a:t>
            </a:r>
            <a:r>
              <a:rPr lang="en-US" altLang="zh-CN" sz="2400" b="0" i="0">
                <a:solidFill>
                  <a:srgbClr val="FF0000"/>
                </a:solidFill>
                <a:latin typeface="SimSun" pitchFamily="34" charset="0"/>
                <a:ea typeface="SimSun" pitchFamily="34" charset="-122"/>
                <a:cs typeface="SimSun" pitchFamily="34" charset="-120"/>
              </a:rPr>
              <a:t>】有的人在细细观赏着贾湖骨笛</a:t>
            </a:r>
            <a:r>
              <a:rPr lang="en-US" altLang="zh-CN" sz="2400" b="0" i="0" dirty="0">
                <a:solidFill>
                  <a:srgbClr val="FF0000"/>
                </a:solidFill>
                <a:latin typeface="SimSun" pitchFamily="34" charset="0"/>
                <a:ea typeface="SimSun" pitchFamily="34" charset="-122"/>
                <a:cs typeface="SimSun" pitchFamily="34" charset="-120"/>
              </a:rPr>
              <a:t>，有的人在用相机拍摄方鼎，还有的人在纸上描绘“妇好”鸮尊的姿势。</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 calcmode="lin" valueType="num">
                                      <p:cBhvr additive="base">
                                        <p:cTn id="2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3">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3&amp;si=13checked= 1 &amp; amp; version = 1.0.5checked=1&amp;version=1.0.5">
    <p:spTree>
      <p:nvGrpSpPr>
        <p:cNvPr id="1" name=""/>
        <p:cNvGrpSpPr/>
        <p:nvPr/>
      </p:nvGrpSpPr>
      <p:grpSpPr>
        <a:xfrm>
          <a:off x="0" y="0"/>
          <a:ext cx="0" cy="0"/>
          <a:chOff x="0" y="0"/>
          <a:chExt cx="0" cy="0"/>
        </a:xfrm>
      </p:grpSpPr>
      <p:sp>
        <p:nvSpPr>
          <p:cNvPr id="2" name="C_2_BD#681873b6b?vcp=1&amp;pid=4d799df10&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四、【盘点收获】（8分）</a:t>
            </a:r>
            <a:endParaRPr lang="en-US" altLang="zh-CN" sz="2800" dirty="0"/>
          </a:p>
        </p:txBody>
      </p:sp>
      <p:sp>
        <p:nvSpPr>
          <p:cNvPr id="3" name="QB_3_BD.27_1#132dce365?sp=1&amp;vcp=1&amp;pid=681873b6b&amp;color=0,0,0&amp;vtp=1&amp;bbb=1&amp;hb=1"/>
          <p:cNvSpPr/>
          <p:nvPr/>
        </p:nvSpPr>
        <p:spPr>
          <a:xfrm>
            <a:off x="896112" y="1317562"/>
            <a:ext cx="10387584" cy="4386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6.制作文创书签。（5分）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研学后</a:t>
            </a:r>
            <a:r>
              <a:rPr lang="en-US" altLang="zh-CN" sz="2400" b="0" i="0" dirty="0">
                <a:solidFill>
                  <a:srgbClr val="000000"/>
                </a:solidFill>
                <a:latin typeface="SimSun" pitchFamily="34" charset="0"/>
                <a:ea typeface="SimSun" pitchFamily="34" charset="-122"/>
                <a:cs typeface="SimSun" pitchFamily="34" charset="-120"/>
              </a:rPr>
              <a:t>，金小宇搜集了很多文物图片，准备制作文创书签</a:t>
            </a:r>
            <a:r>
              <a:rPr lang="en-US" altLang="zh-CN" sz="2400" b="0" i="0">
                <a:solidFill>
                  <a:srgbClr val="000000"/>
                </a:solidFill>
                <a:latin typeface="SimSun" pitchFamily="34" charset="0"/>
                <a:ea typeface="SimSun" pitchFamily="34" charset="-122"/>
                <a:cs typeface="SimSun" pitchFamily="34" charset="-120"/>
              </a:rPr>
              <a:t>，请你帮他补写</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合适的诗句</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金小宇看到</a:t>
            </a:r>
            <a:r>
              <a:rPr lang="en-US" altLang="zh-CN" sz="2400" b="0" i="0" dirty="0">
                <a:solidFill>
                  <a:srgbClr val="000000"/>
                </a:solidFill>
                <a:latin typeface="SimSun" pitchFamily="34" charset="0"/>
                <a:ea typeface="SimSun" pitchFamily="34" charset="-122"/>
                <a:cs typeface="SimSun" pitchFamily="34" charset="-120"/>
              </a:rPr>
              <a:t>“金彩月影梅纹杯”，为它配的诗句是：“</a:t>
            </a:r>
            <a:r>
              <a:rPr lang="en-US" altLang="zh-CN" sz="2400" b="0" i="0">
                <a:solidFill>
                  <a:srgbClr val="000000"/>
                </a:solidFill>
                <a:latin typeface="SimSun" pitchFamily="34" charset="0"/>
                <a:ea typeface="SimSun" pitchFamily="34" charset="-122"/>
                <a:cs typeface="SimSun" pitchFamily="34" charset="-120"/>
              </a:rPr>
              <a:t>我家洗砚池头树，</a:t>
            </a:r>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a:t>
            </a:r>
            <a:r>
              <a:rPr lang="en-US" altLang="zh-CN" sz="2400" i="0" spc="-50">
                <a:solidFill>
                  <a:srgbClr val="000000"/>
                </a:solidFill>
                <a:latin typeface="SimSun" pitchFamily="34" charset="0"/>
                <a:ea typeface="SimSun" pitchFamily="34" charset="-122"/>
                <a:cs typeface="SimSun" pitchFamily="34" charset="-120"/>
              </a:rPr>
              <a:t>_______________</a:t>
            </a:r>
            <a:r>
              <a:rPr lang="en-US" altLang="zh-CN" sz="2400" b="0" i="0" spc="-50">
                <a:solidFill>
                  <a:srgbClr val="000000"/>
                </a:solidFill>
                <a:latin typeface="SimSun" pitchFamily="34" charset="0"/>
                <a:ea typeface="SimSun" pitchFamily="34" charset="-122"/>
                <a:cs typeface="SimSun" pitchFamily="34" charset="-120"/>
              </a:rPr>
              <a:t>。”（</a:t>
            </a:r>
            <a:r>
              <a:rPr lang="en-US" altLang="zh-CN" sz="2400" b="0" i="0" spc="-50" dirty="0">
                <a:solidFill>
                  <a:srgbClr val="000000"/>
                </a:solidFill>
                <a:latin typeface="SimSun" pitchFamily="34" charset="0"/>
                <a:ea typeface="SimSun" pitchFamily="34" charset="-122"/>
                <a:cs typeface="SimSun" pitchFamily="34" charset="-120"/>
              </a:rPr>
              <a:t>王冕《墨梅》）；再看文物“玉壶冰琴</a:t>
            </a:r>
            <a:r>
              <a:rPr lang="en-US" altLang="zh-CN" sz="2400" b="0" i="0" spc="-50">
                <a:solidFill>
                  <a:srgbClr val="000000"/>
                </a:solidFill>
                <a:latin typeface="SimSun" pitchFamily="34" charset="0"/>
                <a:ea typeface="SimSun" pitchFamily="34" charset="-122"/>
                <a:cs typeface="SimSun" pitchFamily="34" charset="-120"/>
              </a:rPr>
              <a:t>”，他配的诗</a:t>
            </a:r>
          </a:p>
          <a:p>
            <a:pPr latinLnBrk="1">
              <a:lnSpc>
                <a:spcPts val="4400"/>
              </a:lnSpc>
            </a:pPr>
            <a:r>
              <a:rPr lang="en-US" altLang="zh-CN" sz="2400" b="0" i="0" spc="-50">
                <a:solidFill>
                  <a:srgbClr val="000000"/>
                </a:solidFill>
                <a:latin typeface="SimSun" pitchFamily="34" charset="0"/>
                <a:ea typeface="SimSun" pitchFamily="34" charset="-122"/>
                <a:cs typeface="SimSun" pitchFamily="34" charset="-120"/>
              </a:rPr>
              <a:t>句为：“</a:t>
            </a:r>
            <a:r>
              <a:rPr lang="en-US" altLang="zh-CN" sz="2400" i="0" spc="-50">
                <a:solidFill>
                  <a:srgbClr val="000000"/>
                </a:solidFill>
                <a:latin typeface="SimSun" pitchFamily="34" charset="0"/>
                <a:ea typeface="SimSun" pitchFamily="34" charset="-122"/>
                <a:cs typeface="SimSun" pitchFamily="34" charset="-120"/>
              </a:rPr>
              <a:t>________________</a:t>
            </a:r>
            <a:r>
              <a:rPr lang="en-US" altLang="zh-CN" sz="2400" b="0" i="0" spc="-50">
                <a:solidFill>
                  <a:srgbClr val="000000"/>
                </a:solidFill>
                <a:latin typeface="SimSun" pitchFamily="34" charset="0"/>
                <a:ea typeface="SimSun" pitchFamily="34" charset="-122"/>
                <a:cs typeface="SimSun" pitchFamily="34" charset="-120"/>
              </a:rPr>
              <a:t>，</a:t>
            </a:r>
            <a:r>
              <a:rPr lang="en-US" altLang="zh-CN" sz="2400" i="0" spc="-50">
                <a:solidFill>
                  <a:srgbClr val="000000"/>
                </a:solidFill>
                <a:latin typeface="SimSun" pitchFamily="34" charset="0"/>
                <a:ea typeface="SimSun" pitchFamily="34" charset="-122"/>
                <a:cs typeface="SimSun" pitchFamily="34" charset="-120"/>
              </a:rPr>
              <a:t>________________</a:t>
            </a:r>
            <a:r>
              <a:rPr lang="en-US" altLang="zh-CN" sz="2400" b="0" i="0" spc="-50">
                <a:solidFill>
                  <a:srgbClr val="000000"/>
                </a:solidFill>
                <a:latin typeface="SimSun" pitchFamily="34" charset="0"/>
                <a:ea typeface="SimSun" pitchFamily="34" charset="-122"/>
                <a:cs typeface="SimSun" pitchFamily="34" charset="-120"/>
              </a:rPr>
              <a:t>。”（</a:t>
            </a:r>
            <a:r>
              <a:rPr lang="en-US" altLang="zh-CN" sz="2400" b="0" i="0" spc="-50" dirty="0">
                <a:solidFill>
                  <a:srgbClr val="000000"/>
                </a:solidFill>
                <a:latin typeface="SimSun" pitchFamily="34" charset="0"/>
                <a:ea typeface="SimSun" pitchFamily="34" charset="-122"/>
                <a:cs typeface="SimSun" pitchFamily="34" charset="-120"/>
              </a:rPr>
              <a:t>王昌龄《</a:t>
            </a:r>
            <a:r>
              <a:rPr lang="en-US" altLang="zh-CN" sz="2400" b="0" i="0" spc="-50">
                <a:solidFill>
                  <a:srgbClr val="000000"/>
                </a:solidFill>
                <a:latin typeface="SimSun" pitchFamily="34" charset="0"/>
                <a:ea typeface="SimSun" pitchFamily="34" charset="-122"/>
                <a:cs typeface="SimSun" pitchFamily="34" charset="-120"/>
              </a:rPr>
              <a:t>芙蓉楼送辛渐》）</a:t>
            </a:r>
          </a:p>
          <a:p>
            <a:pPr latinLnBrk="1">
              <a:lnSpc>
                <a:spcPts val="4400"/>
              </a:lnSpc>
            </a:pPr>
            <a:r>
              <a:rPr lang="en-US" altLang="zh-CN" sz="2400" b="0" i="0" spc="-50">
                <a:solidFill>
                  <a:srgbClr val="000000"/>
                </a:solidFill>
                <a:latin typeface="SimSun" pitchFamily="34" charset="0"/>
                <a:ea typeface="SimSun" pitchFamily="34" charset="-122"/>
                <a:cs typeface="SimSun" pitchFamily="34" charset="-120"/>
              </a:rPr>
              <a:t>还有苏汉臣所描绘的婴戏图</a:t>
            </a:r>
            <a:r>
              <a:rPr lang="en-US" altLang="zh-CN" sz="2400" b="0" i="0" spc="-50" dirty="0">
                <a:solidFill>
                  <a:srgbClr val="000000"/>
                </a:solidFill>
                <a:latin typeface="SimSun" pitchFamily="34" charset="0"/>
                <a:ea typeface="SimSun" pitchFamily="34" charset="-122"/>
                <a:cs typeface="SimSun" pitchFamily="34" charset="-120"/>
              </a:rPr>
              <a:t>，可以配上：“篱落疏疏一径深，</a:t>
            </a:r>
            <a:r>
              <a:rPr lang="en-US" altLang="zh-CN" sz="2400" b="0" i="0" spc="-50">
                <a:solidFill>
                  <a:srgbClr val="000000"/>
                </a:solidFill>
                <a:latin typeface="SimSun" pitchFamily="34" charset="0"/>
                <a:ea typeface="SimSun" pitchFamily="34" charset="-122"/>
                <a:cs typeface="SimSun" pitchFamily="34" charset="-120"/>
              </a:rPr>
              <a:t>树头新绿未成阴。</a:t>
            </a:r>
          </a:p>
          <a:p>
            <a:pPr latinLnBrk="1">
              <a:lnSpc>
                <a:spcPts val="4200"/>
              </a:lnSpc>
            </a:pPr>
            <a:r>
              <a:rPr lang="en-US" altLang="zh-CN" sz="2400" i="0" spc="-50">
                <a:solidFill>
                  <a:srgbClr val="000000"/>
                </a:solidFill>
                <a:latin typeface="SimSun" pitchFamily="34" charset="0"/>
                <a:ea typeface="SimSun" pitchFamily="34" charset="-122"/>
                <a:cs typeface="SimSun" pitchFamily="34" charset="-120"/>
              </a:rPr>
              <a:t>________________</a:t>
            </a:r>
            <a:r>
              <a:rPr lang="en-US" altLang="zh-CN" sz="2400" b="0" i="0" spc="-50">
                <a:solidFill>
                  <a:srgbClr val="000000"/>
                </a:solidFill>
                <a:latin typeface="SimSun" pitchFamily="34" charset="0"/>
                <a:ea typeface="SimSun" pitchFamily="34" charset="-122"/>
                <a:cs typeface="SimSun" pitchFamily="34" charset="-120"/>
              </a:rPr>
              <a:t>，</a:t>
            </a:r>
            <a:r>
              <a:rPr lang="en-US" altLang="zh-CN" sz="2400" i="0" spc="-50">
                <a:solidFill>
                  <a:srgbClr val="000000"/>
                </a:solidFill>
                <a:latin typeface="SimSun" pitchFamily="34" charset="0"/>
                <a:ea typeface="SimSun" pitchFamily="34" charset="-122"/>
                <a:cs typeface="SimSun" pitchFamily="34" charset="-120"/>
              </a:rPr>
              <a:t>________________</a:t>
            </a:r>
            <a:r>
              <a:rPr lang="en-US" altLang="zh-CN" sz="2400" b="0" i="0" spc="-50">
                <a:solidFill>
                  <a:srgbClr val="000000"/>
                </a:solidFill>
                <a:latin typeface="SimSun" pitchFamily="34" charset="0"/>
                <a:ea typeface="SimSun" pitchFamily="34" charset="-122"/>
                <a:cs typeface="SimSun" pitchFamily="34" charset="-120"/>
              </a:rPr>
              <a:t>。”（</a:t>
            </a:r>
            <a:r>
              <a:rPr lang="en-US" altLang="zh-CN" sz="2400" b="0" i="0" spc="-50" dirty="0">
                <a:solidFill>
                  <a:srgbClr val="000000"/>
                </a:solidFill>
                <a:latin typeface="SimSun" pitchFamily="34" charset="0"/>
                <a:ea typeface="SimSun" pitchFamily="34" charset="-122"/>
                <a:cs typeface="SimSun" pitchFamily="34" charset="-120"/>
              </a:rPr>
              <a:t>杨万里《宿新市徐公店》）</a:t>
            </a:r>
            <a:endParaRPr lang="en-US" altLang="zh-CN" sz="2400" spc="-50" dirty="0"/>
          </a:p>
        </p:txBody>
      </p:sp>
      <p:sp>
        <p:nvSpPr>
          <p:cNvPr id="4" name="QB_3_AN.28_1#132dce365.blank?vcp=1&amp;pid=681873b6b&amp;color=0,0,0&amp;vpa=11&amp;vtp=1&amp;bbb=1"/>
          <p:cNvSpPr/>
          <p:nvPr/>
        </p:nvSpPr>
        <p:spPr>
          <a:xfrm>
            <a:off x="890555" y="3524822"/>
            <a:ext cx="2303463" cy="474599"/>
          </a:xfrm>
          <a:prstGeom prst="rect">
            <a:avLst/>
          </a:prstGeom>
          <a:noFill/>
          <a:ln/>
        </p:spPr>
        <p:txBody>
          <a:bodyPr wrap="none" lIns="0" tIns="0" rIns="0" bIns="0" rtlCol="0" anchor="t"/>
          <a:lstStyle/>
          <a:p>
            <a:pPr algn="ctr" latinLnBrk="1">
              <a:lnSpc>
                <a:spcPts val="4200"/>
              </a:lnSpc>
            </a:pPr>
            <a:r>
              <a:rPr lang="en-US" altLang="zh-CN" sz="2400" b="0" i="0" spc="-50" dirty="0">
                <a:solidFill>
                  <a:srgbClr val="FF0000"/>
                </a:solidFill>
                <a:latin typeface="SimSun" pitchFamily="34" charset="0"/>
                <a:ea typeface="SimSun" pitchFamily="34" charset="-122"/>
                <a:cs typeface="SimSun" pitchFamily="34" charset="-120"/>
              </a:rPr>
              <a:t>朵朵花开淡墨痕</a:t>
            </a:r>
            <a:endParaRPr lang="en-US" altLang="zh-CN" sz="2400" spc="-50" dirty="0"/>
          </a:p>
        </p:txBody>
      </p:sp>
      <p:sp>
        <p:nvSpPr>
          <p:cNvPr id="5" name="QB_3_AN.29_1#132dce365.blank?vcp=1&amp;pid=681873b6b&amp;color=0,0,0&amp;vpa=12&amp;vtp=1&amp;bbb=1"/>
          <p:cNvSpPr/>
          <p:nvPr/>
        </p:nvSpPr>
        <p:spPr>
          <a:xfrm>
            <a:off x="2084356" y="4083622"/>
            <a:ext cx="2303463" cy="474599"/>
          </a:xfrm>
          <a:prstGeom prst="rect">
            <a:avLst/>
          </a:prstGeom>
          <a:noFill/>
          <a:ln/>
        </p:spPr>
        <p:txBody>
          <a:bodyPr wrap="none" lIns="0" tIns="0" rIns="0" bIns="0" rtlCol="0" anchor="t"/>
          <a:lstStyle/>
          <a:p>
            <a:pPr algn="ctr" latinLnBrk="1">
              <a:lnSpc>
                <a:spcPts val="4200"/>
              </a:lnSpc>
            </a:pPr>
            <a:r>
              <a:rPr lang="en-US" altLang="zh-CN" sz="2400" b="0" i="0" spc="-50" dirty="0">
                <a:solidFill>
                  <a:srgbClr val="FF0000"/>
                </a:solidFill>
                <a:latin typeface="SimSun" pitchFamily="34" charset="0"/>
                <a:ea typeface="SimSun" pitchFamily="34" charset="-122"/>
                <a:cs typeface="SimSun" pitchFamily="34" charset="-120"/>
              </a:rPr>
              <a:t>洛阳亲友如相问</a:t>
            </a:r>
            <a:endParaRPr lang="en-US" altLang="zh-CN" sz="2400" spc="-50" dirty="0"/>
          </a:p>
        </p:txBody>
      </p:sp>
      <p:sp>
        <p:nvSpPr>
          <p:cNvPr id="6" name="QB_3_AN.30_1#132dce365.blank?vcp=1&amp;pid=681873b6b&amp;color=0,0,0&amp;vpa=13&amp;vtp=1&amp;bbb=1"/>
          <p:cNvSpPr/>
          <p:nvPr/>
        </p:nvSpPr>
        <p:spPr>
          <a:xfrm>
            <a:off x="4719605" y="4083622"/>
            <a:ext cx="2303463" cy="474599"/>
          </a:xfrm>
          <a:prstGeom prst="rect">
            <a:avLst/>
          </a:prstGeom>
          <a:noFill/>
          <a:ln/>
        </p:spPr>
        <p:txBody>
          <a:bodyPr wrap="none" lIns="0" tIns="0" rIns="0" bIns="0" rtlCol="0" anchor="t"/>
          <a:lstStyle/>
          <a:p>
            <a:pPr algn="ctr" latinLnBrk="1">
              <a:lnSpc>
                <a:spcPts val="4200"/>
              </a:lnSpc>
            </a:pPr>
            <a:r>
              <a:rPr lang="en-US" altLang="zh-CN" sz="2400" b="0" i="0" spc="-50" dirty="0">
                <a:solidFill>
                  <a:srgbClr val="FF0000"/>
                </a:solidFill>
                <a:latin typeface="SimSun" pitchFamily="34" charset="0"/>
                <a:ea typeface="SimSun" pitchFamily="34" charset="-122"/>
                <a:cs typeface="SimSun" pitchFamily="34" charset="-120"/>
              </a:rPr>
              <a:t>一片冰心在玉壶</a:t>
            </a:r>
            <a:endParaRPr lang="en-US" altLang="zh-CN" sz="2400" spc="-50" dirty="0"/>
          </a:p>
        </p:txBody>
      </p:sp>
      <p:sp>
        <p:nvSpPr>
          <p:cNvPr id="7" name="QB_3_AN.31_1#132dce365.blank?vcp=1&amp;pid=681873b6b&amp;color=0,0,0&amp;vpa=14&amp;vtp=1&amp;bbb=1"/>
          <p:cNvSpPr/>
          <p:nvPr/>
        </p:nvSpPr>
        <p:spPr>
          <a:xfrm>
            <a:off x="890555" y="5179632"/>
            <a:ext cx="2303463" cy="474599"/>
          </a:xfrm>
          <a:prstGeom prst="rect">
            <a:avLst/>
          </a:prstGeom>
          <a:noFill/>
          <a:ln/>
        </p:spPr>
        <p:txBody>
          <a:bodyPr wrap="none" lIns="0" tIns="0" rIns="0" bIns="0" rtlCol="0" anchor="t"/>
          <a:lstStyle/>
          <a:p>
            <a:pPr algn="ctr" latinLnBrk="1">
              <a:lnSpc>
                <a:spcPts val="4200"/>
              </a:lnSpc>
            </a:pPr>
            <a:r>
              <a:rPr lang="en-US" altLang="zh-CN" sz="2400" b="0" i="0" spc="-50" dirty="0">
                <a:solidFill>
                  <a:srgbClr val="FF0000"/>
                </a:solidFill>
                <a:latin typeface="SimSun" pitchFamily="34" charset="0"/>
                <a:ea typeface="SimSun" pitchFamily="34" charset="-122"/>
                <a:cs typeface="SimSun" pitchFamily="34" charset="-120"/>
              </a:rPr>
              <a:t>儿童急走追黄蝶</a:t>
            </a:r>
            <a:endParaRPr lang="en-US" altLang="zh-CN" sz="2400" spc="-50" dirty="0"/>
          </a:p>
        </p:txBody>
      </p:sp>
      <p:sp>
        <p:nvSpPr>
          <p:cNvPr id="8" name="QB_3_AN.32_1#132dce365.blank?vcp=1&amp;pid=681873b6b&amp;color=0,0,0&amp;vpa=15&amp;vtp=1&amp;bbb=1"/>
          <p:cNvSpPr/>
          <p:nvPr/>
        </p:nvSpPr>
        <p:spPr>
          <a:xfrm>
            <a:off x="3525805" y="5179632"/>
            <a:ext cx="2303463" cy="474599"/>
          </a:xfrm>
          <a:prstGeom prst="rect">
            <a:avLst/>
          </a:prstGeom>
          <a:noFill/>
          <a:ln/>
        </p:spPr>
        <p:txBody>
          <a:bodyPr wrap="none" lIns="0" tIns="0" rIns="0" bIns="0" rtlCol="0" anchor="t"/>
          <a:lstStyle/>
          <a:p>
            <a:pPr algn="ctr" latinLnBrk="1">
              <a:lnSpc>
                <a:spcPts val="4200"/>
              </a:lnSpc>
            </a:pPr>
            <a:r>
              <a:rPr lang="en-US" altLang="zh-CN" sz="2400" b="0" i="0" spc="-50" dirty="0">
                <a:solidFill>
                  <a:srgbClr val="FF0000"/>
                </a:solidFill>
                <a:latin typeface="SimSun" pitchFamily="34" charset="0"/>
                <a:ea typeface="SimSun" pitchFamily="34" charset="-122"/>
                <a:cs typeface="SimSun" pitchFamily="34" charset="-120"/>
              </a:rPr>
              <a:t>飞入菜花无处寻</a:t>
            </a:r>
            <a:endParaRPr lang="en-US" altLang="zh-CN" sz="2400" spc="-5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bg/>
                                          </p:spTgt>
                                        </p:tgtEl>
                                        <p:attrNameLst>
                                          <p:attrName>style.visibility</p:attrName>
                                        </p:attrNameLst>
                                      </p:cBhvr>
                                      <p:to>
                                        <p:strVal val="visible"/>
                                      </p:to>
                                    </p:set>
                                    <p:anim calcmode="lin" valueType="num">
                                      <p:cBhvr additive="base">
                                        <p:cTn id="4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4">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 calcmode="lin" valueType="num">
                                      <p:cBhvr additive="base">
                                        <p:cTn id="4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
                                            <p:bg/>
                                          </p:spTgt>
                                        </p:tgtEl>
                                        <p:attrNameLst>
                                          <p:attrName>style.visibility</p:attrName>
                                        </p:attrNameLst>
                                      </p:cBhvr>
                                      <p:to>
                                        <p:strVal val="visible"/>
                                      </p:to>
                                    </p:set>
                                    <p:anim calcmode="lin" valueType="num">
                                      <p:cBhvr additive="base">
                                        <p:cTn id="5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5">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
                                            <p:txEl>
                                              <p:pRg st="0" end="0"/>
                                            </p:txEl>
                                          </p:spTgt>
                                        </p:tgtEl>
                                        <p:attrNameLst>
                                          <p:attrName>style.visibility</p:attrName>
                                        </p:attrNameLst>
                                      </p:cBhvr>
                                      <p:to>
                                        <p:strVal val="visible"/>
                                      </p:to>
                                    </p:set>
                                    <p:anim calcmode="lin" valueType="num">
                                      <p:cBhvr additive="base">
                                        <p:cTn id="5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bg/>
                                          </p:spTgt>
                                        </p:tgtEl>
                                        <p:attrNameLst>
                                          <p:attrName>style.visibility</p:attrName>
                                        </p:attrNameLst>
                                      </p:cBhvr>
                                      <p:to>
                                        <p:strVal val="visible"/>
                                      </p:to>
                                    </p:set>
                                    <p:anim calcmode="lin" valueType="num">
                                      <p:cBhvr additive="base">
                                        <p:cTn id="6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6">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
                                            <p:txEl>
                                              <p:pRg st="0" end="0"/>
                                            </p:txEl>
                                          </p:spTgt>
                                        </p:tgtEl>
                                        <p:attrNameLst>
                                          <p:attrName>style.visibility</p:attrName>
                                        </p:attrNameLst>
                                      </p:cBhvr>
                                      <p:to>
                                        <p:strVal val="visible"/>
                                      </p:to>
                                    </p:set>
                                    <p:anim calcmode="lin" valueType="num">
                                      <p:cBhvr additive="base">
                                        <p:cTn id="6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bg/>
                                          </p:spTgt>
                                        </p:tgtEl>
                                        <p:attrNameLst>
                                          <p:attrName>style.visibility</p:attrName>
                                        </p:attrNameLst>
                                      </p:cBhvr>
                                      <p:to>
                                        <p:strVal val="visible"/>
                                      </p:to>
                                    </p:set>
                                    <p:anim calcmode="lin" valueType="num">
                                      <p:cBhvr additive="base">
                                        <p:cTn id="6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7">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0" end="0"/>
                                            </p:txEl>
                                          </p:spTgt>
                                        </p:tgtEl>
                                        <p:attrNameLst>
                                          <p:attrName>style.visibility</p:attrName>
                                        </p:attrNameLst>
                                      </p:cBhvr>
                                      <p:to>
                                        <p:strVal val="visible"/>
                                      </p:to>
                                    </p:set>
                                    <p:anim calcmode="lin" valueType="num">
                                      <p:cBhvr additive="base">
                                        <p:cTn id="7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
                                            <p:bg/>
                                          </p:spTgt>
                                        </p:tgtEl>
                                        <p:attrNameLst>
                                          <p:attrName>style.visibility</p:attrName>
                                        </p:attrNameLst>
                                      </p:cBhvr>
                                      <p:to>
                                        <p:strVal val="visible"/>
                                      </p:to>
                                    </p:set>
                                    <p:anim calcmode="lin" valueType="num">
                                      <p:cBhvr additive="base">
                                        <p:cTn id="7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8">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xEl>
                                              <p:pRg st="0" end="0"/>
                                            </p:txEl>
                                          </p:spTgt>
                                        </p:tgtEl>
                                        <p:attrNameLst>
                                          <p:attrName>style.visibility</p:attrName>
                                        </p:attrNameLst>
                                      </p:cBhvr>
                                      <p:to>
                                        <p:strVal val="visible"/>
                                      </p:to>
                                    </p:set>
                                    <p:anim calcmode="lin" valueType="num">
                                      <p:cBhvr additive="base">
                                        <p:cTn id="8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4&amp;si=14checked= 1 &amp; amp; version = 1.0.5checked=1&amp;version=1.0.5">
    <p:spTree>
      <p:nvGrpSpPr>
        <p:cNvPr id="1" name=""/>
        <p:cNvGrpSpPr/>
        <p:nvPr/>
      </p:nvGrpSpPr>
      <p:grpSpPr>
        <a:xfrm>
          <a:off x="0" y="0"/>
          <a:ext cx="0" cy="0"/>
          <a:chOff x="0" y="0"/>
          <a:chExt cx="0" cy="0"/>
        </a:xfrm>
      </p:grpSpPr>
      <p:sp>
        <p:nvSpPr>
          <p:cNvPr id="2" name="QB_3_BD.33_1#8242f5005?sp=1&amp;vcp=1&amp;pid=681873b6b&amp;color=0,0,0&amp;vtp=1&amp;bt=1&amp;bbb=1&amp;hb=1"/>
          <p:cNvSpPr/>
          <p:nvPr/>
        </p:nvSpPr>
        <p:spPr>
          <a:xfrm>
            <a:off x="896112" y="966026"/>
            <a:ext cx="10387584" cy="4944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7.书写收获感悟。（3分）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回顾这次活动</a:t>
            </a:r>
            <a:r>
              <a:rPr lang="en-US" altLang="zh-CN" sz="2400" b="0" i="0" dirty="0">
                <a:solidFill>
                  <a:srgbClr val="000000"/>
                </a:solidFill>
                <a:latin typeface="SimSun" pitchFamily="34" charset="0"/>
                <a:ea typeface="SimSun" pitchFamily="34" charset="-122"/>
                <a:cs typeface="SimSun" pitchFamily="34" charset="-120"/>
              </a:rPr>
              <a:t>，金小宇写下一段研学感悟</a:t>
            </a:r>
            <a:r>
              <a:rPr lang="en-US" altLang="zh-CN" sz="2400" b="0" i="0">
                <a:solidFill>
                  <a:srgbClr val="000000"/>
                </a:solidFill>
                <a:latin typeface="SimSun" pitchFamily="34" charset="0"/>
                <a:ea typeface="SimSun" pitchFamily="34" charset="-122"/>
                <a:cs typeface="SimSun" pitchFamily="34" charset="-120"/>
              </a:rPr>
              <a:t>。请帮他将合适的名言填写在横</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线处</a:t>
            </a:r>
            <a:r>
              <a:rPr lang="en-US" altLang="zh-CN" sz="2400" b="0" i="0" dirty="0">
                <a:solidFill>
                  <a:srgbClr val="000000"/>
                </a:solidFill>
                <a:latin typeface="SimSun" pitchFamily="34" charset="0"/>
                <a:ea typeface="SimSun" pitchFamily="34" charset="-122"/>
                <a:cs typeface="SimSun" pitchFamily="34" charset="-120"/>
              </a:rPr>
              <a:t>。（填序号）</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一个博物馆就是一所大学</a:t>
            </a:r>
            <a:r>
              <a:rPr lang="en-US" altLang="zh-CN" sz="2400" b="0" i="0" dirty="0">
                <a:solidFill>
                  <a:srgbClr val="000000"/>
                </a:solidFill>
                <a:latin typeface="SimSun" pitchFamily="34" charset="0"/>
                <a:ea typeface="SimSun" pitchFamily="34" charset="-122"/>
                <a:cs typeface="SimSun" pitchFamily="34" charset="-120"/>
              </a:rPr>
              <a:t>，河南博物院蕴藏着丰厚的知识</a:t>
            </a:r>
            <a:r>
              <a:rPr lang="en-US" altLang="zh-CN" sz="2400" b="0" i="0">
                <a:solidFill>
                  <a:srgbClr val="000000"/>
                </a:solidFill>
                <a:latin typeface="SimSun" pitchFamily="34" charset="0"/>
                <a:ea typeface="SimSun" pitchFamily="34" charset="-122"/>
                <a:cs typeface="SimSun" pitchFamily="34" charset="-120"/>
              </a:rPr>
              <a:t>，等待我们去学</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习</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学习不怕根底浅，</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作为新时代少年，我们要从现在开始</a:t>
            </a:r>
            <a:r>
              <a:rPr lang="en-US" altLang="zh-CN" sz="2400" b="0" i="0">
                <a:solidFill>
                  <a:srgbClr val="000000"/>
                </a:solidFill>
                <a:latin typeface="SimSun" pitchFamily="34" charset="0"/>
                <a:ea typeface="SimSun" pitchFamily="34" charset="-122"/>
                <a:cs typeface="SimSun" pitchFamily="34" charset="-120"/>
              </a:rPr>
              <a:t>，脚踏</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实地</a:t>
            </a:r>
            <a:r>
              <a:rPr lang="en-US" altLang="zh-CN" sz="2400" b="0" i="0" dirty="0">
                <a:solidFill>
                  <a:srgbClr val="000000"/>
                </a:solidFill>
                <a:latin typeface="SimSun" pitchFamily="34" charset="0"/>
                <a:ea typeface="SimSun" pitchFamily="34" charset="-122"/>
                <a:cs typeface="SimSun" pitchFamily="34" charset="-120"/>
              </a:rPr>
              <a:t>，勤奋学习，正所谓“</a:t>
            </a:r>
            <a:r>
              <a:rPr lang="en-US" altLang="zh-CN" sz="2400" b="0" i="0">
                <a:solidFill>
                  <a:srgbClr val="000000"/>
                </a:solidFill>
                <a:latin typeface="SimSun" pitchFamily="34" charset="0"/>
                <a:ea typeface="SimSun" pitchFamily="34" charset="-122"/>
                <a:cs typeface="SimSun" pitchFamily="34" charset="-120"/>
              </a:rPr>
              <a:t>书山有路勤为径，</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周易》中说</a:t>
            </a:r>
            <a:r>
              <a:rPr lang="en-US" altLang="zh-CN" sz="2400" b="0" i="0">
                <a:solidFill>
                  <a:srgbClr val="000000"/>
                </a:solidFill>
                <a:latin typeface="SimSun" pitchFamily="34" charset="0"/>
                <a:ea typeface="SimSun" pitchFamily="34" charset="-122"/>
                <a:cs typeface="SimSun" pitchFamily="34" charset="-120"/>
              </a:rPr>
              <a:t>：“天行</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健，</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只要我们坚持不懈，终会有所收获。</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A</a:t>
            </a:r>
            <a:r>
              <a:rPr lang="en-US" altLang="zh-CN" sz="2400" b="0" i="0" dirty="0">
                <a:solidFill>
                  <a:srgbClr val="000000"/>
                </a:solidFill>
                <a:latin typeface="SimSun" pitchFamily="34" charset="0"/>
                <a:ea typeface="SimSun" pitchFamily="34" charset="-122"/>
                <a:cs typeface="SimSun" pitchFamily="34" charset="-120"/>
              </a:rPr>
              <a:t>.君子以自强不息 B.学海无涯苦作舟</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.只要迈步总不迟 D.一日读书一日功</a:t>
            </a:r>
            <a:endParaRPr lang="en-US" altLang="zh-CN" sz="2400" dirty="0"/>
          </a:p>
        </p:txBody>
      </p:sp>
      <p:sp>
        <p:nvSpPr>
          <p:cNvPr id="3" name="QB_3_AN.34_1#8242f5005.blank?vcp=1&amp;pid=681873b6b&amp;color=0,0,0&amp;vpa=16&amp;vtp=1"/>
          <p:cNvSpPr/>
          <p:nvPr/>
        </p:nvSpPr>
        <p:spPr>
          <a:xfrm>
            <a:off x="4265580" y="3173286"/>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B_3_AN.35_1#8242f5005.blank?vcp=1&amp;pid=681873b6b&amp;color=0,0,0&amp;vpa=17&amp;vtp=1"/>
          <p:cNvSpPr/>
          <p:nvPr/>
        </p:nvSpPr>
        <p:spPr>
          <a:xfrm>
            <a:off x="7008781" y="3732086"/>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5" name="QB_3_AN.36_1#8242f5005.blank?vcp=1&amp;pid=681873b6b&amp;color=0,0,0&amp;vpa=18&amp;vtp=1"/>
          <p:cNvSpPr/>
          <p:nvPr/>
        </p:nvSpPr>
        <p:spPr>
          <a:xfrm>
            <a:off x="1522381" y="4290886"/>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 calcmode="lin" valueType="num">
                                      <p:cBhvr additive="base">
                                        <p:cTn id="4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3">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
                                            <p:txEl>
                                              <p:pRg st="0" end="0"/>
                                            </p:txEl>
                                          </p:spTgt>
                                        </p:tgtEl>
                                        <p:attrNameLst>
                                          <p:attrName>style.visibility</p:attrName>
                                        </p:attrNameLst>
                                      </p:cBhvr>
                                      <p:to>
                                        <p:strVal val="visible"/>
                                      </p:to>
                                    </p:set>
                                    <p:anim calcmode="lin" valueType="num">
                                      <p:cBhvr additive="base">
                                        <p:cTn id="5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bg/>
                                          </p:spTgt>
                                        </p:tgtEl>
                                        <p:attrNameLst>
                                          <p:attrName>style.visibility</p:attrName>
                                        </p:attrNameLst>
                                      </p:cBhvr>
                                      <p:to>
                                        <p:strVal val="visible"/>
                                      </p:to>
                                    </p:set>
                                    <p:anim calcmode="lin" valueType="num">
                                      <p:cBhvr additive="base">
                                        <p:cTn id="5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4">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xEl>
                                              <p:pRg st="0" end="0"/>
                                            </p:txEl>
                                          </p:spTgt>
                                        </p:tgtEl>
                                        <p:attrNameLst>
                                          <p:attrName>style.visibility</p:attrName>
                                        </p:attrNameLst>
                                      </p:cBhvr>
                                      <p:to>
                                        <p:strVal val="visible"/>
                                      </p:to>
                                    </p:set>
                                    <p:anim calcmode="lin" valueType="num">
                                      <p:cBhvr additive="base">
                                        <p:cTn id="6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5">
                                            <p:bg/>
                                          </p:spTgt>
                                        </p:tgtEl>
                                        <p:attrNameLst>
                                          <p:attrName>style.visibility</p:attrName>
                                        </p:attrNameLst>
                                      </p:cBhvr>
                                      <p:to>
                                        <p:strVal val="visible"/>
                                      </p:to>
                                    </p:set>
                                    <p:anim calcmode="lin" valueType="num">
                                      <p:cBhvr additive="base">
                                        <p:cTn id="6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5">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
                                            <p:txEl>
                                              <p:pRg st="0" end="0"/>
                                            </p:txEl>
                                          </p:spTgt>
                                        </p:tgtEl>
                                        <p:attrNameLst>
                                          <p:attrName>style.visibility</p:attrName>
                                        </p:attrNameLst>
                                      </p:cBhvr>
                                      <p:to>
                                        <p:strVal val="visible"/>
                                      </p:to>
                                    </p:set>
                                    <p:anim calcmode="lin" valueType="num">
                                      <p:cBhvr additive="base">
                                        <p:cTn id="6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5&amp;si=15checked= 1 &amp; amp; version = 1.0.5checked=1&amp;version=1.0.5">
    <p:spTree>
      <p:nvGrpSpPr>
        <p:cNvPr id="1" name=""/>
        <p:cNvGrpSpPr/>
        <p:nvPr/>
      </p:nvGrpSpPr>
      <p:grpSpPr>
        <a:xfrm>
          <a:off x="0" y="0"/>
          <a:ext cx="0" cy="0"/>
          <a:chOff x="0" y="0"/>
          <a:chExt cx="0" cy="0"/>
        </a:xfrm>
      </p:grpSpPr>
      <p:sp>
        <p:nvSpPr>
          <p:cNvPr id="2" name="C_2_BD#d6aa1977d?vcp=1&amp;pid=4d799df10&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五、【活动反馈】（4分）</a:t>
            </a:r>
            <a:endParaRPr lang="en-US" altLang="zh-CN" sz="2800" dirty="0"/>
          </a:p>
        </p:txBody>
      </p:sp>
      <p:sp>
        <p:nvSpPr>
          <p:cNvPr id="3" name="QO_3_BD.37_1#361dd415a?vcp=1&amp;pid=d6aa1977d&amp;color=0,0,0&amp;vtp=1&amp;bbb=1&amp;hb=1"/>
          <p:cNvSpPr/>
          <p:nvPr/>
        </p:nvSpPr>
        <p:spPr>
          <a:xfrm>
            <a:off x="896112" y="1317562"/>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8.研学活动结束后，学校制作了一个关于研学活动的视频，</a:t>
            </a:r>
            <a:r>
              <a:rPr lang="en-US" altLang="zh-CN" sz="2400" b="0" i="0">
                <a:solidFill>
                  <a:srgbClr val="000000"/>
                </a:solidFill>
                <a:latin typeface="SimSun" pitchFamily="34" charset="0"/>
                <a:ea typeface="SimSun" pitchFamily="34" charset="-122"/>
                <a:cs typeface="SimSun" pitchFamily="34" charset="-120"/>
              </a:rPr>
              <a:t>发在学校公众号上，</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赢得了广泛关注</a:t>
            </a:r>
            <a:r>
              <a:rPr lang="en-US" altLang="zh-CN" sz="2400" b="0" i="0" dirty="0">
                <a:solidFill>
                  <a:srgbClr val="000000"/>
                </a:solidFill>
                <a:latin typeface="SimSun" pitchFamily="34" charset="0"/>
                <a:ea typeface="SimSun" pitchFamily="34" charset="-122"/>
                <a:cs typeface="SimSun" pitchFamily="34" charset="-120"/>
              </a:rPr>
              <a:t>，一向爱“潜水”的爷爷也转发了视频，为活动“打</a:t>
            </a:r>
            <a:r>
              <a:rPr lang="en-US" altLang="zh-CN" sz="2400" b="0" i="0">
                <a:solidFill>
                  <a:srgbClr val="000000"/>
                </a:solidFill>
                <a:latin typeface="SimSun" pitchFamily="34" charset="0"/>
                <a:ea typeface="SimSun" pitchFamily="34" charset="-122"/>
                <a:cs typeface="SimSun" pitchFamily="34" charset="-120"/>
              </a:rPr>
              <a:t>c</a:t>
            </a:r>
            <a:r>
              <a:rPr lang="en-US" altLang="zh-CN" sz="2400" b="0" i="0">
                <a:solidFill>
                  <a:srgbClr val="000000"/>
                </a:solidFill>
                <a:latin typeface="SimSun" panose="02010600030101010101" pitchFamily="2" charset="-122"/>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ll”。</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4分）</a:t>
            </a:r>
            <a:endParaRPr lang="en-US" altLang="zh-CN" sz="2400" dirty="0"/>
          </a:p>
        </p:txBody>
      </p:sp>
      <p:sp>
        <p:nvSpPr>
          <p:cNvPr id="4" name="QC_4_BD.38_1#86d818925?vcp=1&amp;vopoq=1&amp;pid=361dd415a&amp;color=0,0,0&amp;vtp=1&amp;bbb=1"/>
          <p:cNvSpPr/>
          <p:nvPr/>
        </p:nvSpPr>
        <p:spPr>
          <a:xfrm>
            <a:off x="896112" y="2961005"/>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（1）“潜水</a:t>
            </a:r>
            <a:r>
              <a:rPr lang="en-US" altLang="zh-CN" sz="2400" b="0" i="0">
                <a:solidFill>
                  <a:srgbClr val="000000"/>
                </a:solidFill>
                <a:latin typeface="SimSun" pitchFamily="34" charset="0"/>
                <a:ea typeface="SimSun" pitchFamily="34" charset="-122"/>
                <a:cs typeface="SimSun" pitchFamily="34" charset="-120"/>
              </a:rPr>
              <a:t>”一词在句中的意思是</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5" name="QC_4_AN.39_1#86d818925.blank?vcp=1&amp;vopoq=1&amp;pid=361dd415a&amp;color=0,0,0&amp;vpa=19&amp;vtp=1"/>
          <p:cNvSpPr/>
          <p:nvPr/>
        </p:nvSpPr>
        <p:spPr>
          <a:xfrm>
            <a:off x="5637180" y="2911475"/>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D</a:t>
            </a:r>
            <a:endParaRPr lang="en-US" altLang="zh-CN" sz="2400" dirty="0"/>
          </a:p>
        </p:txBody>
      </p:sp>
      <p:sp>
        <p:nvSpPr>
          <p:cNvPr id="6" name="QC_4_BD.38_2#86d818925.choices?vcp=1&amp;vopoq=1&amp;pid=361dd415a&amp;color=0,0,0&amp;vtp=1&amp;bbb=1"/>
          <p:cNvSpPr/>
          <p:nvPr/>
        </p:nvSpPr>
        <p:spPr>
          <a:xfrm>
            <a:off x="896112" y="3502343"/>
            <a:ext cx="10387584" cy="1033399"/>
          </a:xfrm>
          <a:prstGeom prst="rect">
            <a:avLst/>
          </a:prstGeom>
          <a:noFill/>
          <a:ln/>
        </p:spPr>
        <p:txBody>
          <a:bodyPr wrap="none" lIns="0" tIns="0" rIns="0" bIns="0" rtlCol="0" anchor="t"/>
          <a:lstStyle/>
          <a:p>
            <a:pPr latinLnBrk="1">
              <a:lnSpc>
                <a:spcPts val="4400"/>
              </a:lnSpc>
              <a:tabLst>
                <a:tab pos="5301742"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.在水面以下活动</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.秘密地</a:t>
            </a:r>
            <a:endParaRPr lang="en-US" altLang="zh-CN" sz="2400" dirty="0"/>
          </a:p>
          <a:p>
            <a:pPr latinLnBrk="1">
              <a:lnSpc>
                <a:spcPts val="4200"/>
              </a:lnSpc>
              <a:tabLst>
                <a:tab pos="5301742" algn="l"/>
              </a:tabLst>
            </a:pPr>
            <a:r>
              <a:rPr lang="en-US" altLang="zh-CN" sz="2400" b="0" i="0">
                <a:solidFill>
                  <a:srgbClr val="000000"/>
                </a:solidFill>
                <a:latin typeface="SimSun" pitchFamily="34" charset="0"/>
                <a:ea typeface="SimSun" pitchFamily="34" charset="-122"/>
                <a:cs typeface="SimSun" pitchFamily="34" charset="-120"/>
              </a:rPr>
              <a:t>C.一种体育运动</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.只上网不发帖或隐身登录</a:t>
            </a:r>
            <a:endParaRPr lang="en-US" altLang="zh-CN" sz="2400" dirty="0"/>
          </a:p>
        </p:txBody>
      </p:sp>
      <p:sp>
        <p:nvSpPr>
          <p:cNvPr id="7" name="QB_4_BD.40_1#fd4ca782f?vcp=1&amp;pid=361dd415a&amp;color=0,0,0&amp;vtp=1&amp;bbb=1&amp;hb=1"/>
          <p:cNvSpPr/>
          <p:nvPr/>
        </p:nvSpPr>
        <p:spPr>
          <a:xfrm>
            <a:off x="896112" y="4605973"/>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（2）“打c</a:t>
            </a:r>
            <a:r>
              <a:rPr lang="en-US" altLang="zh-CN" sz="2400" b="0" i="0" dirty="0">
                <a:solidFill>
                  <a:srgbClr val="000000"/>
                </a:solidFill>
                <a:latin typeface="SimSun" panose="02010600030101010101" pitchFamily="2" charset="-122"/>
                <a:ea typeface="SimSun" pitchFamily="34" charset="-122"/>
                <a:cs typeface="SimSun" pitchFamily="34" charset="-120"/>
              </a:rPr>
              <a:t>a</a:t>
            </a:r>
            <a:r>
              <a:rPr lang="en-US" altLang="zh-CN" sz="2400" b="0" i="0" dirty="0">
                <a:solidFill>
                  <a:srgbClr val="000000"/>
                </a:solidFill>
                <a:latin typeface="SimSun" pitchFamily="34" charset="0"/>
                <a:ea typeface="SimSun" pitchFamily="34" charset="-122"/>
                <a:cs typeface="SimSun" pitchFamily="34" charset="-120"/>
              </a:rPr>
              <a:t>ll”是近年来出现的新词，</a:t>
            </a:r>
            <a:r>
              <a:rPr lang="en-US" altLang="zh-CN" sz="2400" b="0" i="0">
                <a:solidFill>
                  <a:srgbClr val="000000"/>
                </a:solidFill>
                <a:latin typeface="SimSun" pitchFamily="34" charset="0"/>
                <a:ea typeface="SimSun" pitchFamily="34" charset="-122"/>
                <a:cs typeface="SimSun" pitchFamily="34" charset="-120"/>
              </a:rPr>
              <a:t>像这样的新词我还知道：</a:t>
            </a:r>
            <a:r>
              <a:rPr lang="en-US" altLang="zh-CN" sz="2400" i="0">
                <a:solidFill>
                  <a:srgbClr val="000000"/>
                </a:solidFill>
                <a:latin typeface="SimSun" pitchFamily="34" charset="0"/>
                <a:ea typeface="SimSun" pitchFamily="34" charset="-122"/>
                <a:cs typeface="SimSun" pitchFamily="34" charset="-120"/>
              </a:rPr>
              <a:t>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至少写一个）（2分）</a:t>
            </a:r>
            <a:endParaRPr lang="en-US" altLang="zh-CN" sz="2400" dirty="0"/>
          </a:p>
        </p:txBody>
      </p:sp>
      <p:sp>
        <p:nvSpPr>
          <p:cNvPr id="8" name="QB_4_AN.41_1#fd4ca782f.blank?vcp=1&amp;pid=361dd415a&amp;color=0,0,0&amp;vpa=20&amp;vtp=1&amp;bbb=1&amp;hb=1"/>
          <p:cNvSpPr/>
          <p:nvPr/>
        </p:nvSpPr>
        <p:spPr>
          <a:xfrm>
            <a:off x="896112" y="4578033"/>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示例</a:t>
            </a:r>
            <a:r>
              <a:rPr lang="en-US" altLang="zh-CN" sz="2400" b="0" i="0">
                <a:solidFill>
                  <a:srgbClr val="FF0000"/>
                </a:solidFill>
                <a:latin typeface="SimSun" pitchFamily="34" charset="0"/>
                <a:ea typeface="SimSun" pitchFamily="34" charset="-122"/>
                <a:cs typeface="SimSun" pitchFamily="34" charset="-120"/>
              </a:rPr>
              <a:t>】特种兵旅游</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bg/>
                                          </p:spTgt>
                                        </p:tgtEl>
                                        <p:attrNameLst>
                                          <p:attrName>style.visibility</p:attrName>
                                        </p:attrNameLst>
                                      </p:cBhvr>
                                      <p:to>
                                        <p:strVal val="visible"/>
                                      </p:to>
                                    </p:set>
                                    <p:anim calcmode="lin" valueType="num">
                                      <p:cBhvr additive="base">
                                        <p:cTn id="3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6">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1" end="1"/>
                                            </p:txEl>
                                          </p:spTgt>
                                        </p:tgtEl>
                                        <p:attrNameLst>
                                          <p:attrName>style.visibility</p:attrName>
                                        </p:attrNameLst>
                                      </p:cBhvr>
                                      <p:to>
                                        <p:strVal val="visible"/>
                                      </p:to>
                                    </p:set>
                                    <p:anim calcmode="lin" valueType="num">
                                      <p:cBhvr additive="base">
                                        <p:cTn id="4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 calcmode="lin" valueType="num">
                                      <p:cBhvr additive="base">
                                        <p:cTn id="4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5">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1" end="1"/>
                                            </p:txEl>
                                          </p:spTgt>
                                        </p:tgtEl>
                                        <p:attrNameLst>
                                          <p:attrName>style.visibility</p:attrName>
                                        </p:attrNameLst>
                                      </p:cBhvr>
                                      <p:to>
                                        <p:strVal val="visible"/>
                                      </p:to>
                                    </p:set>
                                    <p:anim calcmode="lin" valueType="num">
                                      <p:cBhvr additive="base">
                                        <p:cTn id="6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8">
                                            <p:bg/>
                                          </p:spTgt>
                                        </p:tgtEl>
                                        <p:attrNameLst>
                                          <p:attrName>style.visibility</p:attrName>
                                        </p:attrNameLst>
                                      </p:cBhvr>
                                      <p:to>
                                        <p:strVal val="visible"/>
                                      </p:to>
                                    </p:set>
                                    <p:anim calcmode="lin" valueType="num">
                                      <p:cBhvr additive="base">
                                        <p:cTn id="7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8">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8">
                                            <p:txEl>
                                              <p:pRg st="0" end="0"/>
                                            </p:txEl>
                                          </p:spTgt>
                                        </p:tgtEl>
                                        <p:attrNameLst>
                                          <p:attrName>style.visibility</p:attrName>
                                        </p:attrNameLst>
                                      </p:cBhvr>
                                      <p:to>
                                        <p:strVal val="visible"/>
                                      </p:to>
                                    </p:set>
                                    <p:anim calcmode="lin" valueType="num">
                                      <p:cBhvr additive="base">
                                        <p:cTn id="7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6&amp;si=16checked= 1 &amp; amp; version = 1.0.5checked=1&amp;version=1.0.5">
    <p:spTree>
      <p:nvGrpSpPr>
        <p:cNvPr id="1" name=""/>
        <p:cNvGrpSpPr/>
        <p:nvPr/>
      </p:nvGrpSpPr>
      <p:grpSpPr>
        <a:xfrm>
          <a:off x="0" y="0"/>
          <a:ext cx="0" cy="0"/>
          <a:chOff x="0" y="0"/>
          <a:chExt cx="0" cy="0"/>
        </a:xfrm>
      </p:grpSpPr>
      <p:sp>
        <p:nvSpPr>
          <p:cNvPr id="2" name="C_2_BD#03dca0653?vcp=1&amp;pid=4d799df10&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六、【阅读与鉴赏】（22分）</a:t>
            </a:r>
            <a:endParaRPr lang="en-US" altLang="zh-CN" sz="2800" dirty="0"/>
          </a:p>
        </p:txBody>
      </p:sp>
      <p:sp>
        <p:nvSpPr>
          <p:cNvPr id="3" name="QO_3_BD.42_1#8685a1f9b?sp=1&amp;vcp=1&amp;pid=03dca0653&amp;color=0,0,0&amp;vtp=1&amp;bbb=1&amp;hb=1"/>
          <p:cNvSpPr/>
          <p:nvPr/>
        </p:nvSpPr>
        <p:spPr>
          <a:xfrm>
            <a:off x="896112" y="1317562"/>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9.阅读下文，回答问题。（13分）</a:t>
            </a:r>
            <a:endParaRPr lang="en-US" altLang="zh-CN" sz="2400" dirty="0"/>
          </a:p>
          <a:p>
            <a:pPr algn="ctr" latinLnBrk="1">
              <a:lnSpc>
                <a:spcPts val="4400"/>
              </a:lnSpc>
            </a:pPr>
            <a:r>
              <a:rPr lang="en-US" altLang="zh-CN" sz="2400" b="1" i="0">
                <a:solidFill>
                  <a:srgbClr val="000000"/>
                </a:solidFill>
                <a:latin typeface="SimSun" pitchFamily="34" charset="0"/>
                <a:ea typeface="SimSun" pitchFamily="34" charset="-122"/>
                <a:cs typeface="SimSun" pitchFamily="34" charset="-120"/>
              </a:rPr>
              <a:t>中华第一龙</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①</a:t>
            </a:r>
            <a:r>
              <a:rPr lang="en-US" altLang="zh-CN" sz="2400" b="0" i="0" dirty="0">
                <a:solidFill>
                  <a:srgbClr val="000000"/>
                </a:solidFill>
                <a:latin typeface="SimSun" pitchFamily="34" charset="0"/>
                <a:ea typeface="SimSun" pitchFamily="34" charset="-122"/>
                <a:cs typeface="SimSun" pitchFamily="34" charset="-120"/>
              </a:rPr>
              <a:t>在河南省濮阳市博物馆里，陈列着一条用贝壳砌成的龙</a:t>
            </a:r>
            <a:r>
              <a:rPr lang="en-US" altLang="zh-CN" sz="2400" b="0" i="0">
                <a:solidFill>
                  <a:srgbClr val="000000"/>
                </a:solidFill>
                <a:latin typeface="SimSun" pitchFamily="34" charset="0"/>
                <a:ea typeface="SimSun" pitchFamily="34" charset="-122"/>
                <a:cs typeface="SimSun" pitchFamily="34" charset="-120"/>
              </a:rPr>
              <a:t>。这条龙身长</a:t>
            </a:r>
            <a:r>
              <a:rPr lang="en-US" altLang="zh-CN" sz="2400" b="0" i="0" u="sng">
                <a:solidFill>
                  <a:srgbClr val="000000"/>
                </a:solidFill>
                <a:latin typeface="SimSun" pitchFamily="34" charset="0"/>
                <a:ea typeface="SimSun" pitchFamily="34" charset="-122"/>
                <a:cs typeface="SimSun" pitchFamily="34" charset="-120"/>
              </a:rPr>
              <a:t>一</a:t>
            </a:r>
          </a:p>
          <a:p>
            <a:pPr latinLnBrk="1">
              <a:lnSpc>
                <a:spcPts val="4400"/>
              </a:lnSpc>
            </a:pPr>
            <a:r>
              <a:rPr lang="en-US" altLang="zh-CN" sz="2400" b="0" i="0" u="sng">
                <a:solidFill>
                  <a:srgbClr val="000000"/>
                </a:solidFill>
                <a:latin typeface="SimSun" pitchFamily="34" charset="0"/>
                <a:ea typeface="SimSun" pitchFamily="34" charset="-122"/>
                <a:cs typeface="SimSun" pitchFamily="34" charset="-120"/>
              </a:rPr>
              <a:t>米七八左右</a:t>
            </a:r>
            <a:r>
              <a:rPr lang="en-US" altLang="zh-CN" sz="2400" b="0" i="0" u="sng" dirty="0">
                <a:solidFill>
                  <a:srgbClr val="000000"/>
                </a:solidFill>
                <a:latin typeface="SimSun" pitchFamily="34" charset="0"/>
                <a:ea typeface="SimSun" pitchFamily="34" charset="-122"/>
                <a:cs typeface="SimSun" pitchFamily="34" charset="-120"/>
              </a:rPr>
              <a:t>，样子如同蜥蜴一般</a:t>
            </a:r>
            <a:r>
              <a:rPr lang="en-US" altLang="zh-CN" sz="2400" b="0" i="0" dirty="0">
                <a:solidFill>
                  <a:srgbClr val="000000"/>
                </a:solidFill>
                <a:latin typeface="SimSun" pitchFamily="34" charset="0"/>
                <a:ea typeface="SimSun" pitchFamily="34" charset="-122"/>
                <a:cs typeface="SimSun" pitchFamily="34" charset="-120"/>
              </a:rPr>
              <a:t>。它昂首、弓身、长尾，前爪扒，后爪蹬</a:t>
            </a:r>
            <a:r>
              <a:rPr lang="en-US" altLang="zh-CN" sz="2400" b="0" i="0">
                <a:solidFill>
                  <a:srgbClr val="000000"/>
                </a:solidFill>
                <a:latin typeface="SimSun" pitchFamily="34" charset="0"/>
                <a:ea typeface="SimSun" pitchFamily="34" charset="-122"/>
                <a:cs typeface="SimSun" pitchFamily="34" charset="-120"/>
              </a:rPr>
              <a:t>，作</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腾飞状</a:t>
            </a:r>
            <a:r>
              <a:rPr lang="en-US" altLang="zh-CN" sz="2400" b="0" i="0" dirty="0">
                <a:solidFill>
                  <a:srgbClr val="000000"/>
                </a:solidFill>
                <a:latin typeface="SimSun" pitchFamily="34" charset="0"/>
                <a:ea typeface="SimSun" pitchFamily="34" charset="-122"/>
                <a:cs typeface="SimSun" pitchFamily="34" charset="-120"/>
              </a:rPr>
              <a:t>。别看它造型粗犷，也没有艳丽的色彩，却是一件极其珍贵的文物</a:t>
            </a:r>
            <a:r>
              <a:rPr lang="en-US" altLang="zh-CN" sz="2400" b="0" i="0">
                <a:solidFill>
                  <a:srgbClr val="000000"/>
                </a:solidFill>
                <a:latin typeface="SimSun" pitchFamily="34" charset="0"/>
                <a:ea typeface="SimSun" pitchFamily="34" charset="-122"/>
                <a:cs typeface="SimSun" pitchFamily="34" charset="-120"/>
              </a:rPr>
              <a:t>。它</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是从当地一座七千多年前原始社会的墓葬中发掘出来的</a:t>
            </a:r>
            <a:r>
              <a:rPr lang="en-US" altLang="zh-CN" sz="2400" b="0" i="0" dirty="0">
                <a:solidFill>
                  <a:srgbClr val="000000"/>
                </a:solidFill>
                <a:latin typeface="SimSun" pitchFamily="34" charset="0"/>
                <a:ea typeface="SimSun" pitchFamily="34" charset="-122"/>
                <a:cs typeface="SimSun" pitchFamily="34" charset="-120"/>
              </a:rPr>
              <a:t>，考古学家称它为</a:t>
            </a:r>
            <a:r>
              <a:rPr lang="en-US" altLang="zh-CN" sz="2400" b="0" i="0">
                <a:solidFill>
                  <a:srgbClr val="000000"/>
                </a:solidFill>
                <a:latin typeface="SimSun" pitchFamily="34" charset="0"/>
                <a:ea typeface="SimSun" pitchFamily="34" charset="-122"/>
                <a:cs typeface="SimSun" pitchFamily="34" charset="-120"/>
              </a:rPr>
              <a:t>“中</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华第一龙</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7&amp;si=17checked= 1 &amp; amp; version = 1.0.5checked=1&amp;version=1.0.5">
    <p:spTree>
      <p:nvGrpSpPr>
        <p:cNvPr id="1" name=""/>
        <p:cNvGrpSpPr/>
        <p:nvPr/>
      </p:nvGrpSpPr>
      <p:grpSpPr>
        <a:xfrm>
          <a:off x="0" y="0"/>
          <a:ext cx="0" cy="0"/>
          <a:chOff x="0" y="0"/>
          <a:chExt cx="0" cy="0"/>
        </a:xfrm>
      </p:grpSpPr>
      <p:sp>
        <p:nvSpPr>
          <p:cNvPr id="2" name="QO_3_BD.42_2#8685a1f9b?vcp=1&amp;pid=03dca0653&amp;color=0,0,0&amp;mp=1&amp;vtp=1&amp;bt=1&amp;bbb=1&amp;hb=1"/>
          <p:cNvSpPr/>
          <p:nvPr/>
        </p:nvSpPr>
        <p:spPr>
          <a:xfrm>
            <a:off x="896112" y="1533715"/>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②“中华第一龙”说明中华民族在形成初期，就把龙作为自己的图腾</a:t>
            </a:r>
            <a:r>
              <a:rPr lang="en-US" altLang="zh-CN" sz="2400" b="0" i="0">
                <a:solidFill>
                  <a:srgbClr val="000000"/>
                </a:solidFill>
                <a:latin typeface="SimSun" pitchFamily="34" charset="0"/>
                <a:ea typeface="SimSun" pitchFamily="34" charset="-122"/>
                <a:cs typeface="SimSun" pitchFamily="34" charset="-120"/>
              </a:rPr>
              <a:t>。图</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腾</a:t>
            </a:r>
            <a:r>
              <a:rPr lang="en-US" altLang="zh-CN" sz="2400" b="0" i="0" dirty="0">
                <a:solidFill>
                  <a:srgbClr val="000000"/>
                </a:solidFill>
                <a:latin typeface="SimSun" pitchFamily="34" charset="0"/>
                <a:ea typeface="SimSun" pitchFamily="34" charset="-122"/>
                <a:cs typeface="SimSun" pitchFamily="34" charset="-120"/>
              </a:rPr>
              <a:t>，是一个民族认定的标志。古时候</a:t>
            </a:r>
            <a:r>
              <a:rPr lang="en-US" altLang="zh-CN" sz="2400" b="0" i="0">
                <a:solidFill>
                  <a:srgbClr val="000000"/>
                </a:solidFill>
                <a:latin typeface="SimSun" pitchFamily="34" charset="0"/>
                <a:ea typeface="SimSun" pitchFamily="34" charset="-122"/>
                <a:cs typeface="SimSun" pitchFamily="34" charset="-120"/>
              </a:rPr>
              <a:t>，各个民族都会选取某种动物或某种植物</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作为图腾</a:t>
            </a:r>
            <a:r>
              <a:rPr lang="en-US" altLang="zh-CN" sz="2400" b="0" i="0" dirty="0">
                <a:solidFill>
                  <a:srgbClr val="000000"/>
                </a:solidFill>
                <a:latin typeface="SimSun" pitchFamily="34" charset="0"/>
                <a:ea typeface="SimSun" pitchFamily="34" charset="-122"/>
                <a:cs typeface="SimSun" pitchFamily="34" charset="-120"/>
              </a:rPr>
              <a:t>，以它作为自己民族的象征和希望。</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③</a:t>
            </a:r>
            <a:r>
              <a:rPr lang="en-US" altLang="zh-CN" sz="2400" b="0" i="0" dirty="0">
                <a:solidFill>
                  <a:srgbClr val="000000"/>
                </a:solidFill>
                <a:latin typeface="SimSun" pitchFamily="34" charset="0"/>
                <a:ea typeface="SimSun" pitchFamily="34" charset="-122"/>
                <a:cs typeface="SimSun" pitchFamily="34" charset="-120"/>
              </a:rPr>
              <a:t>作为中华民族图腾的龙，并不是一种实有的动物，</a:t>
            </a:r>
            <a:r>
              <a:rPr lang="en-US" altLang="zh-CN" sz="2400" b="0" i="0">
                <a:solidFill>
                  <a:srgbClr val="000000"/>
                </a:solidFill>
                <a:latin typeface="SimSun" pitchFamily="34" charset="0"/>
                <a:ea typeface="SimSun" pitchFamily="34" charset="-122"/>
                <a:cs typeface="SimSun" pitchFamily="34" charset="-120"/>
              </a:rPr>
              <a:t>而是一种艺术形象，</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是我们的祖先通过想象创造出来的</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它的原形，可能是蛇</a:t>
            </a:r>
            <a:r>
              <a:rPr lang="en-US" altLang="zh-CN" sz="2400" b="0" i="0" dirty="0">
                <a:solidFill>
                  <a:srgbClr val="000000"/>
                </a:solidFill>
                <a:latin typeface="SimSun" pitchFamily="34" charset="0"/>
                <a:ea typeface="SimSun" pitchFamily="34" charset="-122"/>
                <a:cs typeface="SimSun" pitchFamily="34" charset="-120"/>
              </a:rPr>
              <a:t>、蜥蜴、</a:t>
            </a:r>
            <a:r>
              <a:rPr lang="en-US" altLang="zh-CN" sz="2400" b="0" i="0">
                <a:solidFill>
                  <a:srgbClr val="000000"/>
                </a:solidFill>
                <a:latin typeface="SimSun" pitchFamily="34" charset="0"/>
                <a:ea typeface="SimSun" pitchFamily="34" charset="-122"/>
                <a:cs typeface="SimSun" pitchFamily="34" charset="-120"/>
              </a:rPr>
              <a:t>鳄鱼之类，</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后来随着民族的发展壮大</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人们不断进行艺术加工，逐渐形成了今天大家看到</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的龙的形象</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3" name="QO_3_BD.42_2#8685a1f9b?vcp=1&amp;pid=03dca0653&amp;color=0,0,0&amp;mp=1&amp;vtp=1&amp;bt=1&amp;bbb=1&amp;hb=1&amp;zzd= 6">
            <a:extLst>
              <a:ext uri="{FF2B5EF4-FFF2-40B4-BE49-F238E27FC236}">
                <a16:creationId xmlns:a16="http://schemas.microsoft.com/office/drawing/2014/main" id="{E5589879-562E-A18B-4D19-A83505D53BE4}"/>
              </a:ext>
            </a:extLst>
          </p:cNvPr>
          <p:cNvSpPr/>
          <p:nvPr/>
        </p:nvSpPr>
        <p:spPr>
          <a:xfrm>
            <a:off x="7430294" y="434041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O_3_BD.42_2#8685a1f9b?vcp=1&amp;pid=03dca0653&amp;color=0,0,0&amp;mp=1&amp;vtp=1&amp;bt=1&amp;bbb=1&amp;hb=1&amp;zzd= 6">
            <a:extLst>
              <a:ext uri="{FF2B5EF4-FFF2-40B4-BE49-F238E27FC236}">
                <a16:creationId xmlns:a16="http://schemas.microsoft.com/office/drawing/2014/main" id="{2D316364-E152-1720-1DFF-834F4F366D8F}"/>
              </a:ext>
            </a:extLst>
          </p:cNvPr>
          <p:cNvSpPr/>
          <p:nvPr/>
        </p:nvSpPr>
        <p:spPr>
          <a:xfrm>
            <a:off x="7735094" y="434041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O_3_BD.42_2#8685a1f9b?vcp=1&amp;pid=03dca0653&amp;color=0,0,0&amp;mp=1&amp;vtp=1&amp;bt=1&amp;bbb=1&amp;hb=1&amp;zzd= 7">
            <a:extLst>
              <a:ext uri="{FF2B5EF4-FFF2-40B4-BE49-F238E27FC236}">
                <a16:creationId xmlns:a16="http://schemas.microsoft.com/office/drawing/2014/main" id="{5B5D9A93-FDB5-888A-6FBA-1C7E4E7CAC95}"/>
              </a:ext>
            </a:extLst>
          </p:cNvPr>
          <p:cNvSpPr/>
          <p:nvPr/>
        </p:nvSpPr>
        <p:spPr>
          <a:xfrm>
            <a:off x="8039894" y="489921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O_3_BD.42_2#8685a1f9b?vcp=1&amp;pid=03dca0653&amp;color=0,0,0&amp;mp=1&amp;vtp=1&amp;bt=1&amp;bbb=1&amp;hb=1&amp;zzd= 7">
            <a:extLst>
              <a:ext uri="{FF2B5EF4-FFF2-40B4-BE49-F238E27FC236}">
                <a16:creationId xmlns:a16="http://schemas.microsoft.com/office/drawing/2014/main" id="{1F53212A-CD7E-955D-7A08-62017AB9860A}"/>
              </a:ext>
            </a:extLst>
          </p:cNvPr>
          <p:cNvSpPr/>
          <p:nvPr/>
        </p:nvSpPr>
        <p:spPr>
          <a:xfrm>
            <a:off x="8344694" y="489921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nodePh="1">
                                  <p:stCondLst>
                                    <p:cond delay="0"/>
                                  </p:stCondLst>
                                  <p:endCondLst>
                                    <p:cond evt="begin" delay="0">
                                      <p:tn val="29"/>
                                    </p:cond>
                                  </p:end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bg/>
                                          </p:spTgt>
                                        </p:tgtEl>
                                        <p:attrNameLst>
                                          <p:attrName>style.visibility</p:attrName>
                                        </p:attrNameLst>
                                      </p:cBhvr>
                                      <p:to>
                                        <p:strVal val="visible"/>
                                      </p:to>
                                    </p:set>
                                    <p:anim calcmode="lin" valueType="num">
                                      <p:cBhvr additive="base">
                                        <p:cTn id="3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4">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nodePh="1">
                                  <p:stCondLst>
                                    <p:cond delay="0"/>
                                  </p:stCondLst>
                                  <p:endCondLst>
                                    <p:cond evt="begin" delay="0">
                                      <p:tn val="37"/>
                                    </p:cond>
                                  </p:endCondLst>
                                  <p:childTnLst>
                                    <p:set>
                                      <p:cBhvr>
                                        <p:cTn id="38" dur="1" fill="hold">
                                          <p:stCondLst>
                                            <p:cond delay="0"/>
                                          </p:stCondLst>
                                        </p:cTn>
                                        <p:tgtEl>
                                          <p:spTgt spid="3">
                                            <p:txEl>
                                              <p:pRg st="0" end="0"/>
                                            </p:txEl>
                                          </p:spTgt>
                                        </p:tgtEl>
                                        <p:attrNameLst>
                                          <p:attrName>style.visibility</p:attrName>
                                        </p:attrNameLst>
                                      </p:cBhvr>
                                      <p:to>
                                        <p:strVal val="visible"/>
                                      </p:to>
                                    </p:set>
                                    <p:anim calcmode="lin" valueType="num">
                                      <p:cBhvr additive="base">
                                        <p:cTn id="3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bg/>
                                          </p:spTgt>
                                        </p:tgtEl>
                                        <p:attrNameLst>
                                          <p:attrName>style.visibility</p:attrName>
                                        </p:attrNameLst>
                                      </p:cBhvr>
                                      <p:to>
                                        <p:strVal val="visible"/>
                                      </p:to>
                                    </p:set>
                                    <p:anim calcmode="lin" valueType="num">
                                      <p:cBhvr additive="base">
                                        <p:cTn id="4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3">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 calcmode="lin" valueType="num">
                                      <p:cBhvr additive="base">
                                        <p:cTn id="4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txEl>
                                              <p:pRg st="5" end="5"/>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nodePh="1">
                                  <p:stCondLst>
                                    <p:cond delay="0"/>
                                  </p:stCondLst>
                                  <p:endCondLst>
                                    <p:cond evt="begin" delay="0">
                                      <p:tn val="49"/>
                                    </p:cond>
                                  </p:end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bg/>
                                          </p:spTgt>
                                        </p:tgtEl>
                                        <p:attrNameLst>
                                          <p:attrName>style.visibility</p:attrName>
                                        </p:attrNameLst>
                                      </p:cBhvr>
                                      <p:to>
                                        <p:strVal val="visible"/>
                                      </p:to>
                                    </p:set>
                                    <p:anim calcmode="lin" valueType="num">
                                      <p:cBhvr additive="base">
                                        <p:cTn id="5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6">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nodePh="1">
                                  <p:stCondLst>
                                    <p:cond delay="0"/>
                                  </p:stCondLst>
                                  <p:endCondLst>
                                    <p:cond evt="begin" delay="0">
                                      <p:tn val="57"/>
                                    </p:cond>
                                  </p:endCondLst>
                                  <p:childTnLst>
                                    <p:set>
                                      <p:cBhvr>
                                        <p:cTn id="58" dur="1" fill="hold">
                                          <p:stCondLst>
                                            <p:cond delay="0"/>
                                          </p:stCondLst>
                                        </p:cTn>
                                        <p:tgtEl>
                                          <p:spTgt spid="5">
                                            <p:txEl>
                                              <p:pRg st="0" end="0"/>
                                            </p:txEl>
                                          </p:spTgt>
                                        </p:tgtEl>
                                        <p:attrNameLst>
                                          <p:attrName>style.visibility</p:attrName>
                                        </p:attrNameLst>
                                      </p:cBhvr>
                                      <p:to>
                                        <p:strVal val="visible"/>
                                      </p:to>
                                    </p:set>
                                    <p:anim calcmode="lin" valueType="num">
                                      <p:cBhvr additive="base">
                                        <p:cTn id="5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
                                            <p:bg/>
                                          </p:spTgt>
                                        </p:tgtEl>
                                        <p:attrNameLst>
                                          <p:attrName>style.visibility</p:attrName>
                                        </p:attrNameLst>
                                      </p:cBhvr>
                                      <p:to>
                                        <p:strVal val="visible"/>
                                      </p:to>
                                    </p:set>
                                    <p:anim calcmode="lin" valueType="num">
                                      <p:cBhvr additive="base">
                                        <p:cTn id="6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5">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
                                            <p:txEl>
                                              <p:pRg st="6" end="6"/>
                                            </p:txEl>
                                          </p:spTgt>
                                        </p:tgtEl>
                                        <p:attrNameLst>
                                          <p:attrName>style.visibility</p:attrName>
                                        </p:attrNameLst>
                                      </p:cBhvr>
                                      <p:to>
                                        <p:strVal val="visible"/>
                                      </p:to>
                                    </p:set>
                                    <p:anim calcmode="lin" valueType="num">
                                      <p:cBhvr additive="base">
                                        <p:cTn id="6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checked= 1 &amp; amp; version = 1.0.5checked=1&amp;version=1.0.5">
    <p:spTree>
      <p:nvGrpSpPr>
        <p:cNvPr id="1" name=""/>
        <p:cNvGrpSpPr/>
        <p:nvPr/>
      </p:nvGrpSpPr>
      <p:grpSpPr>
        <a:xfrm>
          <a:off x="0" y="0"/>
          <a:ext cx="0" cy="0"/>
          <a:chOff x="0" y="0"/>
          <a:chExt cx="0" cy="0"/>
        </a:xfrm>
      </p:grpSpPr>
      <p:sp>
        <p:nvSpPr>
          <p:cNvPr id="2" name="C_1_BD#4d799df10.fixed?vcp=1&amp;color=0,0,0&amp;vtp=1&amp;bbb=1"/>
          <p:cNvSpPr/>
          <p:nvPr/>
        </p:nvSpPr>
        <p:spPr>
          <a:xfrm>
            <a:off x="384048" y="1719072"/>
            <a:ext cx="11420856" cy="1197864"/>
          </a:xfrm>
          <a:prstGeom prst="rect">
            <a:avLst/>
          </a:prstGeom>
          <a:noFill/>
          <a:ln/>
        </p:spPr>
        <p:txBody>
          <a:bodyPr wrap="none" lIns="0" tIns="0" rIns="0" bIns="0" rtlCol="0" anchor="ctr"/>
          <a:lstStyle/>
          <a:p>
            <a:pPr algn="ctr" latinLnBrk="1">
              <a:lnSpc>
                <a:spcPts val="7500"/>
              </a:lnSpc>
            </a:pPr>
            <a:r>
              <a:rPr lang="en-US" altLang="zh-CN" sz="6000" b="1" i="0" dirty="0">
                <a:solidFill>
                  <a:srgbClr val="000000"/>
                </a:solidFill>
                <a:latin typeface="Microsoft YaHei Bold" pitchFamily="34" charset="0"/>
                <a:ea typeface="Microsoft YaHei Bold" pitchFamily="34" charset="-122"/>
                <a:cs typeface="Microsoft YaHei Bold" pitchFamily="34" charset="-120"/>
              </a:rPr>
              <a:t>郑州金水区期末检测卷</a:t>
            </a:r>
            <a:endParaRPr lang="en-US" altLang="zh-CN" sz="6000" dirty="0"/>
          </a:p>
        </p:txBody>
      </p:sp>
      <p:sp>
        <p:nvSpPr>
          <p:cNvPr id="3" name="C_1_BD#4d799df10.fixed?vcp=1&amp;color=0,0,0&amp;vtp=1&amp;bbb=1"/>
          <p:cNvSpPr/>
          <p:nvPr/>
        </p:nvSpPr>
        <p:spPr>
          <a:xfrm>
            <a:off x="384048" y="2916936"/>
            <a:ext cx="11420856" cy="1197864"/>
          </a:xfrm>
          <a:prstGeom prst="rect">
            <a:avLst/>
          </a:prstGeom>
          <a:noFill/>
          <a:ln/>
        </p:spPr>
        <p:txBody>
          <a:bodyPr wrap="none" lIns="0" tIns="0" rIns="0" bIns="0" rtlCol="0" anchor="ctr"/>
          <a:lstStyle/>
          <a:p>
            <a:pPr algn="ctr" latinLnBrk="1">
              <a:lnSpc>
                <a:spcPts val="7500"/>
              </a:lnSpc>
            </a:pPr>
            <a:r>
              <a:rPr lang="en-US" altLang="zh-CN" sz="6000" b="1" i="0" spc="-100" dirty="0">
                <a:solidFill>
                  <a:srgbClr val="000000"/>
                </a:solidFill>
                <a:latin typeface="Microsoft YaHei Bold" pitchFamily="34" charset="0"/>
                <a:ea typeface="Microsoft YaHei Bold" pitchFamily="34" charset="-122"/>
                <a:cs typeface="Microsoft YaHei Bold" pitchFamily="34" charset="-120"/>
              </a:rPr>
              <a:t>（2023—2024学年度第二学期）</a:t>
            </a:r>
            <a:endParaRPr lang="en-US" altLang="zh-CN" sz="6000" spc="-1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8&amp;si=18checked= 1 &amp; amp; version = 1.0.5checked=1&amp;version=1.0.5">
    <p:spTree>
      <p:nvGrpSpPr>
        <p:cNvPr id="1" name=""/>
        <p:cNvGrpSpPr/>
        <p:nvPr/>
      </p:nvGrpSpPr>
      <p:grpSpPr>
        <a:xfrm>
          <a:off x="0" y="0"/>
          <a:ext cx="0" cy="0"/>
          <a:chOff x="0" y="0"/>
          <a:chExt cx="0" cy="0"/>
        </a:xfrm>
      </p:grpSpPr>
      <p:sp>
        <p:nvSpPr>
          <p:cNvPr id="2" name="QO_3_BD.42_3#8685a1f9b?vcp=1&amp;pid=03dca0653&amp;color=0,0,0&amp;vtp=1&amp;bt=1&amp;bbb=1&amp;hb=1"/>
          <p:cNvSpPr/>
          <p:nvPr/>
        </p:nvSpPr>
        <p:spPr>
          <a:xfrm>
            <a:off x="896112" y="1540065"/>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④古时候，人们对大自然的许多现象无法作出科学的解释</a:t>
            </a:r>
            <a:r>
              <a:rPr lang="en-US" altLang="zh-CN" sz="2400" b="0" i="0">
                <a:solidFill>
                  <a:srgbClr val="000000"/>
                </a:solidFill>
                <a:latin typeface="SimSun" pitchFamily="34" charset="0"/>
                <a:ea typeface="SimSun" pitchFamily="34" charset="-122"/>
                <a:cs typeface="SimSun" pitchFamily="34" charset="-120"/>
              </a:rPr>
              <a:t>，更没有控制自</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然的能力</a:t>
            </a:r>
            <a:r>
              <a:rPr lang="en-US" altLang="zh-CN" sz="2400" b="0" i="0" dirty="0">
                <a:solidFill>
                  <a:srgbClr val="000000"/>
                </a:solidFill>
                <a:latin typeface="SimSun" pitchFamily="34" charset="0"/>
                <a:ea typeface="SimSun" pitchFamily="34" charset="-122"/>
                <a:cs typeface="SimSun" pitchFamily="34" charset="-120"/>
              </a:rPr>
              <a:t>。群山连绵，惊涛骇浪，电闪雷鸣，暴风骤雨，</a:t>
            </a:r>
            <a:r>
              <a:rPr lang="en-US" altLang="zh-CN" sz="2400" b="0" i="0">
                <a:solidFill>
                  <a:srgbClr val="000000"/>
                </a:solidFill>
                <a:latin typeface="SimSun" pitchFamily="34" charset="0"/>
                <a:ea typeface="SimSun" pitchFamily="34" charset="-122"/>
                <a:cs typeface="SimSun" pitchFamily="34" charset="-120"/>
              </a:rPr>
              <a:t>都使他们震惊和崇拜。</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于是</a:t>
            </a:r>
            <a:r>
              <a:rPr lang="en-US" altLang="zh-CN" sz="2400" b="0" i="0" dirty="0">
                <a:solidFill>
                  <a:srgbClr val="000000"/>
                </a:solidFill>
                <a:latin typeface="SimSun" pitchFamily="34" charset="0"/>
                <a:ea typeface="SimSun" pitchFamily="34" charset="-122"/>
                <a:cs typeface="SimSun" pitchFamily="34" charset="-120"/>
              </a:rPr>
              <a:t>，我们的祖先便希望自己的图腾具备风雨雷电那样的力量</a:t>
            </a:r>
            <a:r>
              <a:rPr lang="en-US" altLang="zh-CN" sz="2400" b="0" i="0">
                <a:solidFill>
                  <a:srgbClr val="000000"/>
                </a:solidFill>
                <a:latin typeface="SimSun" pitchFamily="34" charset="0"/>
                <a:ea typeface="SimSun" pitchFamily="34" charset="-122"/>
                <a:cs typeface="SimSun" pitchFamily="34" charset="-120"/>
              </a:rPr>
              <a:t>，群山大河那样</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的雄姿</a:t>
            </a:r>
            <a:r>
              <a:rPr lang="en-US" altLang="zh-CN" sz="2400" b="0" i="0" dirty="0">
                <a:solidFill>
                  <a:srgbClr val="000000"/>
                </a:solidFill>
                <a:latin typeface="SimSun" pitchFamily="34" charset="0"/>
                <a:ea typeface="SimSun" pitchFamily="34" charset="-122"/>
                <a:cs typeface="SimSun" pitchFamily="34" charset="-120"/>
              </a:rPr>
              <a:t>，让它像鸟一样能腾云驾雾，像鱼一样可以在水中游弋</a:t>
            </a:r>
            <a:r>
              <a:rPr lang="en-US" altLang="zh-CN" sz="2400" b="0" i="0">
                <a:solidFill>
                  <a:srgbClr val="000000"/>
                </a:solidFill>
                <a:latin typeface="SimSun" pitchFamily="34" charset="0"/>
                <a:ea typeface="SimSun" pitchFamily="34" charset="-122"/>
                <a:cs typeface="SimSun" pitchFamily="34" charset="-120"/>
              </a:rPr>
              <a:t>，像马一样可以</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飞快奔跑</a:t>
            </a:r>
            <a:r>
              <a:rPr lang="en-US" altLang="zh-CN" sz="2400" b="0" i="0" dirty="0">
                <a:solidFill>
                  <a:srgbClr val="000000"/>
                </a:solidFill>
                <a:latin typeface="SimSun" panose="02010600030101010101" pitchFamily="2" charset="-122"/>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因此他们将许多动物的特点都集中到龙的身上，</a:t>
            </a:r>
            <a:r>
              <a:rPr lang="en-US" altLang="zh-CN" sz="2400" b="0" i="0">
                <a:solidFill>
                  <a:srgbClr val="000000"/>
                </a:solidFill>
                <a:latin typeface="SimSun" pitchFamily="34" charset="0"/>
                <a:ea typeface="SimSun" pitchFamily="34" charset="-122"/>
                <a:cs typeface="SimSun" pitchFamily="34" charset="-120"/>
              </a:rPr>
              <a:t>渐渐形成了驼头、</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鹿角</a:t>
            </a:r>
            <a:r>
              <a:rPr lang="en-US" altLang="zh-CN" sz="2400" b="0" i="0" dirty="0">
                <a:solidFill>
                  <a:srgbClr val="000000"/>
                </a:solidFill>
                <a:latin typeface="SimSun" pitchFamily="34" charset="0"/>
                <a:ea typeface="SimSun" pitchFamily="34" charset="-122"/>
                <a:cs typeface="SimSun" pitchFamily="34" charset="-120"/>
              </a:rPr>
              <a:t>、蛇颈、龟眼、鱼鳞、虎掌、鹰爪、牛耳的样子。这种复合结构</a:t>
            </a:r>
            <a:r>
              <a:rPr lang="en-US" altLang="zh-CN" sz="2400" b="0" i="0">
                <a:solidFill>
                  <a:srgbClr val="000000"/>
                </a:solidFill>
                <a:latin typeface="SimSun" pitchFamily="34" charset="0"/>
                <a:ea typeface="SimSun" pitchFamily="34" charset="-122"/>
                <a:cs typeface="SimSun" pitchFamily="34" charset="-120"/>
              </a:rPr>
              <a:t>，意味着</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龙是万能之兽</a:t>
            </a:r>
            <a:r>
              <a:rPr lang="en-US" altLang="zh-CN" sz="2400" b="0" i="0" dirty="0">
                <a:solidFill>
                  <a:srgbClr val="000000"/>
                </a:solidFill>
                <a:latin typeface="SimSun" pitchFamily="34" charset="0"/>
                <a:ea typeface="SimSun" pitchFamily="34" charset="-122"/>
                <a:cs typeface="SimSun" pitchFamily="34" charset="-120"/>
              </a:rPr>
              <a:t>，万能之神。</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9&amp;si=19checked= 1 &amp; amp; version = 1.0.5checked=1&amp;version=1.0.5">
    <p:spTree>
      <p:nvGrpSpPr>
        <p:cNvPr id="1" name=""/>
        <p:cNvGrpSpPr/>
        <p:nvPr/>
      </p:nvGrpSpPr>
      <p:grpSpPr>
        <a:xfrm>
          <a:off x="0" y="0"/>
          <a:ext cx="0" cy="0"/>
          <a:chOff x="0" y="0"/>
          <a:chExt cx="0" cy="0"/>
        </a:xfrm>
      </p:grpSpPr>
      <p:sp>
        <p:nvSpPr>
          <p:cNvPr id="2" name="QO_3_BD.42_4#8685a1f9b?vcp=1&amp;pid=03dca0653&amp;color=0,0,0&amp;vtp=1&amp;bt=1&amp;bbb=1&amp;hb=1"/>
          <p:cNvSpPr/>
          <p:nvPr/>
        </p:nvSpPr>
        <p:spPr>
          <a:xfrm>
            <a:off x="896112" y="1265745"/>
            <a:ext cx="10387584" cy="4386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⑤龙在我们民族的心目中，代表着吉祥，象征着神圣，</a:t>
            </a:r>
            <a:r>
              <a:rPr lang="en-US" altLang="zh-CN" sz="2400" b="0" i="0">
                <a:solidFill>
                  <a:srgbClr val="000000"/>
                </a:solidFill>
                <a:latin typeface="SimSun" pitchFamily="34" charset="0"/>
                <a:ea typeface="SimSun" pitchFamily="34" charset="-122"/>
                <a:cs typeface="SimSun" pitchFamily="34" charset="-120"/>
              </a:rPr>
              <a:t>又是力量的化身。</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至今</a:t>
            </a:r>
            <a:r>
              <a:rPr lang="en-US" altLang="zh-CN" sz="2400" b="0" i="0" dirty="0">
                <a:solidFill>
                  <a:srgbClr val="000000"/>
                </a:solidFill>
                <a:latin typeface="SimSun" pitchFamily="34" charset="0"/>
                <a:ea typeface="SimSun" pitchFamily="34" charset="-122"/>
                <a:cs typeface="SimSun" pitchFamily="34" charset="-120"/>
              </a:rPr>
              <a:t>，不少建筑物和生活用品，都以龙作为装饰，人们把它雕在房椽上</a:t>
            </a:r>
            <a:r>
              <a:rPr lang="en-US" altLang="zh-CN" sz="2400" b="0" i="0">
                <a:solidFill>
                  <a:srgbClr val="000000"/>
                </a:solidFill>
                <a:latin typeface="SimSun" pitchFamily="34" charset="0"/>
                <a:ea typeface="SimSun" pitchFamily="34" charset="-122"/>
                <a:cs typeface="SimSun" pitchFamily="34" charset="-120"/>
              </a:rPr>
              <a:t>、桥梁</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上</a:t>
            </a:r>
            <a:r>
              <a:rPr lang="en-US" altLang="zh-CN" sz="2400" b="0" i="0" dirty="0">
                <a:solidFill>
                  <a:srgbClr val="000000"/>
                </a:solidFill>
                <a:latin typeface="SimSun" pitchFamily="34" charset="0"/>
                <a:ea typeface="SimSun" pitchFamily="34" charset="-122"/>
                <a:cs typeface="SimSun" pitchFamily="34" charset="-120"/>
              </a:rPr>
              <a:t>、舟船上，刻在胡琴上、拐杖上、刀剑上。</a:t>
            </a:r>
            <a:r>
              <a:rPr lang="en-US" altLang="zh-CN" sz="2400" b="0" i="0">
                <a:solidFill>
                  <a:srgbClr val="000000"/>
                </a:solidFill>
                <a:latin typeface="SimSun" pitchFamily="34" charset="0"/>
                <a:ea typeface="SimSun" pitchFamily="34" charset="-122"/>
                <a:cs typeface="SimSun" pitchFamily="34" charset="-120"/>
              </a:rPr>
              <a:t>节日或庆典舞龙是最隆重的活动。</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父母希望孩子有所作为也被称作</a:t>
            </a:r>
            <a:r>
              <a:rPr lang="en-US" altLang="zh-CN" sz="2400" b="0" i="0" dirty="0">
                <a:solidFill>
                  <a:srgbClr val="000000"/>
                </a:solidFill>
                <a:latin typeface="SimSun" pitchFamily="34" charset="0"/>
                <a:ea typeface="SimSun" pitchFamily="34" charset="-122"/>
                <a:cs typeface="SimSun" pitchFamily="34" charset="-120"/>
              </a:rPr>
              <a:t>“望子成龙”。在我们的日常生活中，像</a:t>
            </a:r>
            <a:r>
              <a:rPr lang="en-US" altLang="zh-CN" sz="2400" b="0" i="0">
                <a:solidFill>
                  <a:srgbClr val="000000"/>
                </a:solidFill>
                <a:latin typeface="SimSun" pitchFamily="34" charset="0"/>
                <a:ea typeface="SimSun" pitchFamily="34" charset="-122"/>
                <a:cs typeface="SimSun" pitchFamily="34" charset="-120"/>
              </a:rPr>
              <a:t>“生</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龙活虎</a:t>
            </a:r>
            <a:r>
              <a:rPr lang="en-US" altLang="zh-CN" sz="2400" b="0" i="0" dirty="0">
                <a:solidFill>
                  <a:srgbClr val="000000"/>
                </a:solidFill>
                <a:latin typeface="SimSun" pitchFamily="34" charset="0"/>
                <a:ea typeface="SimSun" pitchFamily="34" charset="-122"/>
                <a:cs typeface="SimSun" pitchFamily="34" charset="-120"/>
              </a:rPr>
              <a:t>”“龙腾虎跃”“龙凤呈祥”等带有“龙”字的词语</a:t>
            </a:r>
            <a:r>
              <a:rPr lang="en-US" altLang="zh-CN" sz="2400" b="0" i="0">
                <a:solidFill>
                  <a:srgbClr val="000000"/>
                </a:solidFill>
                <a:latin typeface="SimSun" pitchFamily="34" charset="0"/>
                <a:ea typeface="SimSun" pitchFamily="34" charset="-122"/>
                <a:cs typeface="SimSun" pitchFamily="34" charset="-120"/>
              </a:rPr>
              <a:t>，都表示赞颂或祝</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福</a:t>
            </a:r>
            <a:r>
              <a:rPr lang="en-US" altLang="zh-CN" sz="2400" b="0" i="0" dirty="0">
                <a:solidFill>
                  <a:srgbClr val="000000"/>
                </a:solidFill>
                <a:latin typeface="SimSun" pitchFamily="34" charset="0"/>
                <a:ea typeface="SimSun" pitchFamily="34" charset="-122"/>
                <a:cs typeface="SimSun" pitchFamily="34" charset="-120"/>
              </a:rPr>
              <a:t>。歌词“遥远的东方有一条河，它的名字就叫黄河</a:t>
            </a:r>
            <a:r>
              <a:rPr lang="en-US" altLang="zh-CN" sz="2400" b="0" i="0" dirty="0">
                <a:solidFill>
                  <a:srgbClr val="000000"/>
                </a:solidFill>
                <a:latin typeface="SimSun" panose="02010600030101010101" pitchFamily="2" charset="-122"/>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古老的东方有一条龙，</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它的名字就叫中国</a:t>
            </a:r>
            <a:r>
              <a:rPr lang="en-US" altLang="zh-CN" sz="2400" b="0" i="0" dirty="0">
                <a:solidFill>
                  <a:srgbClr val="000000"/>
                </a:solidFill>
                <a:latin typeface="SimSun" pitchFamily="34" charset="0"/>
                <a:ea typeface="SimSun" pitchFamily="34" charset="-122"/>
                <a:cs typeface="SimSun" pitchFamily="34" charset="-120"/>
              </a:rPr>
              <a:t>”，抒发了我们民族的壮志豪情</a:t>
            </a:r>
            <a:r>
              <a:rPr lang="en-US" altLang="zh-CN" sz="2400" b="0" i="0">
                <a:solidFill>
                  <a:srgbClr val="000000"/>
                </a:solidFill>
                <a:latin typeface="SimSun" pitchFamily="34" charset="0"/>
                <a:ea typeface="SimSun" pitchFamily="34" charset="-122"/>
                <a:cs typeface="SimSun" pitchFamily="34" charset="-120"/>
              </a:rPr>
              <a:t>。我国社会主义建设不断取</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得举世瞩目的成就</a:t>
            </a:r>
            <a:r>
              <a:rPr lang="en-US" altLang="zh-CN" sz="2400" b="0" i="0" dirty="0">
                <a:solidFill>
                  <a:srgbClr val="000000"/>
                </a:solidFill>
                <a:latin typeface="SimSun" pitchFamily="34" charset="0"/>
                <a:ea typeface="SimSun" pitchFamily="34" charset="-122"/>
                <a:cs typeface="SimSun" pitchFamily="34" charset="-120"/>
              </a:rPr>
              <a:t>，被人们高度称赞为“巨龙腾飞”。</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0&amp;si=20checked= 1 &amp; amp; version = 1.0.5checked=1&amp;version=1.0.5">
    <p:spTree>
      <p:nvGrpSpPr>
        <p:cNvPr id="1" name=""/>
        <p:cNvGrpSpPr/>
        <p:nvPr/>
      </p:nvGrpSpPr>
      <p:grpSpPr>
        <a:xfrm>
          <a:off x="0" y="0"/>
          <a:ext cx="0" cy="0"/>
          <a:chOff x="0" y="0"/>
          <a:chExt cx="0" cy="0"/>
        </a:xfrm>
      </p:grpSpPr>
      <p:sp>
        <p:nvSpPr>
          <p:cNvPr id="2" name="QO_3_BD.42_5#8685a1f9b?vcp=1&amp;pid=03dca0653&amp;color=0,0,0&amp;vtp=1&amp;bt=1&amp;bbb=1&amp;hb=1"/>
          <p:cNvSpPr/>
          <p:nvPr/>
        </p:nvSpPr>
        <p:spPr>
          <a:xfrm>
            <a:off x="896112" y="1368552"/>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⑥“中华第一龙”的发现，再次证明中国是龙的故乡</a:t>
            </a:r>
            <a:r>
              <a:rPr lang="en-US" altLang="zh-CN" sz="2400" b="0" i="0">
                <a:solidFill>
                  <a:srgbClr val="000000"/>
                </a:solidFill>
                <a:latin typeface="SimSun" pitchFamily="34" charset="0"/>
                <a:ea typeface="SimSun" pitchFamily="34" charset="-122"/>
                <a:cs typeface="SimSun" pitchFamily="34" charset="-120"/>
              </a:rPr>
              <a:t>，中原是中华民族的</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发祥地</a:t>
            </a:r>
            <a:r>
              <a:rPr lang="en-US" altLang="zh-CN" sz="2400" b="0" i="0" dirty="0">
                <a:solidFill>
                  <a:srgbClr val="000000"/>
                </a:solidFill>
                <a:latin typeface="SimSun" pitchFamily="34" charset="0"/>
                <a:ea typeface="SimSun" pitchFamily="34" charset="-122"/>
                <a:cs typeface="SimSun" pitchFamily="34" charset="-120"/>
              </a:rPr>
              <a:t>，中国人是龙的传人。</a:t>
            </a:r>
            <a:endParaRPr lang="en-US" altLang="zh-CN" sz="2400" dirty="0"/>
          </a:p>
        </p:txBody>
      </p:sp>
      <p:sp>
        <p:nvSpPr>
          <p:cNvPr id="3" name="QB_4_BD.43_1#028e7b614?sp=1&amp;vcp=1&amp;pid=8685a1f9b&amp;color=0,0,0&amp;vtp=1&amp;bbb=1"/>
          <p:cNvSpPr/>
          <p:nvPr/>
        </p:nvSpPr>
        <p:spPr>
          <a:xfrm>
            <a:off x="896112" y="2465641"/>
            <a:ext cx="10387584" cy="474599"/>
          </a:xfrm>
          <a:prstGeom prst="rect">
            <a:avLst/>
          </a:prstGeom>
          <a:noFill/>
          <a:ln/>
        </p:spPr>
        <p:txBody>
          <a:bodyPr wrap="none" lIns="0" tIns="0" rIns="0" bIns="0" rtlCol="0" anchor="t"/>
          <a:lstStyle/>
          <a:p>
            <a:pPr algn="l" latinLnBrk="1">
              <a:lnSpc>
                <a:spcPts val="4200"/>
              </a:lnSpc>
            </a:pPr>
            <a:r>
              <a:rPr lang="en-US" altLang="zh-CN" sz="2400" b="0" i="0" spc="-100" dirty="0">
                <a:solidFill>
                  <a:srgbClr val="000000"/>
                </a:solidFill>
                <a:latin typeface="SimSun" pitchFamily="34" charset="0"/>
                <a:ea typeface="SimSun" pitchFamily="34" charset="-122"/>
                <a:cs typeface="SimSun" pitchFamily="34" charset="-120"/>
              </a:rPr>
              <a:t>（1）读短文题目，把你产生的疑问写下来，并结合短文内容，尝试解决。（4分）</a:t>
            </a:r>
            <a:endParaRPr lang="en-US" altLang="zh-CN" sz="2400" spc="-100" dirty="0"/>
          </a:p>
        </p:txBody>
      </p:sp>
      <p:graphicFrame>
        <p:nvGraphicFramePr>
          <p:cNvPr id="21" name="QB_4_BD.43_2#028e7b614?colgroup=14,18&amp;vcp=1&amp;pid=8685a1f9b&amp;color=0,0,0&amp;vtp=1&amp;bbb=1&amp;hb=1"/>
          <p:cNvGraphicFramePr>
            <a:graphicFrameLocks noGrp="1"/>
          </p:cNvGraphicFramePr>
          <p:nvPr>
            <p:extLst>
              <p:ext uri="{D42A27DB-BD31-4B8C-83A1-F6EECF244321}">
                <p14:modId xmlns:p14="http://schemas.microsoft.com/office/powerpoint/2010/main" val="924515094"/>
              </p:ext>
            </p:extLst>
          </p:nvPr>
        </p:nvGraphicFramePr>
        <p:xfrm>
          <a:off x="896112" y="3071368"/>
          <a:ext cx="10360152" cy="2405380"/>
        </p:xfrm>
        <a:graphic>
          <a:graphicData uri="http://schemas.openxmlformats.org/drawingml/2006/table">
            <a:tbl>
              <a:tblPr/>
              <a:tblGrid>
                <a:gridCol w="4654296">
                  <a:extLst>
                    <a:ext uri="{9D8B030D-6E8A-4147-A177-3AD203B41FA5}">
                      <a16:colId xmlns:a16="http://schemas.microsoft.com/office/drawing/2014/main" val="20000"/>
                    </a:ext>
                  </a:extLst>
                </a:gridCol>
                <a:gridCol w="5705856">
                  <a:extLst>
                    <a:ext uri="{9D8B030D-6E8A-4147-A177-3AD203B41FA5}">
                      <a16:colId xmlns:a16="http://schemas.microsoft.com/office/drawing/2014/main" val="20001"/>
                    </a:ext>
                  </a:extLst>
                </a:gridCol>
              </a:tblGrid>
              <a:tr h="471551">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提出疑问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解决疑问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33829">
                <a:tc>
                  <a:txBody>
                    <a:bodyPr/>
                    <a:lstStyle/>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疑问一：</a:t>
                      </a:r>
                      <a:r>
                        <a:rPr lang="en-US" altLang="zh-CN" sz="2400" i="0">
                          <a:solidFill>
                            <a:srgbClr val="000000"/>
                          </a:solidFill>
                          <a:latin typeface="SimSun" pitchFamily="34" charset="0"/>
                          <a:ea typeface="SimSun" pitchFamily="34" charset="-122"/>
                          <a:cs typeface="SimSun" pitchFamily="34" charset="-120"/>
                        </a:rPr>
                        <a:t>_____________________</a:t>
                      </a:r>
                    </a:p>
                    <a:p>
                      <a:pPr marL="0" indent="0" algn="l" latinLnBrk="1" hangingPunct="0">
                        <a:lnSpc>
                          <a:spcPts val="3800"/>
                        </a:lnSpc>
                      </a:pPr>
                      <a:r>
                        <a:rPr lang="en-US" altLang="zh-CN" sz="2400" i="0">
                          <a:solidFill>
                            <a:srgbClr val="000000"/>
                          </a:solidFill>
                          <a:latin typeface="SimSun" pitchFamily="34" charset="0"/>
                          <a:ea typeface="SimSun" pitchFamily="34" charset="-122"/>
                          <a:cs typeface="SimSun" pitchFamily="34" charset="-120"/>
                        </a:rPr>
                        <a:t>___________</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疑问二：</a:t>
                      </a:r>
                      <a:r>
                        <a:rPr lang="en-US" altLang="zh-CN" sz="2400" i="0">
                          <a:solidFill>
                            <a:srgbClr val="000000"/>
                          </a:solidFill>
                          <a:latin typeface="SimSun" pitchFamily="34" charset="0"/>
                          <a:ea typeface="SimSun" pitchFamily="34" charset="-122"/>
                          <a:cs typeface="SimSun" pitchFamily="34" charset="-120"/>
                        </a:rPr>
                        <a:t>_____________________</a:t>
                      </a:r>
                    </a:p>
                    <a:p>
                      <a:pPr marL="0" lvl="0" indent="0"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我解决了第</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SimSun" pitchFamily="34" charset="0"/>
                          <a:ea typeface="SimSun" pitchFamily="34" charset="-122"/>
                          <a:cs typeface="SimSun" pitchFamily="34" charset="-120"/>
                        </a:rPr>
                        <a:t>个疑问</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我的理解是</a:t>
                      </a:r>
                      <a:r>
                        <a:rPr lang="en-US" altLang="zh-CN" sz="2400" i="0">
                          <a:solidFill>
                            <a:srgbClr val="000000"/>
                          </a:solidFill>
                          <a:latin typeface="SimSun" pitchFamily="34" charset="0"/>
                          <a:ea typeface="SimSun" pitchFamily="34" charset="-122"/>
                          <a:cs typeface="SimSun" pitchFamily="34" charset="-120"/>
                        </a:rPr>
                        <a:t>____</a:t>
                      </a:r>
                    </a:p>
                    <a:p>
                      <a:pPr marL="0" indent="0" algn="l" latinLnBrk="1" hangingPunct="0">
                        <a:lnSpc>
                          <a:spcPts val="3800"/>
                        </a:lnSpc>
                      </a:pPr>
                      <a:r>
                        <a:rPr lang="en-US" altLang="zh-CN" sz="2400" i="0">
                          <a:solidFill>
                            <a:srgbClr val="000000"/>
                          </a:solidFill>
                          <a:latin typeface="SimSun" pitchFamily="34" charset="0"/>
                          <a:ea typeface="SimSun" pitchFamily="34" charset="-122"/>
                          <a:cs typeface="SimSun" pitchFamily="34" charset="-120"/>
                        </a:rPr>
                        <a:t>____________________________________</a:t>
                      </a:r>
                    </a:p>
                    <a:p>
                      <a:pPr marL="0" lvl="0" indent="0"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QB_4_AN.44_1#028e7b614.blank?vcp=1&amp;pid=8685a1f9b&amp;color=0,0,0&amp;vpa=21&amp;vtp=1&amp;bbb=1&amp;hb=1"/>
          <p:cNvSpPr/>
          <p:nvPr/>
        </p:nvSpPr>
        <p:spPr>
          <a:xfrm>
            <a:off x="968112" y="3546221"/>
            <a:ext cx="4527296" cy="906653"/>
          </a:xfrm>
          <a:prstGeom prst="rect">
            <a:avLst/>
          </a:prstGeom>
          <a:noFill/>
          <a:ln/>
        </p:spPr>
        <p:txBody>
          <a:bodyPr wrap="square" lIns="0" tIns="0" rIns="0" bIns="0" rtlCol="0" anchor="t"/>
          <a:lstStyle/>
          <a:p>
            <a:pPr latinLnBrk="1">
              <a:lnSpc>
                <a:spcPct val="13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示例】“</a:t>
            </a:r>
            <a:r>
              <a:rPr lang="en-US" altLang="zh-CN" sz="2400" b="0" i="0">
                <a:solidFill>
                  <a:srgbClr val="FF0000"/>
                </a:solidFill>
                <a:latin typeface="SimSun" pitchFamily="34" charset="0"/>
                <a:ea typeface="SimSun" pitchFamily="34" charset="-122"/>
                <a:cs typeface="SimSun" pitchFamily="34" charset="-120"/>
              </a:rPr>
              <a:t>中华第一龙” 是什么</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6" name="QB_4_AN.45_1#028e7b614.blank?vcp=1&amp;pid=8685a1f9b&amp;color=0,0,0&amp;vpa=22&amp;vtp=1&amp;bbb=1&amp;hb=1"/>
          <p:cNvSpPr/>
          <p:nvPr/>
        </p:nvSpPr>
        <p:spPr>
          <a:xfrm>
            <a:off x="968112" y="4511421"/>
            <a:ext cx="4527296" cy="906653"/>
          </a:xfrm>
          <a:prstGeom prst="rect">
            <a:avLst/>
          </a:prstGeom>
          <a:noFill/>
          <a:ln/>
        </p:spPr>
        <p:txBody>
          <a:bodyPr wrap="square" lIns="0" tIns="0" rIns="0" bIns="0" rtlCol="0" anchor="t"/>
          <a:lstStyle/>
          <a:p>
            <a:pPr latinLnBrk="1">
              <a:lnSpc>
                <a:spcPct val="13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为什么称它为“中华第一龙</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7" name="QB_4_AN.46_1#028e7b614.blank?vcp=1&amp;pid=8685a1f9b&amp;color=0,0,0&amp;vpa=23&amp;vtp=1"/>
          <p:cNvSpPr/>
          <p:nvPr/>
        </p:nvSpPr>
        <p:spPr>
          <a:xfrm>
            <a:off x="7163077" y="3787521"/>
            <a:ext cx="5254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一</a:t>
            </a:r>
            <a:endParaRPr lang="en-US" altLang="zh-CN" sz="2400" dirty="0"/>
          </a:p>
        </p:txBody>
      </p:sp>
      <p:sp>
        <p:nvSpPr>
          <p:cNvPr id="8" name="QB_4_AN.47_1#028e7b614.blank?vcp=1&amp;pid=8685a1f9b&amp;color=0,0,0&amp;vpa=24&amp;vtp=1&amp;bbb=1&amp;hb=1"/>
          <p:cNvSpPr/>
          <p:nvPr/>
        </p:nvSpPr>
        <p:spPr>
          <a:xfrm>
            <a:off x="5609708" y="3787521"/>
            <a:ext cx="5578856" cy="1382141"/>
          </a:xfrm>
          <a:prstGeom prst="rect">
            <a:avLst/>
          </a:prstGeom>
          <a:noFill/>
          <a:ln/>
        </p:spPr>
        <p:txBody>
          <a:bodyPr wrap="square" lIns="0" tIns="0" rIns="0" bIns="0" rtlCol="0" anchor="t"/>
          <a:lstStyle/>
          <a:p>
            <a:pPr latinLnBrk="1">
              <a:lnSpc>
                <a:spcPct val="13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它是从一座七千多年前原始社会的墓葬中发掘出来的一条用贝壳砌成的龙</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3">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bg/>
                                          </p:spTgt>
                                        </p:tgtEl>
                                        <p:attrNameLst>
                                          <p:attrName>style.visibility</p:attrName>
                                        </p:attrNameLst>
                                      </p:cBhvr>
                                      <p:to>
                                        <p:strVal val="visible"/>
                                      </p:to>
                                    </p:set>
                                    <p:anim calcmode="lin" valueType="num">
                                      <p:cBhvr additive="base">
                                        <p:cTn id="3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5">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 calcmode="lin" valueType="num">
                                      <p:cBhvr additive="base">
                                        <p:cTn id="3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bg/>
                                          </p:spTgt>
                                        </p:tgtEl>
                                        <p:attrNameLst>
                                          <p:attrName>style.visibility</p:attrName>
                                        </p:attrNameLst>
                                      </p:cBhvr>
                                      <p:to>
                                        <p:strVal val="visible"/>
                                      </p:to>
                                    </p:set>
                                    <p:anim calcmode="lin" valueType="num">
                                      <p:cBhvr additive="base">
                                        <p:cTn id="5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7">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txEl>
                                              <p:pRg st="0" end="0"/>
                                            </p:txEl>
                                          </p:spTgt>
                                        </p:tgtEl>
                                        <p:attrNameLst>
                                          <p:attrName>style.visibility</p:attrName>
                                        </p:attrNameLst>
                                      </p:cBhvr>
                                      <p:to>
                                        <p:strVal val="visible"/>
                                      </p:to>
                                    </p:set>
                                    <p:anim calcmode="lin" valueType="num">
                                      <p:cBhvr additive="base">
                                        <p:cTn id="5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
                                            <p:bg/>
                                          </p:spTgt>
                                        </p:tgtEl>
                                        <p:attrNameLst>
                                          <p:attrName>style.visibility</p:attrName>
                                        </p:attrNameLst>
                                      </p:cBhvr>
                                      <p:to>
                                        <p:strVal val="visible"/>
                                      </p:to>
                                    </p:set>
                                    <p:anim calcmode="lin" valueType="num">
                                      <p:cBhvr additive="base">
                                        <p:cTn id="5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8">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
                                            <p:txEl>
                                              <p:pRg st="0" end="0"/>
                                            </p:txEl>
                                          </p:spTgt>
                                        </p:tgtEl>
                                        <p:attrNameLst>
                                          <p:attrName>style.visibility</p:attrName>
                                        </p:attrNameLst>
                                      </p:cBhvr>
                                      <p:to>
                                        <p:strVal val="visible"/>
                                      </p:to>
                                    </p:set>
                                    <p:anim calcmode="lin" valueType="num">
                                      <p:cBhvr additive="base">
                                        <p:cTn id="6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5" grpId="0" build="p" animBg="1"/>
      <p:bldP spid="6" grpId="0" build="p" animBg="1"/>
      <p:bldP spid="7" grpId="0" build="p" animBg="1"/>
      <p:bldP spid="8"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1&amp;si=21checked= 1 &amp; amp; version = 1.0.5checked=1&amp;version=1.0.5">
    <p:spTree>
      <p:nvGrpSpPr>
        <p:cNvPr id="1" name=""/>
        <p:cNvGrpSpPr/>
        <p:nvPr/>
      </p:nvGrpSpPr>
      <p:grpSpPr>
        <a:xfrm>
          <a:off x="0" y="0"/>
          <a:ext cx="0" cy="0"/>
          <a:chOff x="0" y="0"/>
          <a:chExt cx="0" cy="0"/>
        </a:xfrm>
      </p:grpSpPr>
      <p:sp>
        <p:nvSpPr>
          <p:cNvPr id="2" name="QB_4_BD.48_1#192c64966?sp=1&amp;vcp=1&amp;pid=8685a1f9b&amp;color=0,0,0&amp;mp=1&amp;vtp=1&amp;bt=1&amp;bbb=1"/>
          <p:cNvSpPr/>
          <p:nvPr/>
        </p:nvSpPr>
        <p:spPr>
          <a:xfrm>
            <a:off x="896112" y="2359152"/>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（2）读第①自然段，注意画线部分，再照样子写一个熟悉的事物。（2</a:t>
            </a:r>
            <a:r>
              <a:rPr lang="en-US" altLang="zh-CN" sz="2400" b="0" i="0">
                <a:solidFill>
                  <a:srgbClr val="000000"/>
                </a:solidFill>
                <a:latin typeface="SimSun" pitchFamily="34" charset="0"/>
                <a:ea typeface="SimSun" pitchFamily="34" charset="-122"/>
                <a:cs typeface="SimSun" pitchFamily="34" charset="-120"/>
              </a:rPr>
              <a:t>分）</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a:t>
            </a:r>
            <a:endParaRPr lang="en-US" altLang="zh-CN" sz="2400" dirty="0"/>
          </a:p>
        </p:txBody>
      </p:sp>
      <p:sp>
        <p:nvSpPr>
          <p:cNvPr id="4" name="QB_4_AN.49_1#192c64966.blank?vcp=1&amp;pid=8685a1f9b&amp;color=0,0,0&amp;mp=1&amp;vpa=25&amp;vtp=1&amp;bbb=1"/>
          <p:cNvSpPr/>
          <p:nvPr/>
        </p:nvSpPr>
        <p:spPr>
          <a:xfrm>
            <a:off x="938180" y="2868422"/>
            <a:ext cx="799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【示例】这栋楼高120米，就像一根顶天立地的柱子一样。</a:t>
            </a:r>
            <a:endParaRPr lang="en-US" altLang="zh-CN" sz="2400" dirty="0"/>
          </a:p>
        </p:txBody>
      </p:sp>
      <p:sp>
        <p:nvSpPr>
          <p:cNvPr id="5" name="QB_4_BD.50_1#4166c49d4?vcp=1&amp;pid=8685a1f9b&amp;color=0,0,0&amp;vtp=1&amp;bbb=1&amp;hb=1"/>
          <p:cNvSpPr/>
          <p:nvPr/>
        </p:nvSpPr>
        <p:spPr>
          <a:xfrm>
            <a:off x="896112" y="346290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（3）第③自然段中加点词语“可能”“逐渐”</a:t>
            </a:r>
            <a:r>
              <a:rPr lang="en-US" altLang="zh-CN" sz="2400" b="0" i="0">
                <a:solidFill>
                  <a:srgbClr val="000000"/>
                </a:solidFill>
                <a:latin typeface="SimSun" pitchFamily="34" charset="0"/>
                <a:ea typeface="SimSun" pitchFamily="34" charset="-122"/>
                <a:cs typeface="SimSun" pitchFamily="34" charset="-120"/>
              </a:rPr>
              <a:t>不能删掉的原因是：</a:t>
            </a:r>
            <a:r>
              <a:rPr lang="en-US" altLang="zh-CN" sz="2400" i="0">
                <a:solidFill>
                  <a:srgbClr val="000000"/>
                </a:solidFill>
                <a:latin typeface="SimSun" pitchFamily="34" charset="0"/>
                <a:ea typeface="SimSun" pitchFamily="34" charset="-122"/>
                <a:cs typeface="SimSun" pitchFamily="34" charset="-120"/>
              </a:rPr>
              <a:t>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6" name="QB_4_AN.51_1#4166c49d4.blank?vcp=1&amp;pid=8685a1f9b&amp;color=0,0,0&amp;vpa=26&amp;vtp=1&amp;bbb=1&amp;hb=1"/>
          <p:cNvSpPr/>
          <p:nvPr/>
        </p:nvSpPr>
        <p:spPr>
          <a:xfrm>
            <a:off x="896112" y="3434969"/>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删掉这两个词语后</a:t>
            </a:r>
            <a:r>
              <a:rPr lang="en-US" altLang="zh-CN" sz="2400" b="0" i="0" dirty="0">
                <a:solidFill>
                  <a:srgbClr val="FF0000"/>
                </a:solidFill>
                <a:latin typeface="SimSun" pitchFamily="34" charset="0"/>
                <a:ea typeface="SimSun" pitchFamily="34" charset="-122"/>
                <a:cs typeface="SimSun" pitchFamily="34" charset="-120"/>
              </a:rPr>
              <a:t>，文章语言就失去了准确性，就不严谨了。</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2&amp;si=22checked= 1 &amp; amp; version = 1.0.5checked=1&amp;version=1.0.5">
    <p:spTree>
      <p:nvGrpSpPr>
        <p:cNvPr id="1" name=""/>
        <p:cNvGrpSpPr/>
        <p:nvPr/>
      </p:nvGrpSpPr>
      <p:grpSpPr>
        <a:xfrm>
          <a:off x="0" y="0"/>
          <a:ext cx="0" cy="0"/>
          <a:chOff x="0" y="0"/>
          <a:chExt cx="0" cy="0"/>
        </a:xfrm>
      </p:grpSpPr>
      <p:sp>
        <p:nvSpPr>
          <p:cNvPr id="2" name="QB_4_BD.67_1#869fde90d?sp=1&amp;vcp=1&amp;pid=8685a1f9b&amp;color=0,0,0&amp;mp=1&amp;vtp=1&amp;bt=1&amp;bbb=1"/>
          <p:cNvSpPr/>
          <p:nvPr/>
        </p:nvSpPr>
        <p:spPr>
          <a:xfrm>
            <a:off x="896112" y="1533525"/>
            <a:ext cx="10387584" cy="474599"/>
          </a:xfrm>
          <a:prstGeom prst="rect">
            <a:avLst/>
          </a:prstGeom>
          <a:noFill/>
          <a:ln/>
        </p:spPr>
        <p:txBody>
          <a:bodyPr wrap="none" lIns="0" tIns="0" rIns="0" bIns="0" rtlCol="0" anchor="t"/>
          <a:lstStyle/>
          <a:p>
            <a:pPr algn="l" latinLnBrk="1">
              <a:lnSpc>
                <a:spcPts val="4200"/>
              </a:lnSpc>
            </a:pPr>
            <a:r>
              <a:rPr lang="en-US" altLang="zh-CN" sz="2400" b="0" i="0" spc="-100" dirty="0">
                <a:solidFill>
                  <a:srgbClr val="000000"/>
                </a:solidFill>
                <a:latin typeface="SimSun" pitchFamily="34" charset="0"/>
                <a:ea typeface="SimSun" pitchFamily="34" charset="-122"/>
                <a:cs typeface="SimSun" pitchFamily="34" charset="-120"/>
              </a:rPr>
              <a:t>（4）结合第③、④自然段，简洁地介绍“龙”成为中华民族图腾的过程。（3分）</a:t>
            </a:r>
            <a:endParaRPr lang="en-US" altLang="zh-CN" sz="2400" spc="-100" dirty="0"/>
          </a:p>
        </p:txBody>
      </p:sp>
      <p:sp>
        <p:nvSpPr>
          <p:cNvPr id="3" name="QB_4_BD.67_2#869fde90d?sp=1&amp;vcp=1&amp;pid=8685a1f9b&amp;color=0,0,0&amp;mp=1&amp;vtp=1&amp;bbb=1&amp;hb=1&amp;hltap=1"/>
          <p:cNvSpPr/>
          <p:nvPr/>
        </p:nvSpPr>
        <p:spPr>
          <a:xfrm>
            <a:off x="896112" y="2081022"/>
            <a:ext cx="10387584" cy="1569085"/>
          </a:xfrm>
          <a:prstGeom prst="rect">
            <a:avLst/>
          </a:prstGeom>
          <a:noFill/>
          <a:ln/>
        </p:spPr>
        <p:txBody>
          <a:bodyPr wrap="none" lIns="0" tIns="0" rIns="0" bIns="0" rtlCol="0" anchor="t"/>
          <a:lstStyle/>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endParaRPr lang="en-US" altLang="zh-CN" sz="2400" dirty="0">
              <a:solidFill>
                <a:srgbClr val="000000"/>
              </a:solidFill>
              <a:latin typeface="SimSun" panose="02010600030101010101" pitchFamily="2" charset="-122"/>
            </a:endParaRPr>
          </a:p>
        </p:txBody>
      </p:sp>
      <p:sp>
        <p:nvSpPr>
          <p:cNvPr id="4" name="QB_4_BD.69_1#f704956b3?sp=1&amp;vcp=1&amp;pid=8685a1f9b&amp;color=0,0,0&amp;vtp=1&amp;bbb=1&amp;hb=1"/>
          <p:cNvSpPr/>
          <p:nvPr/>
        </p:nvSpPr>
        <p:spPr>
          <a:xfrm>
            <a:off x="896112" y="3729736"/>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（5）第⑤自然段中有许多带有“龙”字的词语，请再写出两个带有“龙</a:t>
            </a:r>
            <a:r>
              <a:rPr lang="en-US" altLang="zh-CN" sz="2400" b="0" i="0">
                <a:solidFill>
                  <a:srgbClr val="000000"/>
                </a:solidFill>
                <a:latin typeface="SimSun" pitchFamily="34" charset="0"/>
                <a:ea typeface="SimSun" pitchFamily="34" charset="-122"/>
                <a:cs typeface="SimSun" pitchFamily="34" charset="-120"/>
              </a:rPr>
              <a:t>”字</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的四字词语</a:t>
            </a:r>
            <a:r>
              <a:rPr lang="en-US" altLang="zh-CN" sz="2400" b="0" i="0" dirty="0">
                <a:solidFill>
                  <a:srgbClr val="000000"/>
                </a:solidFill>
                <a:latin typeface="SimSun" pitchFamily="34" charset="0"/>
                <a:ea typeface="SimSun" pitchFamily="34" charset="-122"/>
                <a:cs typeface="SimSun" pitchFamily="34" charset="-120"/>
              </a:rPr>
              <a:t>。（2</a:t>
            </a:r>
            <a:r>
              <a:rPr lang="en-US" altLang="zh-CN" sz="2400" b="0" i="0">
                <a:solidFill>
                  <a:srgbClr val="000000"/>
                </a:solidFill>
                <a:latin typeface="SimSun" pitchFamily="34" charset="0"/>
                <a:ea typeface="SimSun" pitchFamily="34" charset="-122"/>
                <a:cs typeface="SimSun" pitchFamily="34" charset="-120"/>
              </a:rPr>
              <a:t>分）</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a:t>
            </a:r>
            <a:endParaRPr lang="en-US" altLang="zh-CN" sz="2400" dirty="0"/>
          </a:p>
        </p:txBody>
      </p:sp>
      <p:sp>
        <p:nvSpPr>
          <p:cNvPr id="6" name="QB_4_AN.70_1#f704956b3.blank?vcp=1&amp;pid=8685a1f9b&amp;color=0,0,0&amp;vpa=27&amp;vtp=1&amp;bbb=1"/>
          <p:cNvSpPr/>
          <p:nvPr/>
        </p:nvSpPr>
        <p:spPr>
          <a:xfrm>
            <a:off x="938180" y="4797806"/>
            <a:ext cx="40306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【示例】龙飞凤舞 龙马精神</a:t>
            </a:r>
            <a:endParaRPr lang="en-US" altLang="zh-CN" sz="2400" dirty="0"/>
          </a:p>
        </p:txBody>
      </p:sp>
      <p:sp>
        <p:nvSpPr>
          <p:cNvPr id="7" name="QB_4_AN.68_1#869fde90d?sp=1&amp;vcp=1&amp;pid=8685a1f9b&amp;color=0,0,0&amp;mp=1&amp;vtp=1&amp;bbb=1&amp;hb=1&amp;hla=1">
            <a:extLst>
              <a:ext uri="{FF2B5EF4-FFF2-40B4-BE49-F238E27FC236}">
                <a16:creationId xmlns:a16="http://schemas.microsoft.com/office/drawing/2014/main" id="{1249289F-5019-FA25-EDBC-DF8C238BED0F}"/>
              </a:ext>
            </a:extLst>
          </p:cNvPr>
          <p:cNvSpPr/>
          <p:nvPr/>
        </p:nvSpPr>
        <p:spPr>
          <a:xfrm>
            <a:off x="896112" y="2055622"/>
            <a:ext cx="10387584" cy="1541399"/>
          </a:xfrm>
          <a:prstGeom prst="rect">
            <a:avLst/>
          </a:prstGeom>
          <a:noFill/>
          <a:ln/>
        </p:spPr>
        <p:txBody>
          <a:bodyPr wrap="none" lIns="0" tIns="0" rIns="0" bIns="0" rtlCol="0" anchor="t"/>
          <a:lstStyle/>
          <a:p>
            <a:pPr latinLnBrk="1">
              <a:lnSpc>
                <a:spcPts val="42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FF0000"/>
                </a:solidFill>
                <a:latin typeface="SimSun" pitchFamily="34" charset="0"/>
                <a:ea typeface="SimSun" pitchFamily="34" charset="-122"/>
                <a:cs typeface="SimSun" pitchFamily="34" charset="-120"/>
              </a:rPr>
              <a:t>古时候人们无法解释很多自然现象，为了使民族的图腾变得更强大</a:t>
            </a:r>
            <a:r>
              <a:rPr lang="en-US" altLang="zh-CN" sz="2400" b="0" i="0">
                <a:solidFill>
                  <a:srgbClr val="FF0000"/>
                </a:solidFill>
                <a:latin typeface="SimSun" pitchFamily="34" charset="0"/>
                <a:ea typeface="SimSun" pitchFamily="34" charset="-122"/>
                <a:cs typeface="SimSun" pitchFamily="34" charset="-120"/>
              </a:rPr>
              <a:t>，于是</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就把多种动物的特点组合在一起形成了龙</a:t>
            </a:r>
            <a:r>
              <a:rPr lang="en-US" altLang="zh-CN" sz="2400" b="0" i="0" dirty="0">
                <a:solidFill>
                  <a:srgbClr val="FF0000"/>
                </a:solidFill>
                <a:latin typeface="SimSun" pitchFamily="34" charset="0"/>
                <a:ea typeface="SimSun" pitchFamily="34" charset="-122"/>
                <a:cs typeface="SimSun" pitchFamily="34" charset="-120"/>
              </a:rPr>
              <a:t>。随着民族的发展壮大</a:t>
            </a:r>
            <a:r>
              <a:rPr lang="en-US" altLang="zh-CN" sz="2400" b="0" i="0">
                <a:solidFill>
                  <a:srgbClr val="FF0000"/>
                </a:solidFill>
                <a:latin typeface="SimSun" pitchFamily="34" charset="0"/>
                <a:ea typeface="SimSun" pitchFamily="34" charset="-122"/>
                <a:cs typeface="SimSun" pitchFamily="34" charset="-120"/>
              </a:rPr>
              <a:t>，人们对图腾</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不断进行艺术加工</a:t>
            </a:r>
            <a:r>
              <a:rPr lang="en-US" altLang="zh-CN" sz="2400" b="0" i="0" dirty="0">
                <a:solidFill>
                  <a:srgbClr val="FF0000"/>
                </a:solidFill>
                <a:latin typeface="SimSun" pitchFamily="34" charset="0"/>
                <a:ea typeface="SimSun" pitchFamily="34" charset="-122"/>
                <a:cs typeface="SimSun" pitchFamily="34" charset="-120"/>
              </a:rPr>
              <a:t>，</a:t>
            </a:r>
            <a:r>
              <a:rPr lang="en-US" altLang="zh-CN" sz="2400" b="0" i="0">
                <a:solidFill>
                  <a:srgbClr val="FF0000"/>
                </a:solidFill>
                <a:latin typeface="SimSun" pitchFamily="34" charset="0"/>
                <a:ea typeface="SimSun" pitchFamily="34" charset="-122"/>
                <a:cs typeface="SimSun" pitchFamily="34" charset="-120"/>
              </a:rPr>
              <a:t>逐渐造出了今天大家看到的龙的形象。</a:t>
            </a:r>
            <a:endParaRPr lang="en-US" altLang="zh-CN" sz="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additive="base">
                                        <p:cTn id="1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3">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bg/>
                                          </p:spTgt>
                                        </p:tgtEl>
                                        <p:attrNameLst>
                                          <p:attrName>style.visibility</p:attrName>
                                        </p:attrNameLst>
                                      </p:cBhvr>
                                      <p:to>
                                        <p:strVal val="visible"/>
                                      </p:to>
                                    </p:set>
                                    <p:anim calcmode="lin" valueType="num">
                                      <p:cBhvr additive="base">
                                        <p:cTn id="3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7">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1" end="1"/>
                                            </p:txEl>
                                          </p:spTgt>
                                        </p:tgtEl>
                                        <p:attrNameLst>
                                          <p:attrName>style.visibility</p:attrName>
                                        </p:attrNameLst>
                                      </p:cBhvr>
                                      <p:to>
                                        <p:strVal val="visible"/>
                                      </p:to>
                                    </p:set>
                                    <p:anim calcmode="lin" valueType="num">
                                      <p:cBhvr additive="base">
                                        <p:cTn id="4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2" end="2"/>
                                            </p:txEl>
                                          </p:spTgt>
                                        </p:tgtEl>
                                        <p:attrNameLst>
                                          <p:attrName>style.visibility</p:attrName>
                                        </p:attrNameLst>
                                      </p:cBhvr>
                                      <p:to>
                                        <p:strVal val="visible"/>
                                      </p:to>
                                    </p:set>
                                    <p:anim calcmode="lin" valueType="num">
                                      <p:cBhvr additive="base">
                                        <p:cTn id="4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bg/>
                                          </p:spTgt>
                                        </p:tgtEl>
                                        <p:attrNameLst>
                                          <p:attrName>style.visibility</p:attrName>
                                        </p:attrNameLst>
                                      </p:cBhvr>
                                      <p:to>
                                        <p:strVal val="visible"/>
                                      </p:to>
                                    </p:set>
                                    <p:anim calcmode="lin" valueType="num">
                                      <p:cBhvr additive="base">
                                        <p:cTn id="5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4">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0" end="0"/>
                                            </p:txEl>
                                          </p:spTgt>
                                        </p:tgtEl>
                                        <p:attrNameLst>
                                          <p:attrName>style.visibility</p:attrName>
                                        </p:attrNameLst>
                                      </p:cBhvr>
                                      <p:to>
                                        <p:strVal val="visible"/>
                                      </p:to>
                                    </p:set>
                                    <p:anim calcmode="lin" valueType="num">
                                      <p:cBhvr additive="base">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
                                            <p:txEl>
                                              <p:pRg st="1" end="1"/>
                                            </p:txEl>
                                          </p:spTgt>
                                        </p:tgtEl>
                                        <p:attrNameLst>
                                          <p:attrName>style.visibility</p:attrName>
                                        </p:attrNameLst>
                                      </p:cBhvr>
                                      <p:to>
                                        <p:strVal val="visible"/>
                                      </p:to>
                                    </p:set>
                                    <p:anim calcmode="lin" valueType="num">
                                      <p:cBhvr additive="base">
                                        <p:cTn id="5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 end="1"/>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
                                            <p:txEl>
                                              <p:pRg st="2" end="2"/>
                                            </p:txEl>
                                          </p:spTgt>
                                        </p:tgtEl>
                                        <p:attrNameLst>
                                          <p:attrName>style.visibility</p:attrName>
                                        </p:attrNameLst>
                                      </p:cBhvr>
                                      <p:to>
                                        <p:strVal val="visible"/>
                                      </p:to>
                                    </p:set>
                                    <p:anim calcmode="lin" valueType="num">
                                      <p:cBhvr additive="base">
                                        <p:cTn id="6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6">
                                            <p:bg/>
                                          </p:spTgt>
                                        </p:tgtEl>
                                        <p:attrNameLst>
                                          <p:attrName>style.visibility</p:attrName>
                                        </p:attrNameLst>
                                      </p:cBhvr>
                                      <p:to>
                                        <p:strVal val="visible"/>
                                      </p:to>
                                    </p:set>
                                    <p:anim calcmode="lin" valueType="num">
                                      <p:cBhvr additive="base">
                                        <p:cTn id="6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6">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6">
                                            <p:txEl>
                                              <p:pRg st="0" end="0"/>
                                            </p:txEl>
                                          </p:spTgt>
                                        </p:tgtEl>
                                        <p:attrNameLst>
                                          <p:attrName>style.visibility</p:attrName>
                                        </p:attrNameLst>
                                      </p:cBhvr>
                                      <p:to>
                                        <p:strVal val="visible"/>
                                      </p:to>
                                    </p:set>
                                    <p:anim calcmode="lin" valueType="num">
                                      <p:cBhvr additive="base">
                                        <p:cTn id="7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6" grpId="0" build="p" animBg="1"/>
      <p:bldP spid="7"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3&amp;si=23checked= 1 &amp; amp; version = 1.0.5checked=1&amp;version=1.0.5">
    <p:spTree>
      <p:nvGrpSpPr>
        <p:cNvPr id="1" name=""/>
        <p:cNvGrpSpPr/>
        <p:nvPr/>
      </p:nvGrpSpPr>
      <p:grpSpPr>
        <a:xfrm>
          <a:off x="0" y="0"/>
          <a:ext cx="0" cy="0"/>
          <a:chOff x="0" y="0"/>
          <a:chExt cx="0" cy="0"/>
        </a:xfrm>
      </p:grpSpPr>
      <p:sp>
        <p:nvSpPr>
          <p:cNvPr id="2" name="QO_3_BD.55_1#8604dc9da?sp=1&amp;vcp=1&amp;pid=03dca0653&amp;color=0,0,0&amp;vtp=1&amp;bt=1&amp;bbb=1"/>
          <p:cNvSpPr/>
          <p:nvPr/>
        </p:nvSpPr>
        <p:spPr>
          <a:xfrm>
            <a:off x="896112" y="2624646"/>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10.阅读下面短文，完成练习。（9分）</a:t>
            </a:r>
            <a:endParaRPr lang="en-US" altLang="zh-CN" sz="2400" dirty="0"/>
          </a:p>
          <a:p>
            <a:pPr algn="ctr" latinLnBrk="1">
              <a:lnSpc>
                <a:spcPts val="4400"/>
              </a:lnSpc>
            </a:pPr>
            <a:r>
              <a:rPr lang="en-US" altLang="zh-CN" sz="2400" b="1" i="0">
                <a:solidFill>
                  <a:srgbClr val="000000"/>
                </a:solidFill>
                <a:latin typeface="SimSun" pitchFamily="34" charset="0"/>
                <a:ea typeface="SimSun" pitchFamily="34" charset="-122"/>
                <a:cs typeface="SimSun" pitchFamily="34" charset="-120"/>
              </a:rPr>
              <a:t>裴文中</a:t>
            </a:r>
            <a:r>
              <a:rPr lang="en-US" altLang="zh-CN" sz="2400" b="1" i="0" dirty="0">
                <a:solidFill>
                  <a:srgbClr val="000000"/>
                </a:solidFill>
                <a:latin typeface="SimSun" pitchFamily="34" charset="0"/>
                <a:ea typeface="SimSun" pitchFamily="34" charset="-122"/>
                <a:cs typeface="SimSun" pitchFamily="34" charset="-120"/>
              </a:rPr>
              <a:t>：发现“北京人”头盖骨第一人</a:t>
            </a:r>
            <a:endParaRPr lang="en-US" altLang="zh-CN" sz="2400" dirty="0"/>
          </a:p>
          <a:p>
            <a:pPr latinLnBrk="1">
              <a:lnSpc>
                <a:spcPts val="42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spc="-100">
                <a:solidFill>
                  <a:srgbClr val="000000"/>
                </a:solidFill>
                <a:latin typeface="SimSun" pitchFamily="34" charset="0"/>
                <a:ea typeface="SimSun" pitchFamily="34" charset="-122"/>
                <a:cs typeface="SimSun" pitchFamily="34" charset="-120"/>
              </a:rPr>
              <a:t>①</a:t>
            </a:r>
            <a:r>
              <a:rPr lang="en-US" altLang="zh-CN" sz="2400" b="0" i="0" spc="-100" dirty="0">
                <a:solidFill>
                  <a:srgbClr val="000000"/>
                </a:solidFill>
                <a:latin typeface="SimSun" pitchFamily="34" charset="0"/>
                <a:ea typeface="SimSun" pitchFamily="34" charset="-122"/>
                <a:cs typeface="SimSun" pitchFamily="34" charset="-120"/>
              </a:rPr>
              <a:t>著名的古人类学家、旧石器考古学家裴文中先生的传奇人生让人津津乐道。</a:t>
            </a:r>
            <a:endParaRPr lang="en-US" altLang="zh-CN" sz="2400" spc="-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4&amp;si=24checked= 1 &amp; amp; version = 1.0.5checked=1&amp;version=1.0.5">
    <p:spTree>
      <p:nvGrpSpPr>
        <p:cNvPr id="1" name=""/>
        <p:cNvGrpSpPr/>
        <p:nvPr/>
      </p:nvGrpSpPr>
      <p:grpSpPr>
        <a:xfrm>
          <a:off x="0" y="0"/>
          <a:ext cx="0" cy="0"/>
          <a:chOff x="0" y="0"/>
          <a:chExt cx="0" cy="0"/>
        </a:xfrm>
      </p:grpSpPr>
      <p:sp>
        <p:nvSpPr>
          <p:cNvPr id="2" name="QO_3_BD.55_2#8604dc9da?sp=1&amp;vcp=1&amp;pid=03dca0653&amp;color=0,0,0&amp;mp=1&amp;vtp=1&amp;bt=1&amp;bbb=1&amp;hb=1"/>
          <p:cNvSpPr/>
          <p:nvPr/>
        </p:nvSpPr>
        <p:spPr>
          <a:xfrm>
            <a:off x="896112" y="1533715"/>
            <a:ext cx="10387584" cy="3827399"/>
          </a:xfrm>
          <a:prstGeom prst="rect">
            <a:avLst/>
          </a:prstGeom>
          <a:noFill/>
          <a:ln/>
        </p:spPr>
        <p:txBody>
          <a:bodyPr wrap="none" lIns="0" tIns="0" rIns="0" bIns="0" rtlCol="0" anchor="t"/>
          <a:lstStyle/>
          <a:p>
            <a:pPr algn="ctr" latinLnBrk="1">
              <a:lnSpc>
                <a:spcPts val="4400"/>
              </a:lnSpc>
            </a:pPr>
            <a:r>
              <a:rPr lang="en-US" altLang="zh-CN" sz="2400" b="1" i="0" dirty="0">
                <a:solidFill>
                  <a:srgbClr val="000000"/>
                </a:solidFill>
                <a:latin typeface="SimSun" pitchFamily="34" charset="0"/>
                <a:ea typeface="SimSun" pitchFamily="34" charset="-122"/>
                <a:cs typeface="SimSun" pitchFamily="34" charset="-120"/>
              </a:rPr>
              <a:t>废寝忘食的“补课”</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②</a:t>
            </a:r>
            <a:r>
              <a:rPr lang="en-US" altLang="zh-CN" sz="2400" b="0" i="0" dirty="0">
                <a:solidFill>
                  <a:srgbClr val="000000"/>
                </a:solidFill>
                <a:latin typeface="SimSun" pitchFamily="34" charset="0"/>
                <a:ea typeface="SimSun" pitchFamily="34" charset="-122"/>
                <a:cs typeface="SimSun" pitchFamily="34" charset="-120"/>
              </a:rPr>
              <a:t>1927年，23岁的裴文中从北京大学地质系毕业后，到“</a:t>
            </a:r>
            <a:r>
              <a:rPr lang="en-US" altLang="zh-CN" sz="2400" b="0" i="0">
                <a:solidFill>
                  <a:srgbClr val="000000"/>
                </a:solidFill>
                <a:latin typeface="SimSun" pitchFamily="34" charset="0"/>
                <a:ea typeface="SimSun" pitchFamily="34" charset="-122"/>
                <a:cs typeface="SimSun" pitchFamily="34" charset="-120"/>
              </a:rPr>
              <a:t>中央地质调查所”</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工作</a:t>
            </a:r>
            <a:r>
              <a:rPr lang="en-US" altLang="zh-CN" sz="2400" b="0" i="0" dirty="0">
                <a:solidFill>
                  <a:srgbClr val="000000"/>
                </a:solidFill>
                <a:latin typeface="SimSun" pitchFamily="34" charset="0"/>
                <a:ea typeface="SimSun" pitchFamily="34" charset="-122"/>
                <a:cs typeface="SimSun" pitchFamily="34" charset="-120"/>
              </a:rPr>
              <a:t>。次年，参加北京周口店遗址的发掘工作。裴文中从地质学“跨界</a:t>
            </a:r>
            <a:r>
              <a:rPr lang="en-US" altLang="zh-CN" sz="2400" b="0" i="0">
                <a:solidFill>
                  <a:srgbClr val="000000"/>
                </a:solidFill>
                <a:latin typeface="SimSun" pitchFamily="34" charset="0"/>
                <a:ea typeface="SimSun" pitchFamily="34" charset="-122"/>
                <a:cs typeface="SimSun" pitchFamily="34" charset="-120"/>
              </a:rPr>
              <a:t>”参加</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古人类遗址考古发掘</a:t>
            </a:r>
            <a:r>
              <a:rPr lang="en-US" altLang="zh-CN" sz="2400" b="0" i="0" dirty="0">
                <a:solidFill>
                  <a:srgbClr val="000000"/>
                </a:solidFill>
                <a:latin typeface="SimSun" pitchFamily="34" charset="0"/>
                <a:ea typeface="SimSun" pitchFamily="34" charset="-122"/>
                <a:cs typeface="SimSun" pitchFamily="34" charset="-120"/>
              </a:rPr>
              <a:t>，必然面临着知识结构的巨大鸿沟。为了尽快“</a:t>
            </a:r>
            <a:r>
              <a:rPr lang="en-US" altLang="zh-CN" sz="2400" b="0" i="0">
                <a:solidFill>
                  <a:srgbClr val="000000"/>
                </a:solidFill>
                <a:latin typeface="SimSun" pitchFamily="34" charset="0"/>
                <a:ea typeface="SimSun" pitchFamily="34" charset="-122"/>
                <a:cs typeface="SimSun" pitchFamily="34" charset="-120"/>
              </a:rPr>
              <a:t>补课”，</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他每天手不释卷地阅读古生物学的各种书籍</a:t>
            </a:r>
            <a:r>
              <a:rPr lang="en-US" altLang="zh-CN" sz="2400" b="0" i="0" dirty="0">
                <a:solidFill>
                  <a:srgbClr val="000000"/>
                </a:solidFill>
                <a:latin typeface="SimSun" pitchFamily="34" charset="0"/>
                <a:ea typeface="SimSun" pitchFamily="34" charset="-122"/>
                <a:cs typeface="SimSun" pitchFamily="34" charset="-120"/>
              </a:rPr>
              <a:t>，像饥饿的人扑在面包上。</a:t>
            </a:r>
            <a:r>
              <a:rPr lang="en-US" altLang="zh-CN" sz="2400" b="0" i="0">
                <a:solidFill>
                  <a:srgbClr val="000000"/>
                </a:solidFill>
                <a:latin typeface="SimSun" pitchFamily="34" charset="0"/>
                <a:ea typeface="SimSun" pitchFamily="34" charset="-122"/>
                <a:cs typeface="SimSun" pitchFamily="34" charset="-120"/>
              </a:rPr>
              <a:t>有一次，</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他去修鞋铺修鞋</a:t>
            </a:r>
            <a:r>
              <a:rPr lang="en-US" altLang="zh-CN" sz="2400" b="0" i="0" dirty="0">
                <a:solidFill>
                  <a:srgbClr val="000000"/>
                </a:solidFill>
                <a:latin typeface="SimSun" pitchFamily="34" charset="0"/>
                <a:ea typeface="SimSun" pitchFamily="34" charset="-122"/>
                <a:cs typeface="SimSun" pitchFamily="34" charset="-120"/>
              </a:rPr>
              <a:t>，一手拿着鞋，一手拿着书，结果到了目的地</a:t>
            </a:r>
            <a:r>
              <a:rPr lang="en-US" altLang="zh-CN" sz="2400" b="0" i="0">
                <a:solidFill>
                  <a:srgbClr val="000000"/>
                </a:solidFill>
                <a:latin typeface="SimSun" pitchFamily="34" charset="0"/>
                <a:ea typeface="SimSun" pitchFamily="34" charset="-122"/>
                <a:cs typeface="SimSun" pitchFamily="34" charset="-120"/>
              </a:rPr>
              <a:t>，竟然发现手里</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的鞋不见了</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5&amp;si=25checked= 1 &amp; amp; version = 1.0.5checked=1&amp;version=1.0.5">
    <p:spTree>
      <p:nvGrpSpPr>
        <p:cNvPr id="1" name=""/>
        <p:cNvGrpSpPr/>
        <p:nvPr/>
      </p:nvGrpSpPr>
      <p:grpSpPr>
        <a:xfrm>
          <a:off x="0" y="0"/>
          <a:ext cx="0" cy="0"/>
          <a:chOff x="0" y="0"/>
          <a:chExt cx="0" cy="0"/>
        </a:xfrm>
      </p:grpSpPr>
      <p:sp>
        <p:nvSpPr>
          <p:cNvPr id="2" name="QO_3_BD.55_3#8604dc9da?vcp=1&amp;pid=03dca0653&amp;color=0,0,0&amp;mp=1&amp;vtp=1&amp;bt=1&amp;bbb=1&amp;hb=1"/>
          <p:cNvSpPr/>
          <p:nvPr/>
        </p:nvSpPr>
        <p:spPr>
          <a:xfrm>
            <a:off x="896112" y="1527365"/>
            <a:ext cx="10387584" cy="3827399"/>
          </a:xfrm>
          <a:prstGeom prst="rect">
            <a:avLst/>
          </a:prstGeom>
          <a:noFill/>
          <a:ln/>
        </p:spPr>
        <p:txBody>
          <a:bodyPr wrap="none" lIns="0" tIns="0" rIns="0" bIns="0" rtlCol="0" anchor="t"/>
          <a:lstStyle/>
          <a:p>
            <a:pPr algn="ctr" latinLnBrk="1">
              <a:lnSpc>
                <a:spcPts val="4400"/>
              </a:lnSpc>
            </a:pPr>
            <a:r>
              <a:rPr lang="en-US" altLang="zh-CN" sz="2400" b="0" i="0" dirty="0">
                <a:solidFill>
                  <a:srgbClr val="000000"/>
                </a:solidFill>
                <a:latin typeface="SimSun" pitchFamily="34" charset="0"/>
                <a:ea typeface="SimSun" pitchFamily="34" charset="-122"/>
                <a:cs typeface="SimSun" pitchFamily="34" charset="-120"/>
              </a:rPr>
              <a:t>___</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③</a:t>
            </a:r>
            <a:r>
              <a:rPr lang="en-US" altLang="zh-CN" sz="2400" b="0" i="0" dirty="0">
                <a:solidFill>
                  <a:srgbClr val="000000"/>
                </a:solidFill>
                <a:latin typeface="SimSun" pitchFamily="34" charset="0"/>
                <a:ea typeface="SimSun" pitchFamily="34" charset="-122"/>
                <a:cs typeface="SimSun" pitchFamily="34" charset="-120"/>
              </a:rPr>
              <a:t>1929年12月2日，那是个值得铭记的日子。当时天色已晚，</a:t>
            </a:r>
            <a:r>
              <a:rPr lang="en-US" altLang="zh-CN" sz="2400" b="0" i="0">
                <a:solidFill>
                  <a:srgbClr val="000000"/>
                </a:solidFill>
                <a:latin typeface="SimSun" pitchFamily="34" charset="0"/>
                <a:ea typeface="SimSun" pitchFamily="34" charset="-122"/>
                <a:cs typeface="SimSun" pitchFamily="34" charset="-120"/>
              </a:rPr>
              <a:t>非常寒冷，</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周围静悄悄的</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u="sng" dirty="0">
                <a:solidFill>
                  <a:srgbClr val="000000"/>
                </a:solidFill>
                <a:latin typeface="SimSun" pitchFamily="34" charset="0"/>
                <a:ea typeface="SimSun" pitchFamily="34" charset="-122"/>
                <a:cs typeface="SimSun" pitchFamily="34" charset="-120"/>
              </a:rPr>
              <a:t>可是就在这样的环境里，裴文中有了一个重大的发现</a:t>
            </a:r>
            <a:r>
              <a:rPr lang="en-US" altLang="zh-CN" sz="2400" b="0" i="0" u="sng">
                <a:solidFill>
                  <a:srgbClr val="000000"/>
                </a:solidFill>
                <a:latin typeface="SimSun" pitchFamily="34" charset="0"/>
                <a:ea typeface="SimSun" pitchFamily="34" charset="-122"/>
                <a:cs typeface="SimSun" pitchFamily="34" charset="-120"/>
              </a:rPr>
              <a:t>——一颗</a:t>
            </a:r>
          </a:p>
          <a:p>
            <a:pPr latinLnBrk="1">
              <a:lnSpc>
                <a:spcPts val="4400"/>
              </a:lnSpc>
            </a:pPr>
            <a:r>
              <a:rPr lang="en-US" altLang="zh-CN" sz="2400" b="0" i="0" u="sng">
                <a:solidFill>
                  <a:srgbClr val="000000"/>
                </a:solidFill>
                <a:latin typeface="SimSun" pitchFamily="34" charset="0"/>
                <a:ea typeface="SimSun" pitchFamily="34" charset="-122"/>
                <a:cs typeface="SimSun" pitchFamily="34" charset="-120"/>
              </a:rPr>
              <a:t>头骨化石</a:t>
            </a:r>
            <a:r>
              <a:rPr lang="en-US" altLang="zh-CN" sz="2400" b="0" i="0" u="sng" dirty="0">
                <a:solidFill>
                  <a:srgbClr val="000000"/>
                </a:solidFill>
                <a:latin typeface="SimSun" pitchFamily="34" charset="0"/>
                <a:ea typeface="SimSun" pitchFamily="34" charset="-122"/>
                <a:cs typeface="SimSun" pitchFamily="34" charset="-120"/>
              </a:rPr>
              <a:t>。他不顾危险，吊着一根绳子亲自蹲在洞里，反复察看，</a:t>
            </a:r>
            <a:r>
              <a:rPr lang="en-US" altLang="zh-CN" sz="2400" b="0" i="0" u="sng">
                <a:solidFill>
                  <a:srgbClr val="000000"/>
                </a:solidFill>
                <a:latin typeface="SimSun" pitchFamily="34" charset="0"/>
                <a:ea typeface="SimSun" pitchFamily="34" charset="-122"/>
                <a:cs typeface="SimSun" pitchFamily="34" charset="-120"/>
              </a:rPr>
              <a:t>仔细对比，</a:t>
            </a:r>
          </a:p>
          <a:p>
            <a:pPr latinLnBrk="1">
              <a:lnSpc>
                <a:spcPts val="4400"/>
              </a:lnSpc>
            </a:pPr>
            <a:r>
              <a:rPr lang="en-US" altLang="zh-CN" sz="2400" b="0" i="0" u="sng">
                <a:solidFill>
                  <a:srgbClr val="000000"/>
                </a:solidFill>
                <a:latin typeface="SimSun" pitchFamily="34" charset="0"/>
                <a:ea typeface="SimSun" pitchFamily="34" charset="-122"/>
                <a:cs typeface="SimSun" pitchFamily="34" charset="-120"/>
              </a:rPr>
              <a:t>连夜清理化石</a:t>
            </a:r>
            <a:r>
              <a:rPr lang="en-US" altLang="zh-CN" sz="2400" b="0" i="0" u="sng"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当天晚上，基本确认了发掘出来的化石是古人类化石</a:t>
            </a:r>
            <a:r>
              <a:rPr lang="en-US" altLang="zh-CN" sz="2400" b="0" i="0">
                <a:solidFill>
                  <a:srgbClr val="000000"/>
                </a:solidFill>
                <a:latin typeface="SimSun" pitchFamily="34" charset="0"/>
                <a:ea typeface="SimSun" pitchFamily="34" charset="-122"/>
                <a:cs typeface="SimSun" pitchFamily="34" charset="-120"/>
              </a:rPr>
              <a:t>，这一发</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现</a:t>
            </a:r>
            <a:r>
              <a:rPr lang="en-US" altLang="zh-CN" sz="2400" b="0" i="0" dirty="0">
                <a:solidFill>
                  <a:srgbClr val="000000"/>
                </a:solidFill>
                <a:latin typeface="SimSun" pitchFamily="34" charset="0"/>
                <a:ea typeface="SimSun" pitchFamily="34" charset="-122"/>
                <a:cs typeface="SimSun" pitchFamily="34" charset="-120"/>
              </a:rPr>
              <a:t>，成为中国古人类学发展史上重要的里程碑，从此，他的名字响彻华夏。</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批注：这句话主要运用了____描写，从中可以体会到裴文中____的品质。】</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6&amp;si=26checked= 1 &amp; amp; version = 1.0.5checked=1&amp;version=1.0.5">
    <p:spTree>
      <p:nvGrpSpPr>
        <p:cNvPr id="1" name=""/>
        <p:cNvGrpSpPr/>
        <p:nvPr/>
      </p:nvGrpSpPr>
      <p:grpSpPr>
        <a:xfrm>
          <a:off x="0" y="0"/>
          <a:ext cx="0" cy="0"/>
          <a:chOff x="0" y="0"/>
          <a:chExt cx="0" cy="0"/>
        </a:xfrm>
      </p:grpSpPr>
      <p:sp>
        <p:nvSpPr>
          <p:cNvPr id="2" name="QO_3_BD.55_4#8604dc9da?vcp=1&amp;pid=03dca0653&amp;color=0,0,0&amp;mp=1&amp;vtp=1&amp;bt=1&amp;bbb=1&amp;hb=1"/>
          <p:cNvSpPr/>
          <p:nvPr/>
        </p:nvSpPr>
        <p:spPr>
          <a:xfrm>
            <a:off x="896112" y="1253045"/>
            <a:ext cx="10387584" cy="4386199"/>
          </a:xfrm>
          <a:prstGeom prst="rect">
            <a:avLst/>
          </a:prstGeom>
          <a:noFill/>
          <a:ln/>
        </p:spPr>
        <p:txBody>
          <a:bodyPr wrap="none" lIns="0" tIns="0" rIns="0" bIns="0" rtlCol="0" anchor="t"/>
          <a:lstStyle/>
          <a:p>
            <a:pPr algn="ctr" latinLnBrk="1">
              <a:lnSpc>
                <a:spcPts val="4400"/>
              </a:lnSpc>
            </a:pPr>
            <a:r>
              <a:rPr lang="en-US" altLang="zh-CN" sz="2400" b="0" i="0" dirty="0">
                <a:solidFill>
                  <a:srgbClr val="000000"/>
                </a:solidFill>
                <a:latin typeface="SimSun" pitchFamily="34" charset="0"/>
                <a:ea typeface="SimSun" pitchFamily="34" charset="-122"/>
                <a:cs typeface="SimSun" pitchFamily="34" charset="-120"/>
              </a:rPr>
              <a:t>___</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④</a:t>
            </a:r>
            <a:r>
              <a:rPr lang="en-US" altLang="zh-CN" sz="2400" b="0" i="0" dirty="0">
                <a:solidFill>
                  <a:srgbClr val="000000"/>
                </a:solidFill>
                <a:latin typeface="SimSun" pitchFamily="34" charset="0"/>
                <a:ea typeface="SimSun" pitchFamily="34" charset="-122"/>
                <a:cs typeface="SimSun" pitchFamily="34" charset="-120"/>
              </a:rPr>
              <a:t>裴文中先生一生省吃俭用，过着极为简朴的生活</a:t>
            </a:r>
            <a:r>
              <a:rPr lang="en-US" altLang="zh-CN" sz="2400" b="0" i="0">
                <a:solidFill>
                  <a:srgbClr val="000000"/>
                </a:solidFill>
                <a:latin typeface="SimSun" pitchFamily="34" charset="0"/>
                <a:ea typeface="SimSun" pitchFamily="34" charset="-122"/>
                <a:cs typeface="SimSun" pitchFamily="34" charset="-120"/>
              </a:rPr>
              <a:t>，却把积蓄都花在了购</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买图书</a:t>
            </a:r>
            <a:r>
              <a:rPr lang="en-US" altLang="zh-CN" sz="2400" b="0" i="0" dirty="0">
                <a:solidFill>
                  <a:srgbClr val="000000"/>
                </a:solidFill>
                <a:latin typeface="SimSun" pitchFamily="34" charset="0"/>
                <a:ea typeface="SimSun" pitchFamily="34" charset="-122"/>
                <a:cs typeface="SimSun" pitchFamily="34" charset="-120"/>
              </a:rPr>
              <a:t>、标本等事情上。但为了考古事业，为了学生</a:t>
            </a:r>
            <a:r>
              <a:rPr lang="en-US" altLang="zh-CN" sz="2400" b="0" i="0">
                <a:solidFill>
                  <a:srgbClr val="000000"/>
                </a:solidFill>
                <a:latin typeface="SimSun" pitchFamily="34" charset="0"/>
                <a:ea typeface="SimSun" pitchFamily="34" charset="-122"/>
                <a:cs typeface="SimSun" pitchFamily="34" charset="-120"/>
              </a:rPr>
              <a:t>，他多次慷慨捐献出自己</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平生的收藏</a:t>
            </a:r>
            <a:r>
              <a:rPr lang="en-US" altLang="zh-CN" sz="2400" b="0" i="0" dirty="0">
                <a:solidFill>
                  <a:srgbClr val="000000"/>
                </a:solidFill>
                <a:latin typeface="SimSun" pitchFamily="34" charset="0"/>
                <a:ea typeface="SimSun" pitchFamily="34" charset="-122"/>
                <a:cs typeface="SimSun" pitchFamily="34" charset="-120"/>
              </a:rPr>
              <a:t>。1951年，他受命筹建中央自然博物馆筹备处。他四处奔走</a:t>
            </a:r>
            <a:r>
              <a:rPr lang="en-US" altLang="zh-CN" sz="2400" b="0" i="0">
                <a:solidFill>
                  <a:srgbClr val="000000"/>
                </a:solidFill>
                <a:latin typeface="SimSun" pitchFamily="34" charset="0"/>
                <a:ea typeface="SimSun" pitchFamily="34" charset="-122"/>
                <a:cs typeface="SimSun" pitchFamily="34" charset="-120"/>
              </a:rPr>
              <a:t>，在标</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本征集方面</a:t>
            </a:r>
            <a:r>
              <a:rPr lang="en-US" altLang="zh-CN" sz="2400" b="0" i="0" dirty="0">
                <a:solidFill>
                  <a:srgbClr val="000000"/>
                </a:solidFill>
                <a:latin typeface="SimSun" pitchFamily="34" charset="0"/>
                <a:ea typeface="SimSun" pitchFamily="34" charset="-122"/>
                <a:cs typeface="SimSun" pitchFamily="34" charset="-120"/>
              </a:rPr>
              <a:t>，还把自己在野外挖掘的化石也献给筹备处</a:t>
            </a:r>
            <a:r>
              <a:rPr lang="en-US" altLang="zh-CN" sz="2400" b="0" i="0">
                <a:solidFill>
                  <a:srgbClr val="000000"/>
                </a:solidFill>
                <a:latin typeface="SimSun" pitchFamily="34" charset="0"/>
                <a:ea typeface="SimSun" pitchFamily="34" charset="-122"/>
                <a:cs typeface="SimSun" pitchFamily="34" charset="-120"/>
              </a:rPr>
              <a:t>。其中两件完整而珍贵</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的恐鸟和鸸鹋化石骨架，是新西兰奥克兰自然历史博物馆为了表彰裴文中在科</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学上的杰出贡献而赠送给他的</a:t>
            </a:r>
            <a:r>
              <a:rPr lang="en-US" altLang="zh-CN" sz="2400" b="0" i="0" dirty="0">
                <a:solidFill>
                  <a:srgbClr val="000000"/>
                </a:solidFill>
                <a:latin typeface="SimSun" pitchFamily="34" charset="0"/>
                <a:ea typeface="SimSun" pitchFamily="34" charset="-122"/>
                <a:cs typeface="SimSun" pitchFamily="34" charset="-120"/>
              </a:rPr>
              <a:t>，他也毫不吝惜，毅然捐给了筹备处。</a:t>
            </a:r>
            <a:endParaRPr lang="en-US" altLang="zh-CN" sz="2400" dirty="0"/>
          </a:p>
          <a:p>
            <a:pPr algn="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选自《学习强国》，有修改）</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7&amp;si=27checked= 1 &amp; amp; version = 1.0.5checked=1&amp;version=1.0.5">
    <p:spTree>
      <p:nvGrpSpPr>
        <p:cNvPr id="1" name=""/>
        <p:cNvGrpSpPr/>
        <p:nvPr/>
      </p:nvGrpSpPr>
      <p:grpSpPr>
        <a:xfrm>
          <a:off x="0" y="0"/>
          <a:ext cx="0" cy="0"/>
          <a:chOff x="0" y="0"/>
          <a:chExt cx="0" cy="0"/>
        </a:xfrm>
      </p:grpSpPr>
      <p:sp>
        <p:nvSpPr>
          <p:cNvPr id="2" name="QO_4_BD.56_1#5b56eac1b?vcp=1&amp;pid=8604dc9da&amp;color=0,0,0&amp;mp=1&amp;vtp=1&amp;bt=1&amp;bbb=1"/>
          <p:cNvSpPr/>
          <p:nvPr/>
        </p:nvSpPr>
        <p:spPr>
          <a:xfrm>
            <a:off x="896112" y="1538732"/>
            <a:ext cx="10812463"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（1）请结合短文内容，为第③、④自然段列出小标题，写在相应位置。（4分）</a:t>
            </a:r>
            <a:endParaRPr lang="en-US" altLang="zh-CN" sz="2400" dirty="0"/>
          </a:p>
        </p:txBody>
      </p:sp>
      <p:sp>
        <p:nvSpPr>
          <p:cNvPr id="3" name="QO_4_AN.57_1#5b56eac1b?vcp=1&amp;pid=8604dc9da&amp;color=0,0,0&amp;vtp=1&amp;bbb=1"/>
          <p:cNvSpPr/>
          <p:nvPr/>
        </p:nvSpPr>
        <p:spPr>
          <a:xfrm>
            <a:off x="896112" y="207956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【示例】值得铭记的日子; 省吃俭用征集标本</a:t>
            </a:r>
            <a:endParaRPr lang="en-US" altLang="zh-CN" sz="2400" dirty="0"/>
          </a:p>
        </p:txBody>
      </p:sp>
      <p:sp>
        <p:nvSpPr>
          <p:cNvPr id="4" name="QO_4_BD.58_1#d9af0df81?vcp=1&amp;pid=8604dc9da&amp;color=0,0,0&amp;vtp=1&amp;bbb=1"/>
          <p:cNvSpPr/>
          <p:nvPr/>
        </p:nvSpPr>
        <p:spPr>
          <a:xfrm>
            <a:off x="896112" y="261423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（2）读第③自然段画线句子，把方括号里的批注补充完整。（2分）</a:t>
            </a:r>
            <a:endParaRPr lang="en-US" altLang="zh-CN" sz="2400" dirty="0"/>
          </a:p>
        </p:txBody>
      </p:sp>
      <p:sp>
        <p:nvSpPr>
          <p:cNvPr id="5" name="QO_4_AN.59_1#d9af0df81?vcp=1&amp;pid=8604dc9da&amp;color=0,0,0&amp;vtp=1&amp;bbb=1"/>
          <p:cNvSpPr/>
          <p:nvPr/>
        </p:nvSpPr>
        <p:spPr>
          <a:xfrm>
            <a:off x="896112" y="314890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动作; 认真负责</a:t>
            </a:r>
            <a:endParaRPr lang="en-US" altLang="zh-CN" sz="2400" dirty="0"/>
          </a:p>
        </p:txBody>
      </p:sp>
      <p:sp>
        <p:nvSpPr>
          <p:cNvPr id="6" name="QO_4_AS.60_1#d9af0df81?vcp=1&amp;pid=8604dc9da&amp;color=0,0,0&amp;vtp=1&amp;bbb=1&amp;hb=1"/>
          <p:cNvSpPr/>
          <p:nvPr/>
        </p:nvSpPr>
        <p:spPr>
          <a:xfrm>
            <a:off x="896112" y="3690239"/>
            <a:ext cx="10387584" cy="15921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本题考查人物描写。从画线句子中的“吊、蹲、看、对比、</a:t>
            </a:r>
            <a:r>
              <a:rPr lang="en-US" altLang="zh-CN" sz="2400" b="0" i="0">
                <a:solidFill>
                  <a:srgbClr val="FF0000"/>
                </a:solidFill>
                <a:latin typeface="SimSun" pitchFamily="34" charset="0"/>
                <a:ea typeface="SimSun" pitchFamily="34" charset="-122"/>
                <a:cs typeface="SimSun" pitchFamily="34" charset="-120"/>
              </a:rPr>
              <a:t>清理”</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能体会出周围环境的恶劣</a:t>
            </a:r>
            <a:r>
              <a:rPr lang="en-US" altLang="zh-CN" sz="2400" b="0" i="0" dirty="0">
                <a:solidFill>
                  <a:srgbClr val="FF0000"/>
                </a:solidFill>
                <a:latin typeface="SimSun" pitchFamily="34" charset="0"/>
                <a:ea typeface="SimSun" pitchFamily="34" charset="-122"/>
                <a:cs typeface="SimSun" pitchFamily="34" charset="-120"/>
              </a:rPr>
              <a:t>，更加突出操作的难度很大</a:t>
            </a:r>
            <a:r>
              <a:rPr lang="en-US" altLang="zh-CN" sz="2400" b="0" i="0">
                <a:solidFill>
                  <a:srgbClr val="FF0000"/>
                </a:solidFill>
                <a:latin typeface="SimSun" pitchFamily="34" charset="0"/>
                <a:ea typeface="SimSun" pitchFamily="34" charset="-122"/>
                <a:cs typeface="SimSun" pitchFamily="34" charset="-120"/>
              </a:rPr>
              <a:t>，但是裴文中却执着地反</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复查看</a:t>
            </a:r>
            <a:r>
              <a:rPr lang="en-US" altLang="zh-CN" sz="2400" b="0" i="0" dirty="0">
                <a:solidFill>
                  <a:srgbClr val="FF0000"/>
                </a:solidFill>
                <a:latin typeface="SimSun" pitchFamily="34" charset="0"/>
                <a:ea typeface="SimSun" pitchFamily="34" charset="-122"/>
                <a:cs typeface="SimSun" pitchFamily="34" charset="-120"/>
              </a:rPr>
              <a:t>，仔细对比，体现了他认真负责的工作态度。</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1" end="1"/>
                                            </p:txEl>
                                          </p:spTgt>
                                        </p:tgtEl>
                                        <p:attrNameLst>
                                          <p:attrName>style.visibility</p:attrName>
                                        </p:attrNameLst>
                                      </p:cBhvr>
                                      <p:to>
                                        <p:strVal val="visible"/>
                                      </p:to>
                                    </p:set>
                                    <p:anim calcmode="lin" valueType="num">
                                      <p:cBhvr additive="base">
                                        <p:cTn id="5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2" end="2"/>
                                            </p:txEl>
                                          </p:spTgt>
                                        </p:tgtEl>
                                        <p:attrNameLst>
                                          <p:attrName>style.visibility</p:attrName>
                                        </p:attrNameLst>
                                      </p:cBhvr>
                                      <p:to>
                                        <p:strVal val="visible"/>
                                      </p:to>
                                    </p:set>
                                    <p:anim calcmode="lin" valueType="num">
                                      <p:cBhvr additive="base">
                                        <p:cTn id="5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checked= 1 &amp; amp; version = 1.0.5checked=1&amp;version=1.0.5">
    <p:spTree>
      <p:nvGrpSpPr>
        <p:cNvPr id="1" name=""/>
        <p:cNvGrpSpPr/>
        <p:nvPr/>
      </p:nvGrpSpPr>
      <p:grpSpPr>
        <a:xfrm>
          <a:off x="0" y="0"/>
          <a:ext cx="0" cy="0"/>
          <a:chOff x="0" y="0"/>
          <a:chExt cx="0" cy="0"/>
        </a:xfrm>
      </p:grpSpPr>
      <p:pic>
        <p:nvPicPr>
          <p:cNvPr id="2" name="P_2_BD#59f56f53b?vcp=1&amp;pid=4d799df10&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12787" y="1064592"/>
            <a:ext cx="21031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2_BD#59f56f53b?vcp=1&amp;pid=4d799df10&amp;color=0,0,0&amp;vtp=1&amp;bt=1&amp;bbb=1"/>
          <p:cNvSpPr/>
          <p:nvPr/>
        </p:nvSpPr>
        <p:spPr>
          <a:xfrm>
            <a:off x="896112" y="900000"/>
            <a:ext cx="10387584" cy="2150999"/>
          </a:xfrm>
          <a:prstGeom prst="rect">
            <a:avLst/>
          </a:prstGeom>
          <a:noFill/>
          <a:ln/>
        </p:spPr>
        <p:txBody>
          <a:bodyPr wrap="none" lIns="0" tIns="0" rIns="0" bIns="0" rtlCol="0" anchor="t"/>
          <a:lstStyle/>
          <a:p>
            <a:pPr algn="ctr" latinLnBrk="1">
              <a:lnSpc>
                <a:spcPts val="4400"/>
              </a:lnSpc>
            </a:pP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时间</a:t>
            </a:r>
            <a:r>
              <a:rPr lang="en-US" altLang="zh-CN" sz="2400" b="0" i="0" dirty="0">
                <a:solidFill>
                  <a:srgbClr val="000000"/>
                </a:solidFill>
                <a:latin typeface="SimSun" pitchFamily="34" charset="0"/>
                <a:ea typeface="SimSun" pitchFamily="34" charset="-122"/>
                <a:cs typeface="SimSun" pitchFamily="34" charset="-120"/>
              </a:rPr>
              <a:t>：90</a:t>
            </a:r>
            <a:r>
              <a:rPr lang="en-US" altLang="zh-CN" sz="2400" b="0" i="0">
                <a:solidFill>
                  <a:srgbClr val="000000"/>
                </a:solidFill>
                <a:latin typeface="SimSun" pitchFamily="34" charset="0"/>
                <a:ea typeface="SimSun" pitchFamily="34" charset="-122"/>
                <a:cs typeface="SimSun" pitchFamily="34" charset="-120"/>
              </a:rPr>
              <a:t>分钟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满分</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100分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要求：</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1.卷面整洁，字迹工整。2.用钢笔或签字笔答卷。</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strike="noStrike" kern="1200" cap="none" spc="0" normalizeH="0" baseline="0" noProof="0">
                <a:ln>
                  <a:noFill/>
                </a:ln>
                <a:solidFill>
                  <a:srgbClr val="000000"/>
                </a:solidFill>
                <a:effectLst/>
                <a:uLnTx/>
                <a:uFillTx/>
                <a:latin typeface="SimSun" panose="02010600030101010101" pitchFamily="2" charset="-122"/>
                <a:ea typeface="SimSun" pitchFamily="34" charset="-122"/>
                <a:cs typeface="SimSun" pitchFamily="34" charset="-120"/>
              </a:rPr>
              <a:t>    </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学校四年级拟开展“博物院奇妙游”研学成果交流活动，快来和金小宇一</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起梳理研学成果吧！</a:t>
            </a:r>
            <a:endParaRPr lang="en-US" altLang="zh-CN" sz="100" dirty="0"/>
          </a:p>
        </p:txBody>
      </p:sp>
      <p:pic>
        <p:nvPicPr>
          <p:cNvPr id="4" name="P_2_BD#59f56f53b?vcp=1&amp;pid=4d799df10&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19158" y="1041732"/>
            <a:ext cx="274320" cy="265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2_BD#98e81cb82?vcp=1&amp;pid=4d799df10&amp;color=0,0,0&amp;vtp=1&amp;bbb=1"/>
          <p:cNvSpPr/>
          <p:nvPr/>
        </p:nvSpPr>
        <p:spPr>
          <a:xfrm>
            <a:off x="896112" y="3047316"/>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一、【成果前言】（2分）</a:t>
            </a:r>
            <a:endParaRPr lang="en-US" altLang="zh-CN" sz="2800" dirty="0"/>
          </a:p>
        </p:txBody>
      </p:sp>
      <p:sp>
        <p:nvSpPr>
          <p:cNvPr id="7" name="QO_3_BD.1_1#c9e87423c?sp=1&amp;vcp=1&amp;pid=98e81cb82&amp;color=0,0,0&amp;vtp=1&amp;bbb=1&amp;hb=1"/>
          <p:cNvSpPr/>
          <p:nvPr/>
        </p:nvSpPr>
        <p:spPr>
          <a:xfrm>
            <a:off x="896112" y="3450478"/>
            <a:ext cx="10387584" cy="1592199"/>
          </a:xfrm>
          <a:prstGeom prst="rect">
            <a:avLst/>
          </a:prstGeom>
          <a:noFill/>
          <a:ln/>
        </p:spPr>
        <p:txBody>
          <a:bodyPr wrap="none" lIns="0" tIns="0" rIns="0" bIns="0" rtlCol="0" anchor="t"/>
          <a:lstStyle/>
          <a:p>
            <a:pPr algn="l" latinLnBrk="1">
              <a:lnSpc>
                <a:spcPts val="4400"/>
              </a:lnSpc>
            </a:pPr>
            <a:r>
              <a:rPr lang="en-US" altLang="zh-CN" sz="2400" b="0" i="0" spc="-50" dirty="0">
                <a:solidFill>
                  <a:srgbClr val="000000"/>
                </a:solidFill>
                <a:latin typeface="SimSun" pitchFamily="34" charset="0"/>
                <a:ea typeface="SimSun" pitchFamily="34" charset="-122"/>
                <a:cs typeface="SimSun" pitchFamily="34" charset="-120"/>
              </a:rPr>
              <a:t>1.请将本次研学成果的前言内容抄写下来，要求书写规范、端正、整洁。（2分）</a:t>
            </a:r>
            <a:endParaRPr lang="en-US" altLang="zh-CN" sz="2400" spc="-5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岁月流转</a:t>
            </a:r>
            <a:r>
              <a:rPr lang="en-US" altLang="zh-CN" sz="2400" b="0" i="0" dirty="0">
                <a:solidFill>
                  <a:srgbClr val="000000"/>
                </a:solidFill>
                <a:latin typeface="SimSun" pitchFamily="34" charset="0"/>
                <a:ea typeface="SimSun" pitchFamily="34" charset="-122"/>
                <a:cs typeface="SimSun" pitchFamily="34" charset="-120"/>
              </a:rPr>
              <a:t>，历史永恒。“博物院奇妙游</a:t>
            </a:r>
            <a:r>
              <a:rPr lang="en-US" altLang="zh-CN" sz="2400" b="0" i="0">
                <a:solidFill>
                  <a:srgbClr val="000000"/>
                </a:solidFill>
                <a:latin typeface="SimSun" pitchFamily="34" charset="0"/>
                <a:ea typeface="SimSun" pitchFamily="34" charset="-122"/>
                <a:cs typeface="SimSun" pitchFamily="34" charset="-120"/>
              </a:rPr>
              <a:t>”研学交流活动让我们感受到中原</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文化的魅力</a:t>
            </a:r>
            <a:r>
              <a:rPr lang="en-US" altLang="zh-CN" sz="2400" b="0" i="0" dirty="0">
                <a:solidFill>
                  <a:srgbClr val="000000"/>
                </a:solidFill>
                <a:latin typeface="SimSun" pitchFamily="34" charset="0"/>
                <a:ea typeface="SimSun" pitchFamily="34" charset="-122"/>
                <a:cs typeface="SimSun" pitchFamily="34" charset="-120"/>
              </a:rPr>
              <a:t>，增强对中国传统文化的理解与认同。</a:t>
            </a:r>
            <a:endParaRPr lang="en-US" altLang="zh-CN" sz="2400" dirty="0"/>
          </a:p>
        </p:txBody>
      </p:sp>
      <p:sp>
        <p:nvSpPr>
          <p:cNvPr id="8" name="QO_3_AN.2_1#c9e87423c?vcp=1&amp;pid=98e81cb82&amp;color=0,0,0&amp;vtp=1&amp;bbb=1"/>
          <p:cNvSpPr/>
          <p:nvPr/>
        </p:nvSpPr>
        <p:spPr>
          <a:xfrm>
            <a:off x="896112" y="509392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抄写略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bg/>
                                          </p:spTgt>
                                        </p:tgtEl>
                                        <p:attrNameLst>
                                          <p:attrName>style.visibility</p:attrName>
                                        </p:attrNameLst>
                                      </p:cBhvr>
                                      <p:to>
                                        <p:strVal val="visible"/>
                                      </p:to>
                                    </p:set>
                                    <p:anim calcmode="lin" valueType="num">
                                      <p:cBhvr additive="base">
                                        <p:cTn id="2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8">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8&amp;si=28checked= 1 &amp; amp; version = 1.0.5checked=1&amp;version=1.0.5">
    <p:spTree>
      <p:nvGrpSpPr>
        <p:cNvPr id="1" name=""/>
        <p:cNvGrpSpPr/>
        <p:nvPr/>
      </p:nvGrpSpPr>
      <p:grpSpPr>
        <a:xfrm>
          <a:off x="0" y="0"/>
          <a:ext cx="0" cy="0"/>
          <a:chOff x="0" y="0"/>
          <a:chExt cx="0" cy="0"/>
        </a:xfrm>
      </p:grpSpPr>
      <p:sp>
        <p:nvSpPr>
          <p:cNvPr id="2" name="QB_4_BD.67_1#5921a2c0a?sp=1&amp;vcp=1&amp;pid=8604dc9da&amp;color=0,0,0&amp;vtp=1&amp;bt=1&amp;bbb=1"/>
          <p:cNvSpPr/>
          <p:nvPr/>
        </p:nvSpPr>
        <p:spPr>
          <a:xfrm>
            <a:off x="896112" y="2095119"/>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（3）短文通过裴文中的故事，刻画了他怎样的形象？写一写。（3分）</a:t>
            </a:r>
            <a:endParaRPr lang="en-US" altLang="zh-CN" sz="2400" dirty="0"/>
          </a:p>
        </p:txBody>
      </p:sp>
      <p:sp>
        <p:nvSpPr>
          <p:cNvPr id="3" name="QB_4_BD.67_2#5921a2c0a?sp=1&amp;vcp=1&amp;pid=8604dc9da&amp;color=0,0,0&amp;vtp=1&amp;bbb=1&amp;hb=1&amp;hltap=1"/>
          <p:cNvSpPr/>
          <p:nvPr/>
        </p:nvSpPr>
        <p:spPr>
          <a:xfrm>
            <a:off x="896112" y="2642616"/>
            <a:ext cx="10387584" cy="2127885"/>
          </a:xfrm>
          <a:prstGeom prst="rect">
            <a:avLst/>
          </a:prstGeom>
          <a:noFill/>
          <a:ln/>
        </p:spPr>
        <p:txBody>
          <a:bodyPr wrap="none" lIns="0" tIns="0" rIns="0" bIns="0" rtlCol="0" anchor="t"/>
          <a:lstStyle/>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endParaRPr lang="en-US" altLang="zh-CN" sz="2400" dirty="0">
              <a:solidFill>
                <a:srgbClr val="000000"/>
              </a:solidFill>
              <a:latin typeface="SimSun" panose="02010600030101010101" pitchFamily="2" charset="-122"/>
            </a:endParaRPr>
          </a:p>
        </p:txBody>
      </p:sp>
      <p:sp>
        <p:nvSpPr>
          <p:cNvPr id="4" name="QB_4_AN.68_1#5921a2c0a?sp=1&amp;vcp=1&amp;pid=8604dc9da&amp;color=0,0,0&amp;vtp=1&amp;bbb=1&amp;hb=1&amp;hla=1">
            <a:extLst>
              <a:ext uri="{FF2B5EF4-FFF2-40B4-BE49-F238E27FC236}">
                <a16:creationId xmlns:a16="http://schemas.microsoft.com/office/drawing/2014/main" id="{0BDA6EFE-B5FB-A758-9A33-DF1A5A6EE339}"/>
              </a:ext>
            </a:extLst>
          </p:cNvPr>
          <p:cNvSpPr/>
          <p:nvPr/>
        </p:nvSpPr>
        <p:spPr>
          <a:xfrm>
            <a:off x="896112" y="2617216"/>
            <a:ext cx="10387584" cy="2074799"/>
          </a:xfrm>
          <a:prstGeom prst="rect">
            <a:avLst/>
          </a:prstGeom>
          <a:noFill/>
          <a:ln/>
        </p:spPr>
        <p:txBody>
          <a:bodyPr wrap="none" lIns="0" tIns="0" rIns="0" bIns="0" rtlCol="0" anchor="t"/>
          <a:lstStyle/>
          <a:p>
            <a:pPr latinLnBrk="1">
              <a:lnSpc>
                <a:spcPts val="42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FF0000"/>
                </a:solidFill>
                <a:latin typeface="SimSun" pitchFamily="34" charset="0"/>
                <a:ea typeface="SimSun" pitchFamily="34" charset="-122"/>
                <a:cs typeface="SimSun" pitchFamily="34" charset="-120"/>
              </a:rPr>
              <a:t>裴文中每天手不释卷，读书入迷到鞋丢了都没发觉</a:t>
            </a:r>
            <a:r>
              <a:rPr lang="en-US" altLang="zh-CN" sz="2400" b="0" i="0">
                <a:solidFill>
                  <a:srgbClr val="FF0000"/>
                </a:solidFill>
                <a:latin typeface="SimSun" pitchFamily="34" charset="0"/>
                <a:ea typeface="SimSun" pitchFamily="34" charset="-122"/>
                <a:cs typeface="SimSun" pitchFamily="34" charset="-120"/>
              </a:rPr>
              <a:t>，体现出他是一个热爱</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读书的人</a:t>
            </a:r>
            <a:r>
              <a:rPr lang="en-US" altLang="zh-CN" sz="2400" b="0" i="0" dirty="0">
                <a:solidFill>
                  <a:srgbClr val="FF0000"/>
                </a:solidFill>
                <a:latin typeface="SimSun" pitchFamily="34" charset="0"/>
                <a:ea typeface="SimSun" pitchFamily="34" charset="-122"/>
                <a:cs typeface="SimSun" pitchFamily="34" charset="-120"/>
              </a:rPr>
              <a:t>。他不顾危险连夜清理化石，</a:t>
            </a:r>
            <a:r>
              <a:rPr lang="en-US" altLang="zh-CN" sz="2400" b="0" i="0">
                <a:solidFill>
                  <a:srgbClr val="FF0000"/>
                </a:solidFill>
                <a:latin typeface="SimSun" pitchFamily="34" charset="0"/>
                <a:ea typeface="SimSun" pitchFamily="34" charset="-122"/>
                <a:cs typeface="SimSun" pitchFamily="34" charset="-120"/>
              </a:rPr>
              <a:t>说明他是一个对待工作认真负责的人。</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他平时省吃俭用</a:t>
            </a:r>
            <a:r>
              <a:rPr lang="en-US" altLang="zh-CN" sz="2400" b="0" i="0" dirty="0">
                <a:solidFill>
                  <a:srgbClr val="FF0000"/>
                </a:solidFill>
                <a:latin typeface="SimSun" pitchFamily="34" charset="0"/>
                <a:ea typeface="SimSun" pitchFamily="34" charset="-122"/>
                <a:cs typeface="SimSun" pitchFamily="34" charset="-120"/>
              </a:rPr>
              <a:t>，却为了考古事业多次捐赠，体现出他是一个慷慨大方</a:t>
            </a:r>
            <a:r>
              <a:rPr lang="en-US" altLang="zh-CN" sz="2400" b="0" i="0">
                <a:solidFill>
                  <a:srgbClr val="FF0000"/>
                </a:solidFill>
                <a:latin typeface="SimSun" pitchFamily="34" charset="0"/>
                <a:ea typeface="SimSun" pitchFamily="34" charset="-122"/>
                <a:cs typeface="SimSun" pitchFamily="34" charset="-120"/>
              </a:rPr>
              <a:t>、具有</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奉献精神的人。</a:t>
            </a:r>
            <a:endParaRPr lang="en-US" altLang="zh-CN" sz="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additive="base">
                                        <p:cTn id="1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3">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bg/>
                                          </p:spTgt>
                                        </p:tgtEl>
                                        <p:attrNameLst>
                                          <p:attrName>style.visibility</p:attrName>
                                        </p:attrNameLst>
                                      </p:cBhvr>
                                      <p:to>
                                        <p:strVal val="visible"/>
                                      </p:to>
                                    </p:set>
                                    <p:anim calcmode="lin" valueType="num">
                                      <p:cBhvr additive="base">
                                        <p:cTn id="3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4">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 calcmode="lin" valueType="num">
                                      <p:cBhvr additive="base">
                                        <p:cTn id="4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1" end="1"/>
                                            </p:txEl>
                                          </p:spTgt>
                                        </p:tgtEl>
                                        <p:attrNameLst>
                                          <p:attrName>style.visibility</p:attrName>
                                        </p:attrNameLst>
                                      </p:cBhvr>
                                      <p:to>
                                        <p:strVal val="visible"/>
                                      </p:to>
                                    </p:set>
                                    <p:anim calcmode="lin" valueType="num">
                                      <p:cBhvr additive="base">
                                        <p:cTn id="4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anim calcmode="lin" valueType="num">
                                      <p:cBhvr additive="base">
                                        <p:cTn id="4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3" end="3"/>
                                            </p:txEl>
                                          </p:spTgt>
                                        </p:tgtEl>
                                        <p:attrNameLst>
                                          <p:attrName>style.visibility</p:attrName>
                                        </p:attrNameLst>
                                      </p:cBhvr>
                                      <p:to>
                                        <p:strVal val="visible"/>
                                      </p:to>
                                    </p:set>
                                    <p:anim calcmode="lin" valueType="num">
                                      <p:cBhvr additive="base">
                                        <p:cTn id="5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9&amp;si=29checked= 1 &amp; amp; version = 1.0.5checked=1&amp;version=1.0.5">
    <p:spTree>
      <p:nvGrpSpPr>
        <p:cNvPr id="1" name=""/>
        <p:cNvGrpSpPr/>
        <p:nvPr/>
      </p:nvGrpSpPr>
      <p:grpSpPr>
        <a:xfrm>
          <a:off x="0" y="0"/>
          <a:ext cx="0" cy="0"/>
          <a:chOff x="0" y="0"/>
          <a:chExt cx="0" cy="0"/>
        </a:xfrm>
      </p:grpSpPr>
      <p:sp>
        <p:nvSpPr>
          <p:cNvPr id="2" name="C_2_BD#5b951c54a?vcp=1&amp;pid=4d799df10&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七、【整本书阅读】（3分）</a:t>
            </a:r>
            <a:endParaRPr lang="en-US" altLang="zh-CN" sz="2800" dirty="0"/>
          </a:p>
        </p:txBody>
      </p:sp>
      <p:sp>
        <p:nvSpPr>
          <p:cNvPr id="3" name="QB_3_BD.62_1#f4261afd0?sp=1&amp;vcp=1&amp;pid=5b951c54a&amp;color=0,0,0&amp;vtp=1&amp;bbb=1&amp;hb=1"/>
          <p:cNvSpPr/>
          <p:nvPr/>
        </p:nvSpPr>
        <p:spPr>
          <a:xfrm>
            <a:off x="896112" y="1317562"/>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11.李四光的《看看我们的地球》、贾兰坡的《人类起源的演化过程</a:t>
            </a:r>
            <a:r>
              <a:rPr lang="en-US" altLang="zh-CN" sz="2400" b="0" i="0">
                <a:solidFill>
                  <a:srgbClr val="000000"/>
                </a:solidFill>
                <a:latin typeface="SimSun" pitchFamily="34" charset="0"/>
                <a:ea typeface="SimSun" pitchFamily="34" charset="-122"/>
                <a:cs typeface="SimSun" pitchFamily="34" charset="-120"/>
              </a:rPr>
              <a:t>》、高士</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其的</a:t>
            </a:r>
            <a:r>
              <a:rPr lang="en-US" altLang="zh-CN" sz="2400" b="0" i="0" dirty="0">
                <a:solidFill>
                  <a:srgbClr val="000000"/>
                </a:solidFill>
                <a:latin typeface="SimSun" pitchFamily="34" charset="0"/>
                <a:ea typeface="SimSun" pitchFamily="34" charset="-122"/>
                <a:cs typeface="SimSun" pitchFamily="34" charset="-120"/>
              </a:rPr>
              <a:t>《灰尘的旅行》都是优秀的科普作品，请任选其一，</a:t>
            </a:r>
            <a:r>
              <a:rPr lang="en-US" altLang="zh-CN" sz="2400" b="0" i="0">
                <a:solidFill>
                  <a:srgbClr val="000000"/>
                </a:solidFill>
                <a:latin typeface="SimSun" pitchFamily="34" charset="0"/>
                <a:ea typeface="SimSun" pitchFamily="34" charset="-122"/>
                <a:cs typeface="SimSun" pitchFamily="34" charset="-120"/>
              </a:rPr>
              <a:t>谈谈你的阅读收获。</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a:t>
            </a:r>
            <a:endParaRPr lang="en-US" altLang="zh-CN" sz="2400" dirty="0"/>
          </a:p>
        </p:txBody>
      </p:sp>
      <p:sp>
        <p:nvSpPr>
          <p:cNvPr id="5" name="QB_3_AN.63_1#f4261afd0.blank?vcp=1&amp;pid=5b951c54a&amp;color=0,0,0&amp;vpa=28&amp;vtp=1&amp;bbb=1&amp;hb=1"/>
          <p:cNvSpPr/>
          <p:nvPr/>
        </p:nvSpPr>
        <p:spPr>
          <a:xfrm>
            <a:off x="896112" y="2407222"/>
            <a:ext cx="10387584" cy="1034669"/>
          </a:xfrm>
          <a:prstGeom prst="rect">
            <a:avLst/>
          </a:prstGeom>
          <a:noFill/>
          <a:ln/>
        </p:spPr>
        <p:txBody>
          <a:bodyPr wrap="square" lIns="0" tIns="0" rIns="0" bIns="0" rtlCol="0" anchor="t"/>
          <a:lstStyle/>
          <a:p>
            <a:pPr latinLnBrk="1">
              <a:lnSpc>
                <a:spcPct val="150000"/>
              </a:lnSpc>
            </a:pPr>
            <a:r>
              <a:rPr lang="en-US" altLang="zh-CN" sz="2400" b="0" i="0" dirty="0">
                <a:solidFill>
                  <a:srgbClr val="FF0000"/>
                </a:solidFill>
                <a:latin typeface="SimSun" pitchFamily="34" charset="0"/>
                <a:ea typeface="SimSun" pitchFamily="34" charset="-122"/>
                <a:cs typeface="SimSun" pitchFamily="34" charset="-120"/>
              </a:rPr>
              <a:t>【示例】李四光的《看看我们的地球》。它增长了我的知识面</a:t>
            </a:r>
            <a:r>
              <a:rPr lang="en-US" altLang="zh-CN" sz="2400" b="0" i="0">
                <a:solidFill>
                  <a:srgbClr val="FF0000"/>
                </a:solidFill>
                <a:latin typeface="SimSun" pitchFamily="34" charset="0"/>
                <a:ea typeface="SimSun" pitchFamily="34" charset="-122"/>
                <a:cs typeface="SimSun" pitchFamily="34" charset="-120"/>
              </a:rPr>
              <a:t>，帮助我解决了许多疑惑</a:t>
            </a:r>
            <a:r>
              <a:rPr lang="en-US" altLang="zh-CN" sz="2400" b="0" i="0" dirty="0">
                <a:solidFill>
                  <a:srgbClr val="FF0000"/>
                </a:solidFill>
                <a:latin typeface="SimSun" pitchFamily="34" charset="0"/>
                <a:ea typeface="SimSun" pitchFamily="34" charset="-122"/>
                <a:cs typeface="SimSun" pitchFamily="34" charset="-120"/>
              </a:rPr>
              <a:t>，让我的视野更加开阔。</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 calcmode="lin" valueType="num">
                                      <p:cBhvr additive="base">
                                        <p:cTn id="2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5">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 calcmode="lin" valueType="num">
                                      <p:cBhvr additive="base">
                                        <p:cTn id="3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0&amp;si=30checked= 1 &amp; amp; version = 1.0.5checked=1&amp;version=1.0.5">
    <p:spTree>
      <p:nvGrpSpPr>
        <p:cNvPr id="1" name=""/>
        <p:cNvGrpSpPr/>
        <p:nvPr/>
      </p:nvGrpSpPr>
      <p:grpSpPr>
        <a:xfrm>
          <a:off x="0" y="0"/>
          <a:ext cx="0" cy="0"/>
          <a:chOff x="0" y="0"/>
          <a:chExt cx="0" cy="0"/>
        </a:xfrm>
      </p:grpSpPr>
      <p:sp>
        <p:nvSpPr>
          <p:cNvPr id="2" name="C_2_BD#781575acd?vcp=1&amp;pid=4d799df10&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八、【表达与交流】（30分）</a:t>
            </a:r>
            <a:endParaRPr lang="en-US" altLang="zh-CN" sz="2800" dirty="0"/>
          </a:p>
        </p:txBody>
      </p:sp>
      <p:sp>
        <p:nvSpPr>
          <p:cNvPr id="3" name="QO_3_BD.64_1#da3308a9c?sp=1&amp;vcp=1&amp;pid=781575acd&amp;color=0,0,0&amp;vtp=1&amp;bbb=1&amp;hb=1"/>
          <p:cNvSpPr/>
          <p:nvPr/>
        </p:nvSpPr>
        <p:spPr>
          <a:xfrm>
            <a:off x="896112" y="1317562"/>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12.习作。</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学校广播站向同学们征集专栏稿件</a:t>
            </a:r>
            <a:r>
              <a:rPr lang="en-US" altLang="zh-CN" sz="2400" b="0" i="0" dirty="0">
                <a:solidFill>
                  <a:srgbClr val="000000"/>
                </a:solidFill>
                <a:latin typeface="SimSun" pitchFamily="34" charset="0"/>
                <a:ea typeface="SimSun" pitchFamily="34" charset="-122"/>
                <a:cs typeface="SimSun" pitchFamily="34" charset="-120"/>
              </a:rPr>
              <a:t>，请从以下栏目中任选一个</a:t>
            </a:r>
            <a:r>
              <a:rPr lang="en-US" altLang="zh-CN" sz="2400" b="0" i="0">
                <a:solidFill>
                  <a:srgbClr val="000000"/>
                </a:solidFill>
                <a:latin typeface="SimSun" pitchFamily="34" charset="0"/>
                <a:ea typeface="SimSun" pitchFamily="34" charset="-122"/>
                <a:cs typeface="SimSun" pitchFamily="34" charset="-120"/>
              </a:rPr>
              <a:t>，写一篇作</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文</a:t>
            </a:r>
            <a:r>
              <a:rPr lang="en-US" altLang="zh-CN" sz="2400" b="0" i="0" dirty="0">
                <a:solidFill>
                  <a:srgbClr val="000000"/>
                </a:solidFill>
                <a:latin typeface="SimSun" pitchFamily="34" charset="0"/>
                <a:ea typeface="SimSun" pitchFamily="34" charset="-122"/>
                <a:cs typeface="SimSun" pitchFamily="34" charset="-120"/>
              </a:rPr>
              <a:t>，积极投稿。</a:t>
            </a:r>
            <a:endParaRPr lang="en-US" altLang="zh-CN" sz="2400" dirty="0"/>
          </a:p>
          <a:p>
            <a:pPr latinLnBrk="1">
              <a:lnSpc>
                <a:spcPts val="4400"/>
              </a:lnSpc>
            </a:pPr>
            <a:r>
              <a:rPr lang="en-US" altLang="zh-CN" sz="2400" b="1" i="0">
                <a:solidFill>
                  <a:srgbClr val="000000"/>
                </a:solidFill>
                <a:latin typeface="SimSun" panose="02010600030101010101" pitchFamily="2" charset="-122"/>
                <a:ea typeface="SimSun" pitchFamily="34" charset="-122"/>
                <a:cs typeface="SimSun" pitchFamily="34" charset="-120"/>
              </a:rPr>
              <a:t>    </a:t>
            </a:r>
            <a:r>
              <a:rPr lang="en-US" altLang="zh-CN" sz="2400" b="1" i="0">
                <a:solidFill>
                  <a:srgbClr val="000000"/>
                </a:solidFill>
                <a:latin typeface="SimSun" pitchFamily="34" charset="0"/>
                <a:ea typeface="SimSun" pitchFamily="34" charset="-122"/>
                <a:cs typeface="SimSun" pitchFamily="34" charset="-120"/>
              </a:rPr>
              <a:t>栏目一</a:t>
            </a:r>
            <a:r>
              <a:rPr lang="en-US" altLang="zh-CN" sz="2400" b="1" i="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分享难忘的事。本学期</a:t>
            </a:r>
            <a:r>
              <a:rPr lang="en-US" altLang="zh-CN" sz="2400" b="0" i="0">
                <a:solidFill>
                  <a:srgbClr val="000000"/>
                </a:solidFill>
                <a:latin typeface="SimSun" pitchFamily="34" charset="0"/>
                <a:ea typeface="SimSun" pitchFamily="34" charset="-122"/>
                <a:cs typeface="SimSun" pitchFamily="34" charset="-120"/>
              </a:rPr>
              <a:t>，在学习与生活中你一定又学会了做很多</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事情</a:t>
            </a:r>
            <a:r>
              <a:rPr lang="en-US" altLang="zh-CN" sz="2400" b="0" i="0" dirty="0">
                <a:solidFill>
                  <a:srgbClr val="000000"/>
                </a:solidFill>
                <a:latin typeface="SimSun" pitchFamily="34" charset="0"/>
                <a:ea typeface="SimSun" pitchFamily="34" charset="-122"/>
                <a:cs typeface="SimSun" pitchFamily="34" charset="-120"/>
              </a:rPr>
              <a:t>，请以“我学会了 ___”为题，与大家分享事情的经过和你的体会。</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要求</a:t>
            </a:r>
            <a:r>
              <a:rPr lang="en-US" altLang="zh-CN" sz="2400" b="0" i="0" dirty="0">
                <a:solidFill>
                  <a:srgbClr val="000000"/>
                </a:solidFill>
                <a:latin typeface="SimSun" pitchFamily="34" charset="0"/>
                <a:ea typeface="SimSun" pitchFamily="34" charset="-122"/>
                <a:cs typeface="SimSun" pitchFamily="34" charset="-120"/>
              </a:rPr>
              <a:t>：①将学习过程写清楚。②文中不要出现真实姓名，同学名以</a:t>
            </a:r>
            <a:r>
              <a:rPr lang="en-US" altLang="zh-CN" sz="2400" b="0" i="0">
                <a:solidFill>
                  <a:srgbClr val="000000"/>
                </a:solidFill>
                <a:latin typeface="SimSun" pitchFamily="34" charset="0"/>
                <a:ea typeface="SimSun" pitchFamily="34" charset="-122"/>
                <a:cs typeface="SimSun" pitchFamily="34" charset="-120"/>
              </a:rPr>
              <a:t>“金小</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宇</a:t>
            </a:r>
            <a:r>
              <a:rPr lang="en-US" altLang="zh-CN" sz="2400" b="0" i="0" dirty="0">
                <a:solidFill>
                  <a:srgbClr val="000000"/>
                </a:solidFill>
                <a:latin typeface="SimSun" pitchFamily="34" charset="0"/>
                <a:ea typeface="SimSun" pitchFamily="34" charset="-122"/>
                <a:cs typeface="SimSun" pitchFamily="34" charset="-120"/>
              </a:rPr>
              <a:t>”代替。</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1&amp;si=31checked= 1 &amp; amp; version = 1.0.5checked=1&amp;version=1.0.5">
    <p:spTree>
      <p:nvGrpSpPr>
        <p:cNvPr id="1" name=""/>
        <p:cNvGrpSpPr/>
        <p:nvPr/>
      </p:nvGrpSpPr>
      <p:grpSpPr>
        <a:xfrm>
          <a:off x="0" y="0"/>
          <a:ext cx="0" cy="0"/>
          <a:chOff x="0" y="0"/>
          <a:chExt cx="0" cy="0"/>
        </a:xfrm>
      </p:grpSpPr>
      <p:sp>
        <p:nvSpPr>
          <p:cNvPr id="2" name="QO_3_BD.64_2#da3308a9c?vcp=1&amp;pid=781575acd&amp;color=0,0,0&amp;mp=1&amp;vtp=1&amp;bt=1&amp;bbb=1&amp;hb=1"/>
          <p:cNvSpPr/>
          <p:nvPr/>
        </p:nvSpPr>
        <p:spPr>
          <a:xfrm>
            <a:off x="896112" y="2357406"/>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SimSun" pitchFamily="34" charset="0"/>
                <a:ea typeface="SimSun" pitchFamily="34" charset="-122"/>
                <a:cs typeface="SimSun" pitchFamily="34" charset="-120"/>
              </a:rPr>
              <a:t>栏目二：</a:t>
            </a:r>
            <a:r>
              <a:rPr lang="en-US" altLang="zh-CN" sz="2400" b="0" i="0" dirty="0">
                <a:solidFill>
                  <a:srgbClr val="000000"/>
                </a:solidFill>
                <a:latin typeface="SimSun" pitchFamily="34" charset="0"/>
                <a:ea typeface="SimSun" pitchFamily="34" charset="-122"/>
                <a:cs typeface="SimSun" pitchFamily="34" charset="-120"/>
              </a:rPr>
              <a:t>介绍有趣的人。如果你担任播音员</a:t>
            </a:r>
            <a:r>
              <a:rPr lang="en-US" altLang="zh-CN" sz="2400" b="0" i="0">
                <a:solidFill>
                  <a:srgbClr val="000000"/>
                </a:solidFill>
                <a:latin typeface="SimSun" pitchFamily="34" charset="0"/>
                <a:ea typeface="SimSun" pitchFamily="34" charset="-122"/>
                <a:cs typeface="SimSun" pitchFamily="34" charset="-120"/>
              </a:rPr>
              <a:t>，你想把哪一位有趣的老师或</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同学介绍给大家</a:t>
            </a:r>
            <a:r>
              <a:rPr lang="en-US" altLang="zh-CN" sz="2400" b="0" i="0" dirty="0">
                <a:solidFill>
                  <a:srgbClr val="000000"/>
                </a:solidFill>
                <a:latin typeface="SimSun" pitchFamily="34" charset="0"/>
                <a:ea typeface="SimSun" pitchFamily="34" charset="-122"/>
                <a:cs typeface="SimSun" pitchFamily="34" charset="-120"/>
              </a:rPr>
              <a:t>？请选择一位，通过具体事例写清楚人物特点。</a:t>
            </a:r>
            <a:endParaRPr lang="en-US" altLang="zh-CN" sz="2400" dirty="0"/>
          </a:p>
          <a:p>
            <a:pPr latinLnBrk="1">
              <a:lnSpc>
                <a:spcPts val="42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要求</a:t>
            </a:r>
            <a:r>
              <a:rPr lang="en-US" altLang="zh-CN" sz="2400" b="0" i="0" dirty="0">
                <a:solidFill>
                  <a:srgbClr val="000000"/>
                </a:solidFill>
                <a:latin typeface="SimSun" pitchFamily="34" charset="0"/>
                <a:ea typeface="SimSun" pitchFamily="34" charset="-122"/>
                <a:cs typeface="SimSun" pitchFamily="34" charset="-120"/>
              </a:rPr>
              <a:t>：①题目自拟。②文中不要出现真实姓名，同学名以“金小宇”代替。</a:t>
            </a:r>
            <a:endParaRPr lang="en-US" altLang="zh-CN" sz="2400" dirty="0"/>
          </a:p>
        </p:txBody>
      </p:sp>
      <p:sp>
        <p:nvSpPr>
          <p:cNvPr id="3" name="QO_3_AN.65_1#da3308a9c?vcp=1&amp;pid=781575acd&amp;color=0,0,0&amp;vtp=1&amp;bbb=1"/>
          <p:cNvSpPr/>
          <p:nvPr/>
        </p:nvSpPr>
        <p:spPr>
          <a:xfrm>
            <a:off x="896112" y="4001865"/>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bg/>
                                          </p:spTgt>
                                        </p:tgtEl>
                                        <p:attrNameLst>
                                          <p:attrName>style.visibility</p:attrName>
                                        </p:attrNameLst>
                                      </p:cBhvr>
                                      <p:to>
                                        <p:strVal val="visible"/>
                                      </p:to>
                                    </p:set>
                                    <p:anim calcmode="lin" valueType="num">
                                      <p:cBhvr additive="base">
                                        <p:cTn id="2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3">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 calcmode="lin" valueType="num">
                                      <p:cBhvr additive="base">
                                        <p:cTn id="2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2&amp;si=32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checked= 1 &amp; amp; version = 1.0.5checked=1&amp;version=1.0.5">
    <p:spTree>
      <p:nvGrpSpPr>
        <p:cNvPr id="1" name=""/>
        <p:cNvGrpSpPr/>
        <p:nvPr/>
      </p:nvGrpSpPr>
      <p:grpSpPr>
        <a:xfrm>
          <a:off x="0" y="0"/>
          <a:ext cx="0" cy="0"/>
          <a:chOff x="0" y="0"/>
          <a:chExt cx="0" cy="0"/>
        </a:xfrm>
      </p:grpSpPr>
      <p:sp>
        <p:nvSpPr>
          <p:cNvPr id="2" name="C_2_BD#8479dfd7c?vcp=1&amp;pid=4d799df10&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二、【成果概述】（17分）</a:t>
            </a:r>
            <a:endParaRPr lang="en-US" altLang="zh-CN" sz="2800" dirty="0"/>
          </a:p>
        </p:txBody>
      </p:sp>
      <p:sp>
        <p:nvSpPr>
          <p:cNvPr id="3" name="QO_3_BD.3_1#e1d77d511?sp=1&amp;vcp=1&amp;pid=8479dfd7c&amp;color=0,0,0&amp;vtp=1&amp;bbb=1&amp;hb=1"/>
          <p:cNvSpPr/>
          <p:nvPr/>
        </p:nvSpPr>
        <p:spPr>
          <a:xfrm>
            <a:off x="896112" y="1317562"/>
            <a:ext cx="10387584" cy="3911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2.金小宇在研学之后整理了一篇关于河南博物院的资料，但其字音</a:t>
            </a:r>
            <a:r>
              <a:rPr lang="en-US" altLang="zh-CN" sz="2400" b="0" i="0">
                <a:solidFill>
                  <a:srgbClr val="000000"/>
                </a:solidFill>
                <a:latin typeface="SimSun" pitchFamily="34" charset="0"/>
                <a:ea typeface="SimSun" pitchFamily="34" charset="-122"/>
                <a:cs typeface="SimSun" pitchFamily="34" charset="-120"/>
              </a:rPr>
              <a:t>、字形和文</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字表达等方面有问题</a:t>
            </a:r>
            <a:r>
              <a:rPr lang="en-US" altLang="zh-CN" sz="2400" b="0" i="0" dirty="0">
                <a:solidFill>
                  <a:srgbClr val="000000"/>
                </a:solidFill>
                <a:latin typeface="SimSun" pitchFamily="34" charset="0"/>
                <a:ea typeface="SimSun" pitchFamily="34" charset="-122"/>
                <a:cs typeface="SimSun" pitchFamily="34" charset="-120"/>
              </a:rPr>
              <a:t>，请阅读后帮他解决。（17分）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河南博物院创建于</a:t>
            </a:r>
            <a:r>
              <a:rPr lang="en-US" altLang="zh-CN" sz="2400" b="0" i="0" dirty="0">
                <a:solidFill>
                  <a:srgbClr val="000000"/>
                </a:solidFill>
                <a:latin typeface="SimSun" pitchFamily="34" charset="0"/>
                <a:ea typeface="SimSun" pitchFamily="34" charset="-122"/>
                <a:cs typeface="SimSun" pitchFamily="34" charset="-120"/>
              </a:rPr>
              <a:t>1927年，是中国较早建立的博物馆之一</a:t>
            </a:r>
            <a:r>
              <a:rPr lang="en-US" altLang="zh-CN" sz="2400" b="0" i="0">
                <a:solidFill>
                  <a:srgbClr val="000000"/>
                </a:solidFill>
                <a:latin typeface="SimSun" pitchFamily="34" charset="0"/>
                <a:ea typeface="SimSun" pitchFamily="34" charset="-122"/>
                <a:cs typeface="SimSun" pitchFamily="34" charset="-120"/>
              </a:rPr>
              <a:t>。经过多年的发</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展和变迁</a:t>
            </a:r>
            <a:r>
              <a:rPr lang="en-US" altLang="zh-CN" sz="2400" b="0" i="0" dirty="0">
                <a:solidFill>
                  <a:srgbClr val="000000"/>
                </a:solidFill>
                <a:latin typeface="SimSun" pitchFamily="34" charset="0"/>
                <a:ea typeface="SimSun" pitchFamily="34" charset="-122"/>
                <a:cs typeface="SimSun" pitchFamily="34" charset="-120"/>
              </a:rPr>
              <a:t>，1998年，河南省博物馆正式更名为河南博物院，同年</a:t>
            </a:r>
            <a:r>
              <a:rPr lang="en-US" altLang="zh-CN" sz="2400" b="0" i="0">
                <a:solidFill>
                  <a:srgbClr val="000000"/>
                </a:solidFill>
                <a:latin typeface="SimSun" pitchFamily="34" charset="0"/>
                <a:ea typeface="SimSun" pitchFamily="34" charset="-122"/>
                <a:cs typeface="SimSun" pitchFamily="34" charset="-120"/>
              </a:rPr>
              <a:t>，新馆落成并</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开放</a:t>
            </a:r>
            <a:r>
              <a:rPr lang="en-US" altLang="zh-CN" sz="2400" b="0" i="0" dirty="0">
                <a:solidFill>
                  <a:srgbClr val="000000"/>
                </a:solidFill>
                <a:latin typeface="SimSun" pitchFamily="34" charset="0"/>
                <a:ea typeface="SimSun" pitchFamily="34" charset="-122"/>
                <a:cs typeface="SimSun" pitchFamily="34" charset="-120"/>
              </a:rPr>
              <a:t>。其建筑群qì shì（   ）宏伟，造型古朴，具有dú tè（   </a:t>
            </a:r>
            <a:r>
              <a:rPr lang="en-US" altLang="zh-CN" sz="2400" b="0" i="0">
                <a:solidFill>
                  <a:srgbClr val="000000"/>
                </a:solidFill>
                <a:latin typeface="SimSun" pitchFamily="34" charset="0"/>
                <a:ea typeface="SimSun" pitchFamily="34" charset="-122"/>
                <a:cs typeface="SimSun" pitchFamily="34" charset="-120"/>
              </a:rPr>
              <a:t>）的艺术风</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格</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它的主体建筑以元代古观星台为原型，冠部为方斗形，寓意中原为华夏之</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源</a:t>
            </a:r>
            <a:r>
              <a:rPr lang="en-US" altLang="zh-CN" sz="2400" b="0" i="0" dirty="0">
                <a:solidFill>
                  <a:srgbClr val="000000"/>
                </a:solidFill>
                <a:latin typeface="SimSun" pitchFamily="34" charset="0"/>
                <a:ea typeface="SimSun" pitchFamily="34" charset="-122"/>
                <a:cs typeface="SimSun" pitchFamily="34" charset="-120"/>
              </a:rPr>
              <a:t>，融汇四方。</a:t>
            </a:r>
            <a:endParaRPr lang="en-US" altLang="zh-CN" sz="2400" dirty="0"/>
          </a:p>
          <a:p>
            <a:pPr latinLnBrk="1">
              <a:lnSpc>
                <a:spcPct val="150000"/>
              </a:lnSpc>
            </a:pPr>
            <a:endParaRPr lang="en-US" altLang="zh-CN" sz="2400" dirty="0"/>
          </a:p>
        </p:txBody>
      </p:sp>
      <p:sp>
        <p:nvSpPr>
          <p:cNvPr id="4" name="QO_3_BD.3_1#e1d77d511?sp=1&amp;vcp=1&amp;pid=8479dfd7c&amp;color=0,0,0&amp;vtp=1&amp;bbb=1&amp;hb=1&amp;zzd= 7">
            <a:extLst>
              <a:ext uri="{FF2B5EF4-FFF2-40B4-BE49-F238E27FC236}">
                <a16:creationId xmlns:a16="http://schemas.microsoft.com/office/drawing/2014/main" id="{AD699676-EC46-D70C-19A3-7E32E1566726}"/>
              </a:ext>
            </a:extLst>
          </p:cNvPr>
          <p:cNvSpPr/>
          <p:nvPr/>
        </p:nvSpPr>
        <p:spPr>
          <a:xfrm>
            <a:off x="6820694" y="468306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additive="base">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bg/>
                                          </p:spTgt>
                                        </p:tgtEl>
                                        <p:attrNameLst>
                                          <p:attrName>style.visibility</p:attrName>
                                        </p:attrNameLst>
                                      </p:cBhvr>
                                      <p:to>
                                        <p:strVal val="visible"/>
                                      </p:to>
                                    </p:set>
                                    <p:anim calcmode="lin" valueType="num">
                                      <p:cBhvr additive="base">
                                        <p:cTn id="3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4">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33checked= 1 &amp; amp; version = 1.0.5checked=1&amp;version=1.0.5">
    <p:spTree>
      <p:nvGrpSpPr>
        <p:cNvPr id="1" name=""/>
        <p:cNvGrpSpPr/>
        <p:nvPr/>
      </p:nvGrpSpPr>
      <p:grpSpPr>
        <a:xfrm>
          <a:off x="0" y="0"/>
          <a:ext cx="0" cy="0"/>
          <a:chOff x="0" y="0"/>
          <a:chExt cx="0" cy="0"/>
        </a:xfrm>
      </p:grpSpPr>
      <p:sp>
        <p:nvSpPr>
          <p:cNvPr id="2" name="QO_3_BD.3_1#e1d77d511?sp=1&amp;vcp=1&amp;pid=8479dfd7c&amp;color=0,0,0&amp;vtp=1&amp;bbb=1&amp;hb=1">
            <a:extLst>
              <a:ext uri="{FF2B5EF4-FFF2-40B4-BE49-F238E27FC236}">
                <a16:creationId xmlns:a16="http://schemas.microsoft.com/office/drawing/2014/main" id="{D11154F9-DD86-05D0-8574-C169C636776B}"/>
              </a:ext>
            </a:extLst>
          </p:cNvPr>
          <p:cNvSpPr/>
          <p:nvPr/>
        </p:nvSpPr>
        <p:spPr>
          <a:xfrm>
            <a:off x="896112" y="1806765"/>
            <a:ext cx="10387584" cy="3268599"/>
          </a:xfrm>
          <a:prstGeom prst="rect">
            <a:avLst/>
          </a:prstGeom>
          <a:noFill/>
          <a:ln/>
        </p:spPr>
        <p:txBody>
          <a:bodyPr wrap="none" lIns="0" tIns="0" rIns="0" bIns="0" rtlCol="0" anchor="t"/>
          <a:lstStyle/>
          <a:p>
            <a:pPr algn="l"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河南博物院现有藏品</a:t>
            </a:r>
            <a:r>
              <a:rPr lang="en-US" altLang="zh-CN" sz="2400" b="0" i="0" dirty="0">
                <a:solidFill>
                  <a:srgbClr val="000000"/>
                </a:solidFill>
                <a:latin typeface="SimSun" pitchFamily="34" charset="0"/>
                <a:ea typeface="SimSun" pitchFamily="34" charset="-122"/>
                <a:cs typeface="SimSun" pitchFamily="34" charset="-120"/>
              </a:rPr>
              <a:t>17万余件（套），从商周青铜器到历代陶瓷</a:t>
            </a:r>
            <a:r>
              <a:rPr lang="en-US" altLang="zh-CN" sz="2400" b="0" i="0">
                <a:solidFill>
                  <a:srgbClr val="000000"/>
                </a:solidFill>
                <a:latin typeface="SimSun" pitchFamily="34" charset="0"/>
                <a:ea typeface="SimSun" pitchFamily="34" charset="-122"/>
                <a:cs typeface="SimSun" pitchFamily="34" charset="-120"/>
              </a:rPr>
              <a:t>，从史前</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文物到近现代文物</a:t>
            </a:r>
            <a:r>
              <a:rPr lang="en-US" altLang="zh-CN" sz="2400" b="0" i="0" dirty="0">
                <a:solidFill>
                  <a:srgbClr val="000000"/>
                </a:solidFill>
                <a:latin typeface="SimSun" pitchFamily="34" charset="0"/>
                <a:ea typeface="SimSun" pitchFamily="34" charset="-122"/>
                <a:cs typeface="SimSun" pitchFamily="34" charset="-120"/>
              </a:rPr>
              <a:t>，种类f</a:t>
            </a:r>
            <a:r>
              <a:rPr lang="en-US" altLang="zh-CN" sz="2400" b="0" i="0" dirty="0">
                <a:solidFill>
                  <a:srgbClr val="000000"/>
                </a:solidFill>
                <a:latin typeface="SimSun" panose="02010600030101010101" pitchFamily="2" charset="-122"/>
                <a:ea typeface="SimSun" pitchFamily="34" charset="-122"/>
                <a:cs typeface="SimSun" pitchFamily="34" charset="-120"/>
              </a:rPr>
              <a:t>á</a:t>
            </a:r>
            <a:r>
              <a:rPr lang="en-US" altLang="zh-CN" sz="2400" b="0" i="0" dirty="0">
                <a:solidFill>
                  <a:srgbClr val="000000"/>
                </a:solidFill>
                <a:latin typeface="SimSun" pitchFamily="34" charset="0"/>
                <a:ea typeface="SimSun" pitchFamily="34" charset="-122"/>
                <a:cs typeface="SimSun" pitchFamily="34" charset="-120"/>
              </a:rPr>
              <a:t>n duō（   ），造型各异，zī t</a:t>
            </a:r>
            <a:r>
              <a:rPr lang="en-US" altLang="zh-CN" sz="2400" b="0" i="0" dirty="0">
                <a:solidFill>
                  <a:srgbClr val="000000"/>
                </a:solidFill>
                <a:latin typeface="SimSun" panose="02010600030101010101" pitchFamily="2" charset="-122"/>
                <a:ea typeface="SimSun" pitchFamily="34" charset="-122"/>
                <a:cs typeface="SimSun" pitchFamily="34" charset="-120"/>
              </a:rPr>
              <a:t>à</a:t>
            </a:r>
            <a:r>
              <a:rPr lang="en-US" altLang="zh-CN" sz="2400" b="0" i="0" dirty="0">
                <a:solidFill>
                  <a:srgbClr val="000000"/>
                </a:solidFill>
                <a:latin typeface="SimSun" pitchFamily="34" charset="0"/>
                <a:ea typeface="SimSun" pitchFamily="34" charset="-122"/>
                <a:cs typeface="SimSun" pitchFamily="34" charset="-120"/>
              </a:rPr>
              <a:t>i（   ）</a:t>
            </a:r>
            <a:r>
              <a:rPr lang="en-US" altLang="zh-CN" sz="2400" b="0" i="0">
                <a:solidFill>
                  <a:srgbClr val="000000"/>
                </a:solidFill>
                <a:latin typeface="SimSun" pitchFamily="34" charset="0"/>
                <a:ea typeface="SimSun" pitchFamily="34" charset="-122"/>
                <a:cs typeface="SimSun" pitchFamily="34" charset="-120"/>
              </a:rPr>
              <a:t>不一。</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每一件藏品都闪耀着</a:t>
            </a:r>
            <a:r>
              <a:rPr lang="en-US" altLang="zh-CN" sz="2400" b="0" i="0" dirty="0">
                <a:solidFill>
                  <a:srgbClr val="000000"/>
                </a:solidFill>
                <a:latin typeface="SimSun" pitchFamily="34" charset="0"/>
                <a:ea typeface="SimSun" pitchFamily="34" charset="-122"/>
                <a:cs typeface="SimSun" pitchFamily="34" charset="-120"/>
              </a:rPr>
              <a:t>duó mù（   ）的光芒，仿佛在诉说着历史的故事。</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走进博物院</a:t>
            </a:r>
            <a:r>
              <a:rPr lang="en-US" altLang="zh-CN" sz="2400" b="0" i="0" dirty="0">
                <a:solidFill>
                  <a:srgbClr val="000000"/>
                </a:solidFill>
                <a:latin typeface="SimSun" pitchFamily="34" charset="0"/>
                <a:ea typeface="SimSun" pitchFamily="34" charset="-122"/>
                <a:cs typeface="SimSun" pitchFamily="34" charset="-120"/>
              </a:rPr>
              <a:t>，仿佛穿越了时空suì d</a:t>
            </a:r>
            <a:r>
              <a:rPr lang="en-US" altLang="zh-CN" sz="2400" b="0" i="0" dirty="0">
                <a:solidFill>
                  <a:srgbClr val="000000"/>
                </a:solidFill>
                <a:latin typeface="SimSun" panose="02010600030101010101" pitchFamily="2" charset="-122"/>
                <a:ea typeface="SimSun" pitchFamily="34" charset="-122"/>
                <a:cs typeface="SimSun" pitchFamily="34" charset="-120"/>
              </a:rPr>
              <a:t>à</a:t>
            </a:r>
            <a:r>
              <a:rPr lang="en-US" altLang="zh-CN" sz="2400" b="0" i="0" dirty="0">
                <a:solidFill>
                  <a:srgbClr val="000000"/>
                </a:solidFill>
                <a:latin typeface="SimSun" pitchFamily="34" charset="0"/>
                <a:ea typeface="SimSun" pitchFamily="34" charset="-122"/>
                <a:cs typeface="SimSun" pitchFamily="34" charset="-120"/>
              </a:rPr>
              <a:t>o（   </a:t>
            </a:r>
            <a:r>
              <a:rPr lang="en-US" altLang="zh-CN" sz="2400" b="0" i="0">
                <a:solidFill>
                  <a:srgbClr val="000000"/>
                </a:solidFill>
                <a:latin typeface="SimSun" pitchFamily="34" charset="0"/>
                <a:ea typeface="SimSun" pitchFamily="34" charset="-122"/>
                <a:cs typeface="SimSun" pitchFamily="34" charset="-120"/>
              </a:rPr>
              <a:t>），回到了人类文明发展的漫</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长岁月</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u="sng" dirty="0">
                <a:solidFill>
                  <a:srgbClr val="000000"/>
                </a:solidFill>
                <a:latin typeface="SimSun" pitchFamily="34" charset="0"/>
                <a:ea typeface="SimSun" pitchFamily="34" charset="-122"/>
                <a:cs typeface="SimSun" pitchFamily="34" charset="-120"/>
              </a:rPr>
              <a:t>在这里，不仅我们可以观赏文物</a:t>
            </a:r>
            <a:r>
              <a:rPr lang="en-US" altLang="zh-CN" sz="2400" b="0" i="0" u="sng">
                <a:solidFill>
                  <a:srgbClr val="000000"/>
                </a:solidFill>
                <a:latin typeface="SimSun" pitchFamily="34" charset="0"/>
                <a:ea typeface="SimSun" pitchFamily="34" charset="-122"/>
                <a:cs typeface="SimSun" pitchFamily="34" charset="-120"/>
              </a:rPr>
              <a:t>，还可以徜徉于历史长河，一窥这片</a:t>
            </a:r>
          </a:p>
          <a:p>
            <a:pPr latinLnBrk="1">
              <a:lnSpc>
                <a:spcPts val="4200"/>
              </a:lnSpc>
            </a:pPr>
            <a:r>
              <a:rPr lang="en-US" altLang="zh-CN" sz="2400" b="0" i="0" u="sng">
                <a:solidFill>
                  <a:srgbClr val="000000"/>
                </a:solidFill>
                <a:latin typeface="SimSun" pitchFamily="34" charset="0"/>
                <a:ea typeface="SimSun" pitchFamily="34" charset="-122"/>
                <a:cs typeface="SimSun" pitchFamily="34" charset="-120"/>
              </a:rPr>
              <a:t>神奇土地的历史奥密</a:t>
            </a:r>
            <a:r>
              <a:rPr lang="en-US" altLang="zh-CN" sz="2400" b="0" i="0" u="sng" dirty="0">
                <a:solidFill>
                  <a:srgbClr val="000000"/>
                </a:solidFill>
                <a:latin typeface="SimSun" pitchFamily="34" charset="0"/>
                <a:ea typeface="SimSun" pitchFamily="34" charset="-122"/>
                <a:cs typeface="SimSun" pitchFamily="34" charset="-120"/>
              </a:rPr>
              <a:t>。</a:t>
            </a:r>
            <a:endParaRPr lang="en-US" altLang="zh-CN" sz="2400" dirty="0"/>
          </a:p>
        </p:txBody>
      </p:sp>
      <p:sp>
        <p:nvSpPr>
          <p:cNvPr id="3" name="QO_3_BD.3_1#e1d77d511?sp=1&amp;vcp=1&amp;pid=8479dfd7c&amp;color=0,0,0&amp;vtp=1&amp;bbb=1&amp;hb=1&amp;zzd= 6">
            <a:extLst>
              <a:ext uri="{FF2B5EF4-FFF2-40B4-BE49-F238E27FC236}">
                <a16:creationId xmlns:a16="http://schemas.microsoft.com/office/drawing/2014/main" id="{3EE6C64C-A514-8D5C-E199-BFD3D6A6F11F}"/>
              </a:ext>
            </a:extLst>
          </p:cNvPr>
          <p:cNvSpPr/>
          <p:nvPr/>
        </p:nvSpPr>
        <p:spPr>
          <a:xfrm>
            <a:off x="7735094" y="461346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O_3_BD.3_1#e1d77d511?sp=1&amp;vcp=1&amp;pid=8479dfd7c&amp;color=0,0,0&amp;vtp=1&amp;bbb=1&amp;hb=1&amp;zzd= 6">
            <a:extLst>
              <a:ext uri="{FF2B5EF4-FFF2-40B4-BE49-F238E27FC236}">
                <a16:creationId xmlns:a16="http://schemas.microsoft.com/office/drawing/2014/main" id="{6663A021-BC5F-D625-25B5-65BBA9D6236F}"/>
              </a:ext>
            </a:extLst>
          </p:cNvPr>
          <p:cNvSpPr/>
          <p:nvPr/>
        </p:nvSpPr>
        <p:spPr>
          <a:xfrm>
            <a:off x="10478294" y="461346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57067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nodePh="1">
                                  <p:stCondLst>
                                    <p:cond delay="0"/>
                                  </p:stCondLst>
                                  <p:endCondLst>
                                    <p:cond evt="begin" delay="0">
                                      <p:tn val="29"/>
                                    </p:cond>
                                  </p:end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bg/>
                                          </p:spTgt>
                                        </p:tgtEl>
                                        <p:attrNameLst>
                                          <p:attrName>style.visibility</p:attrName>
                                        </p:attrNameLst>
                                      </p:cBhvr>
                                      <p:to>
                                        <p:strVal val="visible"/>
                                      </p:to>
                                    </p:set>
                                    <p:anim calcmode="lin" valueType="num">
                                      <p:cBhvr additive="base">
                                        <p:cTn id="3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4">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nodePh="1">
                                  <p:stCondLst>
                                    <p:cond delay="0"/>
                                  </p:stCondLst>
                                  <p:endCondLst>
                                    <p:cond evt="begin" delay="0">
                                      <p:tn val="37"/>
                                    </p:cond>
                                  </p:endCondLst>
                                  <p:childTnLst>
                                    <p:set>
                                      <p:cBhvr>
                                        <p:cTn id="38" dur="1" fill="hold">
                                          <p:stCondLst>
                                            <p:cond delay="0"/>
                                          </p:stCondLst>
                                        </p:cTn>
                                        <p:tgtEl>
                                          <p:spTgt spid="3">
                                            <p:txEl>
                                              <p:pRg st="0" end="0"/>
                                            </p:txEl>
                                          </p:spTgt>
                                        </p:tgtEl>
                                        <p:attrNameLst>
                                          <p:attrName>style.visibility</p:attrName>
                                        </p:attrNameLst>
                                      </p:cBhvr>
                                      <p:to>
                                        <p:strVal val="visible"/>
                                      </p:to>
                                    </p:set>
                                    <p:anim calcmode="lin" valueType="num">
                                      <p:cBhvr additive="base">
                                        <p:cTn id="3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bg/>
                                          </p:spTgt>
                                        </p:tgtEl>
                                        <p:attrNameLst>
                                          <p:attrName>style.visibility</p:attrName>
                                        </p:attrNameLst>
                                      </p:cBhvr>
                                      <p:to>
                                        <p:strVal val="visible"/>
                                      </p:to>
                                    </p:set>
                                    <p:anim calcmode="lin" valueType="num">
                                      <p:cBhvr additive="base">
                                        <p:cTn id="4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3">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 calcmode="lin" valueType="num">
                                      <p:cBhvr additive="base">
                                        <p:cTn id="4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checked= 1 &amp; amp; version = 1.0.5checked=1&amp;version=1.0.5">
    <p:spTree>
      <p:nvGrpSpPr>
        <p:cNvPr id="1" name=""/>
        <p:cNvGrpSpPr/>
        <p:nvPr/>
      </p:nvGrpSpPr>
      <p:grpSpPr>
        <a:xfrm>
          <a:off x="0" y="0"/>
          <a:ext cx="0" cy="0"/>
          <a:chOff x="0" y="0"/>
          <a:chExt cx="0" cy="0"/>
        </a:xfrm>
      </p:grpSpPr>
      <p:sp>
        <p:nvSpPr>
          <p:cNvPr id="2" name="QO_4_BD.4_1#11bc0eb05?vcp=1&amp;pid=e1d77d511&amp;color=0,0,0&amp;vtp=1&amp;bt=1&amp;bbb=1"/>
          <p:cNvSpPr/>
          <p:nvPr/>
        </p:nvSpPr>
        <p:spPr>
          <a:xfrm>
            <a:off x="896112" y="207975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（1）根据语境和资料中的拼音，将词语工整地书写在相应位置。（12分）</a:t>
            </a:r>
            <a:endParaRPr lang="en-US" altLang="zh-CN" sz="2400" dirty="0"/>
          </a:p>
        </p:txBody>
      </p:sp>
      <p:sp>
        <p:nvSpPr>
          <p:cNvPr id="3" name="QO_4_AN.5_1#11bc0eb05?vcp=1&amp;pid=e1d77d511&amp;color=0,0,0&amp;vtp=1&amp;bbb=1"/>
          <p:cNvSpPr/>
          <p:nvPr/>
        </p:nvSpPr>
        <p:spPr>
          <a:xfrm>
            <a:off x="896112" y="262058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气势; 独特; 繁多; 姿态; 夺目; 隧道</a:t>
            </a:r>
            <a:endParaRPr lang="en-US" altLang="zh-CN" sz="2400" dirty="0"/>
          </a:p>
        </p:txBody>
      </p:sp>
      <p:sp>
        <p:nvSpPr>
          <p:cNvPr id="4" name="QC_4_BD.6_1#4fa22bd97?vcp=1&amp;vopoq=1&amp;pid=e1d77d511&amp;color=0,0,0&amp;vtp=1&amp;bbb=1"/>
          <p:cNvSpPr/>
          <p:nvPr/>
        </p:nvSpPr>
        <p:spPr>
          <a:xfrm>
            <a:off x="896112" y="315525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（2）依次给文中加点字注音，</a:t>
            </a:r>
            <a:r>
              <a:rPr lang="en-US" altLang="zh-CN" sz="2400" b="0" i="0">
                <a:solidFill>
                  <a:srgbClr val="000000"/>
                </a:solidFill>
                <a:latin typeface="SimSun" pitchFamily="34" charset="0"/>
                <a:ea typeface="SimSun" pitchFamily="34" charset="-122"/>
                <a:cs typeface="SimSun" pitchFamily="34" charset="-120"/>
              </a:rPr>
              <a:t>全部正确的一项是(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5" name="QC_4_AN.7_1#4fa22bd97.bracket?vcp=1&amp;vopoq=1&amp;pid=e1d77d511&amp;color=0,0,0&amp;vpa=1&amp;vtp=1"/>
          <p:cNvSpPr/>
          <p:nvPr/>
        </p:nvSpPr>
        <p:spPr>
          <a:xfrm>
            <a:off x="7770781" y="3143821"/>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6" name="QC_4_BD.6_2#4fa22bd97.choices?vcp=1&amp;vopoq=1&amp;pid=e1d77d511&amp;color=0,0,0&amp;vtp=1&amp;bbb=1"/>
          <p:cNvSpPr/>
          <p:nvPr/>
        </p:nvSpPr>
        <p:spPr>
          <a:xfrm>
            <a:off x="896112" y="3696589"/>
            <a:ext cx="10387584" cy="1033399"/>
          </a:xfrm>
          <a:prstGeom prst="rect">
            <a:avLst/>
          </a:prstGeom>
          <a:noFill/>
          <a:ln/>
        </p:spPr>
        <p:txBody>
          <a:bodyPr wrap="none" lIns="0" tIns="0" rIns="0" bIns="0" rtlCol="0" anchor="t"/>
          <a:lstStyle/>
          <a:p>
            <a:pPr latinLnBrk="1">
              <a:lnSpc>
                <a:spcPts val="4400"/>
              </a:lnSpc>
              <a:tabLst>
                <a:tab pos="2657221" algn="l"/>
                <a:tab pos="5301742" algn="l"/>
                <a:tab pos="7946263" algn="l"/>
              </a:tabLst>
            </a:pPr>
            <a:r>
              <a:rPr lang="en-US" altLang="zh-CN" sz="2400" b="0" i="0">
                <a:solidFill>
                  <a:srgbClr val="000000"/>
                </a:solidFill>
                <a:latin typeface="SimSun" pitchFamily="34" charset="0"/>
                <a:ea typeface="SimSun" pitchFamily="34" charset="-122"/>
                <a:cs typeface="SimSun" pitchFamily="34" charset="-120"/>
              </a:rPr>
              <a:t>A.ɡu</a:t>
            </a:r>
            <a:r>
              <a:rPr lang="en-US" altLang="zh-CN" sz="2400" b="0" i="0">
                <a:solidFill>
                  <a:srgbClr val="000000"/>
                </a:solidFill>
                <a:latin typeface="SimSun" panose="02010600030101010101" pitchFamily="2" charset="-122"/>
                <a:ea typeface="SimSun" pitchFamily="34" charset="-122"/>
                <a:cs typeface="SimSun" pitchFamily="34" charset="-120"/>
              </a:rPr>
              <a:t>ā</a:t>
            </a:r>
            <a:r>
              <a:rPr lang="en-US" altLang="zh-CN" sz="2400" b="0" i="0">
                <a:solidFill>
                  <a:srgbClr val="000000"/>
                </a:solidFill>
                <a:latin typeface="SimSun" pitchFamily="34" charset="0"/>
                <a:ea typeface="SimSun" pitchFamily="34" charset="-122"/>
                <a:cs typeface="SimSun" pitchFamily="34" charset="-120"/>
              </a:rPr>
              <a:t>n t</a:t>
            </a:r>
            <a:r>
              <a:rPr lang="en-US" altLang="zh-CN" sz="2400" b="0" i="0">
                <a:solidFill>
                  <a:srgbClr val="000000"/>
                </a:solidFill>
                <a:latin typeface="SimSun" panose="02010600030101010101" pitchFamily="2" charset="-122"/>
                <a:ea typeface="SimSun" pitchFamily="34" charset="-122"/>
                <a:cs typeface="SimSun" pitchFamily="34" charset="-120"/>
              </a:rPr>
              <a:t>á</a:t>
            </a:r>
            <a:r>
              <a:rPr lang="en-US" altLang="zh-CN" sz="2400" b="0" i="0">
                <a:solidFill>
                  <a:srgbClr val="000000"/>
                </a:solidFill>
                <a:latin typeface="SimSun" pitchFamily="34" charset="0"/>
                <a:ea typeface="SimSun" pitchFamily="34" charset="-122"/>
                <a:cs typeface="SimSun" pitchFamily="34" charset="-120"/>
              </a:rPr>
              <a:t>nɡ</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kuī</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B.ɡu</a:t>
            </a:r>
            <a:r>
              <a:rPr lang="en-US" altLang="zh-CN" sz="2400" b="0" i="0">
                <a:solidFill>
                  <a:srgbClr val="000000"/>
                </a:solidFill>
                <a:latin typeface="SimSun" panose="02010600030101010101" pitchFamily="2" charset="-122"/>
                <a:ea typeface="SimSun" pitchFamily="34" charset="-122"/>
                <a:cs typeface="SimSun" pitchFamily="34" charset="-120"/>
              </a:rPr>
              <a:t>ā</a:t>
            </a:r>
            <a:r>
              <a:rPr lang="en-US" altLang="zh-CN" sz="2400" b="0" i="0">
                <a:solidFill>
                  <a:srgbClr val="000000"/>
                </a:solidFill>
                <a:latin typeface="SimSun" pitchFamily="34" charset="0"/>
                <a:ea typeface="SimSun" pitchFamily="34" charset="-122"/>
                <a:cs typeface="SimSun" pitchFamily="34" charset="-120"/>
              </a:rPr>
              <a:t>n ch</a:t>
            </a:r>
            <a:r>
              <a:rPr lang="en-US" altLang="zh-CN" sz="2400" b="0" i="0">
                <a:solidFill>
                  <a:srgbClr val="000000"/>
                </a:solidFill>
                <a:latin typeface="SimSun" panose="02010600030101010101" pitchFamily="2" charset="-122"/>
                <a:ea typeface="SimSun" pitchFamily="34" charset="-122"/>
                <a:cs typeface="SimSun" pitchFamily="34" charset="-120"/>
              </a:rPr>
              <a:t>á</a:t>
            </a:r>
            <a:r>
              <a:rPr lang="en-US" altLang="zh-CN" sz="2400" b="0" i="0">
                <a:solidFill>
                  <a:srgbClr val="000000"/>
                </a:solidFill>
                <a:latin typeface="SimSun" pitchFamily="34" charset="0"/>
                <a:ea typeface="SimSun" pitchFamily="34" charset="-122"/>
                <a:cs typeface="SimSun" pitchFamily="34" charset="-120"/>
              </a:rPr>
              <a:t>nɡ</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kuī</a:t>
            </a:r>
            <a:endParaRPr lang="en-US" altLang="zh-CN" sz="2400" dirty="0"/>
          </a:p>
          <a:p>
            <a:pPr latinLnBrk="1">
              <a:lnSpc>
                <a:spcPts val="4200"/>
              </a:lnSpc>
              <a:tabLst>
                <a:tab pos="2657221" algn="l"/>
                <a:tab pos="5301742" algn="l"/>
                <a:tab pos="7946263" algn="l"/>
              </a:tabLst>
            </a:pPr>
            <a:r>
              <a:rPr lang="en-US" altLang="zh-CN" sz="2400" b="0" i="0">
                <a:solidFill>
                  <a:srgbClr val="000000"/>
                </a:solidFill>
                <a:latin typeface="SimSun" pitchFamily="34" charset="0"/>
                <a:ea typeface="SimSun" pitchFamily="34" charset="-122"/>
                <a:cs typeface="SimSun" pitchFamily="34" charset="-120"/>
              </a:rPr>
              <a:t>C.ɡu</a:t>
            </a:r>
            <a:r>
              <a:rPr lang="en-US" altLang="zh-CN" sz="2400" b="0" i="0">
                <a:solidFill>
                  <a:srgbClr val="000000"/>
                </a:solidFill>
                <a:latin typeface="SimSun" panose="02010600030101010101" pitchFamily="2" charset="-122"/>
                <a:ea typeface="SimSun" pitchFamily="34" charset="-122"/>
                <a:cs typeface="SimSun" pitchFamily="34" charset="-120"/>
              </a:rPr>
              <a:t>à</a:t>
            </a:r>
            <a:r>
              <a:rPr lang="en-US" altLang="zh-CN" sz="2400" b="0" i="0">
                <a:solidFill>
                  <a:srgbClr val="000000"/>
                </a:solidFill>
                <a:latin typeface="SimSun" pitchFamily="34" charset="0"/>
                <a:ea typeface="SimSun" pitchFamily="34" charset="-122"/>
                <a:cs typeface="SimSun" pitchFamily="34" charset="-120"/>
              </a:rPr>
              <a:t>n ch</a:t>
            </a:r>
            <a:r>
              <a:rPr lang="en-US" altLang="zh-CN" sz="2400" b="0" i="0">
                <a:solidFill>
                  <a:srgbClr val="000000"/>
                </a:solidFill>
                <a:latin typeface="SimSun" panose="02010600030101010101" pitchFamily="2" charset="-122"/>
                <a:ea typeface="SimSun" pitchFamily="34" charset="-122"/>
                <a:cs typeface="SimSun" pitchFamily="34" charset="-120"/>
              </a:rPr>
              <a:t>á</a:t>
            </a:r>
            <a:r>
              <a:rPr lang="en-US" altLang="zh-CN" sz="2400" b="0" i="0">
                <a:solidFill>
                  <a:srgbClr val="000000"/>
                </a:solidFill>
                <a:latin typeface="SimSun" pitchFamily="34" charset="0"/>
                <a:ea typeface="SimSun" pitchFamily="34" charset="-122"/>
                <a:cs typeface="SimSun" pitchFamily="34" charset="-120"/>
              </a:rPr>
              <a:t>nɡ</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ɡuī</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D.ɡu</a:t>
            </a:r>
            <a:r>
              <a:rPr lang="en-US" altLang="zh-CN" sz="2400" b="0" i="0">
                <a:solidFill>
                  <a:srgbClr val="000000"/>
                </a:solidFill>
                <a:latin typeface="SimSun" panose="02010600030101010101" pitchFamily="2" charset="-122"/>
                <a:ea typeface="SimSun" pitchFamily="34" charset="-122"/>
                <a:cs typeface="SimSun" pitchFamily="34" charset="-120"/>
              </a:rPr>
              <a:t>ā</a:t>
            </a:r>
            <a:r>
              <a:rPr lang="en-US" altLang="zh-CN" sz="2400" b="0" i="0">
                <a:solidFill>
                  <a:srgbClr val="000000"/>
                </a:solidFill>
                <a:latin typeface="SimSun" pitchFamily="34" charset="0"/>
                <a:ea typeface="SimSun" pitchFamily="34" charset="-122"/>
                <a:cs typeface="SimSun" pitchFamily="34" charset="-120"/>
              </a:rPr>
              <a:t>n ch</a:t>
            </a:r>
            <a:r>
              <a:rPr lang="en-US" altLang="zh-CN" sz="2400" b="0" i="0">
                <a:solidFill>
                  <a:srgbClr val="000000"/>
                </a:solidFill>
                <a:latin typeface="SimSun" panose="02010600030101010101" pitchFamily="2" charset="-122"/>
                <a:ea typeface="SimSun" pitchFamily="34" charset="-122"/>
                <a:cs typeface="SimSun" pitchFamily="34" charset="-120"/>
              </a:rPr>
              <a:t>á</a:t>
            </a:r>
            <a:r>
              <a:rPr lang="en-US" altLang="zh-CN" sz="2400" b="0" i="0">
                <a:solidFill>
                  <a:srgbClr val="000000"/>
                </a:solidFill>
                <a:latin typeface="SimSun" pitchFamily="34" charset="0"/>
                <a:ea typeface="SimSun" pitchFamily="34" charset="-122"/>
                <a:cs typeface="SimSun" pitchFamily="34" charset="-120"/>
              </a:rPr>
              <a:t>nɡ</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ɡuī</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 calcmode="lin" valueType="num">
                                      <p:cBhvr additive="base">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bg/>
                                          </p:spTgt>
                                        </p:tgtEl>
                                        <p:attrNameLst>
                                          <p:attrName>style.visibility</p:attrName>
                                        </p:attrNameLst>
                                      </p:cBhvr>
                                      <p:to>
                                        <p:strVal val="visible"/>
                                      </p:to>
                                    </p:set>
                                    <p:anim calcmode="lin" valueType="num">
                                      <p:cBhvr additive="base">
                                        <p:cTn id="4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5">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
                                            <p:txEl>
                                              <p:pRg st="0" end="0"/>
                                            </p:txEl>
                                          </p:spTgt>
                                        </p:tgtEl>
                                        <p:attrNameLst>
                                          <p:attrName>style.visibility</p:attrName>
                                        </p:attrNameLst>
                                      </p:cBhvr>
                                      <p:to>
                                        <p:strVal val="visible"/>
                                      </p:to>
                                    </p:set>
                                    <p:anim calcmode="lin" valueType="num">
                                      <p:cBhvr additive="base">
                                        <p:cTn id="5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checked= 1 &amp; amp; version = 1.0.5checked=1&amp;version=1.0.5">
    <p:spTree>
      <p:nvGrpSpPr>
        <p:cNvPr id="1" name=""/>
        <p:cNvGrpSpPr/>
        <p:nvPr/>
      </p:nvGrpSpPr>
      <p:grpSpPr>
        <a:xfrm>
          <a:off x="0" y="0"/>
          <a:ext cx="0" cy="0"/>
          <a:chOff x="0" y="0"/>
          <a:chExt cx="0" cy="0"/>
        </a:xfrm>
      </p:grpSpPr>
      <p:sp>
        <p:nvSpPr>
          <p:cNvPr id="2" name="QO_4_BD.8_1#8350c58d3?vcp=1&amp;pid=e1d77d511&amp;color=0,0,0&amp;vtp=1&amp;bt=1&amp;bbb=1"/>
          <p:cNvSpPr/>
          <p:nvPr/>
        </p:nvSpPr>
        <p:spPr>
          <a:xfrm>
            <a:off x="896112" y="165766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（3）资料中画线的句子有2处错误，请用修改符号进行修改。（2分）</a:t>
            </a:r>
            <a:endParaRPr lang="en-US" altLang="zh-CN" sz="2400" dirty="0"/>
          </a:p>
        </p:txBody>
      </p:sp>
      <p:sp>
        <p:nvSpPr>
          <p:cNvPr id="3" name="QO_4_AN.9_1#8350c58d3?vcp=1&amp;pid=e1d77d511&amp;color=0,0,0&amp;vtp=1&amp;bbb=1"/>
          <p:cNvSpPr/>
          <p:nvPr/>
        </p:nvSpPr>
        <p:spPr>
          <a:xfrm>
            <a:off x="896112" y="2208276"/>
            <a:ext cx="10387584" cy="836168"/>
          </a:xfrm>
          <a:prstGeom prst="rect">
            <a:avLst/>
          </a:prstGeom>
          <a:noFill/>
          <a:ln/>
        </p:spPr>
        <p:txBody>
          <a:bodyPr wrap="none" lIns="0" tIns="0" rIns="0" bIns="0" rtlCol="0" anchor="t"/>
          <a:lstStyle/>
          <a:p>
            <a:pPr algn="l" latinLnBrk="1">
              <a:lnSpc>
                <a:spcPts val="7800"/>
              </a:lnSpc>
            </a:pPr>
            <a:r>
              <a:rPr lang="en-US" altLang="zh-CN" sz="2400" b="1" i="0" dirty="0">
                <a:solidFill>
                  <a:srgbClr val="FF0000"/>
                </a:solidFill>
                <a:latin typeface="SimSun" pitchFamily="34" charset="0"/>
                <a:ea typeface="SimSun" pitchFamily="34" charset="-122"/>
                <a:cs typeface="SimSun" pitchFamily="34" charset="-120"/>
              </a:rPr>
              <a:t>【示例</a:t>
            </a:r>
            <a:r>
              <a:rPr lang="en-US" altLang="zh-CN" sz="2400" b="1" i="0">
                <a:solidFill>
                  <a:srgbClr val="FF0000"/>
                </a:solidFill>
                <a:latin typeface="SimSun" pitchFamily="34" charset="0"/>
                <a:ea typeface="SimSun" pitchFamily="34" charset="-122"/>
                <a:cs typeface="SimSun" pitchFamily="34" charset="-120"/>
              </a:rPr>
              <a:t>】 </a:t>
            </a:r>
            <a:r>
              <a:rPr lang="en-US" altLang="zh-CN" sz="4350" b="0" i="0" kern="0" spc="-99900">
                <a:solidFill>
                  <a:srgbClr val="FFFFFF"/>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SimSun" pitchFamily="34" charset="-122"/>
                <a:cs typeface="SimSun" pitchFamily="34" charset="-120"/>
              </a:rPr>
              <a:t>                                                                       </a:t>
            </a:r>
            <a:endParaRPr lang="en-US" altLang="zh-CN" sz="900" dirty="0">
              <a:latin typeface="SimSun" panose="02010600030101010101" pitchFamily="2" charset="-122"/>
            </a:endParaRPr>
          </a:p>
        </p:txBody>
      </p:sp>
      <p:pic>
        <p:nvPicPr>
          <p:cNvPr id="4" name="QO_4_AN.9_1#8350c58d3?vcp=1&amp;pid=e1d77d511&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88255" y="2206054"/>
            <a:ext cx="4032504"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AS.10_1#8350c58d3?vcp=1&amp;pid=e1d77d511&amp;color=0,0,0&amp;vtp=1&amp;bbb=1&amp;hb=1"/>
          <p:cNvSpPr/>
          <p:nvPr/>
        </p:nvSpPr>
        <p:spPr>
          <a:xfrm>
            <a:off x="896112" y="3054096"/>
            <a:ext cx="10387584" cy="21509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本题考查修改病句。“我们”和“不仅”位置颠倒</a:t>
            </a:r>
            <a:r>
              <a:rPr lang="en-US" altLang="zh-CN" sz="2400" b="0" i="0">
                <a:solidFill>
                  <a:srgbClr val="FF0000"/>
                </a:solidFill>
                <a:latin typeface="SimSun" pitchFamily="34" charset="0"/>
                <a:ea typeface="SimSun" pitchFamily="34" charset="-122"/>
                <a:cs typeface="SimSun" pitchFamily="34" charset="-120"/>
              </a:rPr>
              <a:t>，主语应该是</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我们”，如果不互换位置的话，句子就应该为“不仅我们可以观赏文物</a:t>
            </a:r>
            <a:r>
              <a:rPr lang="en-US" altLang="zh-CN" sz="2400" b="0" i="0">
                <a:solidFill>
                  <a:srgbClr val="FF0000"/>
                </a:solidFill>
                <a:latin typeface="SimSun" pitchFamily="34" charset="0"/>
                <a:ea typeface="SimSun" pitchFamily="34" charset="-122"/>
                <a:cs typeface="SimSun" pitchFamily="34" charset="-120"/>
              </a:rPr>
              <a:t>，而</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且</a:t>
            </a:r>
            <a:r>
              <a:rPr lang="en-US" altLang="zh-CN" sz="2400" b="0" i="0" dirty="0">
                <a:solidFill>
                  <a:srgbClr val="FF0000"/>
                </a:solidFill>
                <a:latin typeface="SimSun" pitchFamily="34" charset="0"/>
                <a:ea typeface="SimSun" pitchFamily="34" charset="-122"/>
                <a:cs typeface="SimSun" pitchFamily="34" charset="-120"/>
              </a:rPr>
              <a:t>××也可以观赏文物”，句意就和原句不符</a:t>
            </a:r>
            <a:r>
              <a:rPr lang="en-US" altLang="zh-CN" sz="2400" b="0" i="0">
                <a:solidFill>
                  <a:srgbClr val="FF0000"/>
                </a:solidFill>
                <a:latin typeface="SimSun" pitchFamily="34" charset="0"/>
                <a:ea typeface="SimSun" pitchFamily="34" charset="-122"/>
                <a:cs typeface="SimSun" pitchFamily="34" charset="-120"/>
              </a:rPr>
              <a:t>，故应该用修改符号调换词语顺</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序</a:t>
            </a:r>
            <a:r>
              <a:rPr lang="en-US" altLang="zh-CN" sz="2400" b="0" i="0" dirty="0">
                <a:solidFill>
                  <a:srgbClr val="FF0000"/>
                </a:solidFill>
                <a:latin typeface="SimSun" pitchFamily="34" charset="0"/>
                <a:ea typeface="SimSun" pitchFamily="34" charset="-122"/>
                <a:cs typeface="SimSun" pitchFamily="34" charset="-120"/>
              </a:rPr>
              <a:t>。“奥密”的“密”为错字，应该为“秘”。</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additive="base">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 calcmode="lin" valueType="num">
                                      <p:cBhvr additive="base">
                                        <p:cTn id="4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checked= 1 &amp; amp; version = 1.0.5checked=1&amp;version=1.0.5">
    <p:spTree>
      <p:nvGrpSpPr>
        <p:cNvPr id="1" name=""/>
        <p:cNvGrpSpPr/>
        <p:nvPr/>
      </p:nvGrpSpPr>
      <p:grpSpPr>
        <a:xfrm>
          <a:off x="0" y="0"/>
          <a:ext cx="0" cy="0"/>
          <a:chOff x="0" y="0"/>
          <a:chExt cx="0" cy="0"/>
        </a:xfrm>
      </p:grpSpPr>
      <p:sp>
        <p:nvSpPr>
          <p:cNvPr id="2" name="C_2_BD#6f3dfe8a3?vcp=1&amp;pid=4d799df10&amp;color=0,0,0&amp;vtp=1&amp;bt=1&amp;bbb=1"/>
          <p:cNvSpPr/>
          <p:nvPr/>
        </p:nvSpPr>
        <p:spPr>
          <a:xfrm>
            <a:off x="896112" y="896112"/>
            <a:ext cx="10387584" cy="426720"/>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三、【探索发现】（14分）</a:t>
            </a:r>
            <a:endParaRPr lang="en-US" altLang="zh-CN" sz="2800" dirty="0"/>
          </a:p>
        </p:txBody>
      </p:sp>
      <p:sp>
        <p:nvSpPr>
          <p:cNvPr id="3" name="QB_3_BD.11_1#ee4a63e3b?sp=1&amp;vcp=1&amp;pid=6f3dfe8a3&amp;color=0,0,0&amp;vtp=1&amp;bbb=1&amp;hb=1"/>
          <p:cNvSpPr/>
          <p:nvPr/>
        </p:nvSpPr>
        <p:spPr>
          <a:xfrm>
            <a:off x="896112" y="1317562"/>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3.寻迹古都文化。（4分）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金小宇想按清晰的参观路线对研学收获进行整理，请你帮他将下面的句子</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重新排列</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①</a:t>
            </a:r>
            <a:r>
              <a:rPr lang="en-US" altLang="zh-CN" sz="2400" b="0" i="0" dirty="0">
                <a:solidFill>
                  <a:srgbClr val="000000"/>
                </a:solidFill>
                <a:latin typeface="SimSun" pitchFamily="34" charset="0"/>
                <a:ea typeface="SimSun" pitchFamily="34" charset="-122"/>
                <a:cs typeface="SimSun" pitchFamily="34" charset="-120"/>
              </a:rPr>
              <a:t>进了博物院大门，顺着一楼中厅向深处走去，映入眼帘的是雄伟壮观的</a:t>
            </a:r>
            <a:r>
              <a:rPr lang="en-US" altLang="zh-CN" sz="2400" b="0" i="0">
                <a:solidFill>
                  <a:srgbClr val="000000"/>
                </a:solidFill>
                <a:latin typeface="SimSun" pitchFamily="34" charset="0"/>
                <a:ea typeface="SimSun" pitchFamily="34" charset="-122"/>
                <a:cs typeface="SimSun" pitchFamily="34" charset="-120"/>
              </a:rPr>
              <a:t>“金</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色人象雕塑</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4" name="QB_3_BD.11_2#ee4a63e3b?sp=1&amp;vcp=1&amp;pid=6f3dfe8a3&amp;color=0,0,0&amp;vtp=1&amp;bbb=1"/>
          <p:cNvSpPr/>
          <p:nvPr/>
        </p:nvSpPr>
        <p:spPr>
          <a:xfrm>
            <a:off x="896112" y="4067493"/>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②从“夏商时期”出来，走过一楼中厅，就来到了“西周时期”</a:t>
            </a:r>
            <a:r>
              <a:rPr lang="en-US" altLang="zh-CN" sz="2400" b="0" i="0">
                <a:solidFill>
                  <a:srgbClr val="000000"/>
                </a:solidFill>
                <a:latin typeface="SimSun" pitchFamily="34" charset="0"/>
                <a:ea typeface="SimSun" pitchFamily="34" charset="-122"/>
                <a:cs typeface="SimSun" pitchFamily="34" charset="-120"/>
              </a:rPr>
              <a:t>展厅。</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100" normalizeH="0" baseline="0" noProof="0">
                <a:ln>
                  <a:noFill/>
                </a:ln>
                <a:solidFill>
                  <a:srgbClr val="000000"/>
                </a:solidFill>
                <a:effectLst/>
                <a:uLnTx/>
                <a:uFillTx/>
                <a:latin typeface="SimSun" pitchFamily="34" charset="0"/>
                <a:ea typeface="SimSun" pitchFamily="34" charset="-122"/>
                <a:cs typeface="SimSun" pitchFamily="34" charset="-120"/>
              </a:rPr>
              <a:t>③顺着一号展厅，向北来到“夏商时期”展厅，这里勾勒了早期夏人的活动轨迹。</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bg/>
                                          </p:spTgt>
                                        </p:tgtEl>
                                        <p:attrNameLst>
                                          <p:attrName>style.visibility</p:attrName>
                                        </p:attrNameLst>
                                      </p:cBhvr>
                                      <p:to>
                                        <p:strVal val="visible"/>
                                      </p:to>
                                    </p:set>
                                    <p:anim calcmode="lin" valueType="num">
                                      <p:cBhvr additive="base">
                                        <p:cTn id="3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4">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additive="base">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34checked= 1 &amp; amp; version = 1.0.5checked=1&amp;version=1.0.5">
    <p:spTree>
      <p:nvGrpSpPr>
        <p:cNvPr id="1" name=""/>
        <p:cNvGrpSpPr/>
        <p:nvPr/>
      </p:nvGrpSpPr>
      <p:grpSpPr>
        <a:xfrm>
          <a:off x="0" y="0"/>
          <a:ext cx="0" cy="0"/>
          <a:chOff x="0" y="0"/>
          <a:chExt cx="0" cy="0"/>
        </a:xfrm>
      </p:grpSpPr>
      <p:sp>
        <p:nvSpPr>
          <p:cNvPr id="2" name="QB_3_BD.11_4#ee4a63e3b?sp=1&amp;vcp=1&amp;pid=6f3dfe8a3&amp;color=0,0,0&amp;vtp=1&amp;bbb=1&amp;hb=1">
            <a:extLst>
              <a:ext uri="{FF2B5EF4-FFF2-40B4-BE49-F238E27FC236}">
                <a16:creationId xmlns:a16="http://schemas.microsoft.com/office/drawing/2014/main" id="{19BAA901-32CC-9ABD-D768-9914BCAFB62B}"/>
              </a:ext>
            </a:extLst>
          </p:cNvPr>
          <p:cNvSpPr/>
          <p:nvPr/>
        </p:nvSpPr>
        <p:spPr>
          <a:xfrm>
            <a:off x="896112" y="2088705"/>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④穿过大厅，来到“新石器时期”一号展厅</a:t>
            </a:r>
            <a:r>
              <a:rPr lang="en-US" altLang="zh-CN" sz="2400" b="0" i="0">
                <a:solidFill>
                  <a:srgbClr val="000000"/>
                </a:solidFill>
                <a:latin typeface="SimSun" pitchFamily="34" charset="0"/>
                <a:ea typeface="SimSun" pitchFamily="34" charset="-122"/>
                <a:cs typeface="SimSun" pitchFamily="34" charset="-120"/>
              </a:rPr>
              <a:t>，这里主要展示的是新石器时期的</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历史遗存。</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⑤继续前进，到了“东周时期”展厅，历史上这一时期列国纷争，逐鹿中原，</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诸子百家争鸣，中国文化轴心时代就此形成。</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①—____—____—____—____</a:t>
            </a:r>
            <a:endParaRPr lang="en-US" altLang="zh-CN" sz="2400" dirty="0"/>
          </a:p>
        </p:txBody>
      </p:sp>
      <p:sp>
        <p:nvSpPr>
          <p:cNvPr id="5" name="QB_3_AN.12_1#ee4a63e3b.blank?vcp=1&amp;pid=6f3dfe8a3&amp;color=0,0,0&amp;vpa=2&amp;vtp=1">
            <a:extLst>
              <a:ext uri="{FF2B5EF4-FFF2-40B4-BE49-F238E27FC236}">
                <a16:creationId xmlns:a16="http://schemas.microsoft.com/office/drawing/2014/main" id="{D3049883-71CF-F64F-1556-70DDFB2C26B6}"/>
              </a:ext>
            </a:extLst>
          </p:cNvPr>
          <p:cNvSpPr/>
          <p:nvPr/>
        </p:nvSpPr>
        <p:spPr>
          <a:xfrm>
            <a:off x="1522381" y="4274375"/>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④</a:t>
            </a:r>
            <a:endParaRPr lang="en-US" altLang="zh-CN" sz="2400" dirty="0"/>
          </a:p>
        </p:txBody>
      </p:sp>
      <p:sp>
        <p:nvSpPr>
          <p:cNvPr id="6" name="QB_3_AN.13_1#ee4a63e3b.blank?vcp=1&amp;pid=6f3dfe8a3&amp;color=0,0,0&amp;vpa=3&amp;vtp=1">
            <a:extLst>
              <a:ext uri="{FF2B5EF4-FFF2-40B4-BE49-F238E27FC236}">
                <a16:creationId xmlns:a16="http://schemas.microsoft.com/office/drawing/2014/main" id="{036AB551-4463-2C49-74CC-51AE891BB8FD}"/>
              </a:ext>
            </a:extLst>
          </p:cNvPr>
          <p:cNvSpPr/>
          <p:nvPr/>
        </p:nvSpPr>
        <p:spPr>
          <a:xfrm>
            <a:off x="2436781" y="4274375"/>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③</a:t>
            </a:r>
            <a:endParaRPr lang="en-US" altLang="zh-CN" sz="2400" dirty="0"/>
          </a:p>
        </p:txBody>
      </p:sp>
      <p:sp>
        <p:nvSpPr>
          <p:cNvPr id="7" name="QB_3_AN.14_1#ee4a63e3b.blank?vcp=1&amp;pid=6f3dfe8a3&amp;color=0,0,0&amp;vpa=4&amp;vtp=1">
            <a:extLst>
              <a:ext uri="{FF2B5EF4-FFF2-40B4-BE49-F238E27FC236}">
                <a16:creationId xmlns:a16="http://schemas.microsoft.com/office/drawing/2014/main" id="{41D067E6-2495-C2A6-F902-91F88398406F}"/>
              </a:ext>
            </a:extLst>
          </p:cNvPr>
          <p:cNvSpPr/>
          <p:nvPr/>
        </p:nvSpPr>
        <p:spPr>
          <a:xfrm>
            <a:off x="3351180" y="4274375"/>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②</a:t>
            </a:r>
            <a:endParaRPr lang="en-US" altLang="zh-CN" sz="2400" dirty="0"/>
          </a:p>
        </p:txBody>
      </p:sp>
      <p:sp>
        <p:nvSpPr>
          <p:cNvPr id="8" name="QB_3_AN.15_1#ee4a63e3b.blank?vcp=1&amp;pid=6f3dfe8a3&amp;color=0,0,0&amp;vpa=5&amp;vtp=1">
            <a:extLst>
              <a:ext uri="{FF2B5EF4-FFF2-40B4-BE49-F238E27FC236}">
                <a16:creationId xmlns:a16="http://schemas.microsoft.com/office/drawing/2014/main" id="{2DAA9A50-2738-1008-D126-ED8ABBD37216}"/>
              </a:ext>
            </a:extLst>
          </p:cNvPr>
          <p:cNvSpPr/>
          <p:nvPr/>
        </p:nvSpPr>
        <p:spPr>
          <a:xfrm>
            <a:off x="4265580" y="4274375"/>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⑤</a:t>
            </a:r>
            <a:endParaRPr lang="en-US" altLang="zh-CN" sz="2400" dirty="0"/>
          </a:p>
        </p:txBody>
      </p:sp>
    </p:spTree>
    <p:extLst>
      <p:ext uri="{BB962C8B-B14F-4D97-AF65-F5344CB8AC3E}">
        <p14:creationId xmlns:p14="http://schemas.microsoft.com/office/powerpoint/2010/main" val="37041676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bg/>
                                          </p:spTgt>
                                        </p:tgtEl>
                                        <p:attrNameLst>
                                          <p:attrName>style.visibility</p:attrName>
                                        </p:attrNameLst>
                                      </p:cBhvr>
                                      <p:to>
                                        <p:strVal val="visible"/>
                                      </p:to>
                                    </p:set>
                                    <p:anim calcmode="lin" valueType="num">
                                      <p:cBhvr additive="base">
                                        <p:cTn id="3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5">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bg/>
                                          </p:spTgt>
                                        </p:tgtEl>
                                        <p:attrNameLst>
                                          <p:attrName>style.visibility</p:attrName>
                                        </p:attrNameLst>
                                      </p:cBhvr>
                                      <p:to>
                                        <p:strVal val="visible"/>
                                      </p:to>
                                    </p:set>
                                    <p:anim calcmode="lin" valueType="num">
                                      <p:cBhvr additive="base">
                                        <p:cTn id="4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6">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5" grpId="0" build="p" animBg="1"/>
      <p:bldP spid="6" grpId="0" build="p" animBg="1"/>
      <p:bldP spid="7" grpId="0" build="p" animBg="1"/>
      <p:bldP spid="8"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1728</Words>
  <Application>Microsoft Office PowerPoint</Application>
  <PresentationFormat>宽屏</PresentationFormat>
  <Paragraphs>285</Paragraphs>
  <Slides>34</Slides>
  <Notes>32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34</vt:i4>
      </vt:variant>
    </vt:vector>
  </HeadingPairs>
  <TitlesOfParts>
    <vt:vector size="41" baseType="lpstr">
      <vt:lpstr>Heiti SC Medium</vt:lpstr>
      <vt:lpstr>Microsoft YaHei Bold</vt:lpstr>
      <vt:lpstr>等线</vt:lpstr>
      <vt:lpstr>SimSun</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MicroSoft</cp:lastModifiedBy>
  <cp:revision>3</cp:revision>
  <dcterms:created xsi:type="dcterms:W3CDTF">2025-01-24T07:15:00Z</dcterms:created>
  <dcterms:modified xsi:type="dcterms:W3CDTF">2025-01-24T07:19:21Z</dcterms:modified>
  <cp:category/>
  <cp:contentStatus/>
</cp:coreProperties>
</file>