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49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2041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78118c6a040d4d3326#tid=678f493258ebf60009e437c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08fc8fa7?vcp=1&amp;pid=32847b2cb&amp;color=0,0,0&amp;vtp=1&amp;bt=1&amp;bbb=1&amp;hb=1"/>
          <p:cNvSpPr/>
          <p:nvPr/>
        </p:nvSpPr>
        <p:spPr>
          <a:xfrm>
            <a:off x="896112" y="896112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三、小光记录了不少动物，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他觉得不同的动物可以代表不同的人，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请你选择合适的词语填空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。（3分）</a:t>
            </a:r>
            <a:endParaRPr lang="en-US" altLang="zh-CN" sz="2800" dirty="0"/>
          </a:p>
        </p:txBody>
      </p:sp>
      <p:sp>
        <p:nvSpPr>
          <p:cNvPr id="3" name="QM_3_BD.26_1#598a0d397?vcp=1&amp;pid=a08fc8fa7&amp;color=0,0,0&amp;vtp=1&amp;bbb=1"/>
          <p:cNvSpPr/>
          <p:nvPr/>
        </p:nvSpPr>
        <p:spPr>
          <a:xfrm>
            <a:off x="896112" y="1741742"/>
            <a:ext cx="10387584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A.百灵鸟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B.老黄牛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C.领头羊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D.纸老虎</a:t>
            </a:r>
            <a:endParaRPr lang="en-US" altLang="zh-CN" sz="2400" dirty="0"/>
          </a:p>
        </p:txBody>
      </p:sp>
      <p:sp>
        <p:nvSpPr>
          <p:cNvPr id="4" name="QB_4_BD.27_1#05190e5d6?vcp=1&amp;pid=598a0d397&amp;color=0,0,0&amp;vtp=1&amp;bbb=1"/>
          <p:cNvSpPr/>
          <p:nvPr/>
        </p:nvSpPr>
        <p:spPr>
          <a:xfrm>
            <a:off x="896112" y="2270252"/>
            <a:ext cx="10387584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王爷爷是出了名的“(   )”，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因为他老实本分，工作起来勤勤恳恳。</a:t>
            </a:r>
            <a:endParaRPr lang="en-US" altLang="zh-CN" sz="2400" dirty="0"/>
          </a:p>
        </p:txBody>
      </p:sp>
      <p:sp>
        <p:nvSpPr>
          <p:cNvPr id="5" name="QB_4_AN.28_1#05190e5d6.bracket?vcp=1&amp;pid=598a0d397&amp;color=0,0,0&amp;vpa=11&amp;vtp=1"/>
          <p:cNvSpPr/>
          <p:nvPr/>
        </p:nvSpPr>
        <p:spPr>
          <a:xfrm>
            <a:off x="4113180" y="2260219"/>
            <a:ext cx="3730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B_4_BD.29_1#f1d6a073e?vcp=1&amp;pid=598a0d397&amp;color=0,0,0&amp;vtp=1&amp;bbb=1"/>
          <p:cNvSpPr/>
          <p:nvPr/>
        </p:nvSpPr>
        <p:spPr>
          <a:xfrm>
            <a:off x="896112" y="2793619"/>
            <a:ext cx="10387584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2.每次学校活动，都是子明带领大家完成的，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他就是我们班的“(   )”。</a:t>
            </a:r>
            <a:endParaRPr lang="en-US" altLang="zh-CN" sz="2400" dirty="0"/>
          </a:p>
        </p:txBody>
      </p:sp>
      <p:sp>
        <p:nvSpPr>
          <p:cNvPr id="7" name="QB_4_AN.30_1#f1d6a073e.bracket?vcp=1&amp;pid=598a0d397&amp;color=0,0,0&amp;vpa=12&amp;vtp=1"/>
          <p:cNvSpPr/>
          <p:nvPr/>
        </p:nvSpPr>
        <p:spPr>
          <a:xfrm>
            <a:off x="9599581" y="2783586"/>
            <a:ext cx="3730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B_4_BD.31_1#855b3980f?vcp=1&amp;pid=598a0d397&amp;color=0,0,0&amp;vtp=1&amp;bbb=1"/>
          <p:cNvSpPr/>
          <p:nvPr/>
        </p:nvSpPr>
        <p:spPr>
          <a:xfrm>
            <a:off x="896112" y="3316986"/>
            <a:ext cx="10387584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3.她的歌声又甜美又动听，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难怪大家都叫她“(   )”。</a:t>
            </a:r>
            <a:endParaRPr lang="en-US" altLang="zh-CN" sz="2400" dirty="0"/>
          </a:p>
        </p:txBody>
      </p:sp>
      <p:sp>
        <p:nvSpPr>
          <p:cNvPr id="9" name="QB_4_AN.32_1#855b3980f.bracket?vcp=1&amp;pid=598a0d397&amp;color=0,0,0&amp;vpa=13&amp;vtp=1"/>
          <p:cNvSpPr/>
          <p:nvPr/>
        </p:nvSpPr>
        <p:spPr>
          <a:xfrm>
            <a:off x="7161181" y="3306953"/>
            <a:ext cx="3730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0" name="QB_4_AS.33_1#855b3980f?vcp=1&amp;pid=598a0d397&amp;color=0,0,0&amp;vtp=1&amp;bbb=1&amp;hb=1"/>
          <p:cNvSpPr/>
          <p:nvPr/>
        </p:nvSpPr>
        <p:spPr>
          <a:xfrm>
            <a:off x="896112" y="3843338"/>
            <a:ext cx="10387584" cy="21033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本题考查对词语的理解与运用。“百灵鸟”指嗓子清脆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,唱歌好听的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。“老黄牛”比喻老老实实、勤勤恳恳工作的人。“领头羊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”借指带领大家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前进的领头人或单位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。“纸老虎”比喻外表强大凶狠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，而实际空虚无力的人或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集团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。根据词意选择合适的选项即可。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46909ec1?vcp=1&amp;pid=32847b2cb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四、小光记录了一些关于动物的诗和句子。（11分）</a:t>
            </a:r>
            <a:endParaRPr lang="en-US" altLang="zh-CN" sz="2800" dirty="0"/>
          </a:p>
        </p:txBody>
      </p:sp>
      <p:sp>
        <p:nvSpPr>
          <p:cNvPr id="3" name="QO_3_BD.34_1#38f0b3481?vcp=1&amp;pid=846909ec1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1.指出下列诗句描写的动物。 （3分）</a:t>
            </a:r>
            <a:endParaRPr lang="en-US" altLang="zh-CN" sz="2400" dirty="0"/>
          </a:p>
        </p:txBody>
      </p:sp>
      <p:sp>
        <p:nvSpPr>
          <p:cNvPr id="4" name="QB_4_BD.35_1#e91436aa2?vcp=1&amp;pid=38f0b3481&amp;color=0,0,0&amp;vtp=1&amp;bbb=1"/>
          <p:cNvSpPr/>
          <p:nvPr/>
        </p:nvSpPr>
        <p:spPr>
          <a:xfrm>
            <a:off x="896112" y="18573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（1）不论平地与山尖，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无限风光尽被占。(    )</a:t>
            </a:r>
            <a:endParaRPr lang="en-US" altLang="zh-CN" sz="2400" dirty="0"/>
          </a:p>
        </p:txBody>
      </p:sp>
      <p:sp>
        <p:nvSpPr>
          <p:cNvPr id="5" name="QB_4_AN.36_1#e91436aa2.bracket?vcp=1&amp;pid=38f0b3481&amp;color=0,0,0&amp;vpa=14&amp;vtp=1"/>
          <p:cNvSpPr/>
          <p:nvPr/>
        </p:nvSpPr>
        <p:spPr>
          <a:xfrm>
            <a:off x="6703981" y="184594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蜂</a:t>
            </a:r>
            <a:endParaRPr lang="en-US" altLang="zh-CN" sz="2400" dirty="0"/>
          </a:p>
        </p:txBody>
      </p:sp>
      <p:sp>
        <p:nvSpPr>
          <p:cNvPr id="6" name="QB_4_BD.37_1#1219d9dfb?vcp=1&amp;pid=38f0b3481&amp;color=0,0,0&amp;vtp=1&amp;bbb=1"/>
          <p:cNvSpPr/>
          <p:nvPr/>
        </p:nvSpPr>
        <p:spPr>
          <a:xfrm>
            <a:off x="896112" y="239204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（2）白毛浮绿水，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红掌拨清波。(    )</a:t>
            </a:r>
            <a:endParaRPr lang="en-US" altLang="zh-CN" sz="2400" dirty="0"/>
          </a:p>
        </p:txBody>
      </p:sp>
      <p:sp>
        <p:nvSpPr>
          <p:cNvPr id="7" name="QB_4_AN.38_1#1219d9dfb.bracket?vcp=1&amp;pid=38f0b3481&amp;color=0,0,0&amp;vpa=15&amp;vtp=1"/>
          <p:cNvSpPr/>
          <p:nvPr/>
        </p:nvSpPr>
        <p:spPr>
          <a:xfrm>
            <a:off x="5484780" y="238061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鹅</a:t>
            </a:r>
            <a:endParaRPr lang="en-US" altLang="zh-CN" sz="2400" dirty="0"/>
          </a:p>
        </p:txBody>
      </p:sp>
      <p:sp>
        <p:nvSpPr>
          <p:cNvPr id="8" name="QB_4_BD.39_1#9659359fd?vcp=1&amp;pid=38f0b3481&amp;color=0,0,0&amp;vtp=1&amp;bbb=1"/>
          <p:cNvSpPr/>
          <p:nvPr/>
        </p:nvSpPr>
        <p:spPr>
          <a:xfrm>
            <a:off x="896112" y="292671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（3）头上红冠不用裁，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满身雪白走将来。(    )</a:t>
            </a:r>
            <a:endParaRPr lang="en-US" altLang="zh-CN" sz="2400" dirty="0"/>
          </a:p>
        </p:txBody>
      </p:sp>
      <p:sp>
        <p:nvSpPr>
          <p:cNvPr id="9" name="QB_4_AN.40_1#9659359fd.bracket?vcp=1&amp;pid=38f0b3481&amp;color=0,0,0&amp;vpa=16&amp;vtp=1"/>
          <p:cNvSpPr/>
          <p:nvPr/>
        </p:nvSpPr>
        <p:spPr>
          <a:xfrm>
            <a:off x="6703981" y="291528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1_1#51917612d?vcp=1&amp;pid=846909ec1&amp;color=0,0,0&amp;vtp=1&amp;bt=1&amp;bbb=1"/>
          <p:cNvSpPr/>
          <p:nvPr/>
        </p:nvSpPr>
        <p:spPr>
          <a:xfrm>
            <a:off x="896112" y="235788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2.情感表达。 （8分）</a:t>
            </a:r>
            <a:endParaRPr lang="en-US" altLang="zh-CN" sz="2400" dirty="0"/>
          </a:p>
        </p:txBody>
      </p:sp>
      <p:sp>
        <p:nvSpPr>
          <p:cNvPr id="3" name="QB_4_BD.42_1#31eb59925?vcp=1&amp;pid=51917612d&amp;color=0,0,0&amp;vtp=1&amp;bbb=1&amp;hb=1"/>
          <p:cNvSpPr/>
          <p:nvPr/>
        </p:nvSpPr>
        <p:spPr>
          <a:xfrm>
            <a:off x="896112" y="290537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（1）唐代诗人罗隐通过对蜂的描写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，表达了对辛勤劳作之人的赞美和对不劳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而获之人的不满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这两句诗是“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 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4" name="QB_4_AN.43_1#31eb59925.blank?vcp=1&amp;pid=51917612d&amp;color=0,0,0&amp;vpa=17&amp;vtp=1&amp;bbb=1"/>
          <p:cNvSpPr/>
          <p:nvPr/>
        </p:nvSpPr>
        <p:spPr>
          <a:xfrm>
            <a:off x="5179980" y="3436239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采得百花成蜜后</a:t>
            </a:r>
            <a:endParaRPr lang="en-US" altLang="zh-CN" sz="2400" dirty="0"/>
          </a:p>
        </p:txBody>
      </p:sp>
      <p:sp>
        <p:nvSpPr>
          <p:cNvPr id="5" name="QB_4_AN.44_1#31eb59925.blank?vcp=1&amp;pid=51917612d&amp;color=0,0,0&amp;vpa=18&amp;vtp=1&amp;bbb=1"/>
          <p:cNvSpPr/>
          <p:nvPr/>
        </p:nvSpPr>
        <p:spPr>
          <a:xfrm>
            <a:off x="7923181" y="3436239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为谁辛苦为谁甜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5_1#e40edd347?sp=1&amp;vcp=1&amp;pid=51917612d&amp;color=0,0,0&amp;vtp=1&amp;bt=1&amp;bbb=1&amp;hb=1"/>
          <p:cNvSpPr/>
          <p:nvPr/>
        </p:nvSpPr>
        <p:spPr>
          <a:xfrm>
            <a:off x="896112" y="959676"/>
            <a:ext cx="10387584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（2）分析描写动物的句子。（6分）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到下蛋的时候，它差不多是发了狂，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恨不能让全世界都知道它这点儿成绩；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就是聋人也会被它吵得受不了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这句话写出了母鸡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的特点，表达了作者对母鸡的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因为附近的狗，都知道我们这位鹅老爷的脾气，每逢它吃饭的时候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，狗就躲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在篱边窥伺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作者将鹅称为“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”，写出了鹅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时的派头，言语间流露出的亲昵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表现出作者对鹅的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上述第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个句子运用了明贬实褒的写作方法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4_AN.46_1#e40edd347.blank?vcp=1&amp;pid=51917612d&amp;color=0,0,0&amp;vpa=19&amp;vtp=1&amp;bbb=1"/>
          <p:cNvSpPr/>
          <p:nvPr/>
        </p:nvSpPr>
        <p:spPr>
          <a:xfrm>
            <a:off x="3351180" y="2608136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爱炫耀</a:t>
            </a:r>
            <a:endParaRPr lang="en-US" altLang="zh-CN" sz="2400" dirty="0"/>
          </a:p>
        </p:txBody>
      </p:sp>
      <p:sp>
        <p:nvSpPr>
          <p:cNvPr id="4" name="QB_4_AN.47_1#e40edd347.blank?vcp=1&amp;pid=51917612d&amp;color=0,0,0&amp;vpa=20&amp;vtp=1&amp;bbb=1"/>
          <p:cNvSpPr/>
          <p:nvPr/>
        </p:nvSpPr>
        <p:spPr>
          <a:xfrm>
            <a:off x="8532781" y="260813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讨厌</a:t>
            </a:r>
            <a:endParaRPr lang="en-US" altLang="zh-CN" sz="2400" dirty="0"/>
          </a:p>
        </p:txBody>
      </p:sp>
      <p:sp>
        <p:nvSpPr>
          <p:cNvPr id="5" name="QB_4_AN.48_1#e40edd347.blank?vcp=1&amp;pid=51917612d&amp;color=0,0,0&amp;vpa=21&amp;vtp=1&amp;bbb=1"/>
          <p:cNvSpPr/>
          <p:nvPr/>
        </p:nvSpPr>
        <p:spPr>
          <a:xfrm>
            <a:off x="3046381" y="4284536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鹅老爷</a:t>
            </a:r>
            <a:endParaRPr lang="en-US" altLang="zh-CN" sz="2400" dirty="0"/>
          </a:p>
        </p:txBody>
      </p:sp>
      <p:sp>
        <p:nvSpPr>
          <p:cNvPr id="6" name="QB_4_AN.49_1#e40edd347.blank?vcp=1&amp;pid=51917612d&amp;color=0,0,0&amp;vpa=22&amp;vtp=1&amp;bbb=1"/>
          <p:cNvSpPr/>
          <p:nvPr/>
        </p:nvSpPr>
        <p:spPr>
          <a:xfrm>
            <a:off x="6094380" y="428453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吃饭</a:t>
            </a:r>
            <a:endParaRPr lang="en-US" altLang="zh-CN" sz="2400" dirty="0"/>
          </a:p>
        </p:txBody>
      </p:sp>
      <p:sp>
        <p:nvSpPr>
          <p:cNvPr id="7" name="QB_4_AN.50_1#e40edd347.blank?vcp=1&amp;pid=51917612d&amp;color=0,0,0&amp;vpa=23&amp;vtp=1&amp;bbb=1"/>
          <p:cNvSpPr/>
          <p:nvPr/>
        </p:nvSpPr>
        <p:spPr>
          <a:xfrm>
            <a:off x="3351180" y="484333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喜爱</a:t>
            </a:r>
            <a:endParaRPr lang="en-US" altLang="zh-CN" sz="2400" dirty="0"/>
          </a:p>
        </p:txBody>
      </p:sp>
      <p:sp>
        <p:nvSpPr>
          <p:cNvPr id="8" name="QB_4_AN.51_1#e40edd347.blank?vcp=1&amp;pid=51917612d&amp;color=0,0,0&amp;vpa=24&amp;vtp=1"/>
          <p:cNvSpPr/>
          <p:nvPr/>
        </p:nvSpPr>
        <p:spPr>
          <a:xfrm>
            <a:off x="1827181" y="538054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bef43c5e?vcp=1&amp;pid=32847b2cb&amp;color=0,0,0&amp;vtp=1&amp;bt=1&amp;bbb=1&amp;hb=1"/>
          <p:cNvSpPr/>
          <p:nvPr/>
        </p:nvSpPr>
        <p:spPr>
          <a:xfrm>
            <a:off x="896112" y="896112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五、小光要去动物园观察动物，丰富自己的动物记录本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。请你阅读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材料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，完成练习。（5分）</a:t>
            </a:r>
            <a:endParaRPr lang="en-US" altLang="zh-CN" sz="2800" dirty="0"/>
          </a:p>
        </p:txBody>
      </p:sp>
      <p:sp>
        <p:nvSpPr>
          <p:cNvPr id="3" name="QM_3_BD.52_1#2dabcbe97?vcp=1&amp;pid=bbef43c5e&amp;color=0,0,0&amp;vtp=1&amp;bbb=1&amp;hb=1"/>
          <p:cNvSpPr/>
          <p:nvPr/>
        </p:nvSpPr>
        <p:spPr>
          <a:xfrm>
            <a:off x="896112" y="1741742"/>
            <a:ext cx="10387584" cy="1277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南城野生动物园优化整合票制，实行“一票制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”，购票后您可以免费畅游步</a:t>
            </a:r>
          </a:p>
          <a:p>
            <a:pPr latinLnBrk="1">
              <a:lnSpc>
                <a:spcPts val="35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行游览区全部场馆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、免费观看所有动物表演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、免费乘坐自驾游览区小火车</a:t>
            </a:r>
          </a:p>
          <a:p>
            <a:pPr latinLnBrk="1">
              <a:lnSpc>
                <a:spcPts val="3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如自驾车需另购车票）、免费乘坐猛兽体验区笼网车、免费游览奇趣乐园。</a:t>
            </a:r>
            <a:endParaRPr lang="en-US" altLang="zh-CN" sz="2400" dirty="0"/>
          </a:p>
        </p:txBody>
      </p:sp>
      <p:sp>
        <p:nvSpPr>
          <p:cNvPr id="4" name="QM_3_BD.52_2#2dabcbe97?sp=1&amp;vcp=1&amp;pid=bbef43c5e&amp;color=0,0,0&amp;vtp=1&amp;bbb=1"/>
          <p:cNvSpPr/>
          <p:nvPr/>
        </p:nvSpPr>
        <p:spPr>
          <a:xfrm>
            <a:off x="896112" y="3076702"/>
            <a:ext cx="10387584" cy="388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南城野生动物园票价</a:t>
            </a:r>
            <a:endParaRPr lang="en-US" altLang="zh-CN" sz="2400" dirty="0"/>
          </a:p>
        </p:txBody>
      </p:sp>
      <p:graphicFrame>
        <p:nvGraphicFramePr>
          <p:cNvPr id="15" name="QM_3_BD.52_3#2dabcbe97?colgroup=10,22&amp;vcp=1&amp;pid=bbef43c5e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110881"/>
              </p:ext>
            </p:extLst>
          </p:nvPr>
        </p:nvGraphicFramePr>
        <p:xfrm>
          <a:off x="896112" y="3602800"/>
          <a:ext cx="10387584" cy="934466"/>
        </p:xfrm>
        <a:graphic>
          <a:graphicData uri="http://schemas.openxmlformats.org/drawingml/2006/table">
            <a:tbl>
              <a:tblPr/>
              <a:tblGrid>
                <a:gridCol w="342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58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723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成人票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指定日150元/次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平日130元/次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23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学生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老年票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指定日90元/次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平日80元/次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QM_3_BD.52_4#2dabcbe97?vcp=1&amp;pid=bbef43c5e&amp;color=0,0,0&amp;vtp=1&amp;bbb=1&amp;hb=1"/>
          <p:cNvSpPr/>
          <p:nvPr/>
        </p:nvSpPr>
        <p:spPr>
          <a:xfrm>
            <a:off x="896112" y="4669600"/>
            <a:ext cx="10387584" cy="1277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说明：①身高1.2米以下的儿童需在购票监护人的陪同下免费入园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，每位购票</a:t>
            </a:r>
          </a:p>
          <a:p>
            <a:pPr latinLnBrk="1">
              <a:lnSpc>
                <a:spcPts val="35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游客限带一名免票儿童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②指定日指部分国家法定节假日及调休后连续日期</a:t>
            </a:r>
          </a:p>
          <a:p>
            <a:pPr latinLnBrk="1">
              <a:lnSpc>
                <a:spcPts val="3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元旦、春节、清明、五一、端午、中秋、国庆）、周六、周日。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3_1#26ec99640?vcp=1&amp;pid=2dabcbe97&amp;color=0,0,0&amp;vtp=1&amp;bt=1&amp;bbb=1&amp;hb=1"/>
          <p:cNvSpPr/>
          <p:nvPr/>
        </p:nvSpPr>
        <p:spPr>
          <a:xfrm>
            <a:off x="896112" y="1379506"/>
            <a:ext cx="10387584" cy="8333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1.周日，读三年级的明明（身高1.32米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）和他的爸爸妈妈准备到南城野生动物</a:t>
            </a:r>
          </a:p>
          <a:p>
            <a:pPr latinLnBrk="1">
              <a:lnSpc>
                <a:spcPts val="3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园游玩，他们需要花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元购买门票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。（2分）</a:t>
            </a:r>
            <a:endParaRPr lang="en-US" altLang="zh-CN" sz="2400" dirty="0"/>
          </a:p>
        </p:txBody>
      </p:sp>
      <p:sp>
        <p:nvSpPr>
          <p:cNvPr id="3" name="QB_4_AN.54_1#26ec99640.blank?vcp=1&amp;pid=2dabcbe97&amp;color=0,0,0&amp;vpa=25&amp;vtp=1&amp;bbb=1"/>
          <p:cNvSpPr/>
          <p:nvPr/>
        </p:nvSpPr>
        <p:spPr>
          <a:xfrm>
            <a:off x="3655980" y="1771047"/>
            <a:ext cx="677863" cy="388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390</a:t>
            </a:r>
            <a:endParaRPr lang="en-US" altLang="zh-CN" sz="2400" dirty="0"/>
          </a:p>
        </p:txBody>
      </p:sp>
      <p:sp>
        <p:nvSpPr>
          <p:cNvPr id="4" name="QO_4_BD.55_1#2bb6d5f11?vcp=1&amp;pid=2dabcbe97&amp;color=0,0,0&amp;vtp=1&amp;bt=1&amp;bbb=1">
            <a:extLst>
              <a:ext uri="{FF2B5EF4-FFF2-40B4-BE49-F238E27FC236}">
                <a16:creationId xmlns:a16="http://schemas.microsoft.com/office/drawing/2014/main" id="{30939A36-5EB1-CC9F-E20B-D92D2BD0D101}"/>
              </a:ext>
            </a:extLst>
          </p:cNvPr>
          <p:cNvSpPr/>
          <p:nvPr/>
        </p:nvSpPr>
        <p:spPr>
          <a:xfrm>
            <a:off x="896112" y="222215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2.判断下列说法是否正确，正确的画“√”，错误的画“×”。（3分）</a:t>
            </a:r>
            <a:endParaRPr lang="en-US" altLang="zh-CN" sz="2400" dirty="0"/>
          </a:p>
        </p:txBody>
      </p:sp>
      <p:sp>
        <p:nvSpPr>
          <p:cNvPr id="5" name="QT_5_BD.56_1#29685047f?vcp=1&amp;pid=2bb6d5f11&amp;color=0,0,0&amp;vtp=1&amp;bbb=1&amp;hb=1">
            <a:extLst>
              <a:ext uri="{FF2B5EF4-FFF2-40B4-BE49-F238E27FC236}">
                <a16:creationId xmlns:a16="http://schemas.microsoft.com/office/drawing/2014/main" id="{D2A1D0E0-4A53-C985-210C-1AF6AE7C299A}"/>
              </a:ext>
            </a:extLst>
          </p:cNvPr>
          <p:cNvSpPr/>
          <p:nvPr/>
        </p:nvSpPr>
        <p:spPr>
          <a:xfrm>
            <a:off x="896112" y="276863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（1）小希身高1.13米，周末与父母一起来南城野生动物园游玩时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，不需要单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独购票。(   )</a:t>
            </a:r>
            <a:endParaRPr lang="en-US" altLang="zh-CN" sz="2400" dirty="0"/>
          </a:p>
        </p:txBody>
      </p:sp>
      <p:sp>
        <p:nvSpPr>
          <p:cNvPr id="6" name="QT_5_AN.57_1#29685047f.bracket?vcp=1&amp;pid=2bb6d5f11&amp;color=0,0,0&amp;vpa=26&amp;vtp=1">
            <a:extLst>
              <a:ext uri="{FF2B5EF4-FFF2-40B4-BE49-F238E27FC236}">
                <a16:creationId xmlns:a16="http://schemas.microsoft.com/office/drawing/2014/main" id="{5A2A2B25-FE55-03B6-60C4-C38511294BBC}"/>
              </a:ext>
            </a:extLst>
          </p:cNvPr>
          <p:cNvSpPr/>
          <p:nvPr/>
        </p:nvSpPr>
        <p:spPr>
          <a:xfrm>
            <a:off x="2208181" y="331600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7" name="QT_5_BD.58_1#66275de30?vcp=1&amp;pid=2bb6d5f11&amp;color=0,0,0&amp;vtp=1&amp;bbb=1&amp;hb=1">
            <a:extLst>
              <a:ext uri="{FF2B5EF4-FFF2-40B4-BE49-F238E27FC236}">
                <a16:creationId xmlns:a16="http://schemas.microsoft.com/office/drawing/2014/main" id="{0B4A00B5-6EAD-EE54-123A-710EFC02F649}"/>
              </a:ext>
            </a:extLst>
          </p:cNvPr>
          <p:cNvSpPr/>
          <p:nvPr/>
        </p:nvSpPr>
        <p:spPr>
          <a:xfrm>
            <a:off x="896112" y="387226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（2）实行“一票制”后，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园区内所有的项目对购票后的游客都是免费的。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)</a:t>
            </a:r>
            <a:endParaRPr lang="en-US" altLang="zh-CN" sz="2400" dirty="0"/>
          </a:p>
        </p:txBody>
      </p:sp>
      <p:sp>
        <p:nvSpPr>
          <p:cNvPr id="8" name="QT_5_AN.59_1#66275de30.bracket?vcp=1&amp;pid=2bb6d5f11&amp;color=0,0,0&amp;vpa=27&amp;vtp=1">
            <a:extLst>
              <a:ext uri="{FF2B5EF4-FFF2-40B4-BE49-F238E27FC236}">
                <a16:creationId xmlns:a16="http://schemas.microsoft.com/office/drawing/2014/main" id="{C54D06FD-EB4A-0E6D-F823-DBC406C87BA3}"/>
              </a:ext>
            </a:extLst>
          </p:cNvPr>
          <p:cNvSpPr/>
          <p:nvPr/>
        </p:nvSpPr>
        <p:spPr>
          <a:xfrm>
            <a:off x="988980" y="44196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9" name="QT_5_BD.60_1#8c7cb1755?vcp=1&amp;pid=2bb6d5f11&amp;color=0,0,0&amp;vtp=1&amp;bbb=1">
            <a:extLst>
              <a:ext uri="{FF2B5EF4-FFF2-40B4-BE49-F238E27FC236}">
                <a16:creationId xmlns:a16="http://schemas.microsoft.com/office/drawing/2014/main" id="{AA7A87D6-E115-62E8-4D5F-DE93C6E74F1F}"/>
              </a:ext>
            </a:extLst>
          </p:cNvPr>
          <p:cNvSpPr/>
          <p:nvPr/>
        </p:nvSpPr>
        <p:spPr>
          <a:xfrm>
            <a:off x="896112" y="496922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南城野生动物园的娱乐项目中有动物表演的节目。(   )</a:t>
            </a:r>
            <a:endParaRPr lang="en-US" altLang="zh-CN" sz="2400" dirty="0"/>
          </a:p>
        </p:txBody>
      </p:sp>
      <p:sp>
        <p:nvSpPr>
          <p:cNvPr id="10" name="QT_5_AN.61_1#8c7cb1755.bracket?vcp=1&amp;pid=2bb6d5f11&amp;color=0,0,0&amp;vpa=28&amp;vtp=1">
            <a:extLst>
              <a:ext uri="{FF2B5EF4-FFF2-40B4-BE49-F238E27FC236}">
                <a16:creationId xmlns:a16="http://schemas.microsoft.com/office/drawing/2014/main" id="{DFB1BD6A-8D29-54A8-8438-7C8A8BA62C00}"/>
              </a:ext>
            </a:extLst>
          </p:cNvPr>
          <p:cNvSpPr/>
          <p:nvPr/>
        </p:nvSpPr>
        <p:spPr>
          <a:xfrm>
            <a:off x="8456581" y="495779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d8f78005?vcp=1&amp;pid=32847b2cb&amp;color=0,0,0&amp;vtp=1&amp;bt=1&amp;bbb=1&amp;hb=1"/>
          <p:cNvSpPr/>
          <p:nvPr/>
        </p:nvSpPr>
        <p:spPr>
          <a:xfrm>
            <a:off x="896112" y="896112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六、下面是小光摘抄到动物记录本中的关于猫的几段描写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。请你对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比这几段文字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，完成练习。（16分）</a:t>
            </a:r>
            <a:endParaRPr lang="en-US" altLang="zh-CN" sz="2800" dirty="0"/>
          </a:p>
        </p:txBody>
      </p:sp>
      <p:sp>
        <p:nvSpPr>
          <p:cNvPr id="3" name="QM_3_BD.62_1#34f98afcb?vcp=1&amp;pid=5d8f78005&amp;color=0,0,0&amp;vtp=1&amp;bbb=1&amp;hb=1"/>
          <p:cNvSpPr/>
          <p:nvPr/>
        </p:nvSpPr>
        <p:spPr>
          <a:xfrm>
            <a:off x="896112" y="1741742"/>
            <a:ext cx="10387584" cy="4287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【一】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满月的小猫们就更好玩了，腿脚还不稳，可是已经学会淘气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妈妈的尾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，一根鸡毛，都是它们的好玩具，耍个没完没了。一玩起来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，它们不知要摔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多少跟头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，但是跌倒了马上起来，再跑再跌。它们的头撞在门上，桌腿上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，和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彼此的头上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，撞疼了也不哭。它们的胆子越来越大，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逐渐开辟新的游戏场所。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它们到院子里来了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。院中的花草可遭了殃。它们在花盆里摔跤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，抱着花枝打秋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，所过之处，枝折花落。你见了，绝不会责打它们，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它们是那么生气勃勃，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天真可爱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2400" dirty="0"/>
          </a:p>
          <a:p>
            <a:pPr algn="r"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老舍《猫》（节选）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2_2#34f98afcb?vcp=1&amp;pid=5d8f78005&amp;color=0,0,0&amp;vtp=1&amp;bt=1&amp;bbb=1&amp;hb=1"/>
          <p:cNvSpPr/>
          <p:nvPr/>
        </p:nvSpPr>
        <p:spPr>
          <a:xfrm>
            <a:off x="896112" y="1808036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【二】小猫白玉似的毛色上，黄斑错落得非常明显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。当它蹲在草地上或蹦跳在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凤仙花丛里的时候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，望去真是美丽。每当附近四邻或路过的人，见了称赞说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“好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猫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”的时候，</a:t>
            </a:r>
            <a:r>
              <a:rPr lang="en-US" altLang="zh-CN" sz="2400" b="0" i="0" u="sng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妻脸上就现出一种莫可言说的得意，好像是养着一个好儿子</a:t>
            </a:r>
            <a:r>
              <a:rPr lang="en-US" altLang="zh-CN" sz="2400" b="0" i="0" u="sng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，或是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好女儿</a:t>
            </a:r>
            <a:r>
              <a:rPr lang="en-US" altLang="zh-CN" sz="2400" b="0" i="0" u="sng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阿吉、阿满这两个孩子从学校一回来就用带子逗它玩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，或是捉迷藏似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的在庭间追赶它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。我也常于初秋的夕阳中坐在檐下对这小动物作种种的遐想。</a:t>
            </a:r>
            <a:endParaRPr lang="en-US" altLang="zh-CN" sz="2400" spc="-50" dirty="0"/>
          </a:p>
          <a:p>
            <a:pPr algn="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夏丏尊《猫》（节选）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2_3#34f98afcb?vcp=1&amp;pid=5d8f78005&amp;color=0,0,0&amp;vtp=1&amp;bt=1&amp;bbb=1&amp;hb=1"/>
          <p:cNvSpPr/>
          <p:nvPr/>
        </p:nvSpPr>
        <p:spPr>
          <a:xfrm>
            <a:off x="896112" y="1808036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【三】它一身的白毛像雪似的，中间夹着数块墨色的细毛，黑白相间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，白的显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得越白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，而黑的越发显得黑了。脸一半儿白，一半儿黑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，两颗小电灯泡似的眼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睛在脸中间闪呀闪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，见我低下头看它，它也一个劲地盯着我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。一条全黑的尾巴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躺在地上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，悠然自得地摇摆着。嘴张得很大，露出几颗嫩白的小齿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，咪咪地叫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，那几根细鱼骨头似的白胡须，傲傲地动着。</a:t>
            </a:r>
            <a:endParaRPr lang="en-US" altLang="zh-CN" sz="2400" dirty="0"/>
          </a:p>
          <a:p>
            <a:pPr algn="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周而复《猫》（节选）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3_1#34b9ad6b5?sp=1&amp;vcp=1&amp;pid=34f98afcb&amp;color=0,0,0&amp;vtp=1&amp;bt=1&amp;bbb=1&amp;hb=1"/>
          <p:cNvSpPr/>
          <p:nvPr/>
        </p:nvSpPr>
        <p:spPr>
          <a:xfrm>
            <a:off x="896112" y="152101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1.默读选文，从原文中找出恰当的内容填空。（6分）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选段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【一】：“好玩具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”指的是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，“新的游戏场所”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指的是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选段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【二】：猫被邻居或过路人称赞时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，妻脸上的表情是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孩子们追逐猫时的情态像是捉迷藏似的，“我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”则常对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选段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】：作者把猫一身的白毛比作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，把眼睛比作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4_AN.64_1#34b9ad6b5.blank?vcp=1&amp;pid=34f98afcb&amp;color=0,0,0&amp;vpa=29&amp;vtp=1&amp;bbb=1"/>
          <p:cNvSpPr/>
          <p:nvPr/>
        </p:nvSpPr>
        <p:spPr>
          <a:xfrm>
            <a:off x="5179980" y="2051875"/>
            <a:ext cx="3268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妈妈的尾巴、一根鸡毛</a:t>
            </a:r>
            <a:endParaRPr lang="en-US" altLang="zh-CN" sz="2400" dirty="0"/>
          </a:p>
        </p:txBody>
      </p:sp>
      <p:sp>
        <p:nvSpPr>
          <p:cNvPr id="4" name="QB_4_AN.65_1#34b9ad6b5.blank?vcp=1&amp;pid=34f98afcb&amp;color=0,0,0&amp;vpa=30&amp;vtp=1&amp;bbb=1"/>
          <p:cNvSpPr/>
          <p:nvPr/>
        </p:nvSpPr>
        <p:spPr>
          <a:xfrm>
            <a:off x="1827181" y="2610676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院子里</a:t>
            </a:r>
            <a:endParaRPr lang="en-US" altLang="zh-CN" sz="2400" dirty="0"/>
          </a:p>
        </p:txBody>
      </p:sp>
      <p:sp>
        <p:nvSpPr>
          <p:cNvPr id="5" name="QB_4_AN.66_1#34b9ad6b5.blank?vcp=1&amp;pid=34f98afcb&amp;color=0,0,0&amp;vpa=31&amp;vtp=1&amp;bbb=1&amp;hb=1"/>
          <p:cNvSpPr/>
          <p:nvPr/>
        </p:nvSpPr>
        <p:spPr>
          <a:xfrm>
            <a:off x="896112" y="3169475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一种莫可言说的得意</a:t>
            </a:r>
            <a:endParaRPr lang="en-US" altLang="zh-CN" sz="2400" dirty="0"/>
          </a:p>
        </p:txBody>
      </p:sp>
      <p:sp>
        <p:nvSpPr>
          <p:cNvPr id="6" name="QB_4_AN.67_1#34b9ad6b5.blank?vcp=1&amp;pid=34f98afcb&amp;color=0,0,0&amp;vpa=32&amp;vtp=1&amp;bbb=1&amp;hb=1"/>
          <p:cNvSpPr/>
          <p:nvPr/>
        </p:nvSpPr>
        <p:spPr>
          <a:xfrm>
            <a:off x="896112" y="372827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这小动物作种种的遐想</a:t>
            </a:r>
            <a:endParaRPr lang="en-US" altLang="zh-CN" sz="2400" dirty="0"/>
          </a:p>
        </p:txBody>
      </p:sp>
      <p:sp>
        <p:nvSpPr>
          <p:cNvPr id="7" name="QB_4_AN.68_1#34b9ad6b5.blank?vcp=1&amp;pid=34f98afcb&amp;color=0,0,0&amp;vpa=33&amp;vtp=1"/>
          <p:cNvSpPr/>
          <p:nvPr/>
        </p:nvSpPr>
        <p:spPr>
          <a:xfrm>
            <a:off x="6094380" y="482428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雪</a:t>
            </a:r>
            <a:endParaRPr lang="en-US" altLang="zh-CN" sz="2400" dirty="0"/>
          </a:p>
        </p:txBody>
      </p:sp>
      <p:sp>
        <p:nvSpPr>
          <p:cNvPr id="8" name="QB_4_AN.69_1#34b9ad6b5.blank?vcp=1&amp;pid=34f98afcb&amp;color=0,0,0&amp;vpa=34&amp;vtp=1&amp;bbb=1"/>
          <p:cNvSpPr/>
          <p:nvPr/>
        </p:nvSpPr>
        <p:spPr>
          <a:xfrm>
            <a:off x="8532781" y="4824285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两颗小电灯泡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32847b2cb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第四单元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0_1#ea2e901d3?vcp=1&amp;pid=34f98afcb&amp;color=0,0,0&amp;vtp=1&amp;bt=1&amp;bbb=1"/>
          <p:cNvSpPr/>
          <p:nvPr/>
        </p:nvSpPr>
        <p:spPr>
          <a:xfrm>
            <a:off x="896112" y="9786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2.读选段【二】【三】，完成下面的练习。 （5分）</a:t>
            </a:r>
            <a:endParaRPr lang="en-US" altLang="zh-CN" sz="2400" dirty="0"/>
          </a:p>
        </p:txBody>
      </p:sp>
      <p:sp>
        <p:nvSpPr>
          <p:cNvPr id="3" name="QB_5_BD.71_1#5f98369f9?vcp=1&amp;pid=ea2e901d3&amp;color=0,0,0&amp;vtp=1&amp;bbb=1"/>
          <p:cNvSpPr/>
          <p:nvPr/>
        </p:nvSpPr>
        <p:spPr>
          <a:xfrm>
            <a:off x="896112" y="151949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（1）选段【二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】中画线的句子写出了妻子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的情感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 （3分）</a:t>
            </a:r>
            <a:endParaRPr lang="en-US" altLang="zh-CN" sz="2400" dirty="0"/>
          </a:p>
        </p:txBody>
      </p:sp>
      <p:sp>
        <p:nvSpPr>
          <p:cNvPr id="4" name="QB_5_AN.72_1#5f98369f9.blank?vcp=1&amp;pid=ea2e901d3&amp;color=0,0,0&amp;vpa=35&amp;vtp=1&amp;bbb=1"/>
          <p:cNvSpPr/>
          <p:nvPr/>
        </p:nvSpPr>
        <p:spPr>
          <a:xfrm>
            <a:off x="6551581" y="1469961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开心、自豪</a:t>
            </a:r>
            <a:endParaRPr lang="en-US" altLang="zh-CN" sz="2400" dirty="0"/>
          </a:p>
        </p:txBody>
      </p:sp>
      <p:sp>
        <p:nvSpPr>
          <p:cNvPr id="5" name="QT_5_BD.73_1#871d261bc?sp=1&amp;vcp=1&amp;pid=ea2e901d3&amp;color=0,0,0&amp;vtp=1&amp;bbb=1&amp;hb=1"/>
          <p:cNvSpPr/>
          <p:nvPr/>
        </p:nvSpPr>
        <p:spPr>
          <a:xfrm>
            <a:off x="896112" y="206082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（2）判断对错。（2分）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选段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【三】语言朴实，只抓住了猫的“毛色”进行了外貌描写，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特点鲜明。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)</a:t>
            </a:r>
            <a:endParaRPr lang="en-US" altLang="zh-CN" sz="2400" dirty="0"/>
          </a:p>
        </p:txBody>
      </p:sp>
      <p:sp>
        <p:nvSpPr>
          <p:cNvPr id="6" name="QT_5_AN.74_1#871d261bc.bracket?vcp=1&amp;pid=ea2e901d3&amp;color=0,0,0&amp;vpa=36&amp;vtp=1"/>
          <p:cNvSpPr/>
          <p:nvPr/>
        </p:nvSpPr>
        <p:spPr>
          <a:xfrm>
            <a:off x="988980" y="316699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7" name="QT_5_AS.75_1#871d261bc?vcp=1&amp;pid=ea2e901d3&amp;color=0,0,0&amp;vtp=1&amp;bbb=1&amp;hb=1"/>
          <p:cNvSpPr/>
          <p:nvPr/>
        </p:nvSpPr>
        <p:spPr>
          <a:xfrm>
            <a:off x="896112" y="371182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本题考查分析材料。根据材料可知，实行“一票制”后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，购票后的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游客可以免费乘坐自驾游览区小火车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但如果是自驾车就需要另外购买车票，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所以实行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“一票制”后，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园区内所有的项目对购票后的游客并不都是免费的。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故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（2）错误。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6_1#4930b5b90?vcp=1&amp;pid=34f98afcb&amp;color=0,0,0&amp;vtp=1&amp;bt=1&amp;bbb=1&amp;hb=1"/>
          <p:cNvSpPr/>
          <p:nvPr/>
        </p:nvSpPr>
        <p:spPr>
          <a:xfrm>
            <a:off x="896112" y="181965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这三个选段都表达了作者对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之情，表达方法却各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有不同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老舍是通过(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来表达的,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夏丏尊是通过(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来表达的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，周而复则是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通过(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来表达的。（后三空填序号）（5分）</a:t>
            </a:r>
            <a:endParaRPr lang="en-US" altLang="zh-CN" sz="2400" dirty="0"/>
          </a:p>
        </p:txBody>
      </p:sp>
      <p:pic>
        <p:nvPicPr>
          <p:cNvPr id="3" name="QB_4_BD.76_1#4930b5b90?vcp=1&amp;pid=34f98afcb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1906524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76_2#4930b5b90?vcp=1&amp;pid=34f98afcb&amp;color=0,0,0&amp;vtp=1&amp;bbb=1"/>
          <p:cNvSpPr/>
          <p:nvPr/>
        </p:nvSpPr>
        <p:spPr>
          <a:xfrm>
            <a:off x="896112" y="346773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A.写猫的外形和神情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.写一家人对猫的态度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.写具体事例</a:t>
            </a:r>
            <a:endParaRPr lang="en-US" altLang="zh-CN" sz="2400" dirty="0"/>
          </a:p>
        </p:txBody>
      </p:sp>
      <p:sp>
        <p:nvSpPr>
          <p:cNvPr id="5" name="QB_4_AN.77_1#4930b5b90.blank?vcp=1&amp;pid=34f98afcb&amp;color=0,0,0&amp;vpa=37&amp;vtp=1"/>
          <p:cNvSpPr/>
          <p:nvPr/>
        </p:nvSpPr>
        <p:spPr>
          <a:xfrm>
            <a:off x="6703981" y="179171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猫</a:t>
            </a:r>
            <a:endParaRPr lang="en-US" altLang="zh-CN" sz="2400" dirty="0"/>
          </a:p>
        </p:txBody>
      </p:sp>
      <p:sp>
        <p:nvSpPr>
          <p:cNvPr id="6" name="QB_4_AN.78_1#4930b5b90.blank?vcp=1&amp;pid=34f98afcb&amp;color=0,0,0&amp;vpa=38&amp;vtp=1&amp;bbb=1"/>
          <p:cNvSpPr/>
          <p:nvPr/>
        </p:nvSpPr>
        <p:spPr>
          <a:xfrm>
            <a:off x="7618381" y="179171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喜爱</a:t>
            </a:r>
            <a:endParaRPr lang="en-US" altLang="zh-CN" sz="2400" dirty="0"/>
          </a:p>
        </p:txBody>
      </p:sp>
      <p:sp>
        <p:nvSpPr>
          <p:cNvPr id="7" name="QB_4_AN.79_1#4930b5b90.bracket?vcp=1&amp;pid=34f98afcb&amp;color=0,0,0&amp;vpa=39&amp;vtp=1"/>
          <p:cNvSpPr/>
          <p:nvPr/>
        </p:nvSpPr>
        <p:spPr>
          <a:xfrm>
            <a:off x="3655980" y="2388616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B_4_AN.80_1#4930b5b90.bracket?vcp=1&amp;pid=34f98afcb&amp;color=0,0,0&amp;vpa=40&amp;vtp=1"/>
          <p:cNvSpPr/>
          <p:nvPr/>
        </p:nvSpPr>
        <p:spPr>
          <a:xfrm>
            <a:off x="7618381" y="2388616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9" name="QB_4_AN.81_1#4930b5b90.bracket?vcp=1&amp;pid=34f98afcb&amp;color=0,0,0&amp;vpa=41&amp;vtp=1"/>
          <p:cNvSpPr/>
          <p:nvPr/>
        </p:nvSpPr>
        <p:spPr>
          <a:xfrm>
            <a:off x="1674781" y="2925826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051cd0bc?vcp=1&amp;pid=32847b2cb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七、你也来制作一个自己的动物记录本吧！（30分）</a:t>
            </a:r>
            <a:endParaRPr lang="en-US" altLang="zh-CN" sz="2800" dirty="0"/>
          </a:p>
        </p:txBody>
      </p:sp>
      <p:sp>
        <p:nvSpPr>
          <p:cNvPr id="3" name="QO_3_BD.82_1#bf5b95b04?vcp=1&amp;pid=f051cd0bc&amp;color=0,0,0&amp;vtp=1&amp;bbb=1&amp;hb=1"/>
          <p:cNvSpPr/>
          <p:nvPr/>
        </p:nvSpPr>
        <p:spPr>
          <a:xfrm>
            <a:off x="896112" y="131756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你有自己喜欢的动物吗？在与动物的相处中，你一定觉得很有趣吧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！请介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绍一下自己最喜欢的动物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，注意要抓住其特点,写清它的生活习性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，以及你与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它之间的趣事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。400字左右。（请另附作文纸）</a:t>
            </a:r>
            <a:endParaRPr lang="en-US" altLang="zh-CN" sz="2400" dirty="0"/>
          </a:p>
        </p:txBody>
      </p:sp>
      <p:sp>
        <p:nvSpPr>
          <p:cNvPr id="4" name="QO_3_AN.83_1#bf5b95b04?vcp=1&amp;pid=f051cd0bc&amp;color=0,0,0&amp;vtp=1&amp;bbb=1"/>
          <p:cNvSpPr/>
          <p:nvPr/>
        </p:nvSpPr>
        <p:spPr>
          <a:xfrm>
            <a:off x="896112" y="29610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d6abef63c?vcp=1&amp;pid=32847b2cb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2787" y="1037160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d6abef63c?vcp=1&amp;pid=32847b2cb&amp;color=0,0,0&amp;vtp=1&amp;bt=1&amp;bbb=1"/>
          <p:cNvSpPr/>
          <p:nvPr/>
        </p:nvSpPr>
        <p:spPr>
          <a:xfrm>
            <a:off x="896112" y="900000"/>
            <a:ext cx="10387584" cy="14270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3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小光有一个动物记录本，里面记录着他喜欢的小动物和他的感受。</a:t>
            </a:r>
            <a:endParaRPr lang="en-US" altLang="zh-CN" sz="100" dirty="0"/>
          </a:p>
        </p:txBody>
      </p:sp>
      <p:pic>
        <p:nvPicPr>
          <p:cNvPr id="4" name="P_2_BD#d6abef63c?vcp=1&amp;pid=32847b2cb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9158" y="1014300"/>
            <a:ext cx="274320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2_BD#af0eae290?vcp=1&amp;pid=32847b2cb&amp;color=0,0,0&amp;vtp=1&amp;bbb=1&amp;hb=1"/>
          <p:cNvSpPr/>
          <p:nvPr/>
        </p:nvSpPr>
        <p:spPr>
          <a:xfrm>
            <a:off x="896112" y="2335862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一、动物记录本首页上有一句话，请你抄写下来，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注意行款布局。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800" dirty="0"/>
          </a:p>
        </p:txBody>
      </p:sp>
      <p:sp>
        <p:nvSpPr>
          <p:cNvPr id="7" name="QO_3_BD.1_1#0d6fff856?vcp=1&amp;pid=af0eae290&amp;color=0,0,0&amp;vtp=1&amp;bbb=1&amp;hb=1"/>
          <p:cNvSpPr/>
          <p:nvPr/>
        </p:nvSpPr>
        <p:spPr>
          <a:xfrm>
            <a:off x="896112" y="3188604"/>
            <a:ext cx="10387584" cy="931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无论是广袤无垠的大海，还是人迹罕至的大山,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抑或是飞沙扬砾的沙漠，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到处都有人类的朋友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8" name="QO_3_BD.1_2#0d6fff856?vcp=1&amp;pid=af0eae290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7480" y="4248545"/>
            <a:ext cx="6784848" cy="9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O_3_AN.2_1#0d6fff856?vcp=1&amp;pid=af0eae290&amp;color=0,0,0&amp;vtp=1&amp;bbb=1"/>
          <p:cNvSpPr/>
          <p:nvPr/>
        </p:nvSpPr>
        <p:spPr>
          <a:xfrm>
            <a:off x="896112" y="5366145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抄写略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582e37ce?vcp=1&amp;pid=32847b2cb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</a:t>
            </a:r>
            <a:r>
              <a:rPr lang="en-US" altLang="zh-CN" sz="2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阅读语段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，感受小动物的可爱。（33分）</a:t>
            </a:r>
            <a:endParaRPr lang="en-US" altLang="zh-CN" sz="2800" dirty="0"/>
          </a:p>
        </p:txBody>
      </p:sp>
      <p:pic>
        <p:nvPicPr>
          <p:cNvPr id="3" name="C_2_BD#2582e37ce?vcp=1&amp;pid=32847b2cb&amp;color=0,0,0&amp;tib=255,255,255&amp;iip=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63" y="903048"/>
            <a:ext cx="1810512" cy="438912"/>
          </a:xfrm>
          <a:prstGeom prst="rect">
            <a:avLst/>
          </a:prstGeom>
        </p:spPr>
      </p:pic>
      <p:sp>
        <p:nvSpPr>
          <p:cNvPr id="4" name="QM_3_BD.3_1#01767dfef?vcp=1&amp;pid=2582e37ce&amp;color=0,0,0&amp;vtp=1&amp;bbb=1&amp;hb=1"/>
          <p:cNvSpPr/>
          <p:nvPr/>
        </p:nvSpPr>
        <p:spPr>
          <a:xfrm>
            <a:off x="896112" y="1335547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水b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）旁的那户人家养着一只</a:t>
            </a:r>
            <a:r>
              <a:rPr lang="en-US" altLang="zh-CN" sz="24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俏的小狗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。这只小狗的pí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气很好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，它有许多给自己jiě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mèn（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）的办法，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pì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.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如绕着水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pén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跑啊，在院子里捉虫子呀，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看起来是那么朝气蓬bó（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，讨人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欢喜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。虽然它总是____的，但一旦“工作”起来，它又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____。每当有陌生人进入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院子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它就会立刻jǐnɡ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jiè（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）起来，动作非常mǐn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jié（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O_4_BD.4_1#9c57a2d17?vcp=1&amp;pid=01767dfef&amp;color=0,0,0&amp;vtp=1&amp;bbb=1&amp;hb=1"/>
          <p:cNvSpPr/>
          <p:nvPr/>
        </p:nvSpPr>
        <p:spPr>
          <a:xfrm>
            <a:off x="896112" y="409055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1.小光把不会写的字词用拼音代替了，请你根据拼音将字词写在语段中的括号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内。（11分）</a:t>
            </a:r>
            <a:endParaRPr lang="en-US" altLang="zh-CN" sz="2400" dirty="0"/>
          </a:p>
        </p:txBody>
      </p:sp>
      <p:sp>
        <p:nvSpPr>
          <p:cNvPr id="6" name="QO_4_AN.5_1#9c57a2d17?vcp=1&amp;pid=01767dfef&amp;color=0,0,0&amp;vtp=1&amp;bbb=1"/>
          <p:cNvSpPr/>
          <p:nvPr/>
        </p:nvSpPr>
        <p:spPr>
          <a:xfrm>
            <a:off x="2585410" y="1341960"/>
            <a:ext cx="8447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坝 </a:t>
            </a:r>
            <a:endParaRPr lang="en-US" altLang="zh-CN" sz="2400" dirty="0"/>
          </a:p>
        </p:txBody>
      </p:sp>
      <p:sp>
        <p:nvSpPr>
          <p:cNvPr id="7" name="QM_3_BD.3_1#01767dfef?vcp=1&amp;pid=2582e37ce&amp;color=0,0,0&amp;vtp=1&amp;bbb=1&amp;hb=1&amp;zzd= 3">
            <a:extLst>
              <a:ext uri="{FF2B5EF4-FFF2-40B4-BE49-F238E27FC236}">
                <a16:creationId xmlns:a16="http://schemas.microsoft.com/office/drawing/2014/main" id="{769FB16F-F2B7-4F85-D9D9-608F5FDB2ED0}"/>
              </a:ext>
            </a:extLst>
          </p:cNvPr>
          <p:cNvSpPr/>
          <p:nvPr/>
        </p:nvSpPr>
        <p:spPr>
          <a:xfrm>
            <a:off x="10630694" y="302464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4_AN.5_1#9c57a2d17?vcp=1&amp;pid=01767dfef&amp;color=0,0,0&amp;vtp=1&amp;bbb=1"/>
          <p:cNvSpPr/>
          <p:nvPr/>
        </p:nvSpPr>
        <p:spPr>
          <a:xfrm>
            <a:off x="10246411" y="1324248"/>
            <a:ext cx="8447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脾 </a:t>
            </a:r>
            <a:endParaRPr lang="en-US" altLang="zh-CN" sz="2400" dirty="0"/>
          </a:p>
        </p:txBody>
      </p:sp>
      <p:sp>
        <p:nvSpPr>
          <p:cNvPr id="9" name="QO_4_AN.5_1#9c57a2d17?vcp=1&amp;pid=01767dfef&amp;color=0,0,0&amp;vtp=1&amp;bbb=1"/>
          <p:cNvSpPr/>
          <p:nvPr/>
        </p:nvSpPr>
        <p:spPr>
          <a:xfrm>
            <a:off x="5388982" y="1907989"/>
            <a:ext cx="8447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解闷</a:t>
            </a:r>
            <a:r>
              <a:rPr lang="en-US" altLang="zh-CN" sz="2400" b="0" i="0" dirty="0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O_4_AN.5_1#9c57a2d17?vcp=1&amp;pid=01767dfef&amp;color=0,0,0&amp;vtp=1&amp;bbb=1"/>
          <p:cNvSpPr/>
          <p:nvPr/>
        </p:nvSpPr>
        <p:spPr>
          <a:xfrm>
            <a:off x="8336339" y="1899070"/>
            <a:ext cx="8447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譬 </a:t>
            </a:r>
            <a:endParaRPr lang="en-US" altLang="zh-CN" sz="2400" dirty="0"/>
          </a:p>
        </p:txBody>
      </p:sp>
      <p:sp>
        <p:nvSpPr>
          <p:cNvPr id="11" name="QO_4_AN.5_1#9c57a2d17?vcp=1&amp;pid=01767dfef&amp;color=0,0,0&amp;vtp=1&amp;bbb=1"/>
          <p:cNvSpPr/>
          <p:nvPr/>
        </p:nvSpPr>
        <p:spPr>
          <a:xfrm>
            <a:off x="1197280" y="2453146"/>
            <a:ext cx="8447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盆 </a:t>
            </a:r>
            <a:endParaRPr lang="en-US" altLang="zh-CN" sz="2400" dirty="0"/>
          </a:p>
        </p:txBody>
      </p:sp>
      <p:sp>
        <p:nvSpPr>
          <p:cNvPr id="12" name="QO_4_AN.5_1#9c57a2d17?vcp=1&amp;pid=01767dfef&amp;color=0,0,0&amp;vtp=1&amp;bbb=1"/>
          <p:cNvSpPr/>
          <p:nvPr/>
        </p:nvSpPr>
        <p:spPr>
          <a:xfrm>
            <a:off x="9081751" y="2453145"/>
            <a:ext cx="8447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勃 </a:t>
            </a:r>
            <a:endParaRPr lang="en-US" altLang="zh-CN" sz="2400" dirty="0"/>
          </a:p>
        </p:txBody>
      </p:sp>
      <p:sp>
        <p:nvSpPr>
          <p:cNvPr id="13" name="QO_4_AN.5_1#9c57a2d17?vcp=1&amp;pid=01767dfef&amp;color=0,0,0&amp;vtp=1&amp;bbb=1"/>
          <p:cNvSpPr/>
          <p:nvPr/>
        </p:nvSpPr>
        <p:spPr>
          <a:xfrm>
            <a:off x="4439412" y="3544243"/>
            <a:ext cx="8447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警戒</a:t>
            </a:r>
            <a:r>
              <a:rPr lang="en-US" altLang="zh-CN" sz="2400" b="0" i="0" dirty="0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4" name="QO_4_AN.5_1#9c57a2d17?vcp=1&amp;pid=01767dfef&amp;color=0,0,0&amp;vtp=1&amp;bbb=1"/>
          <p:cNvSpPr/>
          <p:nvPr/>
        </p:nvSpPr>
        <p:spPr>
          <a:xfrm>
            <a:off x="8659368" y="3553035"/>
            <a:ext cx="8447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敏捷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_1#0029b67fa?sp=1&amp;vcp=1&amp;pid=01767dfef&amp;color=0,0,0&amp;vtp=1&amp;bt=1&amp;bbb=1"/>
          <p:cNvSpPr/>
          <p:nvPr/>
        </p:nvSpPr>
        <p:spPr>
          <a:xfrm>
            <a:off x="896112" y="900000"/>
            <a:ext cx="10387584" cy="426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2.下面是小光在这段话旁边写的批注。（8分）</a:t>
            </a:r>
            <a:endParaRPr lang="en-US" altLang="zh-CN" sz="2400" dirty="0"/>
          </a:p>
        </p:txBody>
      </p:sp>
      <p:graphicFrame>
        <p:nvGraphicFramePr>
          <p:cNvPr id="6" name="QO_4_BD.1_2#0029b67fa?colgroup=33&amp;vcp=1&amp;pid=01767dfef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742644"/>
              </p:ext>
            </p:extLst>
          </p:nvPr>
        </p:nvGraphicFramePr>
        <p:xfrm>
          <a:off x="896112" y="1465531"/>
          <a:ext cx="10387584" cy="2337435"/>
        </p:xfrm>
        <a:graphic>
          <a:graphicData uri="http://schemas.openxmlformats.org/drawingml/2006/table">
            <a:tbl>
              <a:tblPr/>
              <a:tblGrid>
                <a:gridCol w="10387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37435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7000"/>
                        </a:lnSpc>
                      </a:pPr>
                      <a:r>
                        <a:rPr lang="en-US" altLang="zh-CN" sz="44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这只小狗真活泼：我屏（pínɡ bǐnɡ）住呼吸在旁边观察了这只小狗许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久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只见它一会儿叼着折（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shé zhé）了的小棍到处跑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一会儿步调</a:t>
                      </a:r>
                      <a:endParaRPr lang="en-US" altLang="zh-CN" sz="100" b="0" i="0" kern="0" spc="-99900">
                        <a:solidFill>
                          <a:srgbClr val="00000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di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o ti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o）轻快地追蝴蝶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一会儿故作严肃地看（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n 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n）家护院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u="sng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可</a:t>
                      </a:r>
                      <a:endParaRPr lang="en-US" altLang="zh-CN" sz="100" b="0" i="0" u="sng" kern="0" spc="-99900">
                        <a:solidFill>
                          <a:srgbClr val="00000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u="sng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恶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è wù）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我的眼睛根本不能从小狗身上移开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QO_4_BD.1_3#0029b67fa.table_image?tii=1&amp;vcp=1&amp;pid=01767dfe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3008" y="1497281"/>
            <a:ext cx="804672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2_1#9bf670b97?vcp=1&amp;pid=0029b67fa&amp;color=0,0,0&amp;vtp=1&amp;bbb=1"/>
          <p:cNvSpPr/>
          <p:nvPr/>
        </p:nvSpPr>
        <p:spPr>
          <a:xfrm>
            <a:off x="896112" y="3942031"/>
            <a:ext cx="10387584" cy="426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（1）给加点字选择合适的读音，画“√”。（5分）</a:t>
            </a:r>
            <a:endParaRPr lang="en-US" altLang="zh-CN" sz="2400" dirty="0"/>
          </a:p>
        </p:txBody>
      </p:sp>
      <p:sp>
        <p:nvSpPr>
          <p:cNvPr id="9" name="QO_4_BD.1_2#0029b67fa?colgroup=33&amp;vcp=1&amp;pid=01767dfef&amp;color=0,0,0&amp;vtp=1&amp;bbb=1&amp;hb=1&amp;zzd= 1">
            <a:extLst>
              <a:ext uri="{FF2B5EF4-FFF2-40B4-BE49-F238E27FC236}">
                <a16:creationId xmlns:a16="http://schemas.microsoft.com/office/drawing/2014/main" id="{44E79E83-F11F-1F46-530A-8E98FF34746E}"/>
              </a:ext>
            </a:extLst>
          </p:cNvPr>
          <p:cNvSpPr/>
          <p:nvPr/>
        </p:nvSpPr>
        <p:spPr>
          <a:xfrm>
            <a:off x="4759094" y="23699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4_BD.1_2#0029b67fa?colgroup=33&amp;vcp=1&amp;pid=01767dfef&amp;color=0,0,0&amp;vtp=1&amp;bbb=1&amp;hb=1&amp;zzd= 2">
            <a:extLst>
              <a:ext uri="{FF2B5EF4-FFF2-40B4-BE49-F238E27FC236}">
                <a16:creationId xmlns:a16="http://schemas.microsoft.com/office/drawing/2014/main" id="{C5879CE8-63D1-1FA4-5964-5EAEF1FD6106}"/>
              </a:ext>
            </a:extLst>
          </p:cNvPr>
          <p:cNvSpPr/>
          <p:nvPr/>
        </p:nvSpPr>
        <p:spPr>
          <a:xfrm>
            <a:off x="4136794" y="28525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4_BD.1_2#0029b67fa?colgroup=33&amp;vcp=1&amp;pid=01767dfef&amp;color=0,0,0&amp;vtp=1&amp;bbb=1&amp;hb=1&amp;zzd= 2">
            <a:extLst>
              <a:ext uri="{FF2B5EF4-FFF2-40B4-BE49-F238E27FC236}">
                <a16:creationId xmlns:a16="http://schemas.microsoft.com/office/drawing/2014/main" id="{C2262367-6F40-C90D-4886-0B1CA206D9D4}"/>
              </a:ext>
            </a:extLst>
          </p:cNvPr>
          <p:cNvSpPr/>
          <p:nvPr/>
        </p:nvSpPr>
        <p:spPr>
          <a:xfrm>
            <a:off x="9762894" y="28525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O_4_BD.1_2#0029b67fa?colgroup=33&amp;vcp=1&amp;pid=01767dfef&amp;color=0,0,0&amp;vtp=1&amp;bbb=1&amp;hb=1&amp;zzd= 3">
            <a:extLst>
              <a:ext uri="{FF2B5EF4-FFF2-40B4-BE49-F238E27FC236}">
                <a16:creationId xmlns:a16="http://schemas.microsoft.com/office/drawing/2014/main" id="{0EEA55EA-DF43-F4EF-FB88-9C2324958E95}"/>
              </a:ext>
            </a:extLst>
          </p:cNvPr>
          <p:cNvSpPr/>
          <p:nvPr/>
        </p:nvSpPr>
        <p:spPr>
          <a:xfrm>
            <a:off x="7641994" y="33351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O_4_BD.1_2#0029b67fa?colgroup=33&amp;vcp=1&amp;pid=01767dfef&amp;color=0,0,0&amp;vtp=1&amp;bbb=1&amp;hb=1&amp;zzd= 3">
            <a:extLst>
              <a:ext uri="{FF2B5EF4-FFF2-40B4-BE49-F238E27FC236}">
                <a16:creationId xmlns:a16="http://schemas.microsoft.com/office/drawing/2014/main" id="{63EF9921-A1D5-B674-DB1C-9F708CE44028}"/>
              </a:ext>
            </a:extLst>
          </p:cNvPr>
          <p:cNvSpPr/>
          <p:nvPr/>
        </p:nvSpPr>
        <p:spPr>
          <a:xfrm>
            <a:off x="1101494" y="3774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089904" y="2007952"/>
            <a:ext cx="9503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√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668481" y="2546619"/>
            <a:ext cx="9503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√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352517" y="3104329"/>
            <a:ext cx="9503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√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193349" y="3104328"/>
            <a:ext cx="9503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√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862190" y="3544002"/>
            <a:ext cx="9503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√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9" name="QB_5_BD.4_1#47c42cf73?vcp=1&amp;pid=0029b67fa&amp;color=0,0,0&amp;vtp=1&amp;bbb=1&amp;hb=1"/>
          <p:cNvSpPr/>
          <p:nvPr/>
        </p:nvSpPr>
        <p:spPr>
          <a:xfrm>
            <a:off x="896112" y="4403118"/>
            <a:ext cx="10387584" cy="9095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（2）结合这段话，从画线的词语来看，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你觉得小光是（喜欢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不喜欢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）这只小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狗的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。（在正确答案上画“√”）（1分）</a:t>
            </a:r>
            <a:endParaRPr lang="en-US" altLang="zh-CN" sz="2400" dirty="0"/>
          </a:p>
        </p:txBody>
      </p:sp>
      <p:sp>
        <p:nvSpPr>
          <p:cNvPr id="20" name="QB_5_AN.5_1#47c42cf73&amp;bc=1">
            <a:extLst>
              <a:ext uri="{FF2B5EF4-FFF2-40B4-BE49-F238E27FC236}">
                <a16:creationId xmlns:a16="http://schemas.microsoft.com/office/drawing/2014/main" id="{ABAC6717-E315-8F2B-FA3C-D8C73B2E9B44}"/>
              </a:ext>
            </a:extLst>
          </p:cNvPr>
          <p:cNvSpPr txBox="1"/>
          <p:nvPr/>
        </p:nvSpPr>
        <p:spPr>
          <a:xfrm>
            <a:off x="8478012" y="4555518"/>
            <a:ext cx="381000" cy="4324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38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/>
      <p:bldP spid="15" grpId="0"/>
      <p:bldP spid="16" grpId="0"/>
      <p:bldP spid="17" grpId="0"/>
      <p:bldP spid="18" grpId="0"/>
      <p:bldP spid="19" grpId="0" build="p" animBg="1"/>
      <p:bldP spid="2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_1#185121946?sp=1&amp;vcp=1&amp;pid=0029b67fa&amp;color=0,0,0&amp;vtp=1&amp;bt=1&amp;bbb=1"/>
          <p:cNvSpPr/>
          <p:nvPr/>
        </p:nvSpPr>
        <p:spPr>
          <a:xfrm>
            <a:off x="896112" y="263734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（3）请你体会批注中冒号的用法，并试着仿写一段话。（2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</a:t>
            </a:r>
            <a:endParaRPr lang="en-US" altLang="zh-CN" sz="2400" dirty="0"/>
          </a:p>
        </p:txBody>
      </p:sp>
      <p:sp>
        <p:nvSpPr>
          <p:cNvPr id="4" name="QB_5_AN.11_1#185121946.blank?vcp=1&amp;pid=0029b67fa&amp;color=0,0,0&amp;vpa=1&amp;vtp=1&amp;bbb=1&amp;hb=1"/>
          <p:cNvSpPr/>
          <p:nvPr/>
        </p:nvSpPr>
        <p:spPr>
          <a:xfrm>
            <a:off x="896112" y="316820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【示例】门卫叔叔是个热心肠：谁的东西拿不动，他会主动帮忙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;谁的车子坏了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，他会帮忙修理;谁要是生病了，他会帮忙叫医生。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2_1#8648c1b89?vcp=1&amp;vopoq=1&amp;pid=01767dfef&amp;color=0,0,0&amp;vtp=1&amp;bt=1&amp;bbb=1"/>
          <p:cNvSpPr/>
          <p:nvPr/>
        </p:nvSpPr>
        <p:spPr>
          <a:xfrm>
            <a:off x="896112" y="29139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和语段中画“</a:t>
            </a:r>
            <a:r>
              <a:rPr lang="en-US" altLang="zh-CN" sz="2400" b="0" i="0" u="wavy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的“俊”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字读音不同的一项是(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4_AN.13_1#8648c1b89.bracket?vcp=1&amp;vopoq=1&amp;pid=01767dfef&amp;color=0,0,0&amp;vpa=2&amp;vtp=1"/>
          <p:cNvSpPr/>
          <p:nvPr/>
        </p:nvSpPr>
        <p:spPr>
          <a:xfrm>
            <a:off x="8685181" y="2902491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12_2#8648c1b89.choices?vcp=1&amp;vopoq=1&amp;pid=01767dfef&amp;color=0,0,0&amp;vtp=1&amp;bbb=1"/>
          <p:cNvSpPr/>
          <p:nvPr/>
        </p:nvSpPr>
        <p:spPr>
          <a:xfrm>
            <a:off x="896112" y="34466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.骏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C.峻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.凌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4_1#f432b426f?sp=1&amp;vcp=1&amp;pid=01767dfef&amp;color=0,0,0&amp;vtp=1&amp;bt=1&amp;bbb=1"/>
          <p:cNvSpPr/>
          <p:nvPr/>
        </p:nvSpPr>
        <p:spPr>
          <a:xfrm>
            <a:off x="896112" y="152736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517561" algn="l"/>
                <a:tab pos="702242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4.将下面的词语补充完整，再选择合适的词语填入语段中的横线上。（8分）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3517561" algn="l"/>
                <a:tab pos="70224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无忧无(    )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没(    )没了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一丝不(    )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517561" algn="l"/>
                <a:tab pos="70224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)长而去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空空(    )也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局(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不安</a:t>
            </a:r>
            <a:endParaRPr lang="en-US" altLang="zh-CN" sz="2400" dirty="0"/>
          </a:p>
        </p:txBody>
      </p:sp>
      <p:sp>
        <p:nvSpPr>
          <p:cNvPr id="3" name="QB_4_AN.15_1#f432b426f.bracket?vcp=1&amp;pid=01767dfef&amp;color=0,0,0&amp;vpa=3&amp;vtp=1"/>
          <p:cNvSpPr/>
          <p:nvPr/>
        </p:nvSpPr>
        <p:spPr>
          <a:xfrm>
            <a:off x="1979581" y="209632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虑</a:t>
            </a:r>
            <a:endParaRPr lang="en-US" altLang="zh-CN" sz="2400" dirty="0"/>
          </a:p>
        </p:txBody>
      </p:sp>
      <p:sp>
        <p:nvSpPr>
          <p:cNvPr id="4" name="QB_4_AN.16_1#f432b426f.bracket?vcp=1&amp;pid=01767dfef&amp;color=0,0,0&amp;vpa=4&amp;vtp=1"/>
          <p:cNvSpPr/>
          <p:nvPr/>
        </p:nvSpPr>
        <p:spPr>
          <a:xfrm>
            <a:off x="4887246" y="209632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完</a:t>
            </a:r>
            <a:endParaRPr lang="en-US" altLang="zh-CN" sz="2400" dirty="0"/>
          </a:p>
        </p:txBody>
      </p:sp>
      <p:sp>
        <p:nvSpPr>
          <p:cNvPr id="5" name="QB_4_AN.17_1#f432b426f.bracket?vcp=1&amp;pid=01767dfef&amp;color=0,0,0&amp;vpa=5&amp;vtp=1"/>
          <p:cNvSpPr/>
          <p:nvPr/>
        </p:nvSpPr>
        <p:spPr>
          <a:xfrm>
            <a:off x="9002046" y="209632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苟</a:t>
            </a:r>
            <a:endParaRPr lang="en-US" altLang="zh-CN" sz="2400" dirty="0"/>
          </a:p>
        </p:txBody>
      </p:sp>
      <p:sp>
        <p:nvSpPr>
          <p:cNvPr id="6" name="QB_4_AN.18_1#f432b426f.bracket?vcp=1&amp;pid=01767dfef&amp;color=0,0,0&amp;vpa=6&amp;vtp=1"/>
          <p:cNvSpPr/>
          <p:nvPr/>
        </p:nvSpPr>
        <p:spPr>
          <a:xfrm>
            <a:off x="1065180" y="263353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扬</a:t>
            </a:r>
            <a:endParaRPr lang="en-US" altLang="zh-CN" sz="2400" dirty="0"/>
          </a:p>
        </p:txBody>
      </p:sp>
      <p:sp>
        <p:nvSpPr>
          <p:cNvPr id="7" name="QB_4_AN.19_1#f432b426f.bracket?vcp=1&amp;pid=01767dfef&amp;color=0,0,0&amp;vpa=7&amp;vtp=1"/>
          <p:cNvSpPr/>
          <p:nvPr/>
        </p:nvSpPr>
        <p:spPr>
          <a:xfrm>
            <a:off x="5192046" y="263353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</a:t>
            </a:r>
            <a:endParaRPr lang="en-US" altLang="zh-CN" sz="2400" dirty="0"/>
          </a:p>
        </p:txBody>
      </p:sp>
      <p:sp>
        <p:nvSpPr>
          <p:cNvPr id="8" name="QB_4_AN.20_1#f432b426f.bracket?vcp=1&amp;pid=01767dfef&amp;color=0,0,0&amp;vpa=8&amp;vtp=1"/>
          <p:cNvSpPr/>
          <p:nvPr/>
        </p:nvSpPr>
        <p:spPr>
          <a:xfrm>
            <a:off x="8392446" y="263353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促</a:t>
            </a:r>
            <a:endParaRPr lang="en-US" altLang="zh-CN" sz="2400" dirty="0"/>
          </a:p>
        </p:txBody>
      </p:sp>
      <p:sp>
        <p:nvSpPr>
          <p:cNvPr id="9" name="QB_4_AN.21_1#f432b426f?vcp=1&amp;pid=01767dfef&amp;color=0,0,0&amp;vtp=1&amp;bbb=1"/>
          <p:cNvSpPr/>
          <p:nvPr/>
        </p:nvSpPr>
        <p:spPr>
          <a:xfrm>
            <a:off x="896112" y="317182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无忧无虑; 一丝不苟</a:t>
            </a:r>
            <a:endParaRPr lang="en-US" altLang="zh-CN" sz="2400" dirty="0"/>
          </a:p>
        </p:txBody>
      </p:sp>
      <p:sp>
        <p:nvSpPr>
          <p:cNvPr id="10" name="QB_4_BD.22_1#5ef7b8d7b?sp=1&amp;vcp=1&amp;pid=01767dfef&amp;color=0,0,0&amp;vtp=1&amp;bbb=1"/>
          <p:cNvSpPr/>
          <p:nvPr/>
        </p:nvSpPr>
        <p:spPr>
          <a:xfrm>
            <a:off x="896112" y="3706494"/>
            <a:ext cx="10660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5.根据字典中的解释，给语段中加点的“讨”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字选择合适的解释。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graphicFrame>
        <p:nvGraphicFramePr>
          <p:cNvPr id="11" name="QB_4_BD.22_2#5ef7b8d7b?colgroup=33&amp;vcp=1&amp;pid=01767dfef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585277"/>
              </p:ext>
            </p:extLst>
          </p:nvPr>
        </p:nvGraphicFramePr>
        <p:xfrm>
          <a:off x="896112" y="4312221"/>
          <a:ext cx="10387584" cy="970153"/>
        </p:xfrm>
        <a:graphic>
          <a:graphicData uri="http://schemas.openxmlformats.org/drawingml/2006/table">
            <a:tbl>
              <a:tblPr/>
              <a:tblGrid>
                <a:gridCol w="10387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70153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“讨”在字典中的解释有：①查究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处治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②研究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推求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③索取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④招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⑤求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请求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QB_4_AN.23_1#5ef7b8d7b.blank?vcp=1&amp;pid=01767dfef&amp;color=0,0,0&amp;vpa=9&amp;vtp=1"/>
          <p:cNvSpPr/>
          <p:nvPr/>
        </p:nvSpPr>
        <p:spPr>
          <a:xfrm>
            <a:off x="9751981" y="365696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4_1#ddc8842ce?sp=1&amp;vcp=1&amp;pid=01767dfef&amp;color=0,0,0&amp;vtp=1&amp;bt=1&amp;bbb=1&amp;hb=1"/>
          <p:cNvSpPr/>
          <p:nvPr/>
        </p:nvSpPr>
        <p:spPr>
          <a:xfrm>
            <a:off x="896112" y="163836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6.请你阅读语段中的画线句子，比较下面两个句子的不同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，写一写使用语气词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的好处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。（2分）</a:t>
            </a:r>
            <a:endParaRPr lang="en-US" altLang="zh-CN" sz="2400" dirty="0"/>
          </a:p>
        </p:txBody>
      </p:sp>
      <p:graphicFrame>
        <p:nvGraphicFramePr>
          <p:cNvPr id="10" name="QB_4_BD.24_2#ddc8842ce?colgroup=16,16&amp;vcp=1&amp;pid=01767dfef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981392"/>
              </p:ext>
            </p:extLst>
          </p:nvPr>
        </p:nvGraphicFramePr>
        <p:xfrm>
          <a:off x="896112" y="2806509"/>
          <a:ext cx="10392018" cy="2411857"/>
        </p:xfrm>
        <a:graphic>
          <a:graphicData uri="http://schemas.openxmlformats.org/drawingml/2006/table">
            <a:tbl>
              <a:tblPr/>
              <a:tblGrid>
                <a:gridCol w="52005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914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无语气词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有语气词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pì如绕着水pén跑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在院子里捉虫子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pì如绕着水pén跑啊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在院子里捉虫子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0153">
                <a:tc gridSpan="2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好处：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_____________________________________________________________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QB_4_AN.25_1#ddc8842ce.blank?vcp=1&amp;pid=01767dfef&amp;color=0,0,0&amp;vpa=10&amp;vtp=1&amp;bbb=1&amp;hb=1"/>
          <p:cNvSpPr/>
          <p:nvPr/>
        </p:nvSpPr>
        <p:spPr>
          <a:xfrm>
            <a:off x="968112" y="4252277"/>
            <a:ext cx="10265018" cy="906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让句子更加口语化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，更加自然、生动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，更能表达出作者对小狗的喜爱之情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1207</Words>
  <Application>Microsoft Office PowerPoint</Application>
  <PresentationFormat>宽屏</PresentationFormat>
  <Paragraphs>222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Heiti SC Medium</vt:lpstr>
      <vt:lpstr>KaiTi</vt:lpstr>
      <vt:lpstr>Microsoft YaHei Bold</vt:lpstr>
      <vt:lpstr>等线</vt:lpstr>
      <vt:lpstr>华文细黑</vt:lpstr>
      <vt:lpstr>SimSun</vt:lpstr>
      <vt:lpstr>微软雅黑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MicroSoft</cp:lastModifiedBy>
  <cp:revision>3</cp:revision>
  <dcterms:created xsi:type="dcterms:W3CDTF">2025-01-21T07:20:23Z</dcterms:created>
  <dcterms:modified xsi:type="dcterms:W3CDTF">2025-01-24T06:49:29Z</dcterms:modified>
  <cp:category/>
  <cp:contentStatus/>
</cp:coreProperties>
</file>