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1" r:id="rId17"/>
    <p:sldId id="282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355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c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2_1#a71342230?sp=1&amp;vcp=1&amp;pid=cdcf5840f&amp;color=0,0,0&amp;vtp=1&amp;bt=1&amp;bbb=1&amp;hb=1"/>
          <p:cNvSpPr/>
          <p:nvPr/>
        </p:nvSpPr>
        <p:spPr>
          <a:xfrm>
            <a:off x="896112" y="182219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.下面的句子运用了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两种修辞手法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抖去水珠的凤蝶儿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，在木叶间自在闲游，把它的饰彩的智慧书页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，曝着阳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光一开一收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3_AN.23_1#a71342230.blank?vcp=1&amp;pid=cdcf5840f&amp;color=0,0,0&amp;vpa=9&amp;vtp=1&amp;bbb=1"/>
          <p:cNvSpPr/>
          <p:nvPr/>
        </p:nvSpPr>
        <p:spPr>
          <a:xfrm>
            <a:off x="3655980" y="179425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比喻</a:t>
            </a:r>
            <a:endParaRPr lang="en-US" altLang="zh-CN" sz="2400" dirty="0"/>
          </a:p>
        </p:txBody>
      </p:sp>
      <p:sp>
        <p:nvSpPr>
          <p:cNvPr id="4" name="QB_3_AN.24_1#a71342230.blank?vcp=1&amp;pid=cdcf5840f&amp;color=0,0,0&amp;vpa=10&amp;vtp=1&amp;bbb=1"/>
          <p:cNvSpPr/>
          <p:nvPr/>
        </p:nvSpPr>
        <p:spPr>
          <a:xfrm>
            <a:off x="4875180" y="179425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拟人</a:t>
            </a:r>
            <a:endParaRPr lang="en-US" altLang="zh-CN" sz="2400" dirty="0"/>
          </a:p>
        </p:txBody>
      </p:sp>
      <p:sp>
        <p:nvSpPr>
          <p:cNvPr id="5" name="QB_3_AS.25_1#a71342230?vcp=1&amp;pid=cdcf5840f&amp;color=0,0,0&amp;vtp=1&amp;bbb=1&amp;hb=1"/>
          <p:cNvSpPr/>
          <p:nvPr/>
        </p:nvSpPr>
        <p:spPr>
          <a:xfrm>
            <a:off x="896112" y="347789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本题考查修辞手法。本句赋予了凤蝶儿人的思维和意识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，说它在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自在闲游”，这是运用了拟人的修辞手法。同时，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还运用了比喻的修辞手法，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将凤蝶儿的翅膀比作一开一收的智慧书页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ef965b22?vcp=1&amp;pid=af5c10cca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二、感受诗歌的魅力。（16分）</a:t>
            </a:r>
            <a:endParaRPr lang="en-US" altLang="zh-CN" sz="2800" dirty="0"/>
          </a:p>
        </p:txBody>
      </p:sp>
      <p:sp>
        <p:nvSpPr>
          <p:cNvPr id="3" name="P_3_BD#6cb351f1f?vcp=1&amp;pid=6ef965b22&amp;color=0,0,0&amp;vtp=1&amp;bbb=1&amp;hb=1"/>
          <p:cNvSpPr/>
          <p:nvPr/>
        </p:nvSpPr>
        <p:spPr>
          <a:xfrm>
            <a:off x="896112" y="1317562"/>
            <a:ext cx="10387584" cy="988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诗歌是文学宝库中的瑰宝，叩击着一代又一代人的心灵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。让我们一起通过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下面的活动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，感受诗歌的魅力。</a:t>
            </a:r>
            <a:endParaRPr lang="en-US" altLang="zh-CN" sz="2400" dirty="0"/>
          </a:p>
        </p:txBody>
      </p:sp>
      <p:sp>
        <p:nvSpPr>
          <p:cNvPr id="4" name="QO_3_BD.26_1#1abceff8c?vcp=1&amp;pid=6ef965b22&amp;color=0,0,0&amp;vtp=1&amp;bbb=1"/>
          <p:cNvSpPr/>
          <p:nvPr/>
        </p:nvSpPr>
        <p:spPr>
          <a:xfrm>
            <a:off x="896112" y="2363152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1.盘点课内诗歌。 （10分）</a:t>
            </a:r>
            <a:endParaRPr lang="en-US" altLang="zh-CN" sz="2400" dirty="0"/>
          </a:p>
        </p:txBody>
      </p:sp>
      <p:sp>
        <p:nvSpPr>
          <p:cNvPr id="5" name="QB_4_BD.27_1#8dd0457bf?vcp=1&amp;pid=1abceff8c&amp;color=0,0,0&amp;vtp=1&amp;bbb=1&amp;hb=1"/>
          <p:cNvSpPr/>
          <p:nvPr/>
        </p:nvSpPr>
        <p:spPr>
          <a:xfrm>
            <a:off x="896112" y="2885504"/>
            <a:ext cx="10387584" cy="1522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（1）在冰心的笔下，母爱在“月明的园中，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藤萝的叶下，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母爱是一把伞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，为冰心遮风挡雨，“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天上的风雨来了，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我只躲到你的怀里”。（3分）</a:t>
            </a:r>
            <a:endParaRPr lang="en-US" altLang="zh-CN" sz="2400" dirty="0"/>
          </a:p>
        </p:txBody>
      </p:sp>
      <p:sp>
        <p:nvSpPr>
          <p:cNvPr id="6" name="QB_4_AN.28_1#8dd0457bf.blank?vcp=1&amp;pid=1abceff8c&amp;color=0,0,0&amp;vpa=11&amp;vtp=1&amp;bbb=1"/>
          <p:cNvSpPr/>
          <p:nvPr/>
        </p:nvSpPr>
        <p:spPr>
          <a:xfrm>
            <a:off x="8685181" y="2857754"/>
            <a:ext cx="17446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母亲的膝上</a:t>
            </a:r>
            <a:endParaRPr lang="en-US" altLang="zh-CN" sz="2400" dirty="0"/>
          </a:p>
        </p:txBody>
      </p:sp>
      <p:sp>
        <p:nvSpPr>
          <p:cNvPr id="7" name="QB_4_AN.29_1#8dd0457bf.blank?vcp=1&amp;pid=1abceff8c&amp;color=0,0,0&amp;vpa=12&amp;vtp=1&amp;bbb=1"/>
          <p:cNvSpPr/>
          <p:nvPr/>
        </p:nvSpPr>
        <p:spPr>
          <a:xfrm>
            <a:off x="8227981" y="3391155"/>
            <a:ext cx="2659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鸟儿躲到它的巢里</a:t>
            </a:r>
            <a:endParaRPr lang="en-US" altLang="zh-CN" sz="2400" dirty="0"/>
          </a:p>
        </p:txBody>
      </p:sp>
      <p:sp>
        <p:nvSpPr>
          <p:cNvPr id="8" name="QB_4_AN.30_1#8dd0457bf.blank?vcp=1&amp;pid=1abceff8c&amp;color=0,0,0&amp;vpa=13&amp;vtp=1&amp;bbb=1"/>
          <p:cNvSpPr/>
          <p:nvPr/>
        </p:nvSpPr>
        <p:spPr>
          <a:xfrm>
            <a:off x="912780" y="3902901"/>
            <a:ext cx="2354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心中的风雨来了</a:t>
            </a:r>
            <a:endParaRPr lang="en-US" altLang="zh-CN" sz="2400" dirty="0"/>
          </a:p>
        </p:txBody>
      </p:sp>
      <p:sp>
        <p:nvSpPr>
          <p:cNvPr id="9" name="QB_4_BD.31_1#faa5ada4a?vcp=1&amp;pid=1abceff8c&amp;color=0,0,0&amp;vtp=1&amp;bbb=1&amp;hb=1"/>
          <p:cNvSpPr/>
          <p:nvPr/>
        </p:nvSpPr>
        <p:spPr>
          <a:xfrm>
            <a:off x="896112" y="4460304"/>
            <a:ext cx="10387584" cy="1522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（2）《绿》描绘了春天到处都是绿色、万物充满生机的景象。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在诗人的笔下，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“刮的风是绿的，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是绿的，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是绿的，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也是绿的”。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10" name="QB_4_AN.32_1#faa5ada4a.blank?vcp=1&amp;pid=1abceff8c&amp;color=0,0,0&amp;vpa=14&amp;vtp=1&amp;bbb=1"/>
          <p:cNvSpPr/>
          <p:nvPr/>
        </p:nvSpPr>
        <p:spPr>
          <a:xfrm>
            <a:off x="3351180" y="4965955"/>
            <a:ext cx="1135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下的雨</a:t>
            </a:r>
            <a:endParaRPr lang="en-US" altLang="zh-CN" sz="2400" dirty="0"/>
          </a:p>
        </p:txBody>
      </p:sp>
      <p:sp>
        <p:nvSpPr>
          <p:cNvPr id="11" name="QB_4_AN.33_1#faa5ada4a.blank?vcp=1&amp;pid=1abceff8c&amp;color=0,0,0&amp;vpa=15&amp;vtp=1&amp;bbb=1"/>
          <p:cNvSpPr/>
          <p:nvPr/>
        </p:nvSpPr>
        <p:spPr>
          <a:xfrm>
            <a:off x="5789580" y="4965955"/>
            <a:ext cx="1135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流的水</a:t>
            </a:r>
            <a:endParaRPr lang="en-US" altLang="zh-CN" sz="2400" dirty="0"/>
          </a:p>
        </p:txBody>
      </p:sp>
      <p:sp>
        <p:nvSpPr>
          <p:cNvPr id="12" name="QB_4_AN.34_1#faa5ada4a.blank?vcp=1&amp;pid=1abceff8c&amp;color=0,0,0&amp;vpa=16&amp;vtp=1&amp;bbb=1"/>
          <p:cNvSpPr/>
          <p:nvPr/>
        </p:nvSpPr>
        <p:spPr>
          <a:xfrm>
            <a:off x="8227981" y="4965955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阳光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5_1#96ab3bc20?vcp=1&amp;vopoq=1&amp;pid=1abceff8c&amp;color=0,0,0&amp;vtp=1&amp;bt=1&amp;bbb=1"/>
          <p:cNvSpPr/>
          <p:nvPr/>
        </p:nvSpPr>
        <p:spPr>
          <a:xfrm>
            <a:off x="896112" y="20820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（3）《白桦》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一诗用极具形象感的文字写了( 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多选）（2分）</a:t>
            </a:r>
            <a:endParaRPr lang="en-US" altLang="zh-CN" sz="2400" dirty="0"/>
          </a:p>
        </p:txBody>
      </p:sp>
      <p:sp>
        <p:nvSpPr>
          <p:cNvPr id="3" name="QC_4_AN.36_1#96ab3bc20.bracket?vcp=1&amp;vopoq=1&amp;pid=1abceff8c&amp;color=0,0,0&amp;vpa=17&amp;vtp=1&amp;bbb=1"/>
          <p:cNvSpPr/>
          <p:nvPr/>
        </p:nvSpPr>
        <p:spPr>
          <a:xfrm>
            <a:off x="7161181" y="2070641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ABC</a:t>
            </a:r>
            <a:endParaRPr lang="en-US" altLang="zh-CN" sz="2400" dirty="0"/>
          </a:p>
        </p:txBody>
      </p:sp>
      <p:sp>
        <p:nvSpPr>
          <p:cNvPr id="4" name="QC_4_BD.35_2#96ab3bc20.choices?vcp=1&amp;vopoq=1&amp;pid=1abceff8c&amp;color=0,0,0&amp;vtp=1&amp;bbb=1"/>
          <p:cNvSpPr/>
          <p:nvPr/>
        </p:nvSpPr>
        <p:spPr>
          <a:xfrm>
            <a:off x="896112" y="262143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.雪中白桦的形态美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.白桦周围的环境美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C.白桦在周围环境衬托下的美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.风中白桦的动态美</a:t>
            </a:r>
            <a:endParaRPr lang="en-US" altLang="zh-CN" sz="2400" dirty="0"/>
          </a:p>
        </p:txBody>
      </p:sp>
      <p:sp>
        <p:nvSpPr>
          <p:cNvPr id="5" name="QC_4_BD.37_1#dd6b0aab5?vcp=1&amp;vopoq=1&amp;pid=1abceff8c&amp;color=0,0,0&amp;vtp=1&amp;bbb=1"/>
          <p:cNvSpPr/>
          <p:nvPr/>
        </p:nvSpPr>
        <p:spPr>
          <a:xfrm>
            <a:off x="896112" y="371840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（4）朗读《在天晴了的时候》，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要读出(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的感觉。（多选）（2分）</a:t>
            </a:r>
            <a:endParaRPr lang="en-US" altLang="zh-CN" sz="2400" dirty="0"/>
          </a:p>
        </p:txBody>
      </p:sp>
      <p:sp>
        <p:nvSpPr>
          <p:cNvPr id="6" name="QC_4_AN.38_1#dd6b0aab5.bracket?vcp=1&amp;vopoq=1&amp;pid=1abceff8c&amp;color=0,0,0&amp;vpa=18&amp;vtp=1&amp;bbb=1"/>
          <p:cNvSpPr/>
          <p:nvPr/>
        </p:nvSpPr>
        <p:spPr>
          <a:xfrm>
            <a:off x="6551581" y="370697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AC</a:t>
            </a:r>
            <a:endParaRPr lang="en-US" altLang="zh-CN" sz="2400" dirty="0"/>
          </a:p>
        </p:txBody>
      </p:sp>
      <p:sp>
        <p:nvSpPr>
          <p:cNvPr id="7" name="QC_4_BD.37_2#dd6b0aab5.choices?vcp=1&amp;vopoq=1&amp;pid=1abceff8c&amp;color=0,0,0&amp;vtp=1&amp;bbb=1"/>
          <p:cNvSpPr/>
          <p:nvPr/>
        </p:nvSpPr>
        <p:spPr>
          <a:xfrm>
            <a:off x="896112" y="42530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.悠闲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B.忧伤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C.愉悦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.急切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9_1#51a762d30?vcp=1&amp;pid=6ef965b22&amp;color=0,0,0&amp;vtp=1&amp;bt=1&amp;bbb=1&amp;hb=1"/>
          <p:cNvSpPr/>
          <p:nvPr/>
        </p:nvSpPr>
        <p:spPr>
          <a:xfrm>
            <a:off x="896112" y="263734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.诗歌是文学殿堂里的瑰宝，它传递着信息和勇气，正如艾青所说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：“诗是人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类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，诗给人类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朱光潜认为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，诗不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仅有内容美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，还有节奏美，因为“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诗和音乐一样，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spc="-50" dirty="0"/>
          </a:p>
        </p:txBody>
      </p:sp>
      <p:sp>
        <p:nvSpPr>
          <p:cNvPr id="3" name="QB_3_AN.40_1#51a762d30.blank?vcp=1&amp;pid=6ef965b22&amp;color=0,0,0&amp;vpa=19&amp;vtp=1&amp;bbb=1"/>
          <p:cNvSpPr/>
          <p:nvPr/>
        </p:nvSpPr>
        <p:spPr>
          <a:xfrm>
            <a:off x="1176305" y="3168205"/>
            <a:ext cx="29003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向未来所寄发的信息</a:t>
            </a:r>
            <a:endParaRPr lang="en-US" altLang="zh-CN" sz="2400" spc="-50" dirty="0"/>
          </a:p>
        </p:txBody>
      </p:sp>
      <p:sp>
        <p:nvSpPr>
          <p:cNvPr id="4" name="QB_3_AN.41_1#51a762d30.blank?vcp=1&amp;pid=6ef965b22&amp;color=0,0,0&amp;vpa=20&amp;vtp=1&amp;bbb=1"/>
          <p:cNvSpPr/>
          <p:nvPr/>
        </p:nvSpPr>
        <p:spPr>
          <a:xfrm>
            <a:off x="5602255" y="3168205"/>
            <a:ext cx="26019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以朝向理想的勇气</a:t>
            </a:r>
            <a:endParaRPr lang="en-US" altLang="zh-CN" sz="2400" spc="-50" dirty="0"/>
          </a:p>
        </p:txBody>
      </p:sp>
      <p:sp>
        <p:nvSpPr>
          <p:cNvPr id="5" name="QB_3_AN.42_1#51a762d30.blank?vcp=1&amp;pid=6ef965b22&amp;color=0,0,0&amp;vpa=21&amp;vtp=1&amp;bbb=1"/>
          <p:cNvSpPr/>
          <p:nvPr/>
        </p:nvSpPr>
        <p:spPr>
          <a:xfrm>
            <a:off x="7456456" y="3705416"/>
            <a:ext cx="20050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生命全在节奏</a:t>
            </a:r>
            <a:endParaRPr lang="en-US" altLang="zh-CN" sz="24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43_1#44bbd4208?sp=1&amp;vcp=1&amp;pid=6ef965b22&amp;color=0,0,0&amp;vtp=1&amp;bt=1&amp;bbb=1&amp;hb=1"/>
          <p:cNvSpPr/>
          <p:nvPr/>
        </p:nvSpPr>
        <p:spPr>
          <a:xfrm>
            <a:off x="896112" y="15083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451020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3.诗社准备编录一本小诗集，请你按诗人的国籍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，给同学们搜集的诗进行分类</a:t>
            </a:r>
          </a:p>
          <a:p>
            <a:pPr latinLnBrk="1">
              <a:lnSpc>
                <a:spcPts val="4400"/>
              </a:lnSpc>
              <a:tabLst>
                <a:tab pos="451020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填序号），并给小诗集取一个好听的名字。（3分）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451020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叶赛宁《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夜》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戴望舒《游子谣》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451020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泰戈尔《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忍耐》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冰心《纸船——寄母亲》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451020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林徽因《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雨后天》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普希金《假如生活欺骗了你》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451020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中国：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外国：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451020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我给小诗集取名字：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lang="en-US" altLang="zh-CN" sz="2400" dirty="0"/>
          </a:p>
        </p:txBody>
      </p:sp>
      <p:sp>
        <p:nvSpPr>
          <p:cNvPr id="3" name="QB_3_AN.44_1#44bbd4208.blank?vcp=1&amp;pid=6ef965b22&amp;color=0,0,0&amp;vpa=22&amp;vtp=1&amp;bbb=1"/>
          <p:cNvSpPr/>
          <p:nvPr/>
        </p:nvSpPr>
        <p:spPr>
          <a:xfrm>
            <a:off x="1827181" y="4274375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②④⑤</a:t>
            </a:r>
            <a:endParaRPr lang="en-US" altLang="zh-CN" sz="2400" dirty="0"/>
          </a:p>
        </p:txBody>
      </p:sp>
      <p:sp>
        <p:nvSpPr>
          <p:cNvPr id="4" name="QB_3_AN.45_1#44bbd4208.blank?vcp=1&amp;pid=6ef965b22&amp;color=0,0,0&amp;vpa=23&amp;vtp=1&amp;bbb=1"/>
          <p:cNvSpPr/>
          <p:nvPr/>
        </p:nvSpPr>
        <p:spPr>
          <a:xfrm>
            <a:off x="4113180" y="4274375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①③⑥</a:t>
            </a:r>
            <a:endParaRPr lang="en-US" altLang="zh-CN" sz="2400" dirty="0"/>
          </a:p>
        </p:txBody>
      </p:sp>
      <p:sp>
        <p:nvSpPr>
          <p:cNvPr id="5" name="QB_3_AN.46_1#44bbd4208.blank?vcp=1&amp;pid=6ef965b22&amp;color=0,0,0&amp;vpa=24&amp;vtp=1&amp;bbb=1"/>
          <p:cNvSpPr/>
          <p:nvPr/>
        </p:nvSpPr>
        <p:spPr>
          <a:xfrm>
            <a:off x="3655980" y="4811585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【示例】《诗之语》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1b70d6da?vcp=1&amp;pid=af5c10cca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三、阅读诗歌和散文。（32分）</a:t>
            </a:r>
            <a:endParaRPr lang="en-US" altLang="zh-CN" sz="2800" dirty="0"/>
          </a:p>
        </p:txBody>
      </p:sp>
      <p:sp>
        <p:nvSpPr>
          <p:cNvPr id="3" name="C_3_BD#52d5d6524?vcp=1&amp;pid=01b70d6da&amp;color=0,0,0&amp;vtp=1&amp;bbb=1"/>
          <p:cNvSpPr/>
          <p:nvPr/>
        </p:nvSpPr>
        <p:spPr>
          <a:xfrm>
            <a:off x="896112" y="1377808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（一）稠李树（18分）</a:t>
            </a:r>
            <a:endParaRPr lang="en-US" altLang="zh-CN" sz="2600" dirty="0"/>
          </a:p>
        </p:txBody>
      </p:sp>
      <p:sp>
        <p:nvSpPr>
          <p:cNvPr id="4" name="QM_4_BD.47_1#d542b2def?vcp=1&amp;pid=52d5d6524&amp;color=0,0,0&amp;vtp=1&amp;bbb=1"/>
          <p:cNvSpPr/>
          <p:nvPr/>
        </p:nvSpPr>
        <p:spPr>
          <a:xfrm>
            <a:off x="896112" y="1764031"/>
            <a:ext cx="10387584" cy="391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叶赛宁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馥郁的稠李树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和春天一起开放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金灿灿的树枝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像鬈发一样生长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蜜甜的露珠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顺着树皮往下淌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endParaRPr lang="en-US" altLang="zh-CN" sz="2400" dirty="0"/>
          </a:p>
          <a:p>
            <a:pPr algn="l"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7_1#d542b2def?vcp=1&amp;pid=52d5d6524&amp;color=0,0,0&amp;vtp=1&amp;bbb=1">
            <a:extLst>
              <a:ext uri="{FF2B5EF4-FFF2-40B4-BE49-F238E27FC236}">
                <a16:creationId xmlns:a16="http://schemas.microsoft.com/office/drawing/2014/main" id="{C741766F-CB17-D769-EEAE-3A7E0FB6BC08}"/>
              </a:ext>
            </a:extLst>
          </p:cNvPr>
          <p:cNvSpPr/>
          <p:nvPr/>
        </p:nvSpPr>
        <p:spPr>
          <a:xfrm>
            <a:off x="896112" y="900000"/>
            <a:ext cx="10387584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留下辛香味的绿痕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在银色中闪光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缎子般的花穗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在露的珍珠下璀璨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像一对对明亮的耳环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戴在美丽姑娘的耳上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在残雪消融的地方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在树根近旁的草上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一条银色的小溪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623164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7_1#d542b2def?vcp=1&amp;pid=52d5d6524&amp;color=0,0,0&amp;vtp=1&amp;bbb=1">
            <a:extLst>
              <a:ext uri="{FF2B5EF4-FFF2-40B4-BE49-F238E27FC236}">
                <a16:creationId xmlns:a16="http://schemas.microsoft.com/office/drawing/2014/main" id="{76116DCA-8A13-31EE-FD1C-50A8BC700489}"/>
              </a:ext>
            </a:extLst>
          </p:cNvPr>
          <p:cNvSpPr/>
          <p:nvPr/>
        </p:nvSpPr>
        <p:spPr>
          <a:xfrm>
            <a:off x="896112" y="930465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一路欢快地流淌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稠李树伸开枝丫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发散着迷人的芬芳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金灿灿的绿痕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映着太阳的光芒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小溪扬起碎玉的浪花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飞溅到稠李树的枝杈上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并在峭壁下弹着琴弦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为她深情地歌唱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6974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8_1#8663119f1?sp=1&amp;vcp=1&amp;pid=d542b2def&amp;color=0,0,0&amp;vtp=1&amp;bt=1&amp;bbb=1"/>
          <p:cNvSpPr/>
          <p:nvPr/>
        </p:nvSpPr>
        <p:spPr>
          <a:xfrm>
            <a:off x="896112" y="23439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1.从诗中找出恰当的形容词填在括号中。（6分）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)的稠李树 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的小溪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)的露珠 (  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的花穗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)的耳环 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的芬芳</a:t>
            </a:r>
            <a:endParaRPr lang="en-US" altLang="zh-CN" sz="2400" dirty="0"/>
          </a:p>
        </p:txBody>
      </p:sp>
      <p:sp>
        <p:nvSpPr>
          <p:cNvPr id="3" name="QB_5_AN.49_1#8663119f1.bracket?vcp=1&amp;pid=d542b2def&amp;color=0,0,0&amp;vpa=25&amp;vtp=1&amp;bbb=1"/>
          <p:cNvSpPr/>
          <p:nvPr/>
        </p:nvSpPr>
        <p:spPr>
          <a:xfrm>
            <a:off x="1065180" y="291293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馥郁</a:t>
            </a:r>
            <a:endParaRPr lang="en-US" altLang="zh-CN" sz="2400" dirty="0"/>
          </a:p>
        </p:txBody>
      </p:sp>
      <p:sp>
        <p:nvSpPr>
          <p:cNvPr id="4" name="QB_5_AN.50_1#8663119f1.bracket?vcp=1&amp;pid=d542b2def&amp;color=0,0,0&amp;vpa=26&amp;vtp=1&amp;bbb=1"/>
          <p:cNvSpPr/>
          <p:nvPr/>
        </p:nvSpPr>
        <p:spPr>
          <a:xfrm>
            <a:off x="3655980" y="291293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银色</a:t>
            </a:r>
            <a:endParaRPr lang="en-US" altLang="zh-CN" sz="2400" dirty="0"/>
          </a:p>
        </p:txBody>
      </p:sp>
      <p:sp>
        <p:nvSpPr>
          <p:cNvPr id="5" name="QB_5_AN.51_1#8663119f1.bracket?vcp=1&amp;pid=d542b2def&amp;color=0,0,0&amp;vpa=27&amp;vtp=1&amp;bbb=1"/>
          <p:cNvSpPr/>
          <p:nvPr/>
        </p:nvSpPr>
        <p:spPr>
          <a:xfrm>
            <a:off x="1065180" y="347173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蜜甜</a:t>
            </a:r>
            <a:endParaRPr lang="en-US" altLang="zh-CN" sz="2400" dirty="0"/>
          </a:p>
        </p:txBody>
      </p:sp>
      <p:sp>
        <p:nvSpPr>
          <p:cNvPr id="6" name="QB_5_AN.52_1#8663119f1.bracket?vcp=1&amp;pid=d542b2def&amp;color=0,0,0&amp;vpa=28&amp;vtp=1&amp;bbb=1"/>
          <p:cNvSpPr/>
          <p:nvPr/>
        </p:nvSpPr>
        <p:spPr>
          <a:xfrm>
            <a:off x="3351180" y="3471735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缎子般</a:t>
            </a:r>
            <a:endParaRPr lang="en-US" altLang="zh-CN" sz="2400" dirty="0"/>
          </a:p>
        </p:txBody>
      </p:sp>
      <p:sp>
        <p:nvSpPr>
          <p:cNvPr id="7" name="QB_5_AN.53_1#8663119f1.bracket?vcp=1&amp;pid=d542b2def&amp;color=0,0,0&amp;vpa=29&amp;vtp=1&amp;bbb=1"/>
          <p:cNvSpPr/>
          <p:nvPr/>
        </p:nvSpPr>
        <p:spPr>
          <a:xfrm>
            <a:off x="1065180" y="400894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明亮</a:t>
            </a:r>
            <a:endParaRPr lang="en-US" altLang="zh-CN" sz="2400" dirty="0"/>
          </a:p>
        </p:txBody>
      </p:sp>
      <p:sp>
        <p:nvSpPr>
          <p:cNvPr id="8" name="QB_5_AN.54_1#8663119f1.bracket?vcp=1&amp;pid=d542b2def&amp;color=0,0,0&amp;vpa=30&amp;vtp=1&amp;bbb=1"/>
          <p:cNvSpPr/>
          <p:nvPr/>
        </p:nvSpPr>
        <p:spPr>
          <a:xfrm>
            <a:off x="3351180" y="400894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迷人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5_1#6f87ded1d?vcp=1&amp;pid=d542b2def&amp;color=0,0,0&amp;mp=1&amp;vtp=1&amp;bt=1&amp;bbb=1"/>
          <p:cNvSpPr/>
          <p:nvPr/>
        </p:nvSpPr>
        <p:spPr>
          <a:xfrm>
            <a:off x="896112" y="144938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阅读诗歌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，完成下面的思维导图。（4分）</a:t>
            </a:r>
            <a:endParaRPr lang="en-US" altLang="zh-CN" sz="2400" dirty="0"/>
          </a:p>
        </p:txBody>
      </p:sp>
      <p:pic>
        <p:nvPicPr>
          <p:cNvPr id="3" name="QB_5_BD.55_1#6f87ded1d?vcp=1&amp;pid=d542b2def&amp;color=0,0,0&amp;mp=1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3804" y="1539622"/>
            <a:ext cx="155448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5_BD.55_2#6f87ded1d?vcp=1&amp;pid=d542b2def&amp;color=0,0,0&amp;mp=1&amp;tib=255,255,255&amp;vip=31#3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008" y="2061274"/>
            <a:ext cx="7488936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56_1#6f87ded1d.blank?vcp=1&amp;pid=d542b2def&amp;color=0,0,0&amp;mp=1&amp;vpa=31&amp;vtp=1"/>
          <p:cNvSpPr/>
          <p:nvPr/>
        </p:nvSpPr>
        <p:spPr>
          <a:xfrm>
            <a:off x="3712464" y="3259138"/>
            <a:ext cx="758952" cy="22860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视觉</a:t>
            </a:r>
            <a:endParaRPr lang="en-US" altLang="zh-CN" dirty="0"/>
          </a:p>
        </p:txBody>
      </p:sp>
      <p:sp>
        <p:nvSpPr>
          <p:cNvPr id="6" name="QB_5_AN.57_1#6f87ded1d.blank?vcp=1&amp;pid=d542b2def&amp;color=0,0,0&amp;mp=1&amp;vpa=32&amp;vtp=1"/>
          <p:cNvSpPr/>
          <p:nvPr/>
        </p:nvSpPr>
        <p:spPr>
          <a:xfrm>
            <a:off x="5385815" y="2152713"/>
            <a:ext cx="804672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蜜甜的露珠</a:t>
            </a:r>
            <a:endParaRPr lang="en-US" altLang="zh-CN" dirty="0"/>
          </a:p>
        </p:txBody>
      </p:sp>
      <p:sp>
        <p:nvSpPr>
          <p:cNvPr id="7" name="QB_5_AN.58_1#6f87ded1d.blank?vcp=1&amp;pid=d542b2def&amp;color=0,0,0&amp;mp=1&amp;vpa=33&amp;vtp=1"/>
          <p:cNvSpPr/>
          <p:nvPr/>
        </p:nvSpPr>
        <p:spPr>
          <a:xfrm>
            <a:off x="7123176" y="3259138"/>
            <a:ext cx="85039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嗅觉（或味觉）</a:t>
            </a:r>
            <a:endParaRPr lang="en-US" altLang="zh-CN" dirty="0"/>
          </a:p>
        </p:txBody>
      </p:sp>
      <p:sp>
        <p:nvSpPr>
          <p:cNvPr id="8" name="QB_5_AN.59_1#6f87ded1d.blank?vcp=1&amp;pid=d542b2def&amp;color=0,0,0&amp;mp=1&amp;vpa=34&amp;vtp=1"/>
          <p:cNvSpPr/>
          <p:nvPr/>
        </p:nvSpPr>
        <p:spPr>
          <a:xfrm>
            <a:off x="8833104" y="2198434"/>
            <a:ext cx="8686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缎子般的花穗</a:t>
            </a:r>
            <a:endParaRPr lang="en-US" altLang="zh-CN" dirty="0"/>
          </a:p>
        </p:txBody>
      </p:sp>
      <p:sp>
        <p:nvSpPr>
          <p:cNvPr id="9" name="QB_5_BD.60_1#a8377637a?sp=1&amp;vcp=1&amp;pid=d542b2def&amp;color=0,0,0&amp;vtp=1&amp;bbb=1&amp;hb=1"/>
          <p:cNvSpPr/>
          <p:nvPr/>
        </p:nvSpPr>
        <p:spPr>
          <a:xfrm>
            <a:off x="896112" y="380117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3.请你赏析诗歌中的画线句。（3分）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这句话运用了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等动词，生动地描绘了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的景象，表现出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的特点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0" name="QB_5_AN.61_1#a8377637a.blank?vcp=1&amp;pid=d542b2def&amp;color=0,0,0&amp;vpa=35&amp;vtp=1&amp;bbb=1"/>
          <p:cNvSpPr/>
          <p:nvPr/>
        </p:nvSpPr>
        <p:spPr>
          <a:xfrm>
            <a:off x="3351180" y="4332034"/>
            <a:ext cx="3268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扬起、飞溅、弹、歌唱</a:t>
            </a:r>
            <a:endParaRPr lang="en-US" altLang="zh-CN" sz="2400" dirty="0"/>
          </a:p>
        </p:txBody>
      </p:sp>
      <p:sp>
        <p:nvSpPr>
          <p:cNvPr id="11" name="QB_5_AN.62_1#a8377637a.blank?vcp=1&amp;pid=d542b2def&amp;color=0,0,0&amp;vpa=36&amp;vtp=1&amp;bbb=1&amp;hb=1"/>
          <p:cNvSpPr/>
          <p:nvPr/>
        </p:nvSpPr>
        <p:spPr>
          <a:xfrm>
            <a:off x="896112" y="4332034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春天时溪水欢快流动</a:t>
            </a:r>
            <a:endParaRPr lang="en-US" altLang="zh-CN" sz="2400" dirty="0"/>
          </a:p>
        </p:txBody>
      </p:sp>
      <p:sp>
        <p:nvSpPr>
          <p:cNvPr id="12" name="QB_5_AN.63_1#a8377637a.blank?vcp=1&amp;pid=d542b2def&amp;color=0,0,0&amp;vpa=37&amp;vtp=1&amp;bbb=1"/>
          <p:cNvSpPr/>
          <p:nvPr/>
        </p:nvSpPr>
        <p:spPr>
          <a:xfrm>
            <a:off x="4722780" y="4869244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大自然生机勃勃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af5c10cca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第三单元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4_1#71cb5e05e?vcp=1&amp;pid=d542b2def&amp;color=0,0,0&amp;vtp=1&amp;bt=1&amp;bbb=1&amp;hb=1"/>
          <p:cNvSpPr/>
          <p:nvPr/>
        </p:nvSpPr>
        <p:spPr>
          <a:xfrm>
            <a:off x="896112" y="139103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妙妙想要报名参加诗歌朗诵会，请你根据提示帮她填写下面的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报名表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。（5分）</a:t>
            </a:r>
            <a:endParaRPr lang="en-US" altLang="zh-CN" sz="2400" dirty="0"/>
          </a:p>
        </p:txBody>
      </p:sp>
      <p:pic>
        <p:nvPicPr>
          <p:cNvPr id="3" name="QB_5_BD.64_1#71cb5e05e?vcp=1&amp;pid=d542b2def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3804" y="1477899"/>
            <a:ext cx="155448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9" name="QB_5_BD.64_2#71cb5e05e?colgroup=33&amp;vcp=1&amp;pid=d542b2de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865146"/>
              </p:ext>
            </p:extLst>
          </p:nvPr>
        </p:nvGraphicFramePr>
        <p:xfrm>
          <a:off x="896112" y="2559177"/>
          <a:ext cx="10360152" cy="2906522"/>
        </p:xfrm>
        <a:graphic>
          <a:graphicData uri="http://schemas.openxmlformats.org/drawingml/2006/table">
            <a:tbl>
              <a:tblPr/>
              <a:tblGrid>
                <a:gridCol w="14447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7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08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1551">
                <a:tc gridSpan="4"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诗歌朗诵会报名表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诗歌名称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《稠李树》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作者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配乐曲风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朗读语调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564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选诗理由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④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语言角度：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⑤情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感角度：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QB_5_AN.65_1#71cb5e05e.blank?vcp=1&amp;pid=d542b2def&amp;color=0,0,0&amp;vpa=38&amp;vtp=1&amp;bbb=1"/>
          <p:cNvSpPr/>
          <p:nvPr/>
        </p:nvSpPr>
        <p:spPr>
          <a:xfrm>
            <a:off x="9261252" y="3017520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叶赛宁</a:t>
            </a:r>
            <a:endParaRPr lang="en-US" altLang="zh-CN" sz="2400" dirty="0"/>
          </a:p>
        </p:txBody>
      </p:sp>
      <p:sp>
        <p:nvSpPr>
          <p:cNvPr id="6" name="QB_5_AN.66_1#71cb5e05e.blank?vcp=1&amp;pid=d542b2def&amp;color=0,0,0&amp;vpa=39&amp;vtp=1&amp;bbb=1"/>
          <p:cNvSpPr/>
          <p:nvPr/>
        </p:nvSpPr>
        <p:spPr>
          <a:xfrm>
            <a:off x="3607212" y="3512185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明快</a:t>
            </a:r>
            <a:endParaRPr lang="en-US" altLang="zh-CN" sz="2400" dirty="0"/>
          </a:p>
        </p:txBody>
      </p:sp>
      <p:sp>
        <p:nvSpPr>
          <p:cNvPr id="7" name="QB_5_AN.67_1#71cb5e05e.blank?vcp=1&amp;pid=d542b2def&amp;color=0,0,0&amp;vpa=40&amp;vtp=1&amp;bbb=1"/>
          <p:cNvSpPr/>
          <p:nvPr/>
        </p:nvSpPr>
        <p:spPr>
          <a:xfrm>
            <a:off x="9413652" y="3512185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轻快</a:t>
            </a:r>
            <a:endParaRPr lang="en-US" altLang="zh-CN" sz="2400" dirty="0"/>
          </a:p>
        </p:txBody>
      </p:sp>
      <p:sp>
        <p:nvSpPr>
          <p:cNvPr id="8" name="QB_5_AN.68_1#71cb5e05e.blank?vcp=1&amp;pid=d542b2def&amp;color=0,0,0&amp;vpa=41&amp;vtp=1&amp;bbb=1"/>
          <p:cNvSpPr/>
          <p:nvPr/>
        </p:nvSpPr>
        <p:spPr>
          <a:xfrm>
            <a:off x="4376833" y="4020566"/>
            <a:ext cx="6011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【示例】这首诗歌语言优美，描写景象生动</a:t>
            </a:r>
            <a:endParaRPr lang="en-US" altLang="zh-CN" sz="2400" dirty="0"/>
          </a:p>
        </p:txBody>
      </p:sp>
      <p:sp>
        <p:nvSpPr>
          <p:cNvPr id="9" name="QB_5_AN.69_1#71cb5e05e.blank?vcp=1&amp;pid=d542b2def&amp;color=0,0,0&amp;vpa=42&amp;vtp=1&amp;bbb=1&amp;hb=1"/>
          <p:cNvSpPr/>
          <p:nvPr/>
        </p:nvSpPr>
        <p:spPr>
          <a:xfrm>
            <a:off x="2455164" y="4503166"/>
            <a:ext cx="8788400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示例】表达了诗人对稠李树的喜爱之情，令人感受深刻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e71106ff?vcp=1&amp;pid=01b70d6da&amp;color=0,0,0&amp;vtp=1&amp;bt=1&amp;bbb=1"/>
          <p:cNvSpPr/>
          <p:nvPr/>
        </p:nvSpPr>
        <p:spPr>
          <a:xfrm>
            <a:off x="896112" y="896112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（二）（14分）</a:t>
            </a:r>
            <a:endParaRPr lang="en-US" altLang="zh-CN" sz="2600" dirty="0"/>
          </a:p>
        </p:txBody>
      </p:sp>
      <p:graphicFrame>
        <p:nvGraphicFramePr>
          <p:cNvPr id="20" name="QM_4_BD.70_1#971fc8559?colgroup=12,20&amp;vcp=1&amp;pid=be71106f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137099"/>
              </p:ext>
            </p:extLst>
          </p:nvPr>
        </p:nvGraphicFramePr>
        <p:xfrm>
          <a:off x="896112" y="1411669"/>
          <a:ext cx="10360152" cy="4567682"/>
        </p:xfrm>
        <a:graphic>
          <a:graphicData uri="http://schemas.openxmlformats.org/drawingml/2006/table">
            <a:tbl>
              <a:tblPr/>
              <a:tblGrid>
                <a:gridCol w="3931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2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676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绿（节选）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艾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青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到哪儿去找这么多的绿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：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墨绿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浅绿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嫩绿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翠绿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淡绿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粉绿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  <a:p>
                      <a:pPr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绿得发黑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绿得出奇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刮的风是绿的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下的雨是绿的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流的水是绿的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阳光也是绿的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西湖漫笔（节选）</a:t>
                      </a:r>
                      <a:endParaRPr lang="en-US" altLang="zh-CN" sz="1200" dirty="0"/>
                    </a:p>
                    <a:p>
                      <a:pPr marL="0" indent="0"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宗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璞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雨中去访灵隐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一下车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只觉得绿意扑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眼而来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②道旁古木参天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苍翠欲滴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似乎飘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着的雨丝也都是绿的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③飞来峰上层层叠叠的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树木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有的绿得发黑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深极了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浓极了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有的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绿得发蓝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浅极了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亮极了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④峰下蜿蜒的小</a:t>
                      </a:r>
                    </a:p>
                    <a:p>
                      <a:pPr marL="0" lvl="0" indent="0" algn="l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布满青苔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直绿到了石头缝里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1_1#eb66c6261?vcp=1&amp;pid=971fc8559&amp;color=0,0,0&amp;vtp=1&amp;bt=1&amp;bbb=1&amp;hb=1"/>
          <p:cNvSpPr/>
          <p:nvPr/>
        </p:nvSpPr>
        <p:spPr>
          <a:xfrm>
            <a:off x="896112" y="896112"/>
            <a:ext cx="10387584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1.《西湖漫笔（节选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）》这段话的中心句是第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（填序号），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围绕这句话，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作者分别从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三个方面来写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sp>
        <p:nvSpPr>
          <p:cNvPr id="3" name="QB_5_AN.72_1#eb66c6261.blank?vcp=1&amp;pid=971fc8559&amp;color=0,0,0&amp;vpa=43&amp;vtp=1"/>
          <p:cNvSpPr/>
          <p:nvPr/>
        </p:nvSpPr>
        <p:spPr>
          <a:xfrm>
            <a:off x="7008781" y="866648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4" name="QB_5_AN.73_1#eb66c6261.blank?vcp=1&amp;pid=971fc8559&amp;color=0,0,0&amp;vpa=44&amp;vtp=1&amp;bbb=1"/>
          <p:cNvSpPr/>
          <p:nvPr/>
        </p:nvSpPr>
        <p:spPr>
          <a:xfrm>
            <a:off x="2436781" y="1387348"/>
            <a:ext cx="2659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道旁古木的“绿”</a:t>
            </a:r>
            <a:endParaRPr lang="en-US" altLang="zh-CN" sz="2400" dirty="0"/>
          </a:p>
        </p:txBody>
      </p:sp>
      <p:sp>
        <p:nvSpPr>
          <p:cNvPr id="5" name="QB_5_AN.74_1#eb66c6261.blank?vcp=1&amp;pid=971fc8559&amp;color=0,0,0&amp;vpa=45&amp;vtp=1&amp;bbb=1"/>
          <p:cNvSpPr/>
          <p:nvPr/>
        </p:nvSpPr>
        <p:spPr>
          <a:xfrm>
            <a:off x="5484780" y="1387348"/>
            <a:ext cx="3573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飞来峰上的树木的“绿”</a:t>
            </a:r>
            <a:endParaRPr lang="en-US" altLang="zh-CN" sz="2400" dirty="0"/>
          </a:p>
        </p:txBody>
      </p:sp>
      <p:sp>
        <p:nvSpPr>
          <p:cNvPr id="6" name="QB_5_AN.75_1#eb66c6261.blank?vcp=1&amp;pid=971fc8559&amp;color=0,0,0&amp;vpa=46&amp;vtp=1&amp;bbb=1&amp;hb=1"/>
          <p:cNvSpPr/>
          <p:nvPr/>
        </p:nvSpPr>
        <p:spPr>
          <a:xfrm>
            <a:off x="896112" y="1387348"/>
            <a:ext cx="10387584" cy="9706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飞来峰下的小径的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“绿”</a:t>
            </a:r>
            <a:endParaRPr lang="en-US" altLang="zh-CN" sz="2400" dirty="0"/>
          </a:p>
        </p:txBody>
      </p:sp>
      <p:sp>
        <p:nvSpPr>
          <p:cNvPr id="7" name="QB_5_BD.76_1#9b3ef5cb9?vcp=1&amp;pid=971fc8559&amp;color=0,0,0&amp;vtp=1&amp;bbb=1&amp;hb=1"/>
          <p:cNvSpPr/>
          <p:nvPr/>
        </p:nvSpPr>
        <p:spPr>
          <a:xfrm>
            <a:off x="896112" y="2441067"/>
            <a:ext cx="10387584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2.对比阅读这两个片段，可以发现《绿（节选）》是写诗人独特的感受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西湖漫笔（节选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）》是写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虽然内容不同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，但都写出了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绿色的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，都体现了作者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8" name="QB_5_AN.77_1#9b3ef5cb9.blank?vcp=1&amp;pid=971fc8559&amp;color=0,0,0&amp;vpa=47&amp;vtp=1&amp;bbb=1"/>
          <p:cNvSpPr/>
          <p:nvPr/>
        </p:nvSpPr>
        <p:spPr>
          <a:xfrm>
            <a:off x="4570380" y="2932303"/>
            <a:ext cx="2659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具体景象的“绿”</a:t>
            </a:r>
            <a:endParaRPr lang="en-US" altLang="zh-CN" sz="2400" dirty="0"/>
          </a:p>
        </p:txBody>
      </p:sp>
      <p:sp>
        <p:nvSpPr>
          <p:cNvPr id="9" name="QB_5_AN.78_1#9b3ef5cb9.blank?vcp=1&amp;pid=971fc8559&amp;color=0,0,0&amp;vpa=48&amp;vtp=1&amp;bbb=1"/>
          <p:cNvSpPr/>
          <p:nvPr/>
        </p:nvSpPr>
        <p:spPr>
          <a:xfrm>
            <a:off x="1827181" y="3441319"/>
            <a:ext cx="2049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丰富和范围广</a:t>
            </a:r>
            <a:endParaRPr lang="en-US" altLang="zh-CN" sz="2400" dirty="0"/>
          </a:p>
        </p:txBody>
      </p:sp>
      <p:sp>
        <p:nvSpPr>
          <p:cNvPr id="10" name="QB_5_AN.79_1#9b3ef5cb9.blank?vcp=1&amp;pid=971fc8559&amp;color=0,0,0&amp;vpa=49&amp;vtp=1&amp;bbb=1"/>
          <p:cNvSpPr/>
          <p:nvPr/>
        </p:nvSpPr>
        <p:spPr>
          <a:xfrm>
            <a:off x="6094380" y="3441319"/>
            <a:ext cx="29638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对“绿”的喜爱之情</a:t>
            </a:r>
            <a:endParaRPr lang="en-US" altLang="zh-CN" sz="2400" dirty="0"/>
          </a:p>
        </p:txBody>
      </p:sp>
      <p:sp>
        <p:nvSpPr>
          <p:cNvPr id="11" name="QB_5_BD.80_1#220f9a9c8?sp=1&amp;vcp=1&amp;pid=971fc8559&amp;color=0,0,0&amp;vtp=1&amp;bbb=1&amp;hb=1"/>
          <p:cNvSpPr/>
          <p:nvPr/>
        </p:nvSpPr>
        <p:spPr>
          <a:xfrm>
            <a:off x="896112" y="3977767"/>
            <a:ext cx="10387584" cy="2017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3.读选文《绿（节选）》，思考：风、雨等都没有颜色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,为什么在诗人眼里却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是绿的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</a:t>
            </a:r>
            <a:endParaRPr lang="en-US" altLang="zh-CN" sz="2400" dirty="0"/>
          </a:p>
        </p:txBody>
      </p:sp>
      <p:sp>
        <p:nvSpPr>
          <p:cNvPr id="13" name="QB_5_AN.81_1#220f9a9c8.blank?vcp=1&amp;pid=971fc8559&amp;color=0,0,0&amp;vpa=50&amp;vtp=1&amp;bbb=1&amp;hb=1"/>
          <p:cNvSpPr/>
          <p:nvPr/>
        </p:nvSpPr>
        <p:spPr>
          <a:xfrm>
            <a:off x="896112" y="4989703"/>
            <a:ext cx="10387584" cy="9706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这是诗人的独特感受。风、雨等本来都是没有颜色的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，但是诗人看到这充满生机的绿色世界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，深深陶醉其中，就觉得风、雨、水、阳光都是绿的了。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2_1#bcd2c6818?sp=1&amp;vcp=1&amp;pid=971fc8559&amp;color=0,0,0&amp;vtp=1&amp;bt=1&amp;bbb=1&amp;hb=1"/>
          <p:cNvSpPr/>
          <p:nvPr/>
        </p:nvSpPr>
        <p:spPr>
          <a:xfrm>
            <a:off x="896112" y="236302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4.选文《绿（节选）》中的“绿”留给我们很多想象的空间，选文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《西湖漫笔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节选）》中描写的“绿”，给你带来了怎样的感受呢？（2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</a:t>
            </a:r>
            <a:endParaRPr lang="en-US" altLang="zh-CN" sz="2400" dirty="0"/>
          </a:p>
        </p:txBody>
      </p:sp>
      <p:sp>
        <p:nvSpPr>
          <p:cNvPr id="4" name="QB_5_AN.83_1#bcd2c6818.blank?vcp=1&amp;pid=971fc8559&amp;color=0,0,0&amp;vpa=51&amp;vtp=1&amp;bbb=1&amp;hb=1"/>
          <p:cNvSpPr/>
          <p:nvPr/>
        </p:nvSpPr>
        <p:spPr>
          <a:xfrm>
            <a:off x="896112" y="345268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【示例】选文《西湖漫笔（节选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）》写的是诗人在访灵隐寺的路上看到的实实在在的景致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，描写很细腻，语言很优美，给人带来美好的感受。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4_1#9a4ed729d?vcp=1&amp;vopoq=1&amp;pid=971fc8559&amp;color=0,0,0&amp;vtp=1&amp;bt=1&amp;bbb=1"/>
          <p:cNvSpPr/>
          <p:nvPr/>
        </p:nvSpPr>
        <p:spPr>
          <a:xfrm>
            <a:off x="896112" y="896113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5.比较两篇选文，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下列分析不正确的一项是(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5_AN.85_1#9a4ed729d.bracket?vcp=1&amp;vopoq=1&amp;pid=971fc8559&amp;color=0,0,0&amp;vpa=52&amp;vtp=1"/>
          <p:cNvSpPr/>
          <p:nvPr/>
        </p:nvSpPr>
        <p:spPr>
          <a:xfrm>
            <a:off x="7008781" y="893065"/>
            <a:ext cx="373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84_2#9a4ed729d.choices?vcp=1&amp;vopoq=1&amp;pid=971fc8559&amp;color=0,0,0&amp;vtp=1&amp;bbb=1&amp;hb=1"/>
          <p:cNvSpPr/>
          <p:nvPr/>
        </p:nvSpPr>
        <p:spPr>
          <a:xfrm>
            <a:off x="896112" y="1409319"/>
            <a:ext cx="10387584" cy="2538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A.两篇选文都写了“绿”，都体现了作者对“绿”的感受。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.选文《绿（节选）》是诗歌，语言富有节奏感，全诗以虚写实；选文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《西湖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漫笔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（节选）》是散文，语言优美，描绘的景象比较写实。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.这两篇选文融情于景，把对“绿”的喜爱和赞美之情融入景物描写之中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，含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蓄委婉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C_5_AS.86_1#9a4ed729d?vcp=1&amp;vopoq=1&amp;pid=971fc8559&amp;color=0,0,0&amp;vtp=1&amp;bbb=1&amp;hb=1"/>
          <p:cNvSpPr/>
          <p:nvPr/>
        </p:nvSpPr>
        <p:spPr>
          <a:xfrm>
            <a:off x="896112" y="3974719"/>
            <a:ext cx="10387584" cy="2017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本题考查对选文内容的赏析。《绿（节选）》中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，艾青用内心感受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直接表达出对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“绿”的喜爱之情。《西湖漫笔（节选）》中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，宗璞把自己对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绿”的喜爱之情融入了灵隐寺的古木、树木、小径之中，含蓄委婉。故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C项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叙述有误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85e275cf?vcp=1&amp;pid=af5c10cca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四、编创诗歌。（25分）</a:t>
            </a:r>
            <a:endParaRPr lang="en-US" altLang="zh-CN" sz="2800" dirty="0"/>
          </a:p>
        </p:txBody>
      </p:sp>
      <p:sp>
        <p:nvSpPr>
          <p:cNvPr id="3" name="QB_3_BD.87_1#b2d6ecb9f?sp=1&amp;vcp=1&amp;pid=685e275cf&amp;color=0,0,0&amp;vtp=1&amp;bb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1.小练笔。（5分）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请你仿照例子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，写一首小诗。</a:t>
            </a:r>
            <a:endParaRPr lang="en-US" altLang="zh-CN" sz="2400" dirty="0"/>
          </a:p>
        </p:txBody>
      </p:sp>
      <p:graphicFrame>
        <p:nvGraphicFramePr>
          <p:cNvPr id="24" name="QB_3_BD.87_2#b2d6ecb9f?colgroup=15,17&amp;vcp=1&amp;pid=685e275c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525645"/>
              </p:ext>
            </p:extLst>
          </p:nvPr>
        </p:nvGraphicFramePr>
        <p:xfrm>
          <a:off x="896112" y="2484692"/>
          <a:ext cx="10360152" cy="2447417"/>
        </p:xfrm>
        <a:graphic>
          <a:graphicData uri="http://schemas.openxmlformats.org/drawingml/2006/table">
            <a:tbl>
              <a:tblPr/>
              <a:tblGrid>
                <a:gridCol w="4864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95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474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例：春天的早晨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怎样的可爱呢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融冶的风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飘扬的衣袖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静悄的心情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</a:t>
                      </a:r>
                    </a:p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QB_3_AN.88_1#b2d6ecb9f.blank?vcp=1&amp;pid=685e275cf&amp;color=0,0,0&amp;vpa=53&amp;vtp=1&amp;bbb=1&amp;hb=1"/>
          <p:cNvSpPr/>
          <p:nvPr/>
        </p:nvSpPr>
        <p:spPr>
          <a:xfrm>
            <a:off x="5841492" y="3227388"/>
            <a:ext cx="5368544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【示例】夏日的黄昏，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怎样的迷人呢！归巢的倦鸟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，血红的夕阳，袅袅的炊烟。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89_1#9c01c63fb?sp=1&amp;vcp=1&amp;pid=685e275cf&amp;color=0,0,0&amp;vtp=1&amp;bt=1&amp;bbb=1&amp;hb=1"/>
          <p:cNvSpPr/>
          <p:nvPr/>
        </p:nvSpPr>
        <p:spPr>
          <a:xfrm>
            <a:off x="896112" y="1811306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2.以诗歌诵情。（20分）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诗歌让我们用美丽的眼睛看世界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。大千世界，奇妙无穷；祖国山河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，壮丽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迷人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。我们身边的一人一物、一事一景，常常会给我们留下深刻的记忆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写一首诗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，用准确的语言和恰当的修辞手法来表达自己对祖国的热爱之情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。题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目自拟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。（请另附作文纸）</a:t>
            </a:r>
            <a:endParaRPr lang="en-US" altLang="zh-CN" sz="2400" dirty="0"/>
          </a:p>
        </p:txBody>
      </p:sp>
      <p:sp>
        <p:nvSpPr>
          <p:cNvPr id="3" name="QO_3_AN.90_1#9c01c63fb?vcp=1&amp;pid=685e275cf&amp;color=0,0,0&amp;vtp=1&amp;bbb=1"/>
          <p:cNvSpPr/>
          <p:nvPr/>
        </p:nvSpPr>
        <p:spPr>
          <a:xfrm>
            <a:off x="896112" y="45479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e7da7005b?vcp=1&amp;pid=af5c10cca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787" y="2795588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e7da7005b?vcp=1&amp;pid=af5c10cca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曙光诗社将要举行一场诗歌朗诵会，请你来参加。</a:t>
            </a:r>
            <a:endParaRPr lang="en-US" altLang="zh-CN" sz="100" dirty="0"/>
          </a:p>
        </p:txBody>
      </p:sp>
      <p:pic>
        <p:nvPicPr>
          <p:cNvPr id="4" name="P_2_BD#e7da7005b?vcp=1&amp;pid=af5c10cca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9158" y="2772728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dcf5840f?vcp=1&amp;pid=af5c10cca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一、积累诗歌知识。（27分）</a:t>
            </a:r>
            <a:endParaRPr lang="en-US" altLang="zh-CN" sz="2800" dirty="0"/>
          </a:p>
        </p:txBody>
      </p:sp>
      <p:sp>
        <p:nvSpPr>
          <p:cNvPr id="3" name="QO_3_BD.1_1#ef084f7d3?sp=1&amp;vcp=1&amp;pid=cdcf5840f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1.请你根据表格内容完成填空。（13分）</a:t>
            </a:r>
            <a:endParaRPr lang="en-US" altLang="zh-CN" sz="2400" dirty="0"/>
          </a:p>
        </p:txBody>
      </p:sp>
      <p:graphicFrame>
        <p:nvGraphicFramePr>
          <p:cNvPr id="5" name="QO_3_BD.1_2#ef084f7d3?colgroup=4,28&amp;vcp=1&amp;pid=cdcf5840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35310"/>
              </p:ext>
            </p:extLst>
          </p:nvPr>
        </p:nvGraphicFramePr>
        <p:xfrm>
          <a:off x="896112" y="1928432"/>
          <a:ext cx="10360152" cy="3417570"/>
        </p:xfrm>
        <a:graphic>
          <a:graphicData uri="http://schemas.openxmlformats.org/drawingml/2006/table">
            <a:tbl>
              <a:tblPr/>
              <a:tblGrid>
                <a:gridCol w="1435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4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4652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《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繁星》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（七一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一五九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作者：冰心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景象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：月明的园中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ténɡ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luó（    ） 的叶下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母亲的膝</a:t>
                      </a:r>
                      <a:endParaRPr lang="en-US" altLang="zh-CN" sz="100" b="0" i="0" kern="0" spc="-99900">
                        <a:solidFill>
                          <a:srgbClr val="00000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）上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风雨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情感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：对母亲的依恋和对___的赞颂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1041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《绿》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作者：____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景象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：绿色的风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绿色的雨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绿色的水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绿色的阳光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情感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O_3_BD.1_2#ef084f7d3?colgroup=4,28&amp;vcp=1&amp;pid=cdcf5840f&amp;color=0,0,0&amp;vtp=1&amp;bbb=1&amp;hb=1&amp;zzd= 3">
            <a:extLst>
              <a:ext uri="{FF2B5EF4-FFF2-40B4-BE49-F238E27FC236}">
                <a16:creationId xmlns:a16="http://schemas.microsoft.com/office/drawing/2014/main" id="{C4B79418-EBB2-DFD3-D6FF-98308534227E}"/>
              </a:ext>
            </a:extLst>
          </p:cNvPr>
          <p:cNvSpPr/>
          <p:nvPr/>
        </p:nvSpPr>
        <p:spPr>
          <a:xfrm>
            <a:off x="9979302" y="292157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QO_3_BD.1_3#ef084f7d3?colgroup=4,28&amp;vcp=1&amp;pid=cdcf5840f&amp;color=0,0,0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443282"/>
              </p:ext>
            </p:extLst>
          </p:nvPr>
        </p:nvGraphicFramePr>
        <p:xfrm>
          <a:off x="896112" y="1482471"/>
          <a:ext cx="10360152" cy="3893058"/>
        </p:xfrm>
        <a:graphic>
          <a:graphicData uri="http://schemas.openxmlformats.org/drawingml/2006/table">
            <a:tbl>
              <a:tblPr/>
              <a:tblGrid>
                <a:gridCol w="1435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4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4652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《白桦》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作者：叶赛宁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景象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毛rónɡ rónɡ（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）的枝头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雪xiù （    ）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的花边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花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suì  （    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洁白的流苏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情感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：对家乡和大自然的热爱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652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《在天晴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了的时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候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作者：____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景象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：小径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雨润过的泥路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炫（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）耀着新绿的小草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不再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胆怯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    ）的小白菊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凤蝶儿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情感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：雨后漫步的悠闲和愉悦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QO_3_BD.1_3#ef084f7d3?colgroup=4,28&amp;vcp=1&amp;pid=cdcf5840f&amp;color=0,0,0&amp;vtp=1&amp;bt=1&amp;bbb=1&amp;hb=1&amp;zzd= 3">
            <a:extLst>
              <a:ext uri="{FF2B5EF4-FFF2-40B4-BE49-F238E27FC236}">
                <a16:creationId xmlns:a16="http://schemas.microsoft.com/office/drawing/2014/main" id="{7327F550-12BE-F637-B4A4-66B9FD44883A}"/>
              </a:ext>
            </a:extLst>
          </p:cNvPr>
          <p:cNvSpPr/>
          <p:nvPr/>
        </p:nvSpPr>
        <p:spPr>
          <a:xfrm>
            <a:off x="6474102" y="4422140"/>
            <a:ext cx="38101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QO_3_BD.1_3#ef084f7d3?colgroup=4,28&amp;vcp=1&amp;pid=cdcf5840f&amp;color=0,0,0&amp;vtp=1&amp;bt=1&amp;bbb=1&amp;hb=1&amp;zzd= 4">
            <a:extLst>
              <a:ext uri="{FF2B5EF4-FFF2-40B4-BE49-F238E27FC236}">
                <a16:creationId xmlns:a16="http://schemas.microsoft.com/office/drawing/2014/main" id="{50265BD0-DE4B-2D74-8ED9-50AAC76D2B9A}"/>
              </a:ext>
            </a:extLst>
          </p:cNvPr>
          <p:cNvSpPr/>
          <p:nvPr/>
        </p:nvSpPr>
        <p:spPr>
          <a:xfrm>
            <a:off x="2841902" y="49047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_1#234552322?vcp=1&amp;pid=ef084f7d3&amp;color=0,0,0&amp;mp=1&amp;vtp=1&amp;bt=1&amp;bbb=1"/>
          <p:cNvSpPr/>
          <p:nvPr/>
        </p:nvSpPr>
        <p:spPr>
          <a:xfrm>
            <a:off x="896112" y="18176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（1）根据拼音写字词。（6分）</a:t>
            </a:r>
            <a:endParaRPr lang="en-US" altLang="zh-CN" sz="2400" dirty="0"/>
          </a:p>
        </p:txBody>
      </p:sp>
      <p:sp>
        <p:nvSpPr>
          <p:cNvPr id="3" name="QO_4_AN.3_1#234552322?vcp=1&amp;pid=ef084f7d3&amp;color=0,0,0&amp;vtp=1&amp;bbb=1"/>
          <p:cNvSpPr/>
          <p:nvPr/>
        </p:nvSpPr>
        <p:spPr>
          <a:xfrm>
            <a:off x="896112" y="23584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藤萝; 茸茸; 绣; 穗</a:t>
            </a:r>
            <a:endParaRPr lang="en-US" altLang="zh-CN" sz="2400" dirty="0"/>
          </a:p>
        </p:txBody>
      </p:sp>
      <p:sp>
        <p:nvSpPr>
          <p:cNvPr id="4" name="QO_4_BD.4_1#09411cc9b?vcp=1&amp;pid=ef084f7d3&amp;color=0,0,0&amp;vtp=1&amp;bbb=1"/>
          <p:cNvSpPr/>
          <p:nvPr/>
        </p:nvSpPr>
        <p:spPr>
          <a:xfrm>
            <a:off x="896112" y="289315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（2）给加点字注音。（3分）</a:t>
            </a:r>
            <a:endParaRPr lang="en-US" altLang="zh-CN" sz="2400" dirty="0"/>
          </a:p>
        </p:txBody>
      </p:sp>
      <p:sp>
        <p:nvSpPr>
          <p:cNvPr id="5" name="QO_4_AN.5_1#09411cc9b?vcp=1&amp;pid=ef084f7d3&amp;color=0,0,0&amp;vtp=1&amp;bbb=1"/>
          <p:cNvSpPr/>
          <p:nvPr/>
        </p:nvSpPr>
        <p:spPr>
          <a:xfrm>
            <a:off x="896112" y="342782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xī; xu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n; qiè</a:t>
            </a:r>
            <a:endParaRPr lang="en-US" altLang="zh-CN" sz="2400" dirty="0"/>
          </a:p>
        </p:txBody>
      </p:sp>
      <p:sp>
        <p:nvSpPr>
          <p:cNvPr id="6" name="QO_4_BD.6_1#921d7cb20?vcp=1&amp;pid=ef084f7d3&amp;color=0,0,0&amp;vtp=1&amp;bbb=1"/>
          <p:cNvSpPr/>
          <p:nvPr/>
        </p:nvSpPr>
        <p:spPr>
          <a:xfrm>
            <a:off x="896112" y="39624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（3）将横线上的内容补充完整。（4分）</a:t>
            </a:r>
            <a:endParaRPr lang="en-US" altLang="zh-CN" sz="2400" dirty="0"/>
          </a:p>
        </p:txBody>
      </p:sp>
      <p:sp>
        <p:nvSpPr>
          <p:cNvPr id="7" name="QO_4_AN.7_1#921d7cb20?vcp=1&amp;pid=ef084f7d3&amp;color=0,0,0&amp;vtp=1&amp;bbb=1"/>
          <p:cNvSpPr/>
          <p:nvPr/>
        </p:nvSpPr>
        <p:spPr>
          <a:xfrm>
            <a:off x="896112" y="44971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母爱; 艾青; 对生机勃勃的绿的喜爱和赞美; 戴望舒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8_1#e3bf10bb6?vcp=1&amp;vopoq=1&amp;pid=cdcf5840f&amp;color=0,0,0&amp;vtp=1&amp;bt=1&amp;bbb=1&amp;hb=1"/>
          <p:cNvSpPr/>
          <p:nvPr/>
        </p:nvSpPr>
        <p:spPr>
          <a:xfrm>
            <a:off x="896112" y="17891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2.华华在朗诵现代诗时，发现了现代诗的特点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,下面的表达不正确的一项是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3_AN.9_1#e3bf10bb6.bracket?vcp=1&amp;vopoq=1&amp;pid=cdcf5840f&amp;color=0,0,0&amp;vpa=1&amp;vtp=1"/>
          <p:cNvSpPr/>
          <p:nvPr/>
        </p:nvSpPr>
        <p:spPr>
          <a:xfrm>
            <a:off x="1217580" y="233654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3_BD.8_2#e3bf10bb6.choices?vcp=1&amp;vopoq=1&amp;pid=cdcf5840f&amp;color=0,0,0&amp;vtp=1&amp;bbb=1"/>
          <p:cNvSpPr/>
          <p:nvPr/>
        </p:nvSpPr>
        <p:spPr>
          <a:xfrm>
            <a:off x="896112" y="289750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A.诗歌读起来朗朗上口,悦耳动听,却缺少节奏感。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.诗歌常常表达了诗人独特的感受，如阳光是“绿的”,寂静是“朦胧的”。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.读着“我只躲到你的怀里”这一句,我们可以体会到诗歌中充满着真挚的情感。</a:t>
            </a:r>
            <a:endParaRPr lang="en-US" altLang="zh-CN" sz="2400" spc="-5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.诗歌蕴含着丰富的想象,语言表达也很独特，如小草“炫耀”着新绿。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0_1#e3d3643bd?sp=1&amp;vcp=1&amp;vopoq=1&amp;pid=cdcf5840f&amp;color=0,0,0&amp;vtp=1&amp;bt=1&amp;bbb=1&amp;hb=1"/>
          <p:cNvSpPr/>
          <p:nvPr/>
        </p:nvSpPr>
        <p:spPr>
          <a:xfrm>
            <a:off x="896112" y="150977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.将下面的语句依次填入文段中的横线上，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其中最恰当的一项是(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)。（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spc="-1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诗歌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，____,滋润了我们平淡的生活;诗歌，____,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点燃了我们澎湃的激情;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诗歌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，____,芬芳了我们多彩的人生。</a:t>
            </a:r>
            <a:endParaRPr lang="en-US" altLang="zh-CN" sz="2400" dirty="0"/>
          </a:p>
        </p:txBody>
      </p:sp>
      <p:sp>
        <p:nvSpPr>
          <p:cNvPr id="3" name="QC_3_AN.11_1#e3d3643bd.bracket?vcp=1&amp;vopoq=1&amp;pid=cdcf5840f&amp;color=0,0,0&amp;vpa=2&amp;vtp=1"/>
          <p:cNvSpPr/>
          <p:nvPr/>
        </p:nvSpPr>
        <p:spPr>
          <a:xfrm>
            <a:off x="9402731" y="1519937"/>
            <a:ext cx="34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spc="-100" dirty="0"/>
          </a:p>
        </p:txBody>
      </p:sp>
      <p:sp>
        <p:nvSpPr>
          <p:cNvPr id="4" name="QC_3_BD.10_2#e3d3643bd.choices?vcp=1&amp;vopoq=1&amp;pid=cdcf5840f&amp;color=0,0,0&amp;vtp=1&amp;bbb=1"/>
          <p:cNvSpPr/>
          <p:nvPr/>
        </p:nvSpPr>
        <p:spPr>
          <a:xfrm>
            <a:off x="896112" y="316547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A.如一团火焰 像一场春雨 似一簇鲜花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.似一簇鲜花 如一团火焰 像一场春雨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.像一场春雨 如一团火焰 似一簇鲜花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.像一场春雨 似一簇鲜花 如一团火焰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2_1#44c4307f9?sp=1&amp;vcp=1&amp;pid=cdcf5840f&amp;color=0,0,0&amp;vtp=1&amp;bt=1&amp;bbb=1"/>
          <p:cNvSpPr/>
          <p:nvPr/>
        </p:nvSpPr>
        <p:spPr>
          <a:xfrm>
            <a:off x="896112" y="9710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4.给下面句子中加点的“风雨”选择正确的解释。 （4分）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.风和雨。 B.比喻艰难困苦的事情。</a:t>
            </a:r>
            <a:endParaRPr lang="en-US" altLang="zh-CN" sz="2400" dirty="0"/>
          </a:p>
        </p:txBody>
      </p:sp>
      <p:sp>
        <p:nvSpPr>
          <p:cNvPr id="3" name="QB_4_BD.13_1#91bbb7a0b?vcp=1&amp;pid=44c4307f9&amp;color=0,0,0&amp;vtp=1&amp;bbb=1"/>
          <p:cNvSpPr/>
          <p:nvPr/>
        </p:nvSpPr>
        <p:spPr>
          <a:xfrm>
            <a:off x="896112" y="20681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）心中的风雨来了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我只躲到你的怀里。(   )</a:t>
            </a:r>
            <a:endParaRPr lang="en-US" altLang="zh-CN" sz="2400" dirty="0"/>
          </a:p>
        </p:txBody>
      </p:sp>
      <p:sp>
        <p:nvSpPr>
          <p:cNvPr id="4" name="QB_4_AN.14_1#91bbb7a0b.bracket?vcp=1&amp;pid=44c4307f9&amp;color=0,0,0&amp;vpa=3&amp;vtp=1"/>
          <p:cNvSpPr/>
          <p:nvPr/>
        </p:nvSpPr>
        <p:spPr>
          <a:xfrm>
            <a:off x="7008781" y="205670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4_BD.15_1#c12cc479b?vcp=1&amp;pid=44c4307f9&amp;color=0,0,0&amp;vtp=1&amp;bbb=1"/>
          <p:cNvSpPr/>
          <p:nvPr/>
        </p:nvSpPr>
        <p:spPr>
          <a:xfrm>
            <a:off x="896112" y="260280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）那天风雨交加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可李阿姨还是准时到我家来给我做饭了。(   )</a:t>
            </a:r>
            <a:endParaRPr lang="en-US" altLang="zh-CN" sz="2400" dirty="0"/>
          </a:p>
        </p:txBody>
      </p:sp>
      <p:sp>
        <p:nvSpPr>
          <p:cNvPr id="6" name="QB_4_AN.16_1#c12cc479b.bracket?vcp=1&amp;pid=44c4307f9&amp;color=0,0,0&amp;vpa=4&amp;vtp=1"/>
          <p:cNvSpPr/>
          <p:nvPr/>
        </p:nvSpPr>
        <p:spPr>
          <a:xfrm>
            <a:off x="9447181" y="259137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3_BD.17_1#d661a7e03?sp=1&amp;vcp=1&amp;pid=cdcf5840f&amp;color=0,0,0&amp;vtp=1&amp;bbb=1&amp;hb=1"/>
          <p:cNvSpPr/>
          <p:nvPr/>
        </p:nvSpPr>
        <p:spPr>
          <a:xfrm>
            <a:off x="896112" y="3144139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5.照样子，将下面的句子补充完整。（4分）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那草滩的绿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，绿得娇嫩；那菜花的黄，黄得蓬勃；而那湖水的蓝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，又是蓝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得多么醉人啊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那夜幕的黑，黑得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那海浪的白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，白得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sp>
        <p:nvSpPr>
          <p:cNvPr id="8" name="QB_3_AN.18_1#d661a7e03.blank?vcp=1&amp;pid=cdcf5840f&amp;color=0,0,0&amp;vpa=5&amp;vtp=1&amp;bbb=1"/>
          <p:cNvSpPr/>
          <p:nvPr/>
        </p:nvSpPr>
        <p:spPr>
          <a:xfrm>
            <a:off x="3960780" y="4792599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【示例】透彻</a:t>
            </a:r>
            <a:endParaRPr lang="en-US" altLang="zh-CN" sz="2400" dirty="0"/>
          </a:p>
        </p:txBody>
      </p:sp>
      <p:sp>
        <p:nvSpPr>
          <p:cNvPr id="9" name="QB_3_AN.19_1#d661a7e03.blank?vcp=1&amp;pid=cdcf5840f&amp;color=0,0,0&amp;vpa=6&amp;vtp=1&amp;bbb=1"/>
          <p:cNvSpPr/>
          <p:nvPr/>
        </p:nvSpPr>
        <p:spPr>
          <a:xfrm>
            <a:off x="8837581" y="479259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晶莹</a:t>
            </a:r>
            <a:endParaRPr lang="en-US" altLang="zh-CN" sz="2400" dirty="0"/>
          </a:p>
        </p:txBody>
      </p:sp>
      <p:sp>
        <p:nvSpPr>
          <p:cNvPr id="10" name="QB_3_AN.20_1#d661a7e03.blank?vcp=1&amp;pid=cdcf5840f&amp;color=0,0,0&amp;vpa=7&amp;vtp=1&amp;bbb=1&amp;hb=1"/>
          <p:cNvSpPr/>
          <p:nvPr/>
        </p:nvSpPr>
        <p:spPr>
          <a:xfrm>
            <a:off x="896112" y="479259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而那沙滩的金</a:t>
            </a:r>
            <a:endParaRPr lang="en-US" altLang="zh-CN" sz="2400" dirty="0"/>
          </a:p>
        </p:txBody>
      </p:sp>
      <p:sp>
        <p:nvSpPr>
          <p:cNvPr id="11" name="QB_3_AN.21_1#d661a7e03.blank?vcp=1&amp;pid=cdcf5840f&amp;color=0,0,0&amp;vpa=8&amp;vtp=1&amp;bbb=1"/>
          <p:cNvSpPr/>
          <p:nvPr/>
        </p:nvSpPr>
        <p:spPr>
          <a:xfrm>
            <a:off x="2284381" y="5329809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又是金得多么耀眼啊</a:t>
            </a:r>
            <a:endParaRPr lang="en-US" altLang="zh-CN" sz="2400" dirty="0"/>
          </a:p>
        </p:txBody>
      </p:sp>
      <p:sp>
        <p:nvSpPr>
          <p:cNvPr id="12" name="QB_4_BD.13_1#91bbb7a0b?vcp=1&amp;pid=44c4307f9&amp;color=0,0,0&amp;vtp=1&amp;bbb=1&amp;zzd= 1">
            <a:extLst>
              <a:ext uri="{FF2B5EF4-FFF2-40B4-BE49-F238E27FC236}">
                <a16:creationId xmlns:a16="http://schemas.microsoft.com/office/drawing/2014/main" id="{39183A4E-856F-7937-361D-736633D9C410}"/>
              </a:ext>
            </a:extLst>
          </p:cNvPr>
          <p:cNvSpPr/>
          <p:nvPr/>
        </p:nvSpPr>
        <p:spPr>
          <a:xfrm>
            <a:off x="2705894" y="25681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13_1#91bbb7a0b?vcp=1&amp;pid=44c4307f9&amp;color=0,0,0&amp;vtp=1&amp;bbb=1&amp;zzd= 1">
            <a:extLst>
              <a:ext uri="{FF2B5EF4-FFF2-40B4-BE49-F238E27FC236}">
                <a16:creationId xmlns:a16="http://schemas.microsoft.com/office/drawing/2014/main" id="{83AFC414-3644-89DE-3D6F-80E421AE4CAC}"/>
              </a:ext>
            </a:extLst>
          </p:cNvPr>
          <p:cNvSpPr/>
          <p:nvPr/>
        </p:nvSpPr>
        <p:spPr>
          <a:xfrm>
            <a:off x="3010694" y="25681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4_BD.15_1#c12cc479b?vcp=1&amp;pid=44c4307f9&amp;color=0,0,0&amp;vtp=1&amp;bbb=1&amp;zzd= 1">
            <a:extLst>
              <a:ext uri="{FF2B5EF4-FFF2-40B4-BE49-F238E27FC236}">
                <a16:creationId xmlns:a16="http://schemas.microsoft.com/office/drawing/2014/main" id="{06104931-7156-C74D-413A-4ECA529AA485}"/>
              </a:ext>
            </a:extLst>
          </p:cNvPr>
          <p:cNvSpPr/>
          <p:nvPr/>
        </p:nvSpPr>
        <p:spPr>
          <a:xfrm>
            <a:off x="2401094" y="3102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4_BD.15_1#c12cc479b?vcp=1&amp;pid=44c4307f9&amp;color=0,0,0&amp;vtp=1&amp;bbb=1&amp;zzd= 1">
            <a:extLst>
              <a:ext uri="{FF2B5EF4-FFF2-40B4-BE49-F238E27FC236}">
                <a16:creationId xmlns:a16="http://schemas.microsoft.com/office/drawing/2014/main" id="{5A91D593-6089-E9F9-40E8-5247AB061196}"/>
              </a:ext>
            </a:extLst>
          </p:cNvPr>
          <p:cNvSpPr/>
          <p:nvPr/>
        </p:nvSpPr>
        <p:spPr>
          <a:xfrm>
            <a:off x="2705894" y="3102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1308</Words>
  <Application>Microsoft Office PowerPoint</Application>
  <PresentationFormat>宽屏</PresentationFormat>
  <Paragraphs>275</Paragraphs>
  <Slides>27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2025-01-24T07:06:41Z</dcterms:created>
  <dcterms:modified xsi:type="dcterms:W3CDTF">2025-01-24T07:09:03Z</dcterms:modified>
  <cp:category/>
  <cp:contentStatus/>
</cp:coreProperties>
</file>