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80" r:id="rId25"/>
    <p:sldId id="281" r:id="rId26"/>
    <p:sldId id="282" r:id="rId2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49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5450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78118c6a040d4d3326#tid=678f493258ebf60009e437d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8_1#20c4579ce?sp=1&amp;vcp=1&amp;vopoq=1&amp;pid=0a9cdc749&amp;color=0,0,0&amp;vtp=1&amp;bt=1&amp;bbb=1"/>
          <p:cNvSpPr/>
          <p:nvPr/>
        </p:nvSpPr>
        <p:spPr>
          <a:xfrm>
            <a:off x="896112" y="256724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5.观察线索卡,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我能猜出这部作品是(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4分）</a:t>
            </a:r>
            <a:endParaRPr lang="en-US" altLang="zh-CN" sz="2400" dirty="0"/>
          </a:p>
        </p:txBody>
      </p:sp>
      <p:graphicFrame>
        <p:nvGraphicFramePr>
          <p:cNvPr id="11" name="QC_3_BD.28_2#20c4579ce?colgroup=11,9,11&amp;vcp=1&amp;vopoq=1&amp;pid=0a9cdc749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1662270"/>
              </p:ext>
            </p:extLst>
          </p:nvPr>
        </p:nvGraphicFramePr>
        <p:xfrm>
          <a:off x="896112" y="3170999"/>
          <a:ext cx="10360152" cy="494665"/>
        </p:xfrm>
        <a:graphic>
          <a:graphicData uri="http://schemas.openxmlformats.org/drawingml/2006/table">
            <a:tbl>
              <a:tblPr/>
              <a:tblGrid>
                <a:gridCol w="3703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2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9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线索一:科普读物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线索二:苏联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线索三:房间旅行记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C_3_AN.29_1#20c4579ce.bracket?vcp=1&amp;vopoq=1&amp;pid=0a9cdc749&amp;color=0,0,0&amp;vpa=11&amp;vtp=1"/>
          <p:cNvSpPr/>
          <p:nvPr/>
        </p:nvSpPr>
        <p:spPr>
          <a:xfrm>
            <a:off x="5941980" y="255581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3_BD.28_3#20c4579ce.choices?vcp=1&amp;vopoq=1&amp;pid=0a9cdc749&amp;color=0,0,0&amp;vtp=1&amp;bbb=1"/>
          <p:cNvSpPr/>
          <p:nvPr/>
        </p:nvSpPr>
        <p:spPr>
          <a:xfrm>
            <a:off x="896112" y="379329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843528" algn="l"/>
                <a:tab pos="70647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A.《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看看我们的地球》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.《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灰尘的旅行》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.《十万个为什么》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b2afa5a9?vcp=1&amp;pid=702ddabd0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三、【慧阅读】一起进行课外阅读，分享阅读体验。（27分）</a:t>
            </a:r>
            <a:endParaRPr lang="en-US" altLang="zh-CN" sz="2800" dirty="0"/>
          </a:p>
        </p:txBody>
      </p:sp>
      <p:sp>
        <p:nvSpPr>
          <p:cNvPr id="3" name="C_3_BD#f5b02afe9?vcp=1&amp;pid=7b2afa5a9&amp;color=0,0,0&amp;vtp=1&amp;bbb=1"/>
          <p:cNvSpPr/>
          <p:nvPr/>
        </p:nvSpPr>
        <p:spPr>
          <a:xfrm>
            <a:off x="896112" y="1377808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（一） （14分）</a:t>
            </a:r>
            <a:endParaRPr lang="en-US" altLang="zh-CN" sz="2600" dirty="0"/>
          </a:p>
        </p:txBody>
      </p:sp>
      <p:sp>
        <p:nvSpPr>
          <p:cNvPr id="4" name="QM_4_BD.30_1#bd05443e7?vcp=1&amp;pid=f5b02afe9&amp;color=0,0,0&amp;vtp=1&amp;bbb=1"/>
          <p:cNvSpPr/>
          <p:nvPr/>
        </p:nvSpPr>
        <p:spPr>
          <a:xfrm>
            <a:off x="896112" y="176403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材料一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】教科院对本市中小学生了解传统文化的情况进行了问卷调查。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本市中小学生对传统文化的了解情况表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（%）</a:t>
            </a:r>
            <a:endParaRPr lang="en-US" altLang="zh-CN" sz="2400" dirty="0"/>
          </a:p>
        </p:txBody>
      </p:sp>
      <p:graphicFrame>
        <p:nvGraphicFramePr>
          <p:cNvPr id="12" name="QM_4_BD.30_2#bd05443e7?colgroup=18,2,2,2,4&amp;vcp=1&amp;pid=f5b02afe9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796023"/>
              </p:ext>
            </p:extLst>
          </p:nvPr>
        </p:nvGraphicFramePr>
        <p:xfrm>
          <a:off x="896112" y="2931161"/>
          <a:ext cx="10360152" cy="2923986"/>
        </p:xfrm>
        <a:graphic>
          <a:graphicData uri="http://schemas.openxmlformats.org/drawingml/2006/table">
            <a:tbl>
              <a:tblPr/>
              <a:tblGrid>
                <a:gridCol w="5806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24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24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470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问题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全部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大部</a:t>
                      </a: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小部</a:t>
                      </a: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都不</a:t>
                      </a: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（没）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4154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你读过中国四大名著中的几部呢？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15.3</a:t>
                      </a: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21.61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56.21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6.80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8666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你会背诵几首学过的古诗词呢？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4.37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38.46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55.03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2.14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8666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中国的八大戏曲剧种你了解几种呢？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1.78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6.95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65.68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25.59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QM_4_BD.30_3#bd05443e7?colgroup=18,2,2,2,4&amp;vcp=1&amp;pid=f5b02afe9&amp;color=0,0,0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350075"/>
              </p:ext>
            </p:extLst>
          </p:nvPr>
        </p:nvGraphicFramePr>
        <p:xfrm>
          <a:off x="896112" y="1178306"/>
          <a:ext cx="10360152" cy="1922653"/>
        </p:xfrm>
        <a:graphic>
          <a:graphicData uri="http://schemas.openxmlformats.org/drawingml/2006/table">
            <a:tbl>
              <a:tblPr/>
              <a:tblGrid>
                <a:gridCol w="5806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24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24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470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问题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全部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大部</a:t>
                      </a: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小部</a:t>
                      </a: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都不</a:t>
                      </a: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（没）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0153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河南民间手工技艺代表作品你知道几个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呢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2.07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1.18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22.49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74.26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QM_4_BD.30_4#bd05443e7?vcp=1&amp;pid=f5b02afe9&amp;color=0,0,0&amp;mp=1&amp;vtp=1&amp;bbb=1"/>
          <p:cNvSpPr/>
          <p:nvPr/>
        </p:nvSpPr>
        <p:spPr>
          <a:xfrm>
            <a:off x="896112" y="322859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本市中小学生了解传统文化的途径表</a:t>
            </a:r>
            <a:endParaRPr lang="en-US" altLang="zh-CN" sz="2400" dirty="0"/>
          </a:p>
        </p:txBody>
      </p:sp>
      <p:pic>
        <p:nvPicPr>
          <p:cNvPr id="4" name="QM_4_BD.30_5#bd05443e7?vcp=1&amp;pid=f5b02afe9&amp;color=0,0,0&amp;mp=1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0280" y="3839464"/>
            <a:ext cx="770839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0_6#bd05443e7?vcp=1&amp;pid=f5b02afe9&amp;color=0,0,0&amp;mp=1&amp;vtp=1&amp;bt=1&amp;bbb=1&amp;hb=1"/>
          <p:cNvSpPr/>
          <p:nvPr/>
        </p:nvSpPr>
        <p:spPr>
          <a:xfrm>
            <a:off x="896112" y="153371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【材料二】河南台中国节日系列节目的“出圈”源于河南台坚持“内容为王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”，加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强形式创新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。通过VR、AR技术加持，“唐宫小姐姐”从古老画卷中走出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，清明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上河图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、千里江山图等文化宝藏活了起来，动了起来。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材料三】鼓励青少年了解中华优秀传统文化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，并善用网络渠道和技术手段予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以创新传播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，能让更大范围的群体拥有文化自信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中华优秀传统文化不仅没有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老旧过时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，而且具有巨大的时代魅力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，在新兴的传媒手段或社交方式支持下焕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发出勃勃生机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1_1#27b30c2dd?vcp=1&amp;pid=bd05443e7&amp;color=0,0,0&amp;vtp=1&amp;bt=1&amp;bbb=1"/>
          <p:cNvSpPr/>
          <p:nvPr/>
        </p:nvSpPr>
        <p:spPr>
          <a:xfrm>
            <a:off x="896112" y="98501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1.请根据材料一提供的信息填空。（4分）</a:t>
            </a:r>
            <a:endParaRPr lang="en-US" altLang="zh-CN" sz="2400" dirty="0"/>
          </a:p>
        </p:txBody>
      </p:sp>
      <p:sp>
        <p:nvSpPr>
          <p:cNvPr id="3" name="QB_6_BD.32_1#fb656105c?vcp=1&amp;pid=27b30c2dd&amp;color=0,0,0&amp;vtp=1&amp;bbb=1"/>
          <p:cNvSpPr/>
          <p:nvPr/>
        </p:nvSpPr>
        <p:spPr>
          <a:xfrm>
            <a:off x="896112" y="15258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（1）本市中小学生中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，中国的四大名著全部都读了的占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%。</a:t>
            </a:r>
            <a:endParaRPr lang="en-US" altLang="zh-CN" sz="2400" dirty="0"/>
          </a:p>
        </p:txBody>
      </p:sp>
      <p:sp>
        <p:nvSpPr>
          <p:cNvPr id="4" name="QB_6_AN.33_1#fb656105c.blank?vcp=1&amp;pid=27b30c2dd&amp;color=0,0,0&amp;vpa=12&amp;vtp=1&amp;bbb=1"/>
          <p:cNvSpPr/>
          <p:nvPr/>
        </p:nvSpPr>
        <p:spPr>
          <a:xfrm>
            <a:off x="8380381" y="1476311"/>
            <a:ext cx="982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15.38</a:t>
            </a:r>
            <a:endParaRPr lang="en-US" altLang="zh-CN" sz="2400" dirty="0"/>
          </a:p>
        </p:txBody>
      </p:sp>
      <p:sp>
        <p:nvSpPr>
          <p:cNvPr id="5" name="QB_6_AS.34_1#fb656105c?vcp=1&amp;pid=27b30c2dd&amp;color=0,0,0&amp;vtp=1&amp;bbb=1&amp;hb=1"/>
          <p:cNvSpPr/>
          <p:nvPr/>
        </p:nvSpPr>
        <p:spPr>
          <a:xfrm>
            <a:off x="896112" y="206717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根据材料一中本市中小学生对传统文化的了解情况表中的数据可知，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四大名著全部都读了的占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15.38%。</a:t>
            </a:r>
            <a:endParaRPr lang="en-US" altLang="zh-CN" sz="2400" dirty="0"/>
          </a:p>
        </p:txBody>
      </p:sp>
      <p:sp>
        <p:nvSpPr>
          <p:cNvPr id="6" name="QB_6_BD.35_1#0c3349523?vcp=1&amp;pid=27b30c2dd&amp;color=0,0,0&amp;vtp=1&amp;bbb=1"/>
          <p:cNvSpPr/>
          <p:nvPr/>
        </p:nvSpPr>
        <p:spPr>
          <a:xfrm>
            <a:off x="896112" y="31641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）本市中小学生了解传统文化的主要途径是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B_6_AN.36_1#0c3349523.blank?vcp=1&amp;pid=27b30c2dd&amp;color=0,0,0&amp;vpa=13&amp;vtp=1&amp;bbb=1"/>
          <p:cNvSpPr/>
          <p:nvPr/>
        </p:nvSpPr>
        <p:spPr>
          <a:xfrm>
            <a:off x="7161181" y="3114611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课堂上老师传授</a:t>
            </a:r>
            <a:endParaRPr lang="en-US" altLang="zh-CN" sz="2400" dirty="0"/>
          </a:p>
        </p:txBody>
      </p:sp>
      <p:sp>
        <p:nvSpPr>
          <p:cNvPr id="8" name="QB_6_AS.37_1#0c3349523?vcp=1&amp;pid=27b30c2dd&amp;color=0,0,0&amp;vtp=1&amp;bbb=1&amp;hb=1"/>
          <p:cNvSpPr/>
          <p:nvPr/>
        </p:nvSpPr>
        <p:spPr>
          <a:xfrm>
            <a:off x="896112" y="370547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通过材料一中本市中小学生了解传统文化的途径表可知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，其中分别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“旅游参观展览等”“课堂上老师传授”“课外书本”“网络电视传媒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个途径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，分别占比为8.46%、52.07%、15.48%、32.99%，其中主要途径是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“课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堂上老师传授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38_1#27b30c2dd?vcp=1&amp;pid=bd05443e7&amp;color=0,0,0&amp;vtp=1&amp;bt=1&amp;bbb=1"/>
          <p:cNvSpPr/>
          <p:nvPr/>
        </p:nvSpPr>
        <p:spPr>
          <a:xfrm>
            <a:off x="896112" y="318598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本题考查提取关键信息。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9_1#6e90a1d58?sp=1&amp;vcp=1&amp;pid=bd05443e7&amp;color=0,0,0&amp;vtp=1&amp;bt=1&amp;bbb=1&amp;hb=1"/>
          <p:cNvSpPr/>
          <p:nvPr/>
        </p:nvSpPr>
        <p:spPr>
          <a:xfrm>
            <a:off x="896112" y="186143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2.材料二中，如果“唐宫小姐姐”从古老画卷中走出，来到观众面前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，根据给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出的信息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，请你帮她写一段自我介绍。（3分）</a:t>
            </a:r>
            <a:endParaRPr lang="en-US" altLang="zh-CN" sz="2400" dirty="0"/>
          </a:p>
        </p:txBody>
      </p:sp>
      <p:graphicFrame>
        <p:nvGraphicFramePr>
          <p:cNvPr id="17" name="QO_5_BD.39_2#6e90a1d58?colgroup=33&amp;vcp=1&amp;pid=bd05443e7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594041"/>
              </p:ext>
            </p:extLst>
          </p:nvPr>
        </p:nvGraphicFramePr>
        <p:xfrm>
          <a:off x="896112" y="3029585"/>
          <a:ext cx="10369296" cy="1965706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471041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姓名：唐婉 籍贯：长安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生活年代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：公元621年—698年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特长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：通音律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善舞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自我介绍：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40_1#6e90a1d58?vcp=1&amp;pid=bd05443e7&amp;color=0,0,0&amp;vtp=1&amp;bt=1&amp;bbb=1&amp;hb=1"/>
          <p:cNvSpPr/>
          <p:nvPr/>
        </p:nvSpPr>
        <p:spPr>
          <a:xfrm>
            <a:off x="896112" y="1814385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【示例】大家好，我是唐婉，来自繁华的古都长安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。我生活在一个充满诗意与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舞韵的时代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，大约是公元621年至698年之间。我自幼深受音律的熏陶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，对音乐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有着与生俱来的感悟力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。每当宫中的乐师奏起那悠扬的古曲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，我便随着旋律轻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轻起舞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，舞姿翩翩，如同春风中的杨柳，又似那轻盈飘逸的云彩。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我热爱舞蹈，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它是我表达情感以及与世界沟通的方式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。在这个充满魅力的舞台上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，我希望能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够与大家一起分享那个时代的文化与艺术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，让你们感受到唐朝的风采。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9_1#8ffa5d9fe?sp=1&amp;vcp=1&amp;pid=bd05443e7&amp;color=0,0,0&amp;vtp=1&amp;bt=1&amp;bbb=1"/>
          <p:cNvSpPr/>
          <p:nvPr/>
        </p:nvSpPr>
        <p:spPr>
          <a:xfrm>
            <a:off x="896112" y="127215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3.请举出生活中的一两个事例，谈谈对材料三中画线句子的理解。（3分）</a:t>
            </a:r>
            <a:endParaRPr lang="en-US" altLang="zh-CN" sz="2400" dirty="0"/>
          </a:p>
        </p:txBody>
      </p:sp>
      <p:sp>
        <p:nvSpPr>
          <p:cNvPr id="3" name="QB_5_BD.59_2#8ffa5d9fe?sp=1&amp;vcp=1&amp;pid=bd05443e7&amp;color=0,0,0&amp;vtp=1&amp;bbb=1&amp;hb=1&amp;hltap=1"/>
          <p:cNvSpPr/>
          <p:nvPr/>
        </p:nvSpPr>
        <p:spPr>
          <a:xfrm>
            <a:off x="896112" y="1819656"/>
            <a:ext cx="10387584" cy="38042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4" name="QB_5_AN.60_1#8ffa5d9fe?sp=1&amp;vcp=1&amp;pid=bd05443e7&amp;color=0,0,0&amp;vtp=1&amp;bbb=1&amp;hb=1&amp;hla=1">
            <a:extLst>
              <a:ext uri="{FF2B5EF4-FFF2-40B4-BE49-F238E27FC236}">
                <a16:creationId xmlns:a16="http://schemas.microsoft.com/office/drawing/2014/main" id="{2FC53FE8-7BF0-C835-A339-447CDA3C8434}"/>
              </a:ext>
            </a:extLst>
          </p:cNvPr>
          <p:cNvSpPr/>
          <p:nvPr/>
        </p:nvSpPr>
        <p:spPr>
          <a:xfrm>
            <a:off x="896112" y="1794256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【示例】中华优秀传统文化在当代不仅没有过时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，反而在新兴传媒手段和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社交方式的支持下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，展现出巨大的时代魅力和勃勃生机。如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：成都举办的世界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科幻大会主题展览中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，通过高清投影、AR、VR等技术，将“梦幻巴国”和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“古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蜀文明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”等传统文化元素以现代化形式呈现，让观众仿佛穿越时空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，体验古代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文明的厚重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。《中国诗词大会》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等节目在电视和社交媒体上引发了国学热潮，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通过互动方式构建网络社群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，使年轻观众在欣赏精彩片段的同时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，也能学习和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分享传统文化知识。</a:t>
            </a:r>
            <a:endParaRPr lang="en-US" altLang="zh-CN" sz="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9_1#68f9a292f?sp=1&amp;vcp=1&amp;pid=bd05443e7&amp;color=0,0,0&amp;vtp=1&amp;bt=1&amp;bbb=1"/>
          <p:cNvSpPr/>
          <p:nvPr/>
        </p:nvSpPr>
        <p:spPr>
          <a:xfrm>
            <a:off x="896112" y="126695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4.读完三则材料，提出一个你感兴趣的问题，并试着解决。（4分）</a:t>
            </a:r>
            <a:endParaRPr lang="en-US" altLang="zh-CN" sz="2400" dirty="0"/>
          </a:p>
        </p:txBody>
      </p:sp>
      <p:sp>
        <p:nvSpPr>
          <p:cNvPr id="3" name="QB_5_BD.59_2#68f9a292f?sp=1&amp;vcp=1&amp;pid=bd05443e7&amp;color=0,0,0&amp;vtp=1&amp;bbb=1&amp;hb=1&amp;hltap=1"/>
          <p:cNvSpPr/>
          <p:nvPr/>
        </p:nvSpPr>
        <p:spPr>
          <a:xfrm>
            <a:off x="896112" y="1814449"/>
            <a:ext cx="10387584" cy="38042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4" name="QB_5_AN.60_1#68f9a292f?sp=1&amp;vcp=1&amp;pid=bd05443e7&amp;color=0,0,0&amp;vtp=1&amp;bbb=1&amp;hb=1&amp;hla=1">
            <a:extLst>
              <a:ext uri="{FF2B5EF4-FFF2-40B4-BE49-F238E27FC236}">
                <a16:creationId xmlns:a16="http://schemas.microsoft.com/office/drawing/2014/main" id="{36D645EE-6BBD-BF18-91BD-D0F5E2D1A765}"/>
              </a:ext>
            </a:extLst>
          </p:cNvPr>
          <p:cNvSpPr/>
          <p:nvPr/>
        </p:nvSpPr>
        <p:spPr>
          <a:xfrm>
            <a:off x="896112" y="1789049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【示例】问题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：如何利用网络渠道和技术手段有效地传播中华优秀传统文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化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，以吸引青少年的注意力并增强他们的文化自信?</a:t>
            </a:r>
            <a:endParaRPr lang="en-US" altLang="zh-CN" sz="1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答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:利用青少年常用的社交媒体平台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，发布关于中华优秀传统文化的创意短视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频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、图文和故事。例如，通过短剧，甚至是虚拟现实（VR）体验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，让青少年在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轻松愉快的氛围中接触和了解传统文化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。或者开发在线课程和互动游戏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，如传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统手工艺制作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、中国历史角色扮演游戏等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，让青少年在参与中学习传统文化知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识。</a:t>
            </a:r>
            <a:endParaRPr lang="en-US" altLang="zh-CN" sz="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702ddabd0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期末模拟检测卷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1ca46099?vcp=1&amp;pid=7b2afa5a9&amp;color=0,0,0&amp;vtp=1&amp;bt=1&amp;bbb=1"/>
          <p:cNvSpPr/>
          <p:nvPr/>
        </p:nvSpPr>
        <p:spPr>
          <a:xfrm>
            <a:off x="896112" y="896112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（二）阏伯盗火（13分）</a:t>
            </a:r>
            <a:endParaRPr lang="en-US" altLang="zh-CN" sz="2600" dirty="0"/>
          </a:p>
        </p:txBody>
      </p:sp>
      <p:sp>
        <p:nvSpPr>
          <p:cNvPr id="3" name="QM_4_BD.43_1#aa323b9f4?vcp=1&amp;pid=11ca46099&amp;color=0,0,0&amp;vtp=1&amp;bbb=1&amp;hb=1"/>
          <p:cNvSpPr/>
          <p:nvPr/>
        </p:nvSpPr>
        <p:spPr>
          <a:xfrm>
            <a:off x="896112" y="1284669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①人类的火种是怎么流传下来的呢？据传说，这是帝喾</a:t>
            </a:r>
            <a:r>
              <a:rPr lang="en-US" altLang="zh-CN" sz="2400" b="0" i="0" baseline="300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［注</a:t>
            </a:r>
            <a:r>
              <a:rPr lang="en-US" altLang="zh-CN" sz="2400" b="0" i="0" baseline="300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］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之子阏伯付出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了生命才得以保全的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阏伯住在商丘一带，他每天认真执行自己的使命。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他发现祭祀商星的人类没有火种，抓住野兽只能连毛带血地吃生肉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，黑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夜里也没有火照明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，只能爬着行走。于是，他决定到天庭盗窃火种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。趁着上天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报告工作的机会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，他偷到了火种。可是火种不停燃烧，火苗乱窜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，根本无法掩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。第一次盗火行动失败了。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3_2#aa323b9f4?vcp=1&amp;pid=11ca46099&amp;color=0,0,0&amp;vtp=1&amp;bt=1&amp;bbb=1&amp;hb=1"/>
          <p:cNvSpPr/>
          <p:nvPr/>
        </p:nvSpPr>
        <p:spPr>
          <a:xfrm>
            <a:off x="896112" y="1259395"/>
            <a:ext cx="10387584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④回到商丘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，阏伯冥思苦想，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终于想出一条妙计。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他再一次上天的时候，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来到天火旁边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，点燃了一条特意带来的粗草绳。他吹灭草绳的明火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，只剩下暗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火藏在身上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，神不知鬼不觉地把火种带到了人间。人类从此吃上了熟食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，用上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了照明的火把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⑤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可阏伯盗火的事情很快被天神发现。为了夺回火种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，天神向人间降下一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场大雨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。暴雨倾盆，河水猛涨，洪水滚滚而来，吞没了田野和村庄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。人类措手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不及，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许多生命和火种一同消失在洪水之中。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阏伯让百姓都去逃难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，自己留在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祭祀商星的高台上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，看护最后的火种。</a:t>
            </a:r>
            <a:endParaRPr lang="en-US" altLang="zh-CN" sz="2400" dirty="0"/>
          </a:p>
        </p:txBody>
      </p:sp>
      <p:sp>
        <p:nvSpPr>
          <p:cNvPr id="3" name="QM_4_BD.43_2#aa323b9f4?vcp=1&amp;pid=11ca46099&amp;color=0,0,0&amp;vtp=1&amp;bt=1&amp;bbb=1&amp;hb=1&amp;zzd= 1">
            <a:extLst>
              <a:ext uri="{FF2B5EF4-FFF2-40B4-BE49-F238E27FC236}">
                <a16:creationId xmlns:a16="http://schemas.microsoft.com/office/drawing/2014/main" id="{7C00042B-2588-0E38-CDD8-C26B6039D8AC}"/>
              </a:ext>
            </a:extLst>
          </p:cNvPr>
          <p:cNvSpPr/>
          <p:nvPr/>
        </p:nvSpPr>
        <p:spPr>
          <a:xfrm>
            <a:off x="4077494" y="183089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4_BD.43_2#aa323b9f4?vcp=1&amp;pid=11ca46099&amp;color=0,0,0&amp;vtp=1&amp;bt=1&amp;bbb=1&amp;hb=1&amp;zzd= 1">
            <a:extLst>
              <a:ext uri="{FF2B5EF4-FFF2-40B4-BE49-F238E27FC236}">
                <a16:creationId xmlns:a16="http://schemas.microsoft.com/office/drawing/2014/main" id="{AD487FAC-4720-A61C-D5AC-BF2DEC63CE4B}"/>
              </a:ext>
            </a:extLst>
          </p:cNvPr>
          <p:cNvSpPr/>
          <p:nvPr/>
        </p:nvSpPr>
        <p:spPr>
          <a:xfrm>
            <a:off x="4382294" y="183089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4_BD.43_2#aa323b9f4?vcp=1&amp;pid=11ca46099&amp;color=0,0,0&amp;vtp=1&amp;bt=1&amp;bbb=1&amp;hb=1&amp;zzd= 1">
            <a:extLst>
              <a:ext uri="{FF2B5EF4-FFF2-40B4-BE49-F238E27FC236}">
                <a16:creationId xmlns:a16="http://schemas.microsoft.com/office/drawing/2014/main" id="{CAD5C48A-8BDA-B4B6-4D64-61B209083580}"/>
              </a:ext>
            </a:extLst>
          </p:cNvPr>
          <p:cNvSpPr/>
          <p:nvPr/>
        </p:nvSpPr>
        <p:spPr>
          <a:xfrm>
            <a:off x="4687094" y="183089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4_BD.43_2#aa323b9f4?vcp=1&amp;pid=11ca46099&amp;color=0,0,0&amp;vtp=1&amp;bt=1&amp;bbb=1&amp;hb=1&amp;zzd= 1">
            <a:extLst>
              <a:ext uri="{FF2B5EF4-FFF2-40B4-BE49-F238E27FC236}">
                <a16:creationId xmlns:a16="http://schemas.microsoft.com/office/drawing/2014/main" id="{6E71FFAF-B82F-4A44-C13E-408DD9E6A1B2}"/>
              </a:ext>
            </a:extLst>
          </p:cNvPr>
          <p:cNvSpPr/>
          <p:nvPr/>
        </p:nvSpPr>
        <p:spPr>
          <a:xfrm>
            <a:off x="4991894" y="183089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M_4_BD.43_2#aa323b9f4?vcp=1&amp;pid=11ca46099&amp;color=0,0,0&amp;vtp=1&amp;bt=1&amp;bbb=1&amp;hb=1&amp;zzd= 7">
            <a:extLst>
              <a:ext uri="{FF2B5EF4-FFF2-40B4-BE49-F238E27FC236}">
                <a16:creationId xmlns:a16="http://schemas.microsoft.com/office/drawing/2014/main" id="{278A994A-0D7D-0EEC-4738-55BB3B1F8882}"/>
              </a:ext>
            </a:extLst>
          </p:cNvPr>
          <p:cNvSpPr/>
          <p:nvPr/>
        </p:nvSpPr>
        <p:spPr>
          <a:xfrm>
            <a:off x="10783094" y="462489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M_4_BD.43_2#aa323b9f4?vcp=1&amp;pid=11ca46099&amp;color=0,0,0&amp;vtp=1&amp;bt=1&amp;bbb=1&amp;hb=1&amp;zzd= 7">
            <a:extLst>
              <a:ext uri="{FF2B5EF4-FFF2-40B4-BE49-F238E27FC236}">
                <a16:creationId xmlns:a16="http://schemas.microsoft.com/office/drawing/2014/main" id="{5A1AE5B4-381D-23CA-1F76-D018ACF02DCC}"/>
              </a:ext>
            </a:extLst>
          </p:cNvPr>
          <p:cNvSpPr/>
          <p:nvPr/>
        </p:nvSpPr>
        <p:spPr>
          <a:xfrm>
            <a:off x="11087894" y="462489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M_4_BD.43_2#aa323b9f4?vcp=1&amp;pid=11ca46099&amp;color=0,0,0&amp;vtp=1&amp;bt=1&amp;bbb=1&amp;hb=1&amp;zzd= 7">
            <a:extLst>
              <a:ext uri="{FF2B5EF4-FFF2-40B4-BE49-F238E27FC236}">
                <a16:creationId xmlns:a16="http://schemas.microsoft.com/office/drawing/2014/main" id="{ACE4CD59-8CB6-0040-2535-64EAE5B95992}"/>
              </a:ext>
            </a:extLst>
          </p:cNvPr>
          <p:cNvSpPr/>
          <p:nvPr/>
        </p:nvSpPr>
        <p:spPr>
          <a:xfrm>
            <a:off x="1029494" y="518369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M_4_BD.43_2#aa323b9f4?vcp=1&amp;pid=11ca46099&amp;color=0,0,0&amp;vtp=1&amp;bt=1&amp;bbb=1&amp;hb=1&amp;zzd= 7">
            <a:extLst>
              <a:ext uri="{FF2B5EF4-FFF2-40B4-BE49-F238E27FC236}">
                <a16:creationId xmlns:a16="http://schemas.microsoft.com/office/drawing/2014/main" id="{30A4B5DC-B002-ED8D-B93E-85C100278A7A}"/>
              </a:ext>
            </a:extLst>
          </p:cNvPr>
          <p:cNvSpPr/>
          <p:nvPr/>
        </p:nvSpPr>
        <p:spPr>
          <a:xfrm>
            <a:off x="1334294" y="518369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3_3#aa323b9f4?vcp=1&amp;pid=11ca46099&amp;color=0,0,0&amp;vtp=1&amp;bt=1&amp;bbb=1&amp;hb=1"/>
          <p:cNvSpPr/>
          <p:nvPr/>
        </p:nvSpPr>
        <p:spPr>
          <a:xfrm>
            <a:off x="896112" y="1256062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⑥洪水消退之后，人们来到祭台，发现宝贵的火种还在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，但是阏伯却永远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闭上了双眼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为了纪念帝喾的儿子阏伯，人们把祭祀商星的高台改名叫阏伯台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。这个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祭台现在仍然保存在河南商丘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注释】帝喾：上古时期“三皇五帝”之一。</a:t>
            </a:r>
            <a:endParaRPr lang="en-US" altLang="zh-CN" sz="2400" dirty="0"/>
          </a:p>
        </p:txBody>
      </p:sp>
      <p:sp>
        <p:nvSpPr>
          <p:cNvPr id="3" name="QO_5_BD.44_1#043be8de7?vcp=1&amp;pid=aa323b9f4&amp;color=0,0,0&amp;vtp=1&amp;bt=1&amp;bbb=1">
            <a:extLst>
              <a:ext uri="{FF2B5EF4-FFF2-40B4-BE49-F238E27FC236}">
                <a16:creationId xmlns:a16="http://schemas.microsoft.com/office/drawing/2014/main" id="{849A1442-DCCE-29B5-7D4F-5F533AB1DB26}"/>
              </a:ext>
            </a:extLst>
          </p:cNvPr>
          <p:cNvSpPr/>
          <p:nvPr/>
        </p:nvSpPr>
        <p:spPr>
          <a:xfrm>
            <a:off x="896112" y="399830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1.请联系上下文，解释加点成语在文中的含义。（4分）</a:t>
            </a:r>
            <a:endParaRPr lang="en-US" altLang="zh-CN" sz="2400" dirty="0"/>
          </a:p>
        </p:txBody>
      </p:sp>
      <p:sp>
        <p:nvSpPr>
          <p:cNvPr id="4" name="QB_6_BD.45_1#62af07b78?vcp=1&amp;pid=043be8de7&amp;color=0,0,0&amp;vtp=1&amp;bbb=1">
            <a:extLst>
              <a:ext uri="{FF2B5EF4-FFF2-40B4-BE49-F238E27FC236}">
                <a16:creationId xmlns:a16="http://schemas.microsoft.com/office/drawing/2014/main" id="{0B819799-1D3A-2E80-4A91-65785809820C}"/>
              </a:ext>
            </a:extLst>
          </p:cNvPr>
          <p:cNvSpPr/>
          <p:nvPr/>
        </p:nvSpPr>
        <p:spPr>
          <a:xfrm>
            <a:off x="896112" y="453297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冥思苦想：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</a:t>
            </a:r>
            <a:endParaRPr lang="en-US" altLang="zh-CN" sz="2400" dirty="0"/>
          </a:p>
        </p:txBody>
      </p:sp>
      <p:sp>
        <p:nvSpPr>
          <p:cNvPr id="5" name="QB_6_AN.46_1#62af07b78.blank?vcp=1&amp;pid=043be8de7&amp;color=0,0,0&amp;vpa=14&amp;vtp=1&amp;bbb=1">
            <a:extLst>
              <a:ext uri="{FF2B5EF4-FFF2-40B4-BE49-F238E27FC236}">
                <a16:creationId xmlns:a16="http://schemas.microsoft.com/office/drawing/2014/main" id="{A9D7E56A-DFD2-7F3C-B3F1-6F94AE81D57B}"/>
              </a:ext>
            </a:extLst>
          </p:cNvPr>
          <p:cNvSpPr/>
          <p:nvPr/>
        </p:nvSpPr>
        <p:spPr>
          <a:xfrm>
            <a:off x="3198780" y="4483449"/>
            <a:ext cx="5402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阏伯费尽心思地思索盗取火种的方法。</a:t>
            </a:r>
            <a:endParaRPr lang="en-US" altLang="zh-CN" sz="2400" dirty="0"/>
          </a:p>
        </p:txBody>
      </p:sp>
      <p:sp>
        <p:nvSpPr>
          <p:cNvPr id="6" name="QB_6_BD.47_1#7b02e6734?vcp=1&amp;pid=043be8de7&amp;color=0,0,0&amp;vtp=1&amp;bbb=1">
            <a:extLst>
              <a:ext uri="{FF2B5EF4-FFF2-40B4-BE49-F238E27FC236}">
                <a16:creationId xmlns:a16="http://schemas.microsoft.com/office/drawing/2014/main" id="{7CBC6F32-2308-73DB-0882-0547C0B5E3FE}"/>
              </a:ext>
            </a:extLst>
          </p:cNvPr>
          <p:cNvSpPr/>
          <p:nvPr/>
        </p:nvSpPr>
        <p:spPr>
          <a:xfrm>
            <a:off x="896112" y="506764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措手不及：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</a:t>
            </a:r>
            <a:endParaRPr lang="en-US" altLang="zh-CN" sz="2400" dirty="0"/>
          </a:p>
        </p:txBody>
      </p:sp>
      <p:sp>
        <p:nvSpPr>
          <p:cNvPr id="7" name="QB_6_AN.48_1#7b02e6734.blank?vcp=1&amp;pid=043be8de7&amp;color=0,0,0&amp;vpa=15&amp;vtp=1&amp;bbb=1">
            <a:extLst>
              <a:ext uri="{FF2B5EF4-FFF2-40B4-BE49-F238E27FC236}">
                <a16:creationId xmlns:a16="http://schemas.microsoft.com/office/drawing/2014/main" id="{A3BB6D5D-7814-2B9B-5BA1-B484D9AA27DC}"/>
              </a:ext>
            </a:extLst>
          </p:cNvPr>
          <p:cNvSpPr/>
          <p:nvPr/>
        </p:nvSpPr>
        <p:spPr>
          <a:xfrm>
            <a:off x="3198780" y="5018119"/>
            <a:ext cx="4792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洪水突然到来，人们来不及应付。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9_1#6544be0e1?sp=1&amp;vcp=1&amp;pid=aa323b9f4&amp;color=0,0,0&amp;mp=1&amp;vtp=1&amp;bt=1&amp;bbb=1"/>
          <p:cNvSpPr/>
          <p:nvPr/>
        </p:nvSpPr>
        <p:spPr>
          <a:xfrm>
            <a:off x="896112" y="156743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2.阅读上文，完成下面的填空，把《阏伯盗火》的故事补充完整。（6分）</a:t>
            </a:r>
            <a:endParaRPr lang="en-US" altLang="zh-CN" sz="2400" dirty="0"/>
          </a:p>
        </p:txBody>
      </p:sp>
      <p:pic>
        <p:nvPicPr>
          <p:cNvPr id="3" name="QB_5_BD.49_2#6544be0e1?vcp=1&amp;pid=aa323b9f4&amp;color=0,0,0&amp;mp=1&amp;tib=255,255,255&amp;vip=16#1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17904" y="2179320"/>
            <a:ext cx="9162288" cy="3099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AN.50_1#6544be0e1.blank?vcp=1&amp;pid=aa323b9f4&amp;color=0,0,0&amp;mp=1&amp;vpa=16&amp;vtp=1"/>
          <p:cNvSpPr/>
          <p:nvPr/>
        </p:nvSpPr>
        <p:spPr>
          <a:xfrm>
            <a:off x="4290646" y="3136273"/>
            <a:ext cx="3545762" cy="850265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>
              <a:lnSpc>
                <a:spcPct val="200000"/>
              </a:lnSpc>
            </a:pPr>
            <a:r>
              <a:rPr lang="en-US" altLang="zh-CN" b="0" i="0" dirty="0" smtClean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b="0" i="0" dirty="0" err="1" smtClean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上天庭报告工作时盗取火种</a:t>
            </a:r>
            <a:r>
              <a:rPr lang="en-US" altLang="zh-CN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，但火苗乱窜，无法掩藏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5" name="QB_5_AN.51_1#6544be0e1.blank?vcp=1&amp;pid=aa323b9f4&amp;color=0,0,0&amp;mp=1&amp;vpa=17&amp;vtp=1"/>
          <p:cNvSpPr/>
          <p:nvPr/>
        </p:nvSpPr>
        <p:spPr>
          <a:xfrm>
            <a:off x="4220308" y="4624989"/>
            <a:ext cx="3707540" cy="475488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>
              <a:lnSpc>
                <a:spcPct val="200000"/>
              </a:lnSpc>
            </a:pPr>
            <a:r>
              <a:rPr lang="en-US" altLang="zh-CN" b="0" i="0" dirty="0" smtClean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     </a:t>
            </a:r>
            <a:r>
              <a:rPr lang="en-US" altLang="zh-CN" b="0" i="0" dirty="0" err="1" smtClean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点燃粗草绳</a:t>
            </a:r>
            <a:r>
              <a:rPr lang="en-US" altLang="zh-CN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，吹灭明火，留下暗火，将火种带到了人间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6" name="QB_5_AN.52_1#6544be0e1.blank?vcp=1&amp;pid=aa323b9f4&amp;color=0,0,0&amp;mp=1&amp;vpa=18&amp;vtp=1"/>
          <p:cNvSpPr/>
          <p:nvPr/>
        </p:nvSpPr>
        <p:spPr>
          <a:xfrm>
            <a:off x="8405446" y="3020567"/>
            <a:ext cx="2203704" cy="2158101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>
              <a:lnSpc>
                <a:spcPct val="200000"/>
              </a:lnSpc>
            </a:pPr>
            <a:r>
              <a:rPr lang="en-US" altLang="zh-CN" b="0" i="0" dirty="0" smtClean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 dirty="0" err="1" smtClean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天神发现后</a:t>
            </a:r>
            <a:r>
              <a:rPr lang="en-US" altLang="zh-CN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，为夺回火种，降下暴雨，阏伯为了保护火种，牺牲了自己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3_1#33ae9927a?sp=1&amp;vcp=1&amp;pid=aa323b9f4&amp;color=0,0,0&amp;vtp=1&amp;bt=1&amp;bbb=1"/>
          <p:cNvSpPr/>
          <p:nvPr/>
        </p:nvSpPr>
        <p:spPr>
          <a:xfrm>
            <a:off x="896112" y="153619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3.文章第⑤自然段画线句体现了阏伯怎样的人物形象？（3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</a:t>
            </a:r>
            <a:endParaRPr lang="en-US" altLang="zh-CN" sz="2400" dirty="0"/>
          </a:p>
        </p:txBody>
      </p:sp>
      <p:sp>
        <p:nvSpPr>
          <p:cNvPr id="4" name="QB_5_AN.54_1#33ae9927a.blank?vcp=1&amp;pid=aa323b9f4&amp;color=0,0,0&amp;vpa=19&amp;vtp=1&amp;bbb=1"/>
          <p:cNvSpPr/>
          <p:nvPr/>
        </p:nvSpPr>
        <p:spPr>
          <a:xfrm>
            <a:off x="938180" y="2045462"/>
            <a:ext cx="814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体现了阏伯为百姓着想、勇敢无畏、无私奉献的人物形象。</a:t>
            </a:r>
            <a:endParaRPr lang="en-US" altLang="zh-CN" sz="2400" dirty="0"/>
          </a:p>
        </p:txBody>
      </p:sp>
      <p:sp>
        <p:nvSpPr>
          <p:cNvPr id="5" name="QB_5_AS.55_1#33ae9927a?vcp=1&amp;pid=aa323b9f4&amp;color=0,0,0&amp;vtp=1&amp;bbb=1&amp;hb=1"/>
          <p:cNvSpPr/>
          <p:nvPr/>
        </p:nvSpPr>
        <p:spPr>
          <a:xfrm>
            <a:off x="896112" y="2639949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本题考查分析人物形象。面对洪水这样的自然灾害时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，阏伯没有选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择逃避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，而是勇敢地留下来，看护火种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。这表明他具有高度的责任感和担当精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神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，愿意为了保护人民和火种而牺牲自己。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也表明了他具有坚定的信念和勇气，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能够在困难时刻挺身而出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。因此，通过描述阏伯在洪水中的表现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，展现了其忠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诚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、勇敢、有担当的人物形象，据此回答即可。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f15ebadc?vcp=1&amp;pid=702ddabd0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四、【懂创作】请你根据材料写一篇游记。（30分）</a:t>
            </a:r>
            <a:endParaRPr lang="en-US" altLang="zh-CN" sz="2800" dirty="0"/>
          </a:p>
        </p:txBody>
      </p:sp>
      <p:graphicFrame>
        <p:nvGraphicFramePr>
          <p:cNvPr id="27" name="QO_3_BD.56_1#8a49b809e?colgroup=33&amp;vcp=1&amp;pid=6f15ebadc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865083"/>
              </p:ext>
            </p:extLst>
          </p:nvPr>
        </p:nvGraphicFramePr>
        <p:xfrm>
          <a:off x="896112" y="1444562"/>
          <a:ext cx="10369296" cy="1445641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445641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河南三皇寨的自然景观有好汉坡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龙脊峡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猴子观云海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老虎石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飞来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石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吊桥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三仙石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石林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千佛迎宾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悬空栈道等几十处,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是人们登山健身,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休闲观光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探险寻幽的绝佳选择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O_3_BD.56_2#8a49b809e?vcp=1&amp;pid=6f15ebadc&amp;color=0,0,0&amp;vtp=1&amp;bbb=1&amp;hb=1"/>
          <p:cNvSpPr/>
          <p:nvPr/>
        </p:nvSpPr>
        <p:spPr>
          <a:xfrm>
            <a:off x="896112" y="30193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要求：按照一定顺序把游览的过程写清楚；注意突出景物的特点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，条理清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晰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，详略得当。不少于400字。</a:t>
            </a:r>
            <a:endParaRPr lang="en-US" altLang="zh-CN" sz="2400" dirty="0"/>
          </a:p>
        </p:txBody>
      </p:sp>
      <p:sp>
        <p:nvSpPr>
          <p:cNvPr id="5" name="QO_3_AN.57_1#8a49b809e?vcp=1&amp;pid=6f15ebadc&amp;color=0,0,0&amp;vtp=1&amp;bbb=1"/>
          <p:cNvSpPr/>
          <p:nvPr/>
        </p:nvSpPr>
        <p:spPr>
          <a:xfrm>
            <a:off x="896112" y="411543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cd893eeed?vcp=1&amp;pid=702ddabd0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2787" y="2521267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cd893eeed?vcp=1&amp;pid=702ddabd0&amp;color=0,0,0&amp;vtp=1&amp;bt=1&amp;bb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：90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学校开展了一次主题为“你好,这里是河南”的综合性学习活动,请你积极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参与。</a:t>
            </a:r>
            <a:endParaRPr lang="en-US" altLang="zh-CN" sz="100" dirty="0"/>
          </a:p>
        </p:txBody>
      </p:sp>
      <p:pic>
        <p:nvPicPr>
          <p:cNvPr id="4" name="P_2_BD#cd893eeed?vcp=1&amp;pid=702ddabd0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9158" y="2498408"/>
            <a:ext cx="274320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4ff600f6?vcp=1&amp;pid=702ddabd0&amp;color=0,0,0&amp;vtp=1&amp;bt=1&amp;bbb=1"/>
          <p:cNvSpPr/>
          <p:nvPr/>
        </p:nvSpPr>
        <p:spPr>
          <a:xfrm>
            <a:off x="896112" y="896112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一、【知发展】请你阅读资料，完成练习。（20分）</a:t>
            </a:r>
            <a:endParaRPr lang="en-US" altLang="zh-CN" sz="2800" dirty="0"/>
          </a:p>
        </p:txBody>
      </p:sp>
      <p:sp>
        <p:nvSpPr>
          <p:cNvPr id="3" name="QM_3_BD.1_1#61a55a934?vcp=1&amp;pid=e4ff600f6&amp;color=0,0,0&amp;vtp=1&amp;bbb=1&amp;hb=1"/>
          <p:cNvSpPr/>
          <p:nvPr/>
        </p:nvSpPr>
        <p:spPr>
          <a:xfrm>
            <a:off x="896112" y="1317562"/>
            <a:ext cx="10387584" cy="4646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河南,简称“豫”,因大部分位于黄河以南，故名河南，省会郑州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。这是一片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古老而厚重的土地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，孕育着中原文化，三皇五帝,诸子圣贤,如灿烂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f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á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xīnɡ___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__。它以yōnɡ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yǒu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___丰富的古文化旅游zī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yu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n____而著称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。特别是对那些热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衷探寻华夏文明之根的旅游者来说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,河南就如同一座浩瀚的天然历史博物馆。</a:t>
            </a:r>
            <a:endParaRPr lang="en-US" altLang="zh-CN" sz="2400" dirty="0"/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河南地处全国铁路网中心区域,肩负重荷,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是全国的铁路心脏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。省会郑州更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是被誉为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“火车拉来的城市”,“米”字形高铁网在全国f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wéi____率先建成,经济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因高铁而迅速发展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，在省内各地级市中领跑。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如今,郑州楼宇鳞次栉比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,错落有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致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,道路纵横交错，车辆、行人来来往往,颇具现代大都市的时代风貌。</a:t>
            </a:r>
            <a:endParaRPr lang="en-US" altLang="zh-CN" sz="2400" dirty="0"/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此外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,大数据、区快链、人工智能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,每一项新技术的诞生都聚集了河南人的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智慧，着实让人非常万分感慨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M_3_BD.1_1#61a55a934?vcp=1&amp;pid=e4ff600f6&amp;color=0,0,0&amp;vtp=1&amp;bbb=1&amp;hb=1&amp;zzd= 6">
            <a:extLst>
              <a:ext uri="{FF2B5EF4-FFF2-40B4-BE49-F238E27FC236}">
                <a16:creationId xmlns:a16="http://schemas.microsoft.com/office/drawing/2014/main" id="{D2D22F03-4EB8-1028-1EC4-84752F1D4A30}"/>
              </a:ext>
            </a:extLst>
          </p:cNvPr>
          <p:cNvSpPr/>
          <p:nvPr/>
        </p:nvSpPr>
        <p:spPr>
          <a:xfrm>
            <a:off x="6592094" y="36797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1_1#61a55a934?vcp=1&amp;pid=e4ff600f6&amp;color=0,0,0&amp;vtp=1&amp;bbb=1&amp;hb=1&amp;zzd= 7">
            <a:extLst>
              <a:ext uri="{FF2B5EF4-FFF2-40B4-BE49-F238E27FC236}">
                <a16:creationId xmlns:a16="http://schemas.microsoft.com/office/drawing/2014/main" id="{BB5F130B-BC4E-1986-7733-F69A01ABA584}"/>
              </a:ext>
            </a:extLst>
          </p:cNvPr>
          <p:cNvSpPr/>
          <p:nvPr/>
        </p:nvSpPr>
        <p:spPr>
          <a:xfrm>
            <a:off x="9349582" y="41496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3_BD.1_1#61a55a934?vcp=1&amp;pid=e4ff600f6&amp;color=0,0,0&amp;vtp=1&amp;bbb=1&amp;hb=1&amp;zzd= 12">
            <a:extLst>
              <a:ext uri="{FF2B5EF4-FFF2-40B4-BE49-F238E27FC236}">
                <a16:creationId xmlns:a16="http://schemas.microsoft.com/office/drawing/2014/main" id="{044ECB5F-38AC-D044-6969-309D1A66EE3F}"/>
              </a:ext>
            </a:extLst>
          </p:cNvPr>
          <p:cNvSpPr/>
          <p:nvPr/>
        </p:nvSpPr>
        <p:spPr>
          <a:xfrm>
            <a:off x="1943894" y="598951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_1#6da6a42dd?vcp=1&amp;pid=61a55a934&amp;color=0,0,0&amp;vtp=1&amp;bt=1&amp;bbb=1"/>
          <p:cNvSpPr/>
          <p:nvPr/>
        </p:nvSpPr>
        <p:spPr>
          <a:xfrm>
            <a:off x="896112" y="99263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1.结合语境，根据拼音将词语工整地书写在文中的横线上。（8分）</a:t>
            </a:r>
            <a:endParaRPr lang="en-US" altLang="zh-CN" sz="2400" dirty="0"/>
          </a:p>
        </p:txBody>
      </p:sp>
      <p:sp>
        <p:nvSpPr>
          <p:cNvPr id="3" name="QO_4_AN.3_1#6da6a42dd?vcp=1&amp;pid=61a55a934&amp;color=0,0,0&amp;vtp=1&amp;bbb=1"/>
          <p:cNvSpPr/>
          <p:nvPr/>
        </p:nvSpPr>
        <p:spPr>
          <a:xfrm>
            <a:off x="896112" y="153346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繁星 拥有 资源 范围</a:t>
            </a:r>
            <a:endParaRPr lang="en-US" altLang="zh-CN" sz="2400" dirty="0"/>
          </a:p>
        </p:txBody>
      </p:sp>
      <p:sp>
        <p:nvSpPr>
          <p:cNvPr id="4" name="QC_4_BD.4_1#cf74adc81?vcp=1&amp;vopoq=1&amp;pid=61a55a934&amp;color=0,0,0&amp;vtp=1&amp;bbb=1"/>
          <p:cNvSpPr/>
          <p:nvPr/>
        </p:nvSpPr>
        <p:spPr>
          <a:xfrm>
            <a:off x="896112" y="206813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2.依次给文中的加点字注音,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全部正确的一项是(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5" name="QC_4_AN.5_1#cf74adc81.bracket?vcp=1&amp;vopoq=1&amp;pid=61a55a934&amp;color=0,0,0&amp;vpa=1&amp;vtp=1"/>
          <p:cNvSpPr/>
          <p:nvPr/>
        </p:nvSpPr>
        <p:spPr>
          <a:xfrm>
            <a:off x="7465981" y="2056701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C_4_BD.4_2#cf74adc81.choices?vcp=1&amp;vopoq=1&amp;pid=61a55a934&amp;color=0,0,0&amp;vtp=1&amp;bbb=1"/>
          <p:cNvSpPr/>
          <p:nvPr/>
        </p:nvSpPr>
        <p:spPr>
          <a:xfrm>
            <a:off x="896112" y="260280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538728" algn="l"/>
                <a:tab pos="70647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A.hé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shu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i zhuó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.hè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lù zh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.hè shu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i zhuó</a:t>
            </a:r>
            <a:endParaRPr lang="en-US" altLang="zh-CN" sz="2400" dirty="0"/>
          </a:p>
        </p:txBody>
      </p:sp>
      <p:sp>
        <p:nvSpPr>
          <p:cNvPr id="7" name="QC_4_BD.6_1#6d82cdec2?vcp=1&amp;vopoq=1&amp;pid=61a55a934&amp;color=0,0,0&amp;vtp=1&amp;bbb=1"/>
          <p:cNvSpPr/>
          <p:nvPr/>
        </p:nvSpPr>
        <p:spPr>
          <a:xfrm>
            <a:off x="896112" y="313747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3.结合文段,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我知道如今的郑州是省内各地级市中的(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8" name="QC_4_AN.7_1#6d82cdec2.bracket?vcp=1&amp;vopoq=1&amp;pid=61a55a934&amp;color=0,0,0&amp;vpa=2&amp;vtp=1"/>
          <p:cNvSpPr/>
          <p:nvPr/>
        </p:nvSpPr>
        <p:spPr>
          <a:xfrm>
            <a:off x="8075581" y="3126041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9" name="QC_4_BD.6_2#6d82cdec2.choices?vcp=1&amp;vopoq=1&amp;pid=61a55a934&amp;color=0,0,0&amp;vtp=1&amp;bbb=1"/>
          <p:cNvSpPr/>
          <p:nvPr/>
        </p:nvSpPr>
        <p:spPr>
          <a:xfrm>
            <a:off x="896112" y="36721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538728" algn="l"/>
                <a:tab pos="70647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.领头羊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B.老黄牛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.千里马</a:t>
            </a:r>
            <a:endParaRPr lang="en-US" altLang="zh-CN" sz="2400" dirty="0"/>
          </a:p>
        </p:txBody>
      </p:sp>
      <p:sp>
        <p:nvSpPr>
          <p:cNvPr id="10" name="QC_4_AS.8_1#6d82cdec2?vcp=1&amp;vopoq=1&amp;pid=61a55a934&amp;color=0,0,0&amp;vtp=1&amp;bbb=1&amp;hb=1"/>
          <p:cNvSpPr/>
          <p:nvPr/>
        </p:nvSpPr>
        <p:spPr>
          <a:xfrm>
            <a:off x="896112" y="421347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本题考查选词填空。领头羊：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借指带领大家前进的领头人或单位。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结合文中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“经济因高铁而迅速发展，在省内各地级市中领跑”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这一信息可知,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如今的郑州是省内各地级市的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“领头羊”。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e24bcd0d0?vcp=1&amp;vopoq=1&amp;pid=61a55a934&amp;color=0,0,0&amp;vtp=1&amp;bt=1&amp;bbb=1&amp;hb=1"/>
          <p:cNvSpPr/>
          <p:nvPr/>
        </p:nvSpPr>
        <p:spPr>
          <a:xfrm>
            <a:off x="896112" y="97891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4.用四字词语概括文中画线句子所描绘的景象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，下面词语使用恰当的一项是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4_AN.10_1#e24bcd0d0.bracket?vcp=1&amp;vopoq=1&amp;pid=61a55a934&amp;color=0,0,0&amp;vpa=3&amp;vtp=1"/>
          <p:cNvSpPr/>
          <p:nvPr/>
        </p:nvSpPr>
        <p:spPr>
          <a:xfrm>
            <a:off x="1217580" y="152628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9_2#e24bcd0d0.choices?vcp=1&amp;vopoq=1&amp;pid=61a55a934&amp;color=0,0,0&amp;vtp=1&amp;bbb=1"/>
          <p:cNvSpPr/>
          <p:nvPr/>
        </p:nvSpPr>
        <p:spPr>
          <a:xfrm>
            <a:off x="896112" y="208057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灯火辉煌 鸡犬相闻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.高楼大厦 车水马龙</a:t>
            </a:r>
            <a:endParaRPr lang="en-US" altLang="zh-CN" sz="2400" dirty="0"/>
          </a:p>
        </p:txBody>
      </p:sp>
      <p:sp>
        <p:nvSpPr>
          <p:cNvPr id="5" name="QO_4_BD.11_1#0319cad35?sp=1&amp;vcp=1&amp;pid=61a55a934&amp;color=0,0,0&amp;vtp=1&amp;bbb=1&amp;hb=1"/>
          <p:cNvSpPr/>
          <p:nvPr/>
        </p:nvSpPr>
        <p:spPr>
          <a:xfrm>
            <a:off x="896112" y="2621914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5.这篇材料的最后一个自然段有3处词句表达不当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,请用学过的修改符号进行修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此外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,大数据、区快链、人工智能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,每一项新技术的诞生都聚集了河南人的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智慧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，着实让人非常万分感慨。</a:t>
            </a:r>
            <a:endParaRPr lang="en-US" altLang="zh-CN" sz="2400" dirty="0"/>
          </a:p>
        </p:txBody>
      </p:sp>
      <p:sp>
        <p:nvSpPr>
          <p:cNvPr id="6" name="QO_4_AN.12_1#0319cad35?vcp=1&amp;pid=61a55a934&amp;color=0,0,0&amp;vtp=1&amp;bbb=1&amp;hb=1"/>
          <p:cNvSpPr/>
          <p:nvPr/>
        </p:nvSpPr>
        <p:spPr>
          <a:xfrm>
            <a:off x="896112" y="481901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【提示】“区快链”应改为“区块链”；“聚集”应改为“汇聚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”；“非常万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”语义重复，去掉“非常”或“万分”。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a9cdc749?vcp=1&amp;pid=702ddabd0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二、【晓文化】请你根据积累作答。（23分）</a:t>
            </a:r>
            <a:endParaRPr lang="en-US" altLang="zh-CN" sz="2800" dirty="0"/>
          </a:p>
        </p:txBody>
      </p:sp>
      <p:sp>
        <p:nvSpPr>
          <p:cNvPr id="3" name="QB_3_BD.13_1#35ed7585f?sp=1&amp;vcp=1&amp;pid=0a9cdc749&amp;color=0,0,0&amp;vtp=1&amp;bbb=1&amp;hb=1"/>
          <p:cNvSpPr/>
          <p:nvPr/>
        </p:nvSpPr>
        <p:spPr>
          <a:xfrm>
            <a:off x="896112" y="13175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1.本学期,我们积累了一首河南籍古代诗人杜甫的古诗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,请从图片中识别出他的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一句七言诗句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,写在答题横线上。（4分）</a:t>
            </a:r>
            <a:endParaRPr lang="en-US" altLang="zh-CN" sz="2400" dirty="0"/>
          </a:p>
        </p:txBody>
      </p:sp>
      <p:pic>
        <p:nvPicPr>
          <p:cNvPr id="4" name="QB_3_BD.13_2#35ed7585f?vcp=1&amp;pid=0a9cdc74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2624" y="2484692"/>
            <a:ext cx="2203704" cy="220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3_BD.13_3#35ed7585f?sp=1&amp;vcp=1&amp;pid=0a9cdc749&amp;color=0,0,0&amp;vtp=1&amp;bbb=1"/>
          <p:cNvSpPr/>
          <p:nvPr/>
        </p:nvSpPr>
        <p:spPr>
          <a:xfrm>
            <a:off x="896112" y="482149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endParaRPr lang="en-US" altLang="zh-CN" sz="2400" dirty="0"/>
          </a:p>
        </p:txBody>
      </p:sp>
      <p:sp>
        <p:nvSpPr>
          <p:cNvPr id="6" name="QB_3_AN.14_1#35ed7585f.blank?vcp=1&amp;pid=0a9cdc749&amp;color=0,0,0&amp;vpa=4&amp;vtp=1&amp;bbb=1"/>
          <p:cNvSpPr/>
          <p:nvPr/>
        </p:nvSpPr>
        <p:spPr>
          <a:xfrm>
            <a:off x="938180" y="4771962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桃花一簇开无主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5_1#21cdb8014?vcp=1&amp;pid=0a9cdc749&amp;color=0,0,0&amp;vtp=1&amp;bt=1&amp;bbb=1&amp;hb=1"/>
          <p:cNvSpPr/>
          <p:nvPr/>
        </p:nvSpPr>
        <p:spPr>
          <a:xfrm>
            <a:off x="896112" y="154000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2.除了杜甫的这首诗中带有“花”字,我们还积累了其他含有“花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”字的古诗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词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。请根据提示,把需要补充的诗句写在横线上。（10分）</a:t>
            </a:r>
            <a:endParaRPr lang="en-US" altLang="zh-CN" sz="2400" dirty="0"/>
          </a:p>
        </p:txBody>
      </p:sp>
      <p:sp>
        <p:nvSpPr>
          <p:cNvPr id="3" name="QB_4_BD.16_1#132082f3a?vcp=1&amp;pid=21cdb8014&amp;color=0,0,0&amp;vtp=1&amp;bbb=1"/>
          <p:cNvSpPr/>
          <p:nvPr/>
        </p:nvSpPr>
        <p:spPr>
          <a:xfrm>
            <a:off x="896112" y="263709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,犹有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卜算子·咏梅》）</a:t>
            </a:r>
            <a:endParaRPr lang="en-US" altLang="zh-CN" sz="2400" dirty="0"/>
          </a:p>
        </p:txBody>
      </p:sp>
      <p:sp>
        <p:nvSpPr>
          <p:cNvPr id="4" name="QB_4_AN.17_1#132082f3a.blank?vcp=1&amp;pid=21cdb8014&amp;color=0,0,0&amp;vpa=5&amp;vtp=1&amp;bbb=1"/>
          <p:cNvSpPr/>
          <p:nvPr/>
        </p:nvSpPr>
        <p:spPr>
          <a:xfrm>
            <a:off x="1674781" y="2587561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已是悬崖百丈冰</a:t>
            </a:r>
            <a:endParaRPr lang="en-US" altLang="zh-CN" sz="2400" dirty="0"/>
          </a:p>
        </p:txBody>
      </p:sp>
      <p:sp>
        <p:nvSpPr>
          <p:cNvPr id="5" name="QB_4_AN.18_1#132082f3a.blank?vcp=1&amp;pid=21cdb8014&amp;color=0,0,0&amp;vpa=6&amp;vtp=1&amp;bbb=1"/>
          <p:cNvSpPr/>
          <p:nvPr/>
        </p:nvSpPr>
        <p:spPr>
          <a:xfrm>
            <a:off x="4875180" y="2587561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花枝俏</a:t>
            </a:r>
            <a:endParaRPr lang="en-US" altLang="zh-CN" sz="2400" dirty="0"/>
          </a:p>
        </p:txBody>
      </p:sp>
      <p:sp>
        <p:nvSpPr>
          <p:cNvPr id="6" name="QB_4_BD.19_1#8b83769c7?vcp=1&amp;pid=21cdb8014&amp;color=0,0,0&amp;vtp=1&amp;bbb=1"/>
          <p:cNvSpPr/>
          <p:nvPr/>
        </p:nvSpPr>
        <p:spPr>
          <a:xfrm>
            <a:off x="896112" y="317176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）儿童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宿新市徐公店》）</a:t>
            </a:r>
            <a:endParaRPr lang="en-US" altLang="zh-CN" sz="2400" dirty="0"/>
          </a:p>
        </p:txBody>
      </p:sp>
      <p:sp>
        <p:nvSpPr>
          <p:cNvPr id="7" name="QB_4_AN.20_1#8b83769c7.blank?vcp=1&amp;pid=21cdb8014&amp;color=0,0,0&amp;vpa=7&amp;vtp=1&amp;bbb=1"/>
          <p:cNvSpPr/>
          <p:nvPr/>
        </p:nvSpPr>
        <p:spPr>
          <a:xfrm>
            <a:off x="2284381" y="3122231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急走追黄蝶</a:t>
            </a:r>
            <a:endParaRPr lang="en-US" altLang="zh-CN" sz="2400" dirty="0"/>
          </a:p>
        </p:txBody>
      </p:sp>
      <p:sp>
        <p:nvSpPr>
          <p:cNvPr id="8" name="QB_4_AN.21_1#8b83769c7.blank?vcp=1&amp;pid=21cdb8014&amp;color=0,0,0&amp;vpa=8&amp;vtp=1&amp;bbb=1"/>
          <p:cNvSpPr/>
          <p:nvPr/>
        </p:nvSpPr>
        <p:spPr>
          <a:xfrm>
            <a:off x="4265580" y="3122231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飞入菜花无处寻</a:t>
            </a:r>
            <a:endParaRPr lang="en-US" altLang="zh-CN" sz="2400" dirty="0"/>
          </a:p>
        </p:txBody>
      </p:sp>
      <p:sp>
        <p:nvSpPr>
          <p:cNvPr id="9" name="QB_4_BD.22_1#6688439b5?vcp=1&amp;pid=21cdb8014&amp;color=0,0,0&amp;vtp=1&amp;bbb=1"/>
          <p:cNvSpPr/>
          <p:nvPr/>
        </p:nvSpPr>
        <p:spPr>
          <a:xfrm>
            <a:off x="896112" y="370643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我家洗砚池头树，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墨梅》）</a:t>
            </a:r>
            <a:endParaRPr lang="en-US" altLang="zh-CN" sz="2400" dirty="0"/>
          </a:p>
        </p:txBody>
      </p:sp>
      <p:sp>
        <p:nvSpPr>
          <p:cNvPr id="10" name="QB_4_AN.23_1#6688439b5.blank?vcp=1&amp;pid=21cdb8014&amp;color=0,0,0&amp;vpa=9&amp;vtp=1&amp;bbb=1"/>
          <p:cNvSpPr/>
          <p:nvPr/>
        </p:nvSpPr>
        <p:spPr>
          <a:xfrm>
            <a:off x="4113180" y="3656901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朵朵花开淡墨痕</a:t>
            </a:r>
            <a:endParaRPr lang="en-US" altLang="zh-CN" sz="2400" dirty="0"/>
          </a:p>
        </p:txBody>
      </p:sp>
      <p:sp>
        <p:nvSpPr>
          <p:cNvPr id="11" name="QB_3_BD.24_1#01c7347b5?vcp=1&amp;pid=0a9cdc749&amp;color=0,0,0&amp;vtp=1&amp;bbb=1&amp;hb=1"/>
          <p:cNvSpPr/>
          <p:nvPr/>
        </p:nvSpPr>
        <p:spPr>
          <a:xfrm>
            <a:off x="896112" y="424776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3.丁丁打算参加学校的“趣学古诗词”社团,但因为自己诗词储备不够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，犹豫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。你会这样劝说他:“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学习不怕根底浅，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12" name="QB_3_AN.25_1#01c7347b5.blank?vcp=1&amp;pid=0a9cdc749&amp;color=0,0,0&amp;vpa=10&amp;vtp=1&amp;bbb=1"/>
          <p:cNvSpPr/>
          <p:nvPr/>
        </p:nvSpPr>
        <p:spPr>
          <a:xfrm>
            <a:off x="6856381" y="4757039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只要迈步总不迟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26_1#9d9e8c46a?sp=1&amp;vcp=1&amp;pid=0a9cdc749&amp;color=0,0,0&amp;vtp=1&amp;bt=1&amp;bbb=1&amp;hb=1"/>
          <p:cNvSpPr/>
          <p:nvPr/>
        </p:nvSpPr>
        <p:spPr>
          <a:xfrm>
            <a:off x="896112" y="98837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4.马上要放暑假了,同学们在放松的同时还需要坚持阅读。请将格言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“读书破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万卷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,下笔如有神。——杜甫”写在书签上,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时刻提醒自己坚持阅读。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竖写在方框里）（3分）</a:t>
            </a:r>
            <a:endParaRPr lang="en-US" altLang="zh-CN" sz="2400" dirty="0"/>
          </a:p>
        </p:txBody>
      </p:sp>
      <p:pic>
        <p:nvPicPr>
          <p:cNvPr id="3" name="QO_3_BD.26_2#9d9e8c46a?vcp=1&amp;pid=0a9cdc74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5983" y="2703893"/>
            <a:ext cx="1686131" cy="254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3_AN.27_1#9d9e8c46a?vcp=1&amp;pid=0a9cdc749&amp;color=0,0,0&amp;vtp=1&amp;bbb=1"/>
          <p:cNvSpPr/>
          <p:nvPr/>
        </p:nvSpPr>
        <p:spPr>
          <a:xfrm>
            <a:off x="896112" y="538359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1196</Words>
  <Application>Microsoft Office PowerPoint</Application>
  <PresentationFormat>宽屏</PresentationFormat>
  <Paragraphs>240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Heiti SC Medium</vt:lpstr>
      <vt:lpstr>KaiTi</vt:lpstr>
      <vt:lpstr>Microsoft YaHei Bold</vt:lpstr>
      <vt:lpstr>等线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MicroSoft</cp:lastModifiedBy>
  <cp:revision>3</cp:revision>
  <dcterms:created xsi:type="dcterms:W3CDTF">2025-01-24T07:12:21Z</dcterms:created>
  <dcterms:modified xsi:type="dcterms:W3CDTF">2025-01-24T07:48:13Z</dcterms:modified>
  <cp:category/>
  <cp:contentStatus/>
</cp:coreProperties>
</file>