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49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1864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c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5_1#3a26b2fdc?sp=1&amp;vcp=1&amp;pid=17005cbfa&amp;color=0,0,0&amp;vtp=1&amp;bt=1&amp;bbb=1&amp;hb=1"/>
          <p:cNvSpPr/>
          <p:nvPr/>
        </p:nvSpPr>
        <p:spPr>
          <a:xfrm>
            <a:off x="896112" y="9892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7.同学们对游玩时看到的情景发表了自己的看法。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请你把下面的内容补充完整。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6分）</a:t>
            </a:r>
            <a:endParaRPr lang="en-US" altLang="zh-CN" sz="2400" dirty="0"/>
          </a:p>
        </p:txBody>
      </p:sp>
      <p:pic>
        <p:nvPicPr>
          <p:cNvPr id="3" name="QB_4_BD.15_2#3a26b2fdc?vcp=1&amp;pid=17005cbfa&amp;color=0,0,0&amp;tib=255,255,255&amp;vip=5#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3" y="2157388"/>
            <a:ext cx="5705989" cy="37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16_1#3a26b2fdc.blank?vcp=1&amp;pid=17005cbfa&amp;color=0,0,0&amp;vpa=5&amp;vtp=1"/>
          <p:cNvSpPr/>
          <p:nvPr/>
        </p:nvSpPr>
        <p:spPr>
          <a:xfrm>
            <a:off x="4091146" y="2640264"/>
            <a:ext cx="1673971" cy="22534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梅子金黄杏子肥</a:t>
            </a:r>
            <a:endParaRPr lang="en-US" altLang="zh-CN" dirty="0"/>
          </a:p>
        </p:txBody>
      </p:sp>
      <p:sp>
        <p:nvSpPr>
          <p:cNvPr id="5" name="QB_4_AN.17_1#3a26b2fdc.blank?vcp=1&amp;pid=17005cbfa&amp;color=0,0,0&amp;vpa=6&amp;vtp=1"/>
          <p:cNvSpPr/>
          <p:nvPr/>
        </p:nvSpPr>
        <p:spPr>
          <a:xfrm>
            <a:off x="1821627" y="2921942"/>
            <a:ext cx="1714211" cy="20119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麦花雪白菜花稀</a:t>
            </a:r>
            <a:endParaRPr lang="en-US" altLang="zh-CN" dirty="0"/>
          </a:p>
        </p:txBody>
      </p:sp>
      <p:sp>
        <p:nvSpPr>
          <p:cNvPr id="6" name="QB_4_AN.18_1#3a26b2fdc.blank?vcp=1&amp;pid=17005cbfa&amp;color=0,0,0&amp;vpa=7&amp;vtp=1"/>
          <p:cNvSpPr/>
          <p:nvPr/>
        </p:nvSpPr>
        <p:spPr>
          <a:xfrm>
            <a:off x="5266144" y="3982916"/>
            <a:ext cx="2391956" cy="26693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日长篱落无人过</a:t>
            </a:r>
            <a:endParaRPr lang="en-US" altLang="zh-CN" dirty="0"/>
          </a:p>
        </p:txBody>
      </p:sp>
      <p:sp>
        <p:nvSpPr>
          <p:cNvPr id="7" name="QB_4_AN.19_1#3a26b2fdc.blank?vcp=1&amp;pid=17005cbfa&amp;color=0,0,0&amp;vpa=8&amp;vtp=1"/>
          <p:cNvSpPr/>
          <p:nvPr/>
        </p:nvSpPr>
        <p:spPr>
          <a:xfrm>
            <a:off x="2722996" y="4300209"/>
            <a:ext cx="2103981" cy="21522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惟有蜻蜓蛱蝶飞</a:t>
            </a:r>
            <a:endParaRPr lang="en-US" altLang="zh-CN" dirty="0"/>
          </a:p>
        </p:txBody>
      </p:sp>
      <p:sp>
        <p:nvSpPr>
          <p:cNvPr id="8" name="QB_4_AN.20_1#3a26b2fdc.blank?vcp=1&amp;pid=17005cbfa&amp;color=0,0,0&amp;vpa=9&amp;vtp=1"/>
          <p:cNvSpPr/>
          <p:nvPr/>
        </p:nvSpPr>
        <p:spPr>
          <a:xfrm>
            <a:off x="4034809" y="5178341"/>
            <a:ext cx="1335958" cy="20924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只把春来报</a:t>
            </a:r>
            <a:endParaRPr lang="en-US" altLang="zh-CN" dirty="0"/>
          </a:p>
        </p:txBody>
      </p:sp>
      <p:sp>
        <p:nvSpPr>
          <p:cNvPr id="9" name="QB_4_AN.21_1#3a26b2fdc.blank?vcp=1&amp;pid=17005cbfa&amp;color=0,0,0&amp;vpa=10&amp;vtp=1"/>
          <p:cNvSpPr/>
          <p:nvPr/>
        </p:nvSpPr>
        <p:spPr>
          <a:xfrm>
            <a:off x="2867858" y="5483420"/>
            <a:ext cx="1295718" cy="169007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她在丛中笑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b4ff844a?vcp=1&amp;pid=1609c3d3d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二、【游览郝堂村】牛牛所在的班级要到信阳市的郝堂村游玩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你完成下面的任务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。（8分）</a:t>
            </a:r>
            <a:endParaRPr lang="en-US" altLang="zh-CN" sz="2800" dirty="0"/>
          </a:p>
        </p:txBody>
      </p:sp>
      <p:sp>
        <p:nvSpPr>
          <p:cNvPr id="3" name="QB_3_BD.22_1#90ce42f8c?sp=1&amp;vcp=1&amp;pid=fb4ff844a&amp;color=0,0,0&amp;vtp=1&amp;bbb=1&amp;hb=1"/>
          <p:cNvSpPr/>
          <p:nvPr/>
        </p:nvSpPr>
        <p:spPr>
          <a:xfrm>
            <a:off x="896112" y="17417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1.去游玩之前,老师发了如下通知,可林林今天请假了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,请你将通知的内容转述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graphicFrame>
        <p:nvGraphicFramePr>
          <p:cNvPr id="12" name="QB_3_BD.22_2#90ce42f8c?colgroup=33&amp;vcp=1&amp;pid=fb4ff844a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850451"/>
              </p:ext>
            </p:extLst>
          </p:nvPr>
        </p:nvGraphicFramePr>
        <p:xfrm>
          <a:off x="896112" y="2908872"/>
          <a:ext cx="10369296" cy="291020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0205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通 知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请同学们于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9月7日（星期六）早上八点在学校北门集合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八点半准时乘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校车出发到郝堂村游玩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请自备遮阳伞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饮用水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参观过程中不能随意采摘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花草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望大家准时参加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不要迟到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四年级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（2）班</a:t>
                      </a:r>
                      <a:endParaRPr lang="en-US" altLang="zh-CN" sz="1200" dirty="0"/>
                    </a:p>
                    <a:p>
                      <a:pPr marL="0" lvl="0" indent="0"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2024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年9月6日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62_3#90ce42f8c?vcp=1&amp;pid=fb4ff844a&amp;color=0,0,0&amp;mp=1&amp;vtp=1&amp;bt=1&amp;bbb=1&amp;hb=1&amp;hltap=1"/>
          <p:cNvSpPr/>
          <p:nvPr/>
        </p:nvSpPr>
        <p:spPr>
          <a:xfrm>
            <a:off x="896112" y="2661603"/>
            <a:ext cx="10387584" cy="15690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3_AN.61_1#90ce42f8c?vcp=1&amp;pid=fb4ff844a&amp;color=0,0,0&amp;mp=1&amp;vtp=1&amp;bt=1&amp;bbb=1&amp;hb=1&amp;hla=1">
            <a:extLst>
              <a:ext uri="{FF2B5EF4-FFF2-40B4-BE49-F238E27FC236}">
                <a16:creationId xmlns:a16="http://schemas.microsoft.com/office/drawing/2014/main" id="{98918986-72E5-F4BA-D59F-C4427CD21910}"/>
              </a:ext>
            </a:extLst>
          </p:cNvPr>
          <p:cNvSpPr/>
          <p:nvPr/>
        </p:nvSpPr>
        <p:spPr>
          <a:xfrm>
            <a:off x="896112" y="2636203"/>
            <a:ext cx="10387584" cy="1541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【示例】林林，老师发了通知，让我们在9月7日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，也就是星期六的早上八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点在学校北门集合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,八点半准时乘校车出发到郝堂村游玩。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要求自备遮阳伞、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饮用水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，参观过程中不能随意采摘花草。你可要准时参加,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不要迟到哦。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3_BD.23_1#36e21c07f?htil=1&amp;vcp=1&amp;pid=fb4ff844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4905" y="1550924"/>
            <a:ext cx="2953512" cy="293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3_BD.23_2#36e21c07f?htil=1&amp;sp=1&amp;vcp=1&amp;pid=fb4ff844a&amp;color=0,0,0&amp;vtp=1&amp;bt=1&amp;bbb=1&amp;hb=1"/>
          <p:cNvSpPr/>
          <p:nvPr/>
        </p:nvSpPr>
        <p:spPr>
          <a:xfrm>
            <a:off x="896112" y="1523492"/>
            <a:ext cx="7306056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2.丽丽在郝堂村画了一张画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，她想给这幅画配上文字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参加画展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，请你仿照下面的</a:t>
            </a:r>
            <a:endParaRPr lang="en-US" altLang="zh-CN" sz="2400" dirty="0"/>
          </a:p>
        </p:txBody>
      </p:sp>
      <p:sp>
        <p:nvSpPr>
          <p:cNvPr id="4" name="QB_3_BD.23_3#36e21c07f?htil=1&amp;vcp=1&amp;pid=fb4ff844a&amp;color=0,0,0&amp;vtp=1&amp;bbb=1&amp;hb=1"/>
          <p:cNvSpPr/>
          <p:nvPr/>
        </p:nvSpPr>
        <p:spPr>
          <a:xfrm>
            <a:off x="896112" y="2627249"/>
            <a:ext cx="7306056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例句帮她写一写吧。（4分）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：飞翔的海鸥，金色的沙滩，白色的浪花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，构成了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迷人的海滨景观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  <a:endParaRPr lang="en-US" altLang="zh-CN" sz="2400" dirty="0"/>
          </a:p>
        </p:txBody>
      </p:sp>
      <p:sp>
        <p:nvSpPr>
          <p:cNvPr id="5" name="QB_3_AN.24_1#36e21c07f.blank?vcp=1&amp;pid=fb4ff844a&amp;color=0,0,0&amp;vpa=11&amp;vtp=1&amp;bbb=1&amp;hb=1"/>
          <p:cNvSpPr/>
          <p:nvPr/>
        </p:nvSpPr>
        <p:spPr>
          <a:xfrm>
            <a:off x="896112" y="4275709"/>
            <a:ext cx="7306056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【示例】晴朗的天空，清清的河水，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悠闲的小鸭子，构成了一幅和谐自然的宁静村庄图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2749ba7b?vcp=1&amp;pid=1609c3d3d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三、【阅读乡村之美】请你阅读文章，完成练习。（27分）</a:t>
            </a:r>
            <a:endParaRPr lang="en-US" altLang="zh-CN" sz="2800" dirty="0"/>
          </a:p>
        </p:txBody>
      </p:sp>
      <p:sp>
        <p:nvSpPr>
          <p:cNvPr id="3" name="C_3_BD#ce3987293?vcp=1&amp;pid=d2749ba7b&amp;color=0,0,0&amp;vtp=1&amp;bbb=1&amp;hb=1"/>
          <p:cNvSpPr/>
          <p:nvPr/>
        </p:nvSpPr>
        <p:spPr>
          <a:xfrm>
            <a:off x="896112" y="1376672"/>
            <a:ext cx="10392018" cy="800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一）</a:t>
            </a:r>
            <a:r>
              <a:rPr lang="en-US" altLang="zh-CN" sz="2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对比阅读</a:t>
            </a: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，先补充诗句（1分），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再回答问题。</a:t>
            </a:r>
          </a:p>
          <a:p>
            <a:pPr latinLnBrk="1">
              <a:lnSpc>
                <a:spcPts val="32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总共11分）</a:t>
            </a:r>
            <a:endParaRPr lang="en-US" altLang="zh-CN" sz="2600" dirty="0"/>
          </a:p>
        </p:txBody>
      </p:sp>
      <p:pic>
        <p:nvPicPr>
          <p:cNvPr id="4" name="C_3_BD#ce3987293?vcp=1&amp;pid=d2749ba7b&amp;color=0,0,0&amp;tib=255,255,255&amp;iip=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509" y="1377434"/>
            <a:ext cx="1682496" cy="402336"/>
          </a:xfrm>
          <a:prstGeom prst="rect">
            <a:avLst/>
          </a:prstGeom>
        </p:spPr>
      </p:pic>
      <p:sp>
        <p:nvSpPr>
          <p:cNvPr id="5" name="QM_4_BD.25_1#97db4c6b6?vcp=1&amp;pid=ce3987293&amp;color=0,0,0&amp;vtp=1&amp;bbb=1"/>
          <p:cNvSpPr/>
          <p:nvPr/>
        </p:nvSpPr>
        <p:spPr>
          <a:xfrm>
            <a:off x="896112" y="2172971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宿新市徐公店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宋］杨万里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篱落疏疏一径深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，树头新绿未成阴。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儿童急走追黄蝶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，____。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M_4_BD.25_2#97db4c6b6?vcp=1&amp;pid=ce3987293&amp;color=0,0,0&amp;mp=1&amp;vtp=1&amp;bt=1&amp;bbb=1&amp;hb=1"/>
              <p:cNvSpPr/>
              <p:nvPr/>
            </p:nvSpPr>
            <p:spPr>
              <a:xfrm>
                <a:off x="896112" y="1557941"/>
                <a:ext cx="10387584" cy="33390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鹧鸪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zhè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ɡū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天·代人赋</a:t>
                </a:r>
                <a:endParaRPr lang="en-US" altLang="zh-CN" sz="2400" dirty="0"/>
              </a:p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［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宋］辛弃疾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KaiTi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陌上柔桑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破嫩芽，东邻蚕种已生些。平岗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细草鸣黄犊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，斜日寒林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点暮鸦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KaiTi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山远近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，路横斜，青旗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沽酒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有人家。城中桃李愁风雨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，春在溪头荠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花。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M_4_BD.25_2#97db4c6b6?vcp=1&amp;pid=ce3987293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112" y="1557941"/>
                <a:ext cx="10387584" cy="3339084"/>
              </a:xfrm>
              <a:prstGeom prst="rect">
                <a:avLst/>
              </a:prstGeom>
              <a:blipFill>
                <a:blip r:embed="rId3"/>
                <a:stretch>
                  <a:fillRect l="-1761" b="-47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5_3#97db4c6b6?vcp=1&amp;pid=ce3987293&amp;color=0,0,0&amp;vtp=1&amp;bt=1&amp;bbb=1&amp;hb=1"/>
          <p:cNvSpPr/>
          <p:nvPr/>
        </p:nvSpPr>
        <p:spPr>
          <a:xfrm>
            <a:off x="896112" y="153517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【注释】①桑：指桑树。②平岗：平坦的小山坡。③黄犊（dú）：小黄牛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。④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青旗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：酒家用青布做的卖酒的招牌。⑤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沽（ɡū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）酒：卖酒。⑥荠（jì）菜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种野菜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5_BD.26_1#a0b43b18e?vcp=1&amp;pid=97db4c6b6&amp;color=0,0,0&amp;vtp=1&amp;bbb=1&amp;hb=1"/>
          <p:cNvSpPr/>
          <p:nvPr/>
        </p:nvSpPr>
        <p:spPr>
          <a:xfrm>
            <a:off x="896112" y="319087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这两首诗词描绘的都是农村春季的景色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，这从《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宿新市徐公店》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中的“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和《鹧鸪天·代人赋》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中的“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中可以看出来。从这两首作品中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，我们可以体会出两位作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者对乡村美景的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之情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</p:txBody>
      </p:sp>
      <p:pic>
        <p:nvPicPr>
          <p:cNvPr id="4" name="QB_5_BD.26_1#a0b43b18e?vcp=1&amp;pid=97db4c6b6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3277743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27_1#a0b43b18e.blank?vcp=1&amp;pid=97db4c6b6&amp;color=0,0,0&amp;vpa=12&amp;vtp=1&amp;bbb=1"/>
          <p:cNvSpPr/>
          <p:nvPr/>
        </p:nvSpPr>
        <p:spPr>
          <a:xfrm>
            <a:off x="1827181" y="3721735"/>
            <a:ext cx="357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【示例】树头新绿未成阴</a:t>
            </a:r>
            <a:endParaRPr lang="en-US" altLang="zh-CN" sz="2400" dirty="0"/>
          </a:p>
        </p:txBody>
      </p:sp>
      <p:sp>
        <p:nvSpPr>
          <p:cNvPr id="6" name="QB_5_AN.28_1#a0b43b18e.blank?vcp=1&amp;pid=97db4c6b6&amp;color=0,0,0&amp;vpa=13&amp;vtp=1&amp;bbb=1&amp;hb=1"/>
          <p:cNvSpPr/>
          <p:nvPr/>
        </p:nvSpPr>
        <p:spPr>
          <a:xfrm>
            <a:off x="896112" y="3721735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【示例】陌上柔桑破嫩芽</a:t>
            </a:r>
            <a:endParaRPr lang="en-US" altLang="zh-CN" sz="2400" dirty="0"/>
          </a:p>
        </p:txBody>
      </p:sp>
      <p:sp>
        <p:nvSpPr>
          <p:cNvPr id="7" name="QB_5_AN.29_1#a0b43b18e.blank?vcp=1&amp;pid=97db4c6b6&amp;color=0,0,0&amp;vpa=14&amp;vtp=1&amp;bbb=1"/>
          <p:cNvSpPr/>
          <p:nvPr/>
        </p:nvSpPr>
        <p:spPr>
          <a:xfrm>
            <a:off x="3046381" y="481774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喜爱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0_1#c026dc955?sp=1&amp;vcp=1&amp;pid=97db4c6b6&amp;color=0,0,0&amp;vtp=1&amp;bt=1&amp;bbb=1&amp;hb=1"/>
          <p:cNvSpPr/>
          <p:nvPr/>
        </p:nvSpPr>
        <p:spPr>
          <a:xfrm>
            <a:off x="896112" y="20760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2.诗词都很讲究炼字，《鹧鸪天·代人赋》中“城中桃李愁风雨”的“愁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当作人来写。《宿新市徐公店》中的“急”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字也用得形象贴切，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儿童(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的形象跃然纸上。（3分）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.喜爱动物 B.粗心大意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.天真烂漫 D.聪明伶俐</a:t>
            </a:r>
            <a:endParaRPr lang="en-US" altLang="zh-CN" sz="2400" dirty="0"/>
          </a:p>
        </p:txBody>
      </p:sp>
      <p:sp>
        <p:nvSpPr>
          <p:cNvPr id="3" name="QB_5_AN.31_1#c026dc955.blank?vcp=1&amp;pid=97db4c6b6&amp;color=0,0,0&amp;vpa=15&amp;vtp=1&amp;bbb=1"/>
          <p:cNvSpPr/>
          <p:nvPr/>
        </p:nvSpPr>
        <p:spPr>
          <a:xfrm>
            <a:off x="1522381" y="260686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桃李</a:t>
            </a:r>
            <a:endParaRPr lang="en-US" altLang="zh-CN" sz="2400" dirty="0"/>
          </a:p>
        </p:txBody>
      </p:sp>
      <p:sp>
        <p:nvSpPr>
          <p:cNvPr id="4" name="QB_5_AN.32_1#c026dc955.bracket?vcp=1&amp;pid=97db4c6b6&amp;color=0,0,0&amp;vpa=16&amp;vtp=1"/>
          <p:cNvSpPr/>
          <p:nvPr/>
        </p:nvSpPr>
        <p:spPr>
          <a:xfrm>
            <a:off x="1674781" y="320376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3_1#be4c6ace5?sp=1&amp;vcp=1&amp;pid=97db4c6b6&amp;color=0,0,0&amp;vtp=1&amp;bt=1&amp;bbb=1"/>
          <p:cNvSpPr/>
          <p:nvPr/>
        </p:nvSpPr>
        <p:spPr>
          <a:xfrm>
            <a:off x="896112" y="147123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3.仔细观察下面的两幅图，结合《宿新市徐公店》，完成填空。（4分）</a:t>
            </a:r>
            <a:endParaRPr lang="en-US" altLang="zh-CN" sz="2400" dirty="0"/>
          </a:p>
        </p:txBody>
      </p:sp>
      <p:pic>
        <p:nvPicPr>
          <p:cNvPr id="3" name="QO_5_BD.33_3#be4c6ace5?iti=1&amp;htil=1&amp;vcp=1&amp;pid=97db4c6b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8256" y="2083118"/>
            <a:ext cx="2907792" cy="267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33_4#be4c6ace5?iti=2&amp;htil=1&amp;vcp=1&amp;pid=97db4c6b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2048" y="2083118"/>
            <a:ext cx="2907792" cy="267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33_5#be4c6ace5?iti=1&amp;htil=1&amp;vcp=1&amp;pid=97db4c6b6&amp;color=0,0,0&amp;vtp=1&amp;bbb=1"/>
          <p:cNvSpPr/>
          <p:nvPr/>
        </p:nvSpPr>
        <p:spPr>
          <a:xfrm>
            <a:off x="3239421" y="4889310"/>
            <a:ext cx="525462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图1</a:t>
            </a:r>
            <a:endParaRPr lang="en-US" altLang="zh-CN" sz="2400" dirty="0"/>
          </a:p>
        </p:txBody>
      </p:sp>
      <p:sp>
        <p:nvSpPr>
          <p:cNvPr id="6" name="QO_5_BD.33_6#be4c6ace5?iti=2&amp;htil=1&amp;vcp=1&amp;pid=97db4c6b6&amp;color=0,0,0&amp;vtp=1&amp;bbb=1"/>
          <p:cNvSpPr/>
          <p:nvPr/>
        </p:nvSpPr>
        <p:spPr>
          <a:xfrm>
            <a:off x="8433213" y="4889310"/>
            <a:ext cx="525462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图2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4_1#726348e84?vcp=1&amp;pid=be4c6ace5&amp;color=0,0,0&amp;vtp=1&amp;bt=1&amp;bbb=1&amp;hb=1"/>
          <p:cNvSpPr/>
          <p:nvPr/>
        </p:nvSpPr>
        <p:spPr>
          <a:xfrm>
            <a:off x="896112" y="210159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（1）喜爱书画的聪聪想给这两幅图配上合适的诗句，图1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可以配“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可以配“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endParaRPr lang="en-US" altLang="zh-CN" sz="2400" dirty="0"/>
          </a:p>
        </p:txBody>
      </p:sp>
      <p:sp>
        <p:nvSpPr>
          <p:cNvPr id="3" name="QB_6_AN.35_1#726348e84.blank?vcp=1&amp;pid=be4c6ace5&amp;color=0,0,0&amp;vpa=17&amp;vtp=1&amp;bbb=1&amp;hb=1"/>
          <p:cNvSpPr/>
          <p:nvPr/>
        </p:nvSpPr>
        <p:spPr>
          <a:xfrm>
            <a:off x="896112" y="2073657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儿童急走追黄蝶</a:t>
            </a:r>
            <a:endParaRPr lang="en-US" altLang="zh-CN" sz="2400" dirty="0"/>
          </a:p>
        </p:txBody>
      </p:sp>
      <p:sp>
        <p:nvSpPr>
          <p:cNvPr id="4" name="QB_6_AN.36_1#726348e84.blank?vcp=1&amp;pid=be4c6ace5&amp;color=0,0,0&amp;vpa=18&amp;vtp=1&amp;bbb=1"/>
          <p:cNvSpPr/>
          <p:nvPr/>
        </p:nvSpPr>
        <p:spPr>
          <a:xfrm>
            <a:off x="4265580" y="2610867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飞入菜花无处寻</a:t>
            </a:r>
            <a:endParaRPr lang="en-US" altLang="zh-CN" sz="2400" dirty="0"/>
          </a:p>
        </p:txBody>
      </p:sp>
      <p:sp>
        <p:nvSpPr>
          <p:cNvPr id="5" name="QB_6_AS.37_1#726348e84?vcp=1&amp;pid=be4c6ace5&amp;color=0,0,0&amp;vtp=1&amp;bbb=1&amp;hb=1"/>
          <p:cNvSpPr/>
          <p:nvPr/>
        </p:nvSpPr>
        <p:spPr>
          <a:xfrm>
            <a:off x="896112" y="320992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题中，通过观察可知，图1中的儿童正在追蝴蝶，所以可配诗句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“儿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童急走追黄蝶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”；图2中的蝴蝶已经不见，儿童正在寻找蝴蝶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，所以可配诗句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飞入菜花无处寻”。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1609c3d3d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第一单元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8_1#956424e2b?vcp=1&amp;pid=be4c6ace5&amp;color=0,0,0&amp;vtp=1&amp;bt=1&amp;bbb=1&amp;hb=1"/>
          <p:cNvSpPr/>
          <p:nvPr/>
        </p:nvSpPr>
        <p:spPr>
          <a:xfrm>
            <a:off x="896112" y="23591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（2）慧慧以“蝶”字为关键字，加上从这首诗中摘录出来的字组成词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，分别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给这两幅图命名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。图1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的名称应是“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”，图2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的名称应是“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endParaRPr lang="en-US" altLang="zh-CN" sz="2400" dirty="0"/>
          </a:p>
        </p:txBody>
      </p:sp>
      <p:sp>
        <p:nvSpPr>
          <p:cNvPr id="3" name="QB_6_AN.39_1#956424e2b.blank?vcp=1&amp;pid=be4c6ace5&amp;color=0,0,0&amp;vpa=19&amp;vtp=1"/>
          <p:cNvSpPr/>
          <p:nvPr/>
        </p:nvSpPr>
        <p:spPr>
          <a:xfrm>
            <a:off x="5637180" y="28684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追</a:t>
            </a:r>
            <a:endParaRPr lang="en-US" altLang="zh-CN" sz="2400" dirty="0"/>
          </a:p>
        </p:txBody>
      </p:sp>
      <p:sp>
        <p:nvSpPr>
          <p:cNvPr id="4" name="QB_6_AN.40_1#956424e2b.blank?vcp=1&amp;pid=be4c6ace5&amp;color=0,0,0&amp;vpa=20&amp;vtp=1"/>
          <p:cNvSpPr/>
          <p:nvPr/>
        </p:nvSpPr>
        <p:spPr>
          <a:xfrm>
            <a:off x="9447181" y="28684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寻</a:t>
            </a:r>
            <a:endParaRPr lang="en-US" altLang="zh-CN" sz="2400" dirty="0"/>
          </a:p>
        </p:txBody>
      </p:sp>
      <p:sp>
        <p:nvSpPr>
          <p:cNvPr id="5" name="QB_6_AS.41_1#956424e2b?vcp=1&amp;pid=be4c6ace5&amp;color=0,0,0&amp;vtp=1&amp;bbb=1&amp;hb=1"/>
          <p:cNvSpPr/>
          <p:nvPr/>
        </p:nvSpPr>
        <p:spPr>
          <a:xfrm>
            <a:off x="896112" y="34629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题中，需要通过抓关键词的方法为图命名，结合图片内容分析，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图1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的名称应是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“追蝶”，图2的名称应是“寻蝶”。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42_1#be4c6ace5?vcp=1&amp;pid=97db4c6b6&amp;color=0,0,0&amp;vtp=1&amp;bt=1&amp;bbb=1"/>
          <p:cNvSpPr/>
          <p:nvPr/>
        </p:nvSpPr>
        <p:spPr>
          <a:xfrm>
            <a:off x="896112" y="31859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本题考查对诗歌的理解。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4a621357?vcp=1&amp;pid=d2749ba7b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（二）乡村的春天（节选）（16分）</a:t>
            </a:r>
            <a:endParaRPr lang="en-US" altLang="zh-CN" sz="2600" dirty="0"/>
          </a:p>
        </p:txBody>
      </p:sp>
      <p:sp>
        <p:nvSpPr>
          <p:cNvPr id="3" name="QM_4_BD.43_1#796779c13?vcp=1&amp;pid=d4a621357&amp;color=0,0,0&amp;vtp=1&amp;bbb=1"/>
          <p:cNvSpPr/>
          <p:nvPr/>
        </p:nvSpPr>
        <p:spPr>
          <a:xfrm>
            <a:off x="896112" y="128466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①记得小时候，早春时节，父亲会带我们姐弟去野外春游。</a:t>
            </a:r>
            <a:endParaRPr lang="en-US" altLang="zh-CN" sz="2400" dirty="0"/>
          </a:p>
        </p:txBody>
      </p:sp>
      <p:sp>
        <p:nvSpPr>
          <p:cNvPr id="4" name="QM_4_BD.43_2#796779c13?sp=1&amp;vcp=1&amp;pid=d4a621357&amp;color=0,0,0&amp;vtp=1&amp;bbb=1&amp;hb=1"/>
          <p:cNvSpPr/>
          <p:nvPr/>
        </p:nvSpPr>
        <p:spPr>
          <a:xfrm>
            <a:off x="896112" y="183115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②踏着窄窄的田间小路，两旁是开垦地，种着一畦一畦的农作物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。攀着竹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架子生长的是荷兰豆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，卧在地上圆嘟嘟的是椰菜，黄灿灿的是油菜花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，微风过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，风里弥漫着青蒜浓郁的香气。</a:t>
            </a:r>
            <a:endParaRPr lang="en-US" altLang="zh-CN" sz="2400" dirty="0"/>
          </a:p>
        </p:txBody>
      </p:sp>
      <p:sp>
        <p:nvSpPr>
          <p:cNvPr id="5" name="QM_4_BD.43_3#796779c13?sp=1&amp;vcp=1&amp;pid=d4a621357&amp;color=0,0,0&amp;vtp=1&amp;bbb=1&amp;hb=1"/>
          <p:cNvSpPr/>
          <p:nvPr/>
        </p:nvSpPr>
        <p:spPr>
          <a:xfrm>
            <a:off x="896112" y="348215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③田埂边，水渠里的水缓缓地流淌着。探下头看时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，你会发现水里有小小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的蝌蚪在欢快地游动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。我和弟弟忍不住用手掬起一捧水，运气好时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，一捧水就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能捞到两三条蝌蚪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。我们兴奋得哇哇大叫，比赛谁捉的蝌蚪多。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3_4#796779c13?sp=1&amp;vcp=1&amp;pid=d4a621357&amp;color=0,0,0&amp;vtp=1&amp;bt=1&amp;bbb=1&amp;hb=1"/>
          <p:cNvSpPr/>
          <p:nvPr/>
        </p:nvSpPr>
        <p:spPr>
          <a:xfrm>
            <a:off x="896112" y="98348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④田地上，不知名的小草正在争先恐后地冒出新绿。人走在上面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，脚下软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绵绵的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，一股青草的清新气息扑面而来。人走过后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，被踩踏的小草依然抬起头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，笑对春风。</a:t>
            </a:r>
            <a:endParaRPr lang="en-US" altLang="zh-CN" sz="2400" dirty="0"/>
          </a:p>
        </p:txBody>
      </p:sp>
      <p:sp>
        <p:nvSpPr>
          <p:cNvPr id="3" name="QM_4_BD.43_5#796779c13?sp=1&amp;vcp=1&amp;pid=d4a621357&amp;color=0,0,0&amp;vtp=1&amp;bbb=1&amp;hb=1"/>
          <p:cNvSpPr/>
          <p:nvPr/>
        </p:nvSpPr>
        <p:spPr>
          <a:xfrm>
            <a:off x="896112" y="264020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⑤来到山脚下，你会发现从山脚到山腰栽满了桃树。桃花妖娆烂漫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，像可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爱的精灵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，各施手段，攀于枝头。它们或正，或侧，或仰，或俯，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有的如粉荷，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有的如胭脂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4_BD.43_6#796779c13?sp=1&amp;vcp=1&amp;pid=d4a621357&amp;color=0,0,0&amp;vtp=1&amp;bbb=1&amp;hb=1"/>
          <p:cNvSpPr/>
          <p:nvPr/>
        </p:nvSpPr>
        <p:spPr>
          <a:xfrm>
            <a:off x="896112" y="429120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⑥我们终于爬上山顶，放眼望去，那半个山城的粉红哟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，让人忍不住联想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起陶渊明笔下的桃花源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。桃花馥郁的香气惹来了辛勤的蜜蜂和美丽的蝴蝶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飞蝶舞的景象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，为春天增添了蓬勃的生机。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3_7#796779c13?vcp=1&amp;pid=d4a621357&amp;color=0,0,0&amp;vtp=1&amp;bt=1&amp;bbb=1&amp;hb=1"/>
          <p:cNvSpPr/>
          <p:nvPr/>
        </p:nvSpPr>
        <p:spPr>
          <a:xfrm>
            <a:off x="896112" y="900000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⑦如今，我和弟弟早已走出乡村，住在节奏匆忙的大都市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。有时我们把父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亲接来城里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，可没过几天，父亲就归乡心切，不愿久留。在他心里，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那个美丽、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安宁的乡村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，是他永远的根。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有删改）</a:t>
            </a:r>
            <a:endParaRPr lang="en-US" altLang="zh-CN" sz="2400" dirty="0"/>
          </a:p>
        </p:txBody>
      </p:sp>
      <p:sp>
        <p:nvSpPr>
          <p:cNvPr id="3" name="QB_5_BD.44_1#2f52c182c?sp=1&amp;vcp=1&amp;pid=796779c13&amp;color=0,0,0&amp;vtp=1&amp;bbb=1&amp;hb=1"/>
          <p:cNvSpPr/>
          <p:nvPr/>
        </p:nvSpPr>
        <p:spPr>
          <a:xfrm>
            <a:off x="896112" y="310281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1.短文是按照空间顺序记叙的，请从文中找出相应的词语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，把父亲带姐弟俩春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游的路线图补充完整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pic>
        <p:nvPicPr>
          <p:cNvPr id="4" name="QB_5_BD.44_2#2f52c182c?vcp=1&amp;pid=796779c13&amp;color=0,0,0&amp;tib=255,255,255&amp;vip=21#2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6312" y="4270834"/>
            <a:ext cx="7187184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45_1#2f52c182c.blank?vcp=1&amp;pid=796779c13&amp;color=0,0,0&amp;vpa=21&amp;vtp=1"/>
          <p:cNvSpPr/>
          <p:nvPr/>
        </p:nvSpPr>
        <p:spPr>
          <a:xfrm>
            <a:off x="4882896" y="4508578"/>
            <a:ext cx="1481328" cy="2011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田埂边</a:t>
            </a:r>
            <a:endParaRPr lang="en-US" altLang="zh-CN" dirty="0"/>
          </a:p>
        </p:txBody>
      </p:sp>
      <p:sp>
        <p:nvSpPr>
          <p:cNvPr id="6" name="QB_5_AN.46_1#2f52c182c.blank?vcp=1&amp;pid=796779c13&amp;color=0,0,0&amp;vpa=22&amp;vtp=1"/>
          <p:cNvSpPr/>
          <p:nvPr/>
        </p:nvSpPr>
        <p:spPr>
          <a:xfrm>
            <a:off x="7525512" y="4490290"/>
            <a:ext cx="1453896" cy="2194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田地上</a:t>
            </a:r>
            <a:endParaRPr lang="en-US" altLang="zh-CN" dirty="0"/>
          </a:p>
        </p:txBody>
      </p:sp>
      <p:sp>
        <p:nvSpPr>
          <p:cNvPr id="7" name="QB_5_AN.47_1#2f52c182c.blank?vcp=1&amp;pid=796779c13&amp;color=0,0,0&amp;vpa=23&amp;vtp=1"/>
          <p:cNvSpPr/>
          <p:nvPr/>
        </p:nvSpPr>
        <p:spPr>
          <a:xfrm>
            <a:off x="4572000" y="5569282"/>
            <a:ext cx="1746504" cy="1737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山脚下</a:t>
            </a:r>
            <a:endParaRPr lang="en-US" altLang="zh-CN" dirty="0"/>
          </a:p>
        </p:txBody>
      </p:sp>
      <p:sp>
        <p:nvSpPr>
          <p:cNvPr id="8" name="QB_5_AN.48_1#2f52c182c.blank?vcp=1&amp;pid=796779c13&amp;color=0,0,0&amp;vpa=24&amp;vtp=1"/>
          <p:cNvSpPr/>
          <p:nvPr/>
        </p:nvSpPr>
        <p:spPr>
          <a:xfrm>
            <a:off x="7507224" y="5541850"/>
            <a:ext cx="1371600" cy="1737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山顶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9_1#96a282763?sp=1&amp;vcp=1&amp;pid=796779c13&amp;color=0,0,0&amp;vtp=1&amp;bt=1&amp;bbb=1"/>
          <p:cNvSpPr/>
          <p:nvPr/>
        </p:nvSpPr>
        <p:spPr>
          <a:xfrm>
            <a:off x="896112" y="127793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2.读短文，想象画面，试着给短文描绘出的每幅图命名。（4分）</a:t>
            </a:r>
            <a:endParaRPr lang="en-US" altLang="zh-CN" sz="2400" dirty="0"/>
          </a:p>
        </p:txBody>
      </p:sp>
      <p:graphicFrame>
        <p:nvGraphicFramePr>
          <p:cNvPr id="26" name="QB_5_BD.49_2#96a282763?colgroup=5,7,5,5,5&amp;vcp=1&amp;pid=796779c13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852738"/>
              </p:ext>
            </p:extLst>
          </p:nvPr>
        </p:nvGraphicFramePr>
        <p:xfrm>
          <a:off x="896112" y="1889824"/>
          <a:ext cx="10360152" cy="1965706"/>
        </p:xfrm>
        <a:graphic>
          <a:graphicData uri="http://schemas.openxmlformats.org/drawingml/2006/table">
            <a:tbl>
              <a:tblPr/>
              <a:tblGrid>
                <a:gridCol w="1975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7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8285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第②自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然段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第③自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然段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第④自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然段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第⑤自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然段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第⑥自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然段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285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田间农作物图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田地青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草图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山顶蜂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蝶图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B_5_AN.50_1#96a282763.blank?vcp=1&amp;pid=796779c13&amp;color=0,0,0&amp;vpa=25&amp;vtp=1&amp;bbb=1"/>
          <p:cNvSpPr/>
          <p:nvPr/>
        </p:nvSpPr>
        <p:spPr>
          <a:xfrm>
            <a:off x="2985285" y="3103563"/>
            <a:ext cx="2354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田埂水渠蝌蚪图</a:t>
            </a:r>
            <a:endParaRPr lang="en-US" altLang="zh-CN" sz="2400" dirty="0"/>
          </a:p>
        </p:txBody>
      </p:sp>
      <p:sp>
        <p:nvSpPr>
          <p:cNvPr id="5" name="QB_5_AN.51_1#96a282763.blank?vcp=1&amp;pid=796779c13&amp;color=0,0,0&amp;vpa=26&amp;vtp=1&amp;bbb=1"/>
          <p:cNvSpPr/>
          <p:nvPr/>
        </p:nvSpPr>
        <p:spPr>
          <a:xfrm>
            <a:off x="7336813" y="3103563"/>
            <a:ext cx="17446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山脚桃花图</a:t>
            </a:r>
            <a:endParaRPr lang="en-US" altLang="zh-CN" sz="2400" dirty="0"/>
          </a:p>
        </p:txBody>
      </p:sp>
      <p:sp>
        <p:nvSpPr>
          <p:cNvPr id="6" name="QB_5_BD.52_1#035534e77?vcp=1&amp;pid=796779c13&amp;color=0,0,0&amp;vtp=1&amp;bbb=1&amp;hb=1"/>
          <p:cNvSpPr/>
          <p:nvPr/>
        </p:nvSpPr>
        <p:spPr>
          <a:xfrm>
            <a:off x="896112" y="398532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②~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⑥自然段依次描写了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蝌蚪、小草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、桃花等景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物。作者认为乡村特有的景物为春天增添了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,这表达了作者对乡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村美景的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之情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。（6分）</a:t>
            </a:r>
            <a:endParaRPr lang="en-US" altLang="zh-CN" sz="2400" dirty="0"/>
          </a:p>
        </p:txBody>
      </p:sp>
      <p:pic>
        <p:nvPicPr>
          <p:cNvPr id="7" name="QB_5_BD.52_1#035534e77?vcp=1&amp;pid=796779c13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4072192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5_AN.53_1#035534e77.blank?vcp=1&amp;pid=796779c13&amp;color=0,0,0&amp;vpa=27&amp;vtp=1&amp;bbb=1"/>
          <p:cNvSpPr/>
          <p:nvPr/>
        </p:nvSpPr>
        <p:spPr>
          <a:xfrm>
            <a:off x="6551581" y="3957384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农作物</a:t>
            </a:r>
            <a:endParaRPr lang="en-US" altLang="zh-CN" sz="2400" dirty="0"/>
          </a:p>
        </p:txBody>
      </p:sp>
      <p:sp>
        <p:nvSpPr>
          <p:cNvPr id="9" name="QB_5_AN.54_1#035534e77.blank?vcp=1&amp;pid=796779c13&amp;color=0,0,0&amp;vpa=28&amp;vtp=1&amp;bbb=1"/>
          <p:cNvSpPr/>
          <p:nvPr/>
        </p:nvSpPr>
        <p:spPr>
          <a:xfrm>
            <a:off x="6703981" y="4516184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蓬勃的生机</a:t>
            </a:r>
            <a:endParaRPr lang="en-US" altLang="zh-CN" sz="2400" dirty="0"/>
          </a:p>
        </p:txBody>
      </p:sp>
      <p:sp>
        <p:nvSpPr>
          <p:cNvPr id="10" name="QB_5_AN.55_1#035534e77.blank?vcp=1&amp;pid=796779c13&amp;color=0,0,0&amp;vpa=29&amp;vtp=1&amp;bbb=1"/>
          <p:cNvSpPr/>
          <p:nvPr/>
        </p:nvSpPr>
        <p:spPr>
          <a:xfrm>
            <a:off x="2131981" y="5053394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喜爱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6_1#61485c5e5?vcp=1&amp;vopoq=1&amp;pid=796779c13&amp;color=0,0,0&amp;vtp=1&amp;bt=1&amp;bbb=1"/>
          <p:cNvSpPr/>
          <p:nvPr/>
        </p:nvSpPr>
        <p:spPr>
          <a:xfrm>
            <a:off x="896112" y="26299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4.“父亲就归乡心切，不愿久留”,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这主要是因为(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5_AN.57_1#61485c5e5.bracket?vcp=1&amp;vopoq=1&amp;pid=796779c13&amp;color=0,0,0&amp;vpa=30&amp;vtp=1"/>
          <p:cNvSpPr/>
          <p:nvPr/>
        </p:nvSpPr>
        <p:spPr>
          <a:xfrm>
            <a:off x="7770781" y="261848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56_2#61485c5e5.choices?vcp=1&amp;vopoq=1&amp;pid=796779c13&amp;color=0,0,0&amp;vtp=1&amp;bbb=1"/>
          <p:cNvSpPr/>
          <p:nvPr/>
        </p:nvSpPr>
        <p:spPr>
          <a:xfrm>
            <a:off x="896112" y="316928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.大都市生活节奏快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.乡村风景美丽安宁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C.乡村是他永远的根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.大都市的风景不如乡村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a86ac336?vcp=1&amp;pid=1609c3d3d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四、【书写乡村】请你根据要求进行写作。（30分）</a:t>
            </a:r>
            <a:endParaRPr lang="en-US" altLang="zh-CN" sz="2800" dirty="0"/>
          </a:p>
        </p:txBody>
      </p:sp>
      <p:sp>
        <p:nvSpPr>
          <p:cNvPr id="3" name="QO_3_BD.58_1#6050d3141?vcp=1&amp;pid=ea86ac336&amp;color=0,0,0&amp;vtp=1&amp;bbb=1&amp;hb=1"/>
          <p:cNvSpPr/>
          <p:nvPr/>
        </p:nvSpPr>
        <p:spPr>
          <a:xfrm>
            <a:off x="896112" y="131756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返程后，老师给大家布置了习作任务，请你任选一个主题，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写一篇作文。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自拟题目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，内容清楚，语句通顺，书写工整，不少于400字。（请另附作文纸）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主题一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：令人难忘的乡村游玩经历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主题二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：我的乡下乐园</a:t>
            </a:r>
            <a:endParaRPr lang="en-US" altLang="zh-CN" sz="2400" dirty="0"/>
          </a:p>
        </p:txBody>
      </p:sp>
      <p:sp>
        <p:nvSpPr>
          <p:cNvPr id="4" name="QO_3_AN.59_1#6050d3141?vcp=1&amp;pid=ea86ac336&amp;color=0,0,0&amp;vtp=1&amp;bbb=1"/>
          <p:cNvSpPr/>
          <p:nvPr/>
        </p:nvSpPr>
        <p:spPr>
          <a:xfrm>
            <a:off x="896112" y="35071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034cf413f?vcp=1&amp;pid=1609c3d3d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787" y="2795588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034cf413f?vcp=1&amp;pid=1609c3d3d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学校组织同学们走进美丽的乡村，感受独特的田园风光，请你来参加！</a:t>
            </a:r>
            <a:endParaRPr lang="en-US" altLang="zh-CN" sz="100" dirty="0"/>
          </a:p>
        </p:txBody>
      </p:sp>
      <p:pic>
        <p:nvPicPr>
          <p:cNvPr id="4" name="P_2_BD#034cf413f?vcp=1&amp;pid=1609c3d3d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9158" y="2772728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75aa2086?vcp=1&amp;pid=1609c3d3d&amp;color=0,0,0&amp;vtp=1&amp;bt=1&amp;bbb=1&amp;hb=1"/>
          <p:cNvSpPr/>
          <p:nvPr/>
        </p:nvSpPr>
        <p:spPr>
          <a:xfrm>
            <a:off x="896112" y="900000"/>
            <a:ext cx="10392018" cy="868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</a:t>
            </a:r>
            <a:r>
              <a:rPr lang="en-US" altLang="zh-CN" sz="2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感受美丽乡村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】同学们首先来到了安阳的一个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小乡村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。牛牛把自己的游玩感触发到了朋友圈。（35分）</a:t>
            </a:r>
            <a:endParaRPr lang="en-US" altLang="zh-CN" sz="2800" dirty="0"/>
          </a:p>
        </p:txBody>
      </p:sp>
      <p:pic>
        <p:nvPicPr>
          <p:cNvPr id="3" name="C_2_BD#975aa2086?vcp=1&amp;pid=1609c3d3d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63" y="901524"/>
            <a:ext cx="1810512" cy="438912"/>
          </a:xfrm>
          <a:prstGeom prst="rect">
            <a:avLst/>
          </a:prstGeom>
        </p:spPr>
      </p:pic>
      <p:graphicFrame>
        <p:nvGraphicFramePr>
          <p:cNvPr id="5" name="QM_3_BD.1_1#17005cbfa?colgroup=33&amp;vcp=1&amp;pid=975aa2086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79661"/>
              </p:ext>
            </p:extLst>
          </p:nvPr>
        </p:nvGraphicFramePr>
        <p:xfrm>
          <a:off x="896112" y="1885330"/>
          <a:ext cx="10369296" cy="399351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9351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牛牛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在安阳的一个小村庄里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疏落有致的篱笆墙内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母鸡正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shu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à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lǐnɡ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一群小鸡在杂草间觅食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绮丽的晚霞中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两个小孩dūn（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）在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wū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）下闻着花香;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房前爬满的藤蔓是木屋特有的zhu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nɡ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shì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体验在田间锄草的劳动之味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感受村民用朴素的家乡话唱</a:t>
                      </a:r>
                      <a:r>
                        <a:rPr lang="en-US" altLang="zh-CN" sz="2400" b="0" i="0" u="sng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的语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言之妙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这美好的田园生活真是抚慰人心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nɡ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ruò（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）此时你看到这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hé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xié（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）美好的画面,应该也无法用语言来mi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huì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）吧!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刚刚</a:t>
                      </a:r>
                      <a:endParaRPr lang="en-US" altLang="zh-CN" sz="1200" dirty="0"/>
                    </a:p>
                    <a:p>
                      <a:pPr marL="0" lvl="0" indent="0"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QM_3_BD.1_2#17005cbfa.table_image?tii=1&amp;vcp=1&amp;pid=975aa208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7862" y="1917080"/>
            <a:ext cx="283464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M_3_BD.1_3#17005cbfa.table_image?tii=2&amp;vcp=1&amp;pid=975aa2086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11012" y="5466476"/>
            <a:ext cx="539496" cy="2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M_3_BD.1_1#17005cbfa?colgroup=33&amp;vcp=1&amp;pid=975aa2086&amp;color=0,0,0&amp;vtp=1&amp;bbb=1&amp;hb=1&amp;zzd= 3">
            <a:extLst>
              <a:ext uri="{FF2B5EF4-FFF2-40B4-BE49-F238E27FC236}">
                <a16:creationId xmlns:a16="http://schemas.microsoft.com/office/drawing/2014/main" id="{06ADCF26-712F-B3F4-DBEE-267F70225569}"/>
              </a:ext>
            </a:extLst>
          </p:cNvPr>
          <p:cNvSpPr/>
          <p:nvPr/>
        </p:nvSpPr>
        <p:spPr>
          <a:xfrm>
            <a:off x="6575194" y="27975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3_BD.1_1#17005cbfa?colgroup=33&amp;vcp=1&amp;pid=975aa2086&amp;color=0,0,0&amp;vtp=1&amp;bbb=1&amp;hb=1&amp;zzd= 4">
            <a:extLst>
              <a:ext uri="{FF2B5EF4-FFF2-40B4-BE49-F238E27FC236}">
                <a16:creationId xmlns:a16="http://schemas.microsoft.com/office/drawing/2014/main" id="{4764CEDD-5F9E-85F0-DEE5-251FD7C1B838}"/>
              </a:ext>
            </a:extLst>
          </p:cNvPr>
          <p:cNvSpPr/>
          <p:nvPr/>
        </p:nvSpPr>
        <p:spPr>
          <a:xfrm>
            <a:off x="3997094" y="32420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3_BD.1_1#17005cbfa?colgroup=33&amp;vcp=1&amp;pid=975aa2086&amp;color=0,0,0&amp;vtp=1&amp;bbb=1&amp;hb=1&amp;zzd= 6">
            <a:extLst>
              <a:ext uri="{FF2B5EF4-FFF2-40B4-BE49-F238E27FC236}">
                <a16:creationId xmlns:a16="http://schemas.microsoft.com/office/drawing/2014/main" id="{4CD919E3-B3F7-F641-CEDE-12E4C353FBC7}"/>
              </a:ext>
            </a:extLst>
          </p:cNvPr>
          <p:cNvSpPr/>
          <p:nvPr/>
        </p:nvSpPr>
        <p:spPr>
          <a:xfrm>
            <a:off x="8391294" y="41310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3_BD.1_1#17005cbfa?colgroup=33&amp;vcp=1&amp;pid=975aa2086&amp;color=0,0,0&amp;vtp=1&amp;bbb=1&amp;hb=1&amp;zzd= 7">
            <a:extLst>
              <a:ext uri="{FF2B5EF4-FFF2-40B4-BE49-F238E27FC236}">
                <a16:creationId xmlns:a16="http://schemas.microsoft.com/office/drawing/2014/main" id="{491C6E81-DCE7-43B3-7F8C-6B0D01E486F6}"/>
              </a:ext>
            </a:extLst>
          </p:cNvPr>
          <p:cNvSpPr/>
          <p:nvPr/>
        </p:nvSpPr>
        <p:spPr>
          <a:xfrm>
            <a:off x="5660794" y="45755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QM_3_BD.1_4#17005cbfa?colgroup=33&amp;vcp=1&amp;pid=975aa2086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127159"/>
              </p:ext>
            </p:extLst>
          </p:nvPr>
        </p:nvGraphicFramePr>
        <p:xfrm>
          <a:off x="896112" y="2174304"/>
          <a:ext cx="10369296" cy="2509393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5564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乐乐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小星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轩轩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李老师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班长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382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小星:这里和大城市完全不同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大城市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____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____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处处都是一幅忙碌的景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轩轩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:这个小村子背靠一座大山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傍依一条小溪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可谓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___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溪水叮咚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___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这是多么和谐的乡村景象呀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QM_3_BD.1_5#17005cbfa.table_image?tii=3&amp;vcp=1&amp;pid=975aa2086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7862" y="2258059"/>
            <a:ext cx="283464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_1#4ebe2a942?vcp=1&amp;pid=17005cbfa&amp;color=0,0,0&amp;mp=1&amp;vtp=1&amp;bt=1&amp;bbb=1"/>
          <p:cNvSpPr/>
          <p:nvPr/>
        </p:nvSpPr>
        <p:spPr>
          <a:xfrm>
            <a:off x="896112" y="98755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1.根据语境中的拼音写出正确的字词。（13分）</a:t>
            </a:r>
            <a:endParaRPr lang="en-US" altLang="zh-CN" sz="2400" dirty="0"/>
          </a:p>
        </p:txBody>
      </p:sp>
      <p:sp>
        <p:nvSpPr>
          <p:cNvPr id="3" name="QO_4_AN.3_1#4ebe2a942?vcp=1&amp;pid=17005cbfa&amp;color=0,0,0&amp;vtp=1&amp;bbb=1"/>
          <p:cNvSpPr/>
          <p:nvPr/>
        </p:nvSpPr>
        <p:spPr>
          <a:xfrm>
            <a:off x="896112" y="15283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率领; 蹲; 屋檐; 装饰; 倘若; 和谐; 描绘</a:t>
            </a:r>
            <a:endParaRPr lang="en-US" altLang="zh-CN" sz="2400" dirty="0"/>
          </a:p>
        </p:txBody>
      </p:sp>
      <p:sp>
        <p:nvSpPr>
          <p:cNvPr id="4" name="QC_4_BD.4_1#fee0c0051?vcp=1&amp;vopoq=1&amp;pid=17005cbfa&amp;color=0,0,0&amp;vtp=1&amp;bbb=1"/>
          <p:cNvSpPr/>
          <p:nvPr/>
        </p:nvSpPr>
        <p:spPr>
          <a:xfrm>
            <a:off x="896112" y="206305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2.下列加点字的注音，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有误的一项是(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5" name="QC_4_AN.5_1#fee0c0051.bracket?vcp=1&amp;vopoq=1&amp;pid=17005cbfa&amp;color=0,0,0&amp;vpa=1&amp;vtp=1"/>
          <p:cNvSpPr/>
          <p:nvPr/>
        </p:nvSpPr>
        <p:spPr>
          <a:xfrm>
            <a:off x="6094380" y="205162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4_2#fee0c0051.choices?vcp=1&amp;vopoq=1&amp;pid=17005cbfa&amp;color=0,0,0&amp;vtp=1&amp;bbb=1"/>
          <p:cNvSpPr/>
          <p:nvPr/>
        </p:nvSpPr>
        <p:spPr>
          <a:xfrm>
            <a:off x="896112" y="25977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A.篱笆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lǐ）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B.杂草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C.朴素（sù）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D.抚慰（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wèi）</a:t>
            </a:r>
            <a:endParaRPr lang="en-US" altLang="zh-CN" sz="2400" dirty="0"/>
          </a:p>
        </p:txBody>
      </p:sp>
      <p:sp>
        <p:nvSpPr>
          <p:cNvPr id="7" name="QC_4_BD.6_1#6e80425ba?vcp=1&amp;vopoq=1&amp;pid=17005cbfa&amp;color=0,0,0&amp;vtp=1&amp;bbb=1&amp;hb=1"/>
          <p:cNvSpPr/>
          <p:nvPr/>
        </p:nvSpPr>
        <p:spPr>
          <a:xfrm>
            <a:off x="896112" y="313905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3.下列词语中的“和”与文段中画横线的“和”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的读音相同的一项是(     )。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8" name="QC_4_AN.7_1#6e80425ba.bracket?vcp=1&amp;vopoq=1&amp;pid=17005cbfa&amp;color=0,0,0&amp;vpa=2&amp;vtp=1"/>
          <p:cNvSpPr/>
          <p:nvPr/>
        </p:nvSpPr>
        <p:spPr>
          <a:xfrm>
            <a:off x="10361581" y="3149219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4_BD.6_2#6e80425ba.choices?vcp=1&amp;vopoq=1&amp;pid=17005cbfa&amp;color=0,0,0&amp;vtp=1&amp;bbb=1"/>
          <p:cNvSpPr/>
          <p:nvPr/>
        </p:nvSpPr>
        <p:spPr>
          <a:xfrm>
            <a:off x="896112" y="42360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.和诗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B.和面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C.和美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.和弄</a:t>
            </a:r>
            <a:endParaRPr lang="en-US" altLang="zh-CN" sz="2400" dirty="0"/>
          </a:p>
        </p:txBody>
      </p:sp>
      <p:sp>
        <p:nvSpPr>
          <p:cNvPr id="10" name="QC_4_AS.8_1#6e80425ba?vcp=1&amp;vopoq=1&amp;pid=17005cbfa&amp;color=0,0,0&amp;vtp=1&amp;bbb=1&amp;hb=1"/>
          <p:cNvSpPr/>
          <p:nvPr/>
        </p:nvSpPr>
        <p:spPr>
          <a:xfrm>
            <a:off x="896112" y="477735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本题考查字音。“和”在“唱和”“和诗”中读hè；在“和面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huó；在“和美”中读hé；在“和弄”中读huò。</a:t>
            </a:r>
            <a:endParaRPr lang="en-US" altLang="zh-CN" sz="2400" dirty="0"/>
          </a:p>
        </p:txBody>
      </p:sp>
      <p:sp>
        <p:nvSpPr>
          <p:cNvPr id="11" name="QC_4_BD.4_2#fee0c0051.choices?vcp=1&amp;vopoq=1&amp;pid=17005cbfa&amp;color=0,0,0&amp;vtp=1&amp;bbb=1&amp;zzd= 1">
            <a:extLst>
              <a:ext uri="{FF2B5EF4-FFF2-40B4-BE49-F238E27FC236}">
                <a16:creationId xmlns:a16="http://schemas.microsoft.com/office/drawing/2014/main" id="{C97CB170-FA96-27E0-1F98-B3D5DAA41ACC}"/>
              </a:ext>
            </a:extLst>
          </p:cNvPr>
          <p:cNvSpPr/>
          <p:nvPr/>
        </p:nvSpPr>
        <p:spPr>
          <a:xfrm>
            <a:off x="1334294" y="309772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4_BD.4_2#fee0c0051.choices?vcp=1&amp;vopoq=1&amp;pid=17005cbfa&amp;color=0,0,0&amp;vtp=1&amp;bbb=1&amp;zzd= 1">
            <a:extLst>
              <a:ext uri="{FF2B5EF4-FFF2-40B4-BE49-F238E27FC236}">
                <a16:creationId xmlns:a16="http://schemas.microsoft.com/office/drawing/2014/main" id="{966760EC-FFEC-BFD6-0AF5-98E7C54C4408}"/>
              </a:ext>
            </a:extLst>
          </p:cNvPr>
          <p:cNvSpPr/>
          <p:nvPr/>
        </p:nvSpPr>
        <p:spPr>
          <a:xfrm>
            <a:off x="3991769" y="309772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4_BD.4_2#fee0c0051.choices?vcp=1&amp;vopoq=1&amp;pid=17005cbfa&amp;color=0,0,0&amp;vtp=1&amp;bbb=1&amp;zzd= 1">
            <a:extLst>
              <a:ext uri="{FF2B5EF4-FFF2-40B4-BE49-F238E27FC236}">
                <a16:creationId xmlns:a16="http://schemas.microsoft.com/office/drawing/2014/main" id="{18646BE1-D84A-BB02-A182-28812FF1598E}"/>
              </a:ext>
            </a:extLst>
          </p:cNvPr>
          <p:cNvSpPr/>
          <p:nvPr/>
        </p:nvSpPr>
        <p:spPr>
          <a:xfrm>
            <a:off x="6940709" y="309772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4_BD.4_2#fee0c0051.choices?vcp=1&amp;vopoq=1&amp;pid=17005cbfa&amp;color=0,0,0&amp;vtp=1&amp;bbb=1&amp;zzd= 1">
            <a:extLst>
              <a:ext uri="{FF2B5EF4-FFF2-40B4-BE49-F238E27FC236}">
                <a16:creationId xmlns:a16="http://schemas.microsoft.com/office/drawing/2014/main" id="{0FDD6CEE-FA9C-5EE9-8FA6-8847449521C5}"/>
              </a:ext>
            </a:extLst>
          </p:cNvPr>
          <p:cNvSpPr/>
          <p:nvPr/>
        </p:nvSpPr>
        <p:spPr>
          <a:xfrm>
            <a:off x="9585484" y="309772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9_1#e97cd1778?sp=1&amp;vcp=1&amp;pid=17005cbfa&amp;color=0,0,0&amp;vtp=1&amp;bt=1&amp;bbb=1&amp;hb=1"/>
          <p:cNvSpPr/>
          <p:nvPr/>
        </p:nvSpPr>
        <p:spPr>
          <a:xfrm>
            <a:off x="896112" y="207800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4.同学们纷纷在牛牛的朋友圈下面评论,请你选择恰当的词语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，填在文段中的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横线上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.依山傍水 B.车水马龙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.高楼林立 D.鸡犬相闻</a:t>
            </a:r>
            <a:endParaRPr lang="en-US" altLang="zh-CN" sz="2400" dirty="0"/>
          </a:p>
        </p:txBody>
      </p:sp>
      <p:sp>
        <p:nvSpPr>
          <p:cNvPr id="3" name="QO_4_AN.10_1#e97cd1778?vcp=1&amp;pid=17005cbfa&amp;color=0,0,0&amp;vtp=1&amp;bbb=1"/>
          <p:cNvSpPr/>
          <p:nvPr/>
        </p:nvSpPr>
        <p:spPr>
          <a:xfrm>
            <a:off x="896112" y="42685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【示例】B; 【示例】C; A; D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98e281c3f?vcp=1&amp;vopoq=1&amp;pid=17005cbfa&amp;color=0,0,0&amp;vtp=1&amp;bt=1&amp;bbb=1&amp;hb=1"/>
          <p:cNvSpPr/>
          <p:nvPr/>
        </p:nvSpPr>
        <p:spPr>
          <a:xfrm>
            <a:off x="896112" y="23528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5.小玲想用描写古代儿童有趣生活的诗词给牛牛评论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，下列诗词中不恰当的一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12_1#98e281c3f.bracket?vcp=1&amp;vopoq=1&amp;pid=17005cbfa&amp;color=0,0,0&amp;vpa=3&amp;vtp=1"/>
          <p:cNvSpPr/>
          <p:nvPr/>
        </p:nvSpPr>
        <p:spPr>
          <a:xfrm>
            <a:off x="1827181" y="290017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11_2#98e281c3f.choices?vcp=1&amp;vopoq=1&amp;pid=17005cbfa&amp;color=0,0,0&amp;vtp=1&amp;bbb=1"/>
          <p:cNvSpPr/>
          <p:nvPr/>
        </p:nvSpPr>
        <p:spPr>
          <a:xfrm>
            <a:off x="896112" y="345655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A.最喜小儿亡赖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，溪头卧剥莲蓬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.牧童骑黄牛，歌声振林樾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.儿童散学归来早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，忙趁东风放纸鸢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.梅子黄时日日晴，小溪泛尽却山行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97cca0cae?vcp=1&amp;vopoq=1&amp;pid=17005cbfa&amp;color=0,0,0&amp;vtp=1&amp;bt=1&amp;bbb=1&amp;hb=1"/>
          <p:cNvSpPr/>
          <p:nvPr/>
        </p:nvSpPr>
        <p:spPr>
          <a:xfrm>
            <a:off x="896112" y="96977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6.有时候一个美妙的句子可以清楚地表达自己的情感或想法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。同学们都很喜欢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乡村生活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下列句子中可以表达出对乡村生活的喜爱的选项是(       )。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多选） （3分）</a:t>
            </a:r>
            <a:endParaRPr lang="en-US" altLang="zh-CN" sz="2400" dirty="0"/>
          </a:p>
        </p:txBody>
      </p:sp>
      <p:sp>
        <p:nvSpPr>
          <p:cNvPr id="3" name="QC_4_AN.14_1#97cca0cae.bracket?vcp=1&amp;vopoq=1&amp;pid=17005cbfa&amp;color=0,0,0&amp;vpa=4&amp;vtp=1&amp;bbb=1"/>
          <p:cNvSpPr/>
          <p:nvPr/>
        </p:nvSpPr>
        <p:spPr>
          <a:xfrm>
            <a:off x="9447181" y="1538733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ABD</a:t>
            </a:r>
            <a:endParaRPr lang="en-US" altLang="zh-CN" sz="2400" dirty="0"/>
          </a:p>
        </p:txBody>
      </p:sp>
      <p:sp>
        <p:nvSpPr>
          <p:cNvPr id="4" name="QC_4_BD.13_2#97cca0cae.choices?vcp=1&amp;vopoq=1&amp;pid=17005cbfa&amp;color=0,0,0&amp;vtp=1&amp;bbb=1&amp;hb=1"/>
          <p:cNvSpPr/>
          <p:nvPr/>
        </p:nvSpPr>
        <p:spPr>
          <a:xfrm>
            <a:off x="896112" y="2620899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A.一下车，铺天盖地的绿席卷而来，伴随着浓郁的花香直入心间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，好一派乡村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田园景色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.田野中特有的泥土芳香扑鼻而来，使人心旷神怡，好像步入了奇妙的仙境。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.高大的建筑物巍然耸立，参差错落，远近有致，在蓝天白云的背景下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，描绘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出多种几何图案的剪影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.蒙蒙烟雨中，唯有那份村庄的静谧和美好，从来没有变过。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1246</Words>
  <Application>Microsoft Office PowerPoint</Application>
  <PresentationFormat>宽屏</PresentationFormat>
  <Paragraphs>221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Heiti SC Medium</vt:lpstr>
      <vt:lpstr>KaiTi</vt:lpstr>
      <vt:lpstr>Microsoft YaHei Bold</vt:lpstr>
      <vt:lpstr>等线</vt:lpstr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MicroSoft</cp:lastModifiedBy>
  <cp:revision>3</cp:revision>
  <dcterms:created xsi:type="dcterms:W3CDTF">2025-01-24T07:04:01Z</dcterms:created>
  <dcterms:modified xsi:type="dcterms:W3CDTF">2025-01-24T07:09:02Z</dcterms:modified>
  <cp:category/>
  <cp:contentStatus/>
</cp:coreProperties>
</file>