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80" r:id="rId12"/>
    <p:sldId id="281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28887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85c678118c6a040d4d3326#tid=678f493258ebf60009e437cb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0222992" y="4544568"/>
            <a:ext cx="1892808" cy="83210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4800" b="1" i="0" dirty="0">
                <a:solidFill>
                  <a:srgbClr val="FFFFFF"/>
                </a:solidFill>
                <a:latin typeface="Heiti SC Medium" pitchFamily="34" charset="0"/>
                <a:ea typeface="Heiti SC Medium" pitchFamily="34" charset="-122"/>
                <a:cs typeface="Heiti SC Medium" pitchFamily="34" charset="-120"/>
              </a:rPr>
              <a:t>语 文</a:t>
            </a:r>
            <a:endParaRPr lang="en-US" sz="48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a90288c24?vcp=1&amp;pid=28e48b22c&amp;color=0,0,0&amp;vtp=1&amp;bt=1&amp;bbb=1"/>
          <p:cNvSpPr/>
          <p:nvPr/>
        </p:nvSpPr>
        <p:spPr>
          <a:xfrm>
            <a:off x="896112" y="896112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二、认真阅读短文，按要求做题。（23分）</a:t>
            </a:r>
            <a:endParaRPr lang="en-US" altLang="zh-CN" sz="2800" dirty="0"/>
          </a:p>
        </p:txBody>
      </p:sp>
      <p:sp>
        <p:nvSpPr>
          <p:cNvPr id="3" name="QM_3_BD.12_1#6b2d7f162?vcp=1&amp;pid=a90288c24&amp;color=0,0,0&amp;vtp=1&amp;bbb=1&amp;hb=1"/>
          <p:cNvSpPr/>
          <p:nvPr/>
        </p:nvSpPr>
        <p:spPr>
          <a:xfrm>
            <a:off x="896112" y="1317562"/>
            <a:ext cx="10387584" cy="391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宝葫芦的秘密（节选）</a:t>
            </a:r>
            <a:endParaRPr lang="en-US" altLang="zh-CN" sz="2400" dirty="0"/>
          </a:p>
          <a:p>
            <a:pPr algn="ctr"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张天翼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“我现在正需要这几道题目的答案。听见了吧？我要答案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。”我心里默默地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对宝葫芦说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教室里静极了，听得（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de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děi）见同学们的呼吸声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，还有铅笔划</a:t>
            </a:r>
            <a:endParaRPr lang="en-US" altLang="zh-CN" sz="100" b="0" i="0" kern="0" spc="-99900">
              <a:solidFill>
                <a:srgbClr val="000000"/>
              </a:solidFill>
              <a:latin typeface="Times New Roman" pitchFamily="34" charset="0"/>
              <a:ea typeface="KaiTi" pitchFamily="34" charset="-122"/>
              <a:cs typeface="Times New Roman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hu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à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hu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á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）在纸上的声音。我不知道刘先生——我们的数学教师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、班主任是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坐在那儿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，还是踱到窗子跟前去了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……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我简直不敢抬起头来瞧一瞧。</a:t>
            </a:r>
            <a:endParaRPr lang="en-US" altLang="zh-CN" sz="2400" dirty="0"/>
          </a:p>
          <a:p>
            <a:pPr latinLnBrk="1">
              <a:lnSpc>
                <a:spcPct val="150000"/>
              </a:lnSpc>
            </a:pPr>
            <a:endParaRPr lang="en-US" altLang="zh-CN" sz="2400" dirty="0"/>
          </a:p>
        </p:txBody>
      </p:sp>
      <p:sp>
        <p:nvSpPr>
          <p:cNvPr id="4" name="QM_3_BD.12_1#6b2d7f162?vcp=1&amp;pid=a90288c24&amp;color=0,0,0&amp;vtp=1&amp;bbb=1&amp;hb=1&amp;zzd= 8">
            <a:extLst>
              <a:ext uri="{FF2B5EF4-FFF2-40B4-BE49-F238E27FC236}">
                <a16:creationId xmlns:a16="http://schemas.microsoft.com/office/drawing/2014/main" id="{C13AAD75-AAFA-009F-B922-4C0CEDA40487}"/>
              </a:ext>
            </a:extLst>
          </p:cNvPr>
          <p:cNvSpPr/>
          <p:nvPr/>
        </p:nvSpPr>
        <p:spPr>
          <a:xfrm>
            <a:off x="4077494" y="412426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QM_3_BD.12_1#6b2d7f162?vcp=1&amp;pid=a90288c24&amp;color=0,0,0&amp;vtp=1&amp;bbb=1&amp;hb=1&amp;zzd= 8">
            <a:extLst>
              <a:ext uri="{FF2B5EF4-FFF2-40B4-BE49-F238E27FC236}">
                <a16:creationId xmlns:a16="http://schemas.microsoft.com/office/drawing/2014/main" id="{BC6EBE75-7EC8-4941-B19D-50E00A97E875}"/>
              </a:ext>
            </a:extLst>
          </p:cNvPr>
          <p:cNvSpPr/>
          <p:nvPr/>
        </p:nvSpPr>
        <p:spPr>
          <a:xfrm>
            <a:off x="9765507" y="412426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2_1#6b2d7f162?vcp=1&amp;pid=a90288c24&amp;color=0,0,0&amp;vtp=1&amp;bbb=1&amp;hb=1">
            <a:extLst>
              <a:ext uri="{FF2B5EF4-FFF2-40B4-BE49-F238E27FC236}">
                <a16:creationId xmlns:a16="http://schemas.microsoft.com/office/drawing/2014/main" id="{2F51DDA9-1E29-408A-2644-B2606011D427}"/>
              </a:ext>
            </a:extLst>
          </p:cNvPr>
          <p:cNvSpPr/>
          <p:nvPr/>
        </p:nvSpPr>
        <p:spPr>
          <a:xfrm>
            <a:off x="896112" y="937260"/>
            <a:ext cx="10387584" cy="5029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我时不时地舔着铅笔头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，在纸上虚划着，等了好久好久，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什么也没等着。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难道它忽然不灵了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？”看来我得（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dé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děi）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用脑筋来亲自对付这几道题目了。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第一道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……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”我开始认真看起来。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哎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，这的确有一点儿糟心。一个有宝葫芦的人［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］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也会遇到这样的事，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这我可没有想到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。老实说吧，我对数学这门功课本来就有意见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，它从来不肯让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人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（别别扭扭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爽爽快快）地解决问题，老是那么（别别扭扭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爽爽快快）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的。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可巧这几天我偏偏又没准备好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——这不怪我：这几天我一直忙着，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哪来的工夫！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今天可忽然一下子要让我自己来思索这答案了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“宝葫芦哇，宝葫芦哇！”我心里叫着，“唉！”</a:t>
            </a:r>
            <a:endParaRPr lang="en-US" altLang="zh-CN" sz="2400" dirty="0"/>
          </a:p>
          <a:p>
            <a:pPr latinLnBrk="1">
              <a:lnSpc>
                <a:spcPct val="150000"/>
              </a:lnSpc>
            </a:pPr>
            <a:endParaRPr lang="en-US" altLang="zh-CN" sz="2400" dirty="0"/>
          </a:p>
        </p:txBody>
      </p:sp>
      <p:sp>
        <p:nvSpPr>
          <p:cNvPr id="3" name="QM_3_BD.12_1#6b2d7f162?vcp=1&amp;pid=a90288c24&amp;color=0,0,0&amp;vtp=1&amp;bbb=1&amp;hb=1&amp;zzd= 2">
            <a:extLst>
              <a:ext uri="{FF2B5EF4-FFF2-40B4-BE49-F238E27FC236}">
                <a16:creationId xmlns:a16="http://schemas.microsoft.com/office/drawing/2014/main" id="{EBCB3A22-6CD9-ED80-A8C7-97083416052E}"/>
              </a:ext>
            </a:extLst>
          </p:cNvPr>
          <p:cNvSpPr/>
          <p:nvPr/>
        </p:nvSpPr>
        <p:spPr>
          <a:xfrm>
            <a:off x="4956969" y="206756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644379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2_1#6b2d7f162?vcp=1&amp;pid=a90288c24&amp;color=0,0,0&amp;vtp=1&amp;bbb=1&amp;hb=1">
            <a:extLst>
              <a:ext uri="{FF2B5EF4-FFF2-40B4-BE49-F238E27FC236}">
                <a16:creationId xmlns:a16="http://schemas.microsoft.com/office/drawing/2014/main" id="{F2F34A21-C3E0-741E-3A1F-D5FAD7D3C489}"/>
              </a:ext>
            </a:extLst>
          </p:cNvPr>
          <p:cNvSpPr/>
          <p:nvPr/>
        </p:nvSpPr>
        <p:spPr>
          <a:xfrm>
            <a:off x="896112" y="900000"/>
            <a:ext cx="10387584" cy="5116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这时候忽然听见窸窸窣窣一阵纸响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，有谁从座位上离开去交了卷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，接着又</a:t>
            </a:r>
          </a:p>
          <a:p>
            <a:pPr latinLnBrk="1"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有几个，我有点着（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zhuó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zh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á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o）急了。［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］，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我眼前的那张本来又白又大、</a:t>
            </a:r>
          </a:p>
          <a:p>
            <a:pPr latinLnBrk="1"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空空洞洞的纸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，现在一下子满是铅笔字，写上了这几道题的答案。</a:t>
            </a:r>
            <a:endParaRPr lang="en-US" altLang="zh-CN" sz="2400" dirty="0"/>
          </a:p>
          <a:p>
            <a:pPr latinLnBrk="1"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“哈！”我又吃惊，又高兴，真恨不得跳起来。</a:t>
            </a:r>
            <a:endParaRPr lang="en-US" altLang="zh-CN" sz="2400" dirty="0"/>
          </a:p>
          <a:p>
            <a:pPr latinLnBrk="1"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“原来我那宝葫芦并没有失效！［］有魔力，还可以给我办事！这——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呵！</a:t>
            </a:r>
          </a:p>
          <a:p>
            <a:pPr latinLnBrk="1">
              <a:lnSpc>
                <a:spcPts val="3700"/>
              </a:lnSpc>
            </a:pP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还有什么说的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！”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我赶紧写上名字，去交了卷。</a:t>
            </a:r>
            <a:endParaRPr lang="en-US" altLang="zh-CN" sz="2400" dirty="0"/>
          </a:p>
          <a:p>
            <a:pPr latinLnBrk="1"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我刚去交卷的时候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，我们教室里就出了一件奇事：苏鸣凤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（他坐在我前面</a:t>
            </a:r>
          </a:p>
          <a:p>
            <a:pPr latinLnBrk="1"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一个位子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）说他的试卷已经答好了，却突然变成了空白。</a:t>
            </a:r>
            <a:endParaRPr lang="en-US" altLang="zh-CN" sz="2400" dirty="0"/>
          </a:p>
          <a:p>
            <a:pPr latinLnBrk="1"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可在这个时候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，刘先生偶然一下子瞥见了我刚才交去的试卷，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他吃了一惊。</a:t>
            </a:r>
          </a:p>
          <a:p>
            <a:pPr latinLnBrk="1"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说也奇怪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，我卷子上写的一点儿也不像是我的字，倒很像是苏鸣凤的字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。我自</a:t>
            </a:r>
          </a:p>
          <a:p>
            <a:pPr latinLnBrk="1"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己知道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——“今儿的事可糟了，可糟了！唉，糟糕透了！”</a:t>
            </a:r>
            <a:endParaRPr lang="en-US" altLang="zh-CN" sz="2400" dirty="0"/>
          </a:p>
        </p:txBody>
      </p:sp>
      <p:sp>
        <p:nvSpPr>
          <p:cNvPr id="3" name="QM_3_BD.12_1#6b2d7f162?vcp=1&amp;pid=a90288c24&amp;color=0,0,0&amp;vtp=1&amp;bbb=1&amp;hb=1&amp;zzd= 2">
            <a:extLst>
              <a:ext uri="{FF2B5EF4-FFF2-40B4-BE49-F238E27FC236}">
                <a16:creationId xmlns:a16="http://schemas.microsoft.com/office/drawing/2014/main" id="{80708EA4-1E9B-6874-796E-5648FEE381E6}"/>
              </a:ext>
            </a:extLst>
          </p:cNvPr>
          <p:cNvSpPr/>
          <p:nvPr/>
        </p:nvSpPr>
        <p:spPr>
          <a:xfrm>
            <a:off x="3163094" y="18525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67405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13_1#938f7f834?vcp=1&amp;pid=6b2d7f162&amp;color=0,0,0&amp;vtp=1&amp;bt=1&amp;bbb=1"/>
          <p:cNvSpPr/>
          <p:nvPr/>
        </p:nvSpPr>
        <p:spPr>
          <a:xfrm>
            <a:off x="896112" y="1744028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1.品味字词。（6分）</a:t>
            </a:r>
            <a:endParaRPr lang="en-US" altLang="zh-CN" sz="2400" dirty="0"/>
          </a:p>
        </p:txBody>
      </p:sp>
      <p:sp>
        <p:nvSpPr>
          <p:cNvPr id="3" name="QO_5_BD.14_1#7e5fc2568?vcp=1&amp;pid=938f7f834&amp;color=0,0,0&amp;vtp=1&amp;bbb=1"/>
          <p:cNvSpPr/>
          <p:nvPr/>
        </p:nvSpPr>
        <p:spPr>
          <a:xfrm>
            <a:off x="896112" y="228485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（1）结合语境，在文中括号内正确的读音或词语下面画“____”。</a:t>
            </a:r>
            <a:endParaRPr lang="en-US" altLang="zh-CN" sz="2400" dirty="0"/>
          </a:p>
        </p:txBody>
      </p:sp>
      <p:sp>
        <p:nvSpPr>
          <p:cNvPr id="4" name="QO_5_AN.15_1#7e5fc2568?vcp=1&amp;pid=938f7f834&amp;color=0,0,0&amp;vtp=1&amp;bbb=1"/>
          <p:cNvSpPr/>
          <p:nvPr/>
        </p:nvSpPr>
        <p:spPr>
          <a:xfrm>
            <a:off x="896112" y="281952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 </a:t>
            </a:r>
            <a:r>
              <a:rPr lang="en-US" altLang="zh-CN" sz="2400" b="0" i="0" u="sng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; </a:t>
            </a:r>
            <a:r>
              <a:rPr lang="en-US" altLang="zh-CN" sz="2400" b="0" i="0" u="sng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hu</a:t>
            </a:r>
            <a:r>
              <a:rPr lang="en-US" altLang="zh-CN" sz="2400" b="0" i="0" u="sng" dirty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á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; </a:t>
            </a:r>
            <a:r>
              <a:rPr lang="en-US" altLang="zh-CN" sz="2400" b="0" i="0" u="sng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děi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; </a:t>
            </a:r>
            <a:r>
              <a:rPr lang="en-US" altLang="zh-CN" sz="2400" b="0" i="0" u="sng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爽爽快快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; </a:t>
            </a:r>
            <a:r>
              <a:rPr lang="en-US" altLang="zh-CN" sz="2400" b="0" i="0" u="sng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别别扭扭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; </a:t>
            </a:r>
            <a:r>
              <a:rPr lang="en-US" altLang="zh-CN" sz="2400" b="0" i="0" u="sng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zh</a:t>
            </a:r>
            <a:r>
              <a:rPr lang="en-US" altLang="zh-CN" sz="2400" b="0" i="0" u="sng" dirty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á</a:t>
            </a:r>
            <a:r>
              <a:rPr lang="en-US" altLang="zh-CN" sz="2400" b="0" i="0" u="sng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o</a:t>
            </a:r>
            <a:endParaRPr lang="en-US" altLang="zh-CN" sz="2400" dirty="0"/>
          </a:p>
        </p:txBody>
      </p:sp>
      <p:sp>
        <p:nvSpPr>
          <p:cNvPr id="5" name="QO_5_BD.16_1#daee1cef7?sp=1&amp;vcp=1&amp;pid=938f7f834&amp;color=0,0,0&amp;vtp=1&amp;bbb=1"/>
          <p:cNvSpPr/>
          <p:nvPr/>
        </p:nvSpPr>
        <p:spPr>
          <a:xfrm>
            <a:off x="896112" y="335419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（2）联系上下文，将下列词语填入文中的中括号内。</a:t>
            </a:r>
            <a:endParaRPr lang="en-US" altLang="zh-CN" sz="2400" dirty="0"/>
          </a:p>
        </p:txBody>
      </p:sp>
      <p:graphicFrame>
        <p:nvGraphicFramePr>
          <p:cNvPr id="12" name="QO_5_BD.16_2#daee1cef7?colgroup=33&amp;vcp=1&amp;pid=938f7f834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9264549"/>
              </p:ext>
            </p:extLst>
          </p:nvPr>
        </p:nvGraphicFramePr>
        <p:xfrm>
          <a:off x="896112" y="3959923"/>
          <a:ext cx="10387584" cy="494665"/>
        </p:xfrm>
        <a:graphic>
          <a:graphicData uri="http://schemas.openxmlformats.org/drawingml/2006/table">
            <a:tbl>
              <a:tblPr/>
              <a:tblGrid>
                <a:gridCol w="103875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94665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仍然 居然 突然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" name="QO_5_AN.17_1#daee1cef7?vcp=1&amp;pid=938f7f834&amp;color=0,0,0&amp;vtp=1&amp;bbb=1"/>
          <p:cNvSpPr/>
          <p:nvPr/>
        </p:nvSpPr>
        <p:spPr>
          <a:xfrm>
            <a:off x="896112" y="4582223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居然; 突然; 仍然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7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18_1#970647a19?vcp=1&amp;pid=6b2d7f162&amp;color=0,0,0&amp;vtp=1&amp;bt=1&amp;bbb=1"/>
          <p:cNvSpPr/>
          <p:nvPr/>
        </p:nvSpPr>
        <p:spPr>
          <a:xfrm>
            <a:off x="896112" y="2077212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2.阅读选文，标画一处关键句，并在下面写出批语。（3分）</a:t>
            </a:r>
            <a:endParaRPr lang="en-US" altLang="zh-CN" sz="2400" dirty="0"/>
          </a:p>
        </p:txBody>
      </p:sp>
      <p:sp>
        <p:nvSpPr>
          <p:cNvPr id="3" name="QO_4_AN.19_1#970647a19?vcp=1&amp;pid=6b2d7f162&amp;color=0,0,0&amp;vtp=1&amp;bbb=1&amp;hb=1"/>
          <p:cNvSpPr/>
          <p:nvPr/>
        </p:nvSpPr>
        <p:spPr>
          <a:xfrm>
            <a:off x="896112" y="2624709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</a:t>
            </a:r>
            <a:r>
              <a:rPr lang="en-US" altLang="zh-CN" sz="2400" b="0" i="0" u="sng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我刚去交卷的时候，我们教室里就出了一件奇事：苏鸣凤</a:t>
            </a:r>
            <a:r>
              <a:rPr lang="en-US" altLang="zh-CN" sz="2400" b="0" i="0" u="sng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（他坐在我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u="sng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前面一个位子</a:t>
            </a:r>
            <a:r>
              <a:rPr lang="en-US" altLang="zh-CN" sz="2400" b="0" i="0" u="sng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）说他的试卷已经答好了，却突然变成了空白。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批语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：为后文“说也奇怪，我卷子上写的一点儿也不像是我的字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，倒很像是苏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鸣凤的字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”埋下了伏笔。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20_1#dadfe8ffe?sp=1&amp;vcp=1&amp;pid=6b2d7f162&amp;color=0,0,0&amp;vtp=1&amp;bt=1&amp;bbb=1"/>
          <p:cNvSpPr/>
          <p:nvPr/>
        </p:nvSpPr>
        <p:spPr>
          <a:xfrm>
            <a:off x="896112" y="1825308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3.根据选文内容，概括故事的起因和经过，并预测本次事件的结果。（3分）</a:t>
            </a:r>
            <a:endParaRPr lang="en-US" altLang="zh-CN" sz="2400" dirty="0"/>
          </a:p>
        </p:txBody>
      </p:sp>
      <p:graphicFrame>
        <p:nvGraphicFramePr>
          <p:cNvPr id="14" name="QO_4_BD.20_2#dadfe8ffe?colgroup=25,8&amp;vcp=1&amp;pid=6b2d7f162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7266525"/>
              </p:ext>
            </p:extLst>
          </p:nvPr>
        </p:nvGraphicFramePr>
        <p:xfrm>
          <a:off x="896112" y="2437193"/>
          <a:ext cx="10387584" cy="1414653"/>
        </p:xfrm>
        <a:graphic>
          <a:graphicData uri="http://schemas.openxmlformats.org/drawingml/2006/table">
            <a:tbl>
              <a:tblPr/>
              <a:tblGrid>
                <a:gridCol w="77906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968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1551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起 因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"/>
                        </a:lnSpc>
                      </a:pP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1551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经 过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"/>
                        </a:lnSpc>
                      </a:pP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1551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结果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（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预测）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"/>
                        </a:lnSpc>
                      </a:pP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" name="QO_4_AN.21_1#dadfe8ffe?vcp=1&amp;pid=6b2d7f162&amp;color=0,0,0&amp;vtp=1&amp;bbb=1&amp;hb=1"/>
          <p:cNvSpPr/>
          <p:nvPr/>
        </p:nvSpPr>
        <p:spPr>
          <a:xfrm>
            <a:off x="896112" y="3986593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spc="-10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 </a:t>
            </a:r>
            <a:r>
              <a:rPr lang="en-US" altLang="zh-CN" sz="2400" b="0" i="0" spc="-10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“我”想要宝葫芦告诉自己考卷上几道题目的答案。; 等了半天</a:t>
            </a:r>
            <a:r>
              <a:rPr lang="en-US" altLang="zh-CN" sz="2400" b="0" i="0" spc="-10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，宝葫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 spc="-10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芦将别人的考卷直接换给了</a:t>
            </a:r>
            <a:r>
              <a:rPr lang="en-US" altLang="zh-CN" sz="2400" b="0" i="0" spc="-10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“我”。; 【示例】刘先生判定“我”偷换了卷子。</a:t>
            </a:r>
            <a:endParaRPr lang="en-US" altLang="zh-CN" sz="2400" spc="-1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AS.22_1#dadfe8ffe?vcp=1&amp;pid=6b2d7f162&amp;color=0,0,0&amp;vtp=1&amp;bt=1&amp;bbb=1&amp;hb=1"/>
          <p:cNvSpPr/>
          <p:nvPr/>
        </p:nvSpPr>
        <p:spPr>
          <a:xfrm>
            <a:off x="896112" y="1540065"/>
            <a:ext cx="10387584" cy="3827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本题考查内容理解与概括。阅读文章可知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，选文主要写了在一次测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试中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，“我”想要宝葫芦告诉自己考卷上几道题目的答案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，宝葫芦把别人的考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卷换给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“我”的事情。根据“我刚去交卷的时候，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我们教室里就出了一件奇事：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苏鸣凤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（他坐在我前面一个位子）说他的试卷已经答好了，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却突然变成了空白”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刘先生偶然一下子瞥见了我刚才交去的试卷，他吃了一惊。说也奇怪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，我卷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子上写的一点儿也不像是我的字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，倒很像是苏鸣凤的字”可以推测结局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，如刘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先生判定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“我”偷换了卷子。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23_1#0bd505a00?vcp=1&amp;pid=6b2d7f162&amp;color=0,0,0&amp;vtp=1&amp;bt=1&amp;bbb=1"/>
          <p:cNvSpPr/>
          <p:nvPr/>
        </p:nvSpPr>
        <p:spPr>
          <a:xfrm>
            <a:off x="896112" y="1804956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4.体会心情。（4分）</a:t>
            </a:r>
            <a:endParaRPr lang="en-US" altLang="zh-CN" sz="2400" dirty="0"/>
          </a:p>
        </p:txBody>
      </p:sp>
      <p:sp>
        <p:nvSpPr>
          <p:cNvPr id="3" name="QB_5_BD.24_1#aaeafaba4?vcp=1&amp;pid=0bd505a00&amp;color=0,0,0&amp;vtp=1&amp;bbb=1&amp;hb=1"/>
          <p:cNvSpPr/>
          <p:nvPr/>
        </p:nvSpPr>
        <p:spPr>
          <a:xfrm>
            <a:off x="896112" y="2352453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（1）“教室里静极了,听得见同学们的呼吸声，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还有铅笔划在纸上的声音。”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这句话是对教室里的环境描写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，表现出“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我”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的心情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4" name="QB_5_AN.25_1#aaeafaba4.blank?vcp=1&amp;pid=0bd505a00&amp;color=0,0,0&amp;vpa=6&amp;vtp=1&amp;bbb=1"/>
          <p:cNvSpPr/>
          <p:nvPr/>
        </p:nvSpPr>
        <p:spPr>
          <a:xfrm>
            <a:off x="7008781" y="2861723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紧张</a:t>
            </a:r>
            <a:endParaRPr lang="en-US" altLang="zh-CN" sz="2400" dirty="0"/>
          </a:p>
        </p:txBody>
      </p:sp>
      <p:sp>
        <p:nvSpPr>
          <p:cNvPr id="5" name="QB_5_BD.26_1#d8170dcb3?vcp=1&amp;pid=0bd505a00&amp;color=0,0,0&amp;vtp=1&amp;bbb=1&amp;hb=1"/>
          <p:cNvSpPr/>
          <p:nvPr/>
        </p:nvSpPr>
        <p:spPr>
          <a:xfrm>
            <a:off x="896112" y="3456083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（2）“我时不时地舔着铅笔头，在纸上虚划着，等了好久好久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，什么也没等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着。”这句话是对人物的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描写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，从中能体会到“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我”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的心情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6" name="QB_5_AN.27_1#d8170dcb3.blank?vcp=1&amp;pid=0bd505a00&amp;color=0,0,0&amp;vpa=7&amp;vtp=1&amp;bbb=1"/>
          <p:cNvSpPr/>
          <p:nvPr/>
        </p:nvSpPr>
        <p:spPr>
          <a:xfrm>
            <a:off x="4265580" y="3965353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动作</a:t>
            </a:r>
            <a:endParaRPr lang="en-US" altLang="zh-CN" sz="2400" dirty="0"/>
          </a:p>
        </p:txBody>
      </p:sp>
      <p:sp>
        <p:nvSpPr>
          <p:cNvPr id="7" name="QB_5_AN.28_1#d8170dcb3.blank?vcp=1&amp;pid=0bd505a00&amp;color=0,0,0&amp;vpa=8&amp;vtp=1&amp;bbb=1"/>
          <p:cNvSpPr/>
          <p:nvPr/>
        </p:nvSpPr>
        <p:spPr>
          <a:xfrm>
            <a:off x="8837581" y="3965353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焦急</a:t>
            </a:r>
            <a:endParaRPr lang="en-US" altLang="zh-CN" sz="2400" dirty="0"/>
          </a:p>
        </p:txBody>
      </p:sp>
      <p:sp>
        <p:nvSpPr>
          <p:cNvPr id="8" name="QB_5_BD.29_1#476af1cdd?vcp=1&amp;pid=0bd505a00&amp;color=0,0,0&amp;vtp=1&amp;bbb=1"/>
          <p:cNvSpPr/>
          <p:nvPr/>
        </p:nvSpPr>
        <p:spPr>
          <a:xfrm>
            <a:off x="896112" y="455304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（3）读文中画横线的句子，能从中体会到“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我”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的心情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9" name="QB_5_AN.30_1#476af1cdd.blank?vcp=1&amp;pid=0bd505a00&amp;color=0,0,0&amp;vpa=9&amp;vtp=1&amp;bbb=1"/>
          <p:cNvSpPr/>
          <p:nvPr/>
        </p:nvSpPr>
        <p:spPr>
          <a:xfrm>
            <a:off x="7465981" y="4503515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兴奋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51_1#30d7e1ad8?sp=1&amp;vcp=1&amp;pid=6b2d7f162&amp;color=0,0,0&amp;vtp=1&amp;bt=1&amp;bbb=1&amp;hb=1"/>
          <p:cNvSpPr/>
          <p:nvPr/>
        </p:nvSpPr>
        <p:spPr>
          <a:xfrm>
            <a:off x="896112" y="2096389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5.文中的“我”拥有了一个宝葫芦，你认为宝葫芦带给“我”的是幸福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，还是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烦恼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？为什么？（2分）</a:t>
            </a:r>
            <a:endParaRPr lang="en-US" altLang="zh-CN" sz="2400" dirty="0"/>
          </a:p>
        </p:txBody>
      </p:sp>
      <p:sp>
        <p:nvSpPr>
          <p:cNvPr id="3" name="QB_4_BD.51_2#30d7e1ad8?sp=1&amp;vcp=1&amp;pid=6b2d7f162&amp;color=0,0,0&amp;vtp=1&amp;bbb=1&amp;hb=1&amp;hltap=1"/>
          <p:cNvSpPr/>
          <p:nvPr/>
        </p:nvSpPr>
        <p:spPr>
          <a:xfrm>
            <a:off x="896112" y="3200146"/>
            <a:ext cx="10387584" cy="15690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  <a:endParaRPr lang="en-US" altLang="zh-CN" sz="2400" dirty="0">
              <a:solidFill>
                <a:srgbClr val="000000"/>
              </a:solidFill>
              <a:latin typeface="SimSun" panose="02010600030101010101" pitchFamily="2" charset="-122"/>
            </a:endParaRPr>
          </a:p>
        </p:txBody>
      </p:sp>
      <p:sp>
        <p:nvSpPr>
          <p:cNvPr id="4" name="QB_4_AN.52_1#30d7e1ad8?sp=1&amp;vcp=1&amp;pid=6b2d7f162&amp;color=0,0,0&amp;vtp=1&amp;bbb=1&amp;hb=1&amp;hla=1">
            <a:extLst>
              <a:ext uri="{FF2B5EF4-FFF2-40B4-BE49-F238E27FC236}">
                <a16:creationId xmlns:a16="http://schemas.microsoft.com/office/drawing/2014/main" id="{77435E50-69BF-8975-BBB7-B295C1082FD5}"/>
              </a:ext>
            </a:extLst>
          </p:cNvPr>
          <p:cNvSpPr/>
          <p:nvPr/>
        </p:nvSpPr>
        <p:spPr>
          <a:xfrm>
            <a:off x="896112" y="3174746"/>
            <a:ext cx="10387584" cy="1541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【示例】我认为宝葫芦带给“我”的是烦恼。因为宝葫芦不是教给“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我”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知识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，而是用不劳而获的办法将别人的试卷偷换给“我”，这不利于“我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”的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成长。</a:t>
            </a:r>
            <a:endParaRPr lang="en-US" altLang="zh-CN" sz="1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32_1#ec3c9b94e?vcp=1&amp;pid=6b2d7f162&amp;color=0,0,0&amp;vtp=1&amp;bt=1&amp;bbb=1"/>
          <p:cNvSpPr/>
          <p:nvPr/>
        </p:nvSpPr>
        <p:spPr>
          <a:xfrm>
            <a:off x="896112" y="2086102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6.读完短文，回想《宝葫芦的秘密（节选）》这篇课文。（5分）</a:t>
            </a:r>
            <a:endParaRPr lang="en-US" altLang="zh-CN" sz="2400" dirty="0"/>
          </a:p>
        </p:txBody>
      </p:sp>
      <p:sp>
        <p:nvSpPr>
          <p:cNvPr id="3" name="QC_5_BD.33_1#8d188308c?vcp=1&amp;vopoq=1&amp;pid=ec3c9b94e&amp;color=0,0,0&amp;vtp=1&amp;bbb=1"/>
          <p:cNvSpPr/>
          <p:nvPr/>
        </p:nvSpPr>
        <p:spPr>
          <a:xfrm>
            <a:off x="896112" y="262693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（1）我知道《宝葫芦的秘密》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这个故事的主人公是(     )。（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填序号）</a:t>
            </a:r>
            <a:endParaRPr lang="en-US" altLang="zh-CN" sz="2400" dirty="0"/>
          </a:p>
        </p:txBody>
      </p:sp>
      <p:sp>
        <p:nvSpPr>
          <p:cNvPr id="4" name="QC_5_AN.34_1#8d188308c.bracket?vcp=1&amp;vopoq=1&amp;pid=ec3c9b94e&amp;color=0,0,0&amp;vpa=10&amp;vtp=1"/>
          <p:cNvSpPr/>
          <p:nvPr/>
        </p:nvSpPr>
        <p:spPr>
          <a:xfrm>
            <a:off x="8075581" y="2615501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5" name="QC_5_BD.33_2#8d188308c.choices?vcp=1&amp;vopoq=1&amp;pid=ec3c9b94e&amp;color=0,0,0&amp;vtp=1&amp;bbb=1"/>
          <p:cNvSpPr/>
          <p:nvPr/>
        </p:nvSpPr>
        <p:spPr>
          <a:xfrm>
            <a:off x="896112" y="316160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3640328" algn="l"/>
                <a:tab pos="7267956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.苏鸣凤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B.刘先生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.王葆</a:t>
            </a:r>
            <a:endParaRPr lang="en-US" altLang="zh-CN" sz="2400" dirty="0"/>
          </a:p>
        </p:txBody>
      </p:sp>
      <p:sp>
        <p:nvSpPr>
          <p:cNvPr id="6" name="QB_5_BD.35_1#800b8f515?sp=1&amp;vcp=1&amp;pid=ec3c9b94e&amp;color=0,0,0&amp;vtp=1&amp;bbb=1"/>
          <p:cNvSpPr/>
          <p:nvPr/>
        </p:nvSpPr>
        <p:spPr>
          <a:xfrm>
            <a:off x="896112" y="3702939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（2）通过阅读这两篇文章，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你对主人公有什么认识？</a:t>
            </a: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</a:t>
            </a:r>
            <a:endParaRPr lang="en-US" altLang="zh-CN" sz="2400" dirty="0"/>
          </a:p>
        </p:txBody>
      </p:sp>
      <p:sp>
        <p:nvSpPr>
          <p:cNvPr id="8" name="QB_5_AN.36_1#800b8f515.blank?vcp=1&amp;pid=ec3c9b94e&amp;color=0,0,0&amp;vpa=11&amp;vtp=1&amp;bbb=1"/>
          <p:cNvSpPr/>
          <p:nvPr/>
        </p:nvSpPr>
        <p:spPr>
          <a:xfrm>
            <a:off x="938180" y="4212209"/>
            <a:ext cx="8755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【示例】王葆是一个天真活泼、善于幻想、充满好奇心的学生。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8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28e48b22c.fixed?vcp=1&amp;color=0,0,0&amp;vtp=1&amp;bbb=1"/>
          <p:cNvSpPr/>
          <p:nvPr/>
        </p:nvSpPr>
        <p:spPr>
          <a:xfrm>
            <a:off x="384048" y="2231136"/>
            <a:ext cx="1142085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8900"/>
              </a:lnSpc>
            </a:pPr>
            <a:r>
              <a:rPr lang="en-US" altLang="zh-CN" sz="72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现代文阅读</a:t>
            </a:r>
            <a:endParaRPr lang="en-US" altLang="zh-CN" sz="72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0017449f9?vcp=1&amp;pid=28e48b22c&amp;color=0,0,0&amp;vtp=1&amp;bt=1&amp;bbb=1"/>
          <p:cNvSpPr/>
          <p:nvPr/>
        </p:nvSpPr>
        <p:spPr>
          <a:xfrm>
            <a:off x="896112" y="896112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三、阅读文章，回答问题。（12分）</a:t>
            </a:r>
            <a:endParaRPr lang="en-US" altLang="zh-CN" sz="2800" dirty="0"/>
          </a:p>
        </p:txBody>
      </p:sp>
      <p:sp>
        <p:nvSpPr>
          <p:cNvPr id="3" name="QM_3_BD.37_1#43b27a776?vcp=1&amp;pid=0017449f9&amp;color=0,0,0&amp;vtp=1&amp;bbb=1&amp;hb=1"/>
          <p:cNvSpPr/>
          <p:nvPr/>
        </p:nvSpPr>
        <p:spPr>
          <a:xfrm>
            <a:off x="896112" y="1317562"/>
            <a:ext cx="10387584" cy="3827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门边有个位置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①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每次纯净水送过来，这位师傅都匆匆忙忙。鞋子在门外脱下来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，穿着袜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子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，绕过过道，进客厅，再到饮水机旁边。我总过意不去，让他穿上拖鞋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。他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说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，没时间，再说地板也很干净。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②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一次，我请他抽支烟，坐一会儿。他感激地冲我笑笑，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他说他下岗了，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到纯净水公司承包了我们这个小区送水的业务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。生活还过得去，就是忙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，就是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累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。我说：“我们都一样，只不过方式不同。”他听了，得到安慰似的笑笑。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37_2#43b27a776?vcp=1&amp;pid=0017449f9&amp;color=0,0,0&amp;vtp=1&amp;bt=1&amp;bbb=1&amp;hb=1"/>
          <p:cNvSpPr/>
          <p:nvPr/>
        </p:nvSpPr>
        <p:spPr>
          <a:xfrm>
            <a:off x="896112" y="900000"/>
            <a:ext cx="10387584" cy="5008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③星期天，儿子坐在沙发上看电视。这位师傅扛着水进来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。儿子用手扇着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鼻子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：“嗯，有一股气味。”我对儿子眨眨眼，示意他别往下说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。这小子不肯罢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：“你没闻到啊？一股浓烈的气味。”我怒火中烧，伸手就打。不料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，这小子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揭竿而起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：“打我干吗？就是臭，臭脚臭袜子的臭。”我一下子呆住了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，但还心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存侥幸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，希望走到门边的师傅没注意也没听见。可是，他站住了，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扭过头来，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满脸通红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，歉疚地说：“别怪孩子，都是我没注意。”</a:t>
            </a:r>
            <a:endParaRPr lang="en-US" altLang="zh-CN" sz="2400" dirty="0"/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④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再来时，这位师傅不再是脱了鞋径直走进来。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他在门外弄了好长时间，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才进了客厅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——脚上套了两只绿色的、类似塑料袋的鞋套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。一种无法言说的滋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味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，在彼此间心照不宣。我劝他无须这样小心，他笑一笑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：“服务总是讲究质</a:t>
            </a:r>
          </a:p>
          <a:p>
            <a:pPr latinLnBrk="1"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量的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。”然后匆匆地干活，匆匆地走。那双绿色的鞋套，一直让我不安。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37_3#43b27a776?vcp=1&amp;pid=0017449f9&amp;color=0,0,0&amp;vtp=1&amp;bt=1&amp;bbb=1&amp;hb=1"/>
          <p:cNvSpPr/>
          <p:nvPr/>
        </p:nvSpPr>
        <p:spPr>
          <a:xfrm>
            <a:off x="896112" y="900000"/>
            <a:ext cx="10387584" cy="5008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⑤门边有个位置！我忽然产生灵感。把饮水机安置到这个地方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。这样不要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套什么鞋套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，开门，一伸胳膊就可以换水。一次次地来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，他好像没有在意饮水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机位置的变化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。我感到很安慰，不希望他体察到我的用心，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这点小小的方便，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还需要别人在意吗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？</a:t>
            </a:r>
            <a:endParaRPr lang="en-US" altLang="zh-CN" sz="2400" dirty="0"/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⑥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几天前，楼上的一位老人喊住了我，打量了我好半天：“好人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！”一声惊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叹吓了我一跳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：“为什么啊？大爷！”老人说：“送水的那位师傅见人就讲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，你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为了让他方便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，把饮水机移到门边，这让家里人进门出门都不方便啊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！”我有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点不好意思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，那点微不足道的方便，竟然被送水师傅郑重地提起。</a:t>
            </a:r>
            <a:endParaRPr lang="en-US" altLang="zh-CN" sz="2400" dirty="0"/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⑦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老人说：“谁家的门边没有位置？再小的事，也能看出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，一个人有没有</a:t>
            </a:r>
          </a:p>
          <a:p>
            <a:pPr latinLnBrk="1">
              <a:lnSpc>
                <a:spcPts val="3800"/>
              </a:lnSpc>
            </a:pP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在心里给别人留个位置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。”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38_1#9845ad9e7?sp=1&amp;vcp=1&amp;pid=43b27a776&amp;color=0,0,0&amp;vtp=1&amp;bt=1&amp;bbb=1&amp;hb=1"/>
          <p:cNvSpPr/>
          <p:nvPr/>
        </p:nvSpPr>
        <p:spPr>
          <a:xfrm>
            <a:off x="896112" y="1052322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1.联系上下文，解释词语。（2分）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揭竿而起：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endParaRPr lang="en-US" altLang="zh-CN" sz="2400" dirty="0"/>
          </a:p>
        </p:txBody>
      </p:sp>
      <p:sp>
        <p:nvSpPr>
          <p:cNvPr id="3" name="QB_4_AN.39_1#9845ad9e7.blank?vcp=1&amp;pid=43b27a776&amp;color=0,0,0&amp;vpa=12&amp;vtp=1&amp;bbb=1&amp;hb=1"/>
          <p:cNvSpPr/>
          <p:nvPr/>
        </p:nvSpPr>
        <p:spPr>
          <a:xfrm>
            <a:off x="896112" y="1583182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指人民起义。在文中是指儿子直言不讳地指出了送水师傅的脚臭问题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4" name="QB_4_BD.40_1#0a81d4fc2?sp=1&amp;vcp=1&amp;pid=43b27a776&amp;color=0,0,0&amp;vtp=1&amp;bbb=1&amp;hb=1"/>
          <p:cNvSpPr/>
          <p:nvPr/>
        </p:nvSpPr>
        <p:spPr>
          <a:xfrm>
            <a:off x="896112" y="2703448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2.文中“我”的心情随着送水师傅送水而不断发生变化，请细读文章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，完成下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面的思维导图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。（4分）</a:t>
            </a:r>
            <a:endParaRPr lang="en-US" altLang="zh-CN" sz="2400" dirty="0"/>
          </a:p>
        </p:txBody>
      </p:sp>
      <p:pic>
        <p:nvPicPr>
          <p:cNvPr id="5" name="QB_4_BD.40_2#0a81d4fc2?vcp=1&amp;pid=43b27a776&amp;color=0,0,0&amp;tib=255,255,255&amp;vip=13#16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48456" y="3871467"/>
            <a:ext cx="4901184" cy="1865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B_4_AN.41_1#0a81d4fc2.blank?vcp=1&amp;pid=43b27a776&amp;color=0,0,0&amp;vpa=13&amp;vtp=1"/>
          <p:cNvSpPr/>
          <p:nvPr/>
        </p:nvSpPr>
        <p:spPr>
          <a:xfrm>
            <a:off x="6748272" y="4008627"/>
            <a:ext cx="493776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师傅套鞋套后</a:t>
            </a:r>
            <a:endParaRPr lang="en-US" altLang="zh-CN" dirty="0"/>
          </a:p>
        </p:txBody>
      </p:sp>
      <p:sp>
        <p:nvSpPr>
          <p:cNvPr id="7" name="QB_4_AN.42_1#0a81d4fc2.blank?vcp=1&amp;pid=43b27a776&amp;color=0,0,0&amp;vpa=14&amp;vtp=1"/>
          <p:cNvSpPr/>
          <p:nvPr/>
        </p:nvSpPr>
        <p:spPr>
          <a:xfrm>
            <a:off x="7781544" y="3990339"/>
            <a:ext cx="502920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师傅直接在门口换水</a:t>
            </a:r>
            <a:endParaRPr lang="en-US" altLang="zh-CN" dirty="0"/>
          </a:p>
        </p:txBody>
      </p:sp>
      <p:sp>
        <p:nvSpPr>
          <p:cNvPr id="8" name="QB_4_AN.43_1#0a81d4fc2.blank?vcp=1&amp;pid=43b27a776&amp;color=0,0,0&amp;vpa=15&amp;vtp=1"/>
          <p:cNvSpPr/>
          <p:nvPr/>
        </p:nvSpPr>
        <p:spPr>
          <a:xfrm>
            <a:off x="5294376" y="4968747"/>
            <a:ext cx="813816" cy="603504"/>
          </a:xfrm>
          <a:prstGeom prst="rect">
            <a:avLst/>
          </a:prstGeom>
          <a:noFill/>
          <a:ln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怒火中烧、尴尬</a:t>
            </a:r>
            <a:endParaRPr lang="en-US" altLang="zh-CN" dirty="0"/>
          </a:p>
        </p:txBody>
      </p:sp>
      <p:sp>
        <p:nvSpPr>
          <p:cNvPr id="9" name="QB_4_AN.44_1#0a81d4fc2.blank?vcp=1&amp;pid=43b27a776&amp;color=0,0,0&amp;vpa=16&amp;vtp=1"/>
          <p:cNvSpPr/>
          <p:nvPr/>
        </p:nvSpPr>
        <p:spPr>
          <a:xfrm>
            <a:off x="7781544" y="4950459"/>
            <a:ext cx="557784" cy="621792"/>
          </a:xfrm>
          <a:prstGeom prst="rect">
            <a:avLst/>
          </a:prstGeom>
          <a:noFill/>
          <a:ln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感到很安慰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6" grpId="0" build="p" animBg="1"/>
      <p:bldP spid="7" grpId="0" build="p" animBg="1"/>
      <p:bldP spid="8" grpId="0" build="p" animBg="1"/>
      <p:bldP spid="9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45_1#8aff9a3fa?vcp=1&amp;pid=43b27a776&amp;color=0,0,0&amp;vtp=1&amp;bt=1&amp;bbb=1&amp;hb=1"/>
          <p:cNvSpPr/>
          <p:nvPr/>
        </p:nvSpPr>
        <p:spPr>
          <a:xfrm>
            <a:off x="896112" y="1537462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3.“微不足道”指的是“非常渺小，不值得一提”，第⑥自然段中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“那点微不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足道的方便”指的是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。从这微不足道的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小事中，能体会到作者是一个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的人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。（2分）</a:t>
            </a:r>
            <a:endParaRPr lang="en-US" altLang="zh-CN" sz="2400" dirty="0"/>
          </a:p>
        </p:txBody>
      </p:sp>
      <p:sp>
        <p:nvSpPr>
          <p:cNvPr id="3" name="QB_4_AN.46_1#8aff9a3fa.blank?vcp=1&amp;pid=43b27a776&amp;color=0,0,0&amp;vpa=17&amp;vtp=1&amp;bbb=1"/>
          <p:cNvSpPr/>
          <p:nvPr/>
        </p:nvSpPr>
        <p:spPr>
          <a:xfrm>
            <a:off x="3655980" y="2068322"/>
            <a:ext cx="5097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作者将饮水机移到门边这一小小举动</a:t>
            </a:r>
            <a:endParaRPr lang="en-US" altLang="zh-CN" sz="2400" dirty="0"/>
          </a:p>
        </p:txBody>
      </p:sp>
      <p:sp>
        <p:nvSpPr>
          <p:cNvPr id="4" name="QB_4_AN.47_1#8aff9a3fa.blank?vcp=1&amp;pid=43b27a776&amp;color=0,0,0&amp;vpa=18&amp;vtp=1&amp;bbb=1"/>
          <p:cNvSpPr/>
          <p:nvPr/>
        </p:nvSpPr>
        <p:spPr>
          <a:xfrm>
            <a:off x="4875180" y="2605532"/>
            <a:ext cx="3268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细心体贴、为他人着想</a:t>
            </a:r>
            <a:endParaRPr lang="en-US" altLang="zh-CN" sz="2400" dirty="0"/>
          </a:p>
        </p:txBody>
      </p:sp>
      <p:sp>
        <p:nvSpPr>
          <p:cNvPr id="5" name="QB_4_AS.48_1#8aff9a3fa?vcp=1&amp;pid=43b27a776&amp;color=0,0,0&amp;vtp=1&amp;bbb=1&amp;hb=1"/>
          <p:cNvSpPr/>
          <p:nvPr/>
        </p:nvSpPr>
        <p:spPr>
          <a:xfrm>
            <a:off x="896112" y="3188589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本题考查分析词语的含义和分析人物形象。由第⑤自然段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“门边有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个位置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!我忽然产生灵感。把饮水机安置到这个地方。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这样不要套什么鞋套”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可知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，“那点微不足道的方便”指“我”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将饮水机移到了门边这一小小举动。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从中可以看出作者是一个细心体贴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、为他人着想的人。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51_1#b0347f4c3?sp=1&amp;vcp=1&amp;pid=43b27a776&amp;color=0,0,0&amp;vtp=1&amp;bt=1&amp;bbb=1&amp;hb=1&amp;hltap=1"/>
          <p:cNvSpPr/>
          <p:nvPr/>
        </p:nvSpPr>
        <p:spPr>
          <a:xfrm>
            <a:off x="896112" y="2368233"/>
            <a:ext cx="10387584" cy="21278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4.结合文章内容，说说你对画线句子的理解。（4分）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  <a:endParaRPr lang="en-US" altLang="zh-CN" sz="2400" dirty="0">
              <a:solidFill>
                <a:srgbClr val="000000"/>
              </a:solidFill>
              <a:latin typeface="SimSun" panose="02010600030101010101" pitchFamily="2" charset="-122"/>
            </a:endParaRPr>
          </a:p>
        </p:txBody>
      </p:sp>
      <p:sp>
        <p:nvSpPr>
          <p:cNvPr id="3" name="QB_4_AN.52_1#b0347f4c3?sp=1&amp;vcp=1&amp;pid=43b27a776&amp;color=0,0,0&amp;vtp=1&amp;bt=1&amp;bbb=1&amp;hb=1&amp;hla=1">
            <a:extLst>
              <a:ext uri="{FF2B5EF4-FFF2-40B4-BE49-F238E27FC236}">
                <a16:creationId xmlns:a16="http://schemas.microsoft.com/office/drawing/2014/main" id="{7368C59A-63DE-A25D-54E5-44CF5319F094}"/>
              </a:ext>
            </a:extLst>
          </p:cNvPr>
          <p:cNvSpPr/>
          <p:nvPr/>
        </p:nvSpPr>
        <p:spPr>
          <a:xfrm>
            <a:off x="896112" y="2904173"/>
            <a:ext cx="10387584" cy="1541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这句话强调了为他人着想的重要性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，再小的事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，也能反映出一个人是否真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正关心他人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。通过作者将饮水机移到门边这一小小举动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，可以看出作者心里有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他人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，愿意为他人提供方便。这是一种高尚的品质，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值得大家学习和称赞。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2_BD#e9110bb00?vcp=1&amp;pid=28e48b22c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88987" y="3076258"/>
            <a:ext cx="21031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2_BD#e9110bb00?vcp=1&amp;pid=28e48b22c&amp;color=0,0,0&amp;vtp=1&amp;bt=1&amp;bbb=1"/>
          <p:cNvSpPr/>
          <p:nvPr/>
        </p:nvSpPr>
        <p:spPr>
          <a:xfrm>
            <a:off x="896112" y="2911665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时间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：60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分钟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满分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50分</a:t>
            </a: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要求：1.卷面整洁，字迹工整。2.用钢笔或签字笔答卷。</a:t>
            </a:r>
            <a:endParaRPr lang="en-US" altLang="zh-CN" sz="100" dirty="0"/>
          </a:p>
        </p:txBody>
      </p:sp>
      <p:pic>
        <p:nvPicPr>
          <p:cNvPr id="4" name="P_2_BD#e9110bb00?vcp=1&amp;pid=28e48b22c&amp;color=0,0,0&amp;tib=255,255,255&amp;iip=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95358" y="3053398"/>
            <a:ext cx="274320" cy="265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9263ecb1d?vcp=1&amp;pid=28e48b22c&amp;color=0,0,0&amp;vtp=1&amp;bt=1&amp;bbb=1"/>
          <p:cNvSpPr/>
          <p:nvPr/>
        </p:nvSpPr>
        <p:spPr>
          <a:xfrm>
            <a:off x="896112" y="896112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一、阅读短文，完成练习。（15分）</a:t>
            </a:r>
            <a:endParaRPr lang="en-US" altLang="zh-CN" sz="2800" dirty="0"/>
          </a:p>
        </p:txBody>
      </p:sp>
      <p:sp>
        <p:nvSpPr>
          <p:cNvPr id="3" name="QM_3_BD.1_1#6a3e59b7e?vcp=1&amp;pid=9263ecb1d&amp;color=0,0,0&amp;vtp=1&amp;bbb=1&amp;hb=1"/>
          <p:cNvSpPr/>
          <p:nvPr/>
        </p:nvSpPr>
        <p:spPr>
          <a:xfrm>
            <a:off x="896112" y="1317562"/>
            <a:ext cx="10387584" cy="3827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江南第一楼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①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我随爸爸来到岳阳，吃过早点，我们向岳阳楼走去。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②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沿着弯曲的小路，穿过一座牌楼，来到了宽阔的平台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，绿荫丛中三座金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碧辉煌的楼阁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，品字形排列在我们面前。左右是副楼，一座叫“仙梅亭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”，一座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叫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“三醉亭”。中间是主楼，正上方一块大匾，刻着“岳阳楼”三字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。建筑外观呈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正方形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，三层三檐，用四根大柱支撑，十二个琉璃瓦飞檐高高翘起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，好似飞凤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展翅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，闪烁着金色的光彩。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_2#6a3e59b7e?vcp=1&amp;pid=9263ecb1d&amp;color=0,0,0&amp;vtp=1&amp;bt=1&amp;bbb=1&amp;hb=1"/>
          <p:cNvSpPr/>
          <p:nvPr/>
        </p:nvSpPr>
        <p:spPr>
          <a:xfrm>
            <a:off x="896112" y="1533715"/>
            <a:ext cx="10387584" cy="3827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③踏进岳阳楼的大门，迎面是用十二块紫檀木拼成的巨幅屏风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，上面刻着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宋代范仲淹的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《岳阳楼记》，苍劲有力的字一个个比拳头还大，爸爸说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，文章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中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“先天下之忧而忧，后天下之乐而乐”是千古传诵的名句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。我站在屏风前默读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几遍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，将这两句话记在心里。爸爸还告诉我，历代很多诗人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、画家都来过岳阳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楼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，李白、杜甫、白居易这些大诗人都曾为它写下优美的诗篇。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 spc="-10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④</a:t>
            </a:r>
            <a:r>
              <a:rPr lang="en-US" altLang="zh-CN" sz="2400" b="0" i="0" spc="-10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从屏风后的楼梯登楼，就看到四面窗格上都雕着各种花卉图案，</a:t>
            </a:r>
            <a:r>
              <a:rPr lang="en-US" altLang="zh-CN" sz="2400" b="0" i="0" spc="-10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精美绝伦。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 spc="-10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楼四周回廊环绕</a:t>
            </a:r>
            <a:r>
              <a:rPr lang="en-US" altLang="zh-CN" sz="2400" b="0" i="0" spc="-10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，凭栏远眺，洞庭湖水天一色，碧波万顷，使人心境格外开阔。</a:t>
            </a:r>
            <a:endParaRPr lang="en-US" altLang="zh-CN" sz="2400" spc="-1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_3#6a3e59b7e?vcp=1&amp;pid=9263ecb1d&amp;color=0,0,0&amp;vtp=1&amp;bt=1&amp;bbb=1&amp;hb=1"/>
          <p:cNvSpPr/>
          <p:nvPr/>
        </p:nvSpPr>
        <p:spPr>
          <a:xfrm>
            <a:off x="896112" y="1253045"/>
            <a:ext cx="10387584" cy="4386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⑤爸爸指着湖中一座翡翠似的小山说：“你看那小山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，犹如白银盘中的青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螺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，这就是著名的君山。相传古时的舜帝到南方巡视，在湖南的九嶷（yí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）山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病逝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。他的妃子娥皇和女英寻到这里，面对阻住去路的湖水，泪如雨下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，双双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跳入了洞庭湖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。人们为了纪念她们，把娥皇和女英尊为湘水之神，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叫湘夫人，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因她们在此思念湘君而逝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，故称这山为‘君山’。”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⑥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浩瀚的洞庭，壮美的楼阁，加上不朽的诗文，动人的传说，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岳阳楼啊，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我明白了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，为什么人们称你为“江南第一楼”。</a:t>
            </a:r>
            <a:endParaRPr lang="en-US" altLang="zh-CN" sz="2400" dirty="0"/>
          </a:p>
          <a:p>
            <a:pPr algn="r"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有删改）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_1#df6307550?sp=1&amp;vcp=1&amp;pid=6a3e59b7e&amp;color=0,0,0&amp;vtp=1&amp;bt=1&amp;bbb=1"/>
          <p:cNvSpPr/>
          <p:nvPr/>
        </p:nvSpPr>
        <p:spPr>
          <a:xfrm>
            <a:off x="896112" y="1279652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1.阅读短文，厘清文章中的游览顺序和所写景物，填写表格。 （6分）</a:t>
            </a:r>
            <a:endParaRPr lang="en-US" altLang="zh-CN" sz="2400" dirty="0"/>
          </a:p>
        </p:txBody>
      </p:sp>
      <p:graphicFrame>
        <p:nvGraphicFramePr>
          <p:cNvPr id="8" name="QB_4_BD.2_2#df6307550?colgroup=13,19&amp;vcp=1&amp;pid=6a3e59b7e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9726595"/>
              </p:ext>
            </p:extLst>
          </p:nvPr>
        </p:nvGraphicFramePr>
        <p:xfrm>
          <a:off x="896112" y="1891538"/>
          <a:ext cx="10387584" cy="1955546"/>
        </p:xfrm>
        <a:graphic>
          <a:graphicData uri="http://schemas.openxmlformats.org/drawingml/2006/table">
            <a:tbl>
              <a:tblPr/>
              <a:tblGrid>
                <a:gridCol w="43616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258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1551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游览顺序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看到的景物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466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穿过牌楼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466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巨幅屏风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466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窗格上雕着的各种花卉图案和远处的洞庭湖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QB_4_AN.3_1#df6307550.blank?vcp=1&amp;pid=6a3e59b7e&amp;color=0,0,0&amp;vpa=1&amp;vtp=1&amp;bbb=1"/>
          <p:cNvSpPr/>
          <p:nvPr/>
        </p:nvSpPr>
        <p:spPr>
          <a:xfrm>
            <a:off x="5371868" y="2349881"/>
            <a:ext cx="29638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三座金碧辉煌的楼阁</a:t>
            </a:r>
            <a:endParaRPr lang="en-US" altLang="zh-CN" sz="2400" dirty="0"/>
          </a:p>
        </p:txBody>
      </p:sp>
      <p:sp>
        <p:nvSpPr>
          <p:cNvPr id="5" name="QB_4_AN.4_1#df6307550.blank?vcp=1&amp;pid=6a3e59b7e&amp;color=0,0,0&amp;vpa=2&amp;vtp=1&amp;bbb=1"/>
          <p:cNvSpPr/>
          <p:nvPr/>
        </p:nvSpPr>
        <p:spPr>
          <a:xfrm>
            <a:off x="1722025" y="2844546"/>
            <a:ext cx="26590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踏进岳阳楼的大门</a:t>
            </a:r>
            <a:endParaRPr lang="en-US" altLang="zh-CN" sz="2400" dirty="0"/>
          </a:p>
        </p:txBody>
      </p:sp>
      <p:sp>
        <p:nvSpPr>
          <p:cNvPr id="6" name="QB_4_AN.5_1#df6307550.blank?vcp=1&amp;pid=6a3e59b7e&amp;color=0,0,0&amp;vpa=3&amp;vtp=1&amp;bbb=1"/>
          <p:cNvSpPr/>
          <p:nvPr/>
        </p:nvSpPr>
        <p:spPr>
          <a:xfrm>
            <a:off x="1569625" y="3339211"/>
            <a:ext cx="29638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从屏风后的楼梯登楼</a:t>
            </a:r>
            <a:endParaRPr lang="en-US" altLang="zh-CN" sz="2400" dirty="0"/>
          </a:p>
        </p:txBody>
      </p:sp>
      <p:sp>
        <p:nvSpPr>
          <p:cNvPr id="7" name="QO_4_BD.6_1#a24b9c0f4?vcp=1&amp;pid=6a3e59b7e&amp;color=0,0,0&amp;vtp=1&amp;bbb=1"/>
          <p:cNvSpPr/>
          <p:nvPr/>
        </p:nvSpPr>
        <p:spPr>
          <a:xfrm>
            <a:off x="896112" y="3974338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2.在短文第②自然段中用“____”画出描写岳阳楼外观的语句。 （3分）</a:t>
            </a:r>
            <a:endParaRPr lang="en-US" altLang="zh-CN" sz="2400" dirty="0"/>
          </a:p>
        </p:txBody>
      </p:sp>
      <p:sp>
        <p:nvSpPr>
          <p:cNvPr id="3" name="QO_4_AN.7_1#a24b9c0f4?vcp=1&amp;pid=6a3e59b7e&amp;color=0,0,0&amp;vtp=1&amp;bbb=1&amp;hb=1"/>
          <p:cNvSpPr/>
          <p:nvPr/>
        </p:nvSpPr>
        <p:spPr>
          <a:xfrm>
            <a:off x="896112" y="4520819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 </a:t>
            </a:r>
            <a:r>
              <a:rPr lang="en-US" altLang="zh-CN" sz="2400" b="0" i="0" u="sng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建筑外观呈正方形，三层三檐，用四根大柱支撑</a:t>
            </a:r>
            <a:r>
              <a:rPr lang="en-US" altLang="zh-CN" sz="2400" b="0" i="0" u="sng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，十二个琉璃瓦飞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 u="sng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檐高高翘起</a:t>
            </a:r>
            <a:r>
              <a:rPr lang="en-US" altLang="zh-CN" sz="2400" b="0" i="0" u="sng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，好似飞凤展翅，闪烁着金色的光彩。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6" grpId="0" build="p" animBg="1"/>
      <p:bldP spid="7" grpId="0" build="p" animBg="1"/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8_1#204339a3c?vcp=1&amp;vopoq=1&amp;pid=6a3e59b7e&amp;color=0,0,0&amp;vtp=1&amp;bt=1&amp;bbb=1"/>
          <p:cNvSpPr/>
          <p:nvPr/>
        </p:nvSpPr>
        <p:spPr>
          <a:xfrm>
            <a:off x="896112" y="2068577"/>
            <a:ext cx="10660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3.阅读第④、⑤自然段，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以下哪两句古诗最符合这部分内容？(     ) 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（3分）</a:t>
            </a:r>
            <a:endParaRPr lang="en-US" altLang="zh-CN" sz="2400" dirty="0"/>
          </a:p>
        </p:txBody>
      </p:sp>
      <p:sp>
        <p:nvSpPr>
          <p:cNvPr id="3" name="QC_4_AN.9_1#204339a3c.bracket?vcp=1&amp;vopoq=1&amp;pid=6a3e59b7e&amp;color=0,0,0&amp;vpa=4&amp;vtp=1"/>
          <p:cNvSpPr/>
          <p:nvPr/>
        </p:nvSpPr>
        <p:spPr>
          <a:xfrm>
            <a:off x="9447181" y="2057147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4" name="QC_4_BD.8_2#204339a3c.choices?vcp=1&amp;vopoq=1&amp;pid=6a3e59b7e&amp;color=0,0,0&amp;vtp=1&amp;bbb=1"/>
          <p:cNvSpPr/>
          <p:nvPr/>
        </p:nvSpPr>
        <p:spPr>
          <a:xfrm>
            <a:off x="896112" y="2607945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A.微微风簇浪，散作满河星。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.一道残阳铺水中，半江瑟瑟半江红。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.水光潋滟晴方好，山色空蒙雨亦奇。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.遥望洞庭山水翠，白银盘里一青螺。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0_1#246c5b219?vcp=1&amp;vopoq=1&amp;pid=6a3e59b7e&amp;color=0,0,0&amp;vtp=1&amp;bt=1&amp;bbb=1"/>
          <p:cNvSpPr/>
          <p:nvPr/>
        </p:nvSpPr>
        <p:spPr>
          <a:xfrm>
            <a:off x="896112" y="206857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下面对短文内容理解有误的一项是(     )（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3分）</a:t>
            </a:r>
            <a:endParaRPr lang="en-US" altLang="zh-CN" sz="2400" dirty="0"/>
          </a:p>
        </p:txBody>
      </p:sp>
      <p:sp>
        <p:nvSpPr>
          <p:cNvPr id="3" name="QC_4_AN.11_1#246c5b219.bracket?vcp=1&amp;vopoq=1&amp;pid=6a3e59b7e&amp;color=0,0,0&amp;vpa=5&amp;vtp=1"/>
          <p:cNvSpPr/>
          <p:nvPr/>
        </p:nvSpPr>
        <p:spPr>
          <a:xfrm>
            <a:off x="6094380" y="2057147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C_4_BD.10_2#246c5b219.choices?vcp=1&amp;vopoq=1&amp;pid=6a3e59b7e&amp;color=0,0,0&amp;vtp=1&amp;bbb=1"/>
          <p:cNvSpPr/>
          <p:nvPr/>
        </p:nvSpPr>
        <p:spPr>
          <a:xfrm>
            <a:off x="896112" y="2607945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A.“岳阳楼”的两个副楼分别是“仙梅亭”“三醉亭”。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.范仲淹、李白、杜甫、白居易等人都曾为岳阳楼写下了优美的诗文。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.“君山”的故事是根据历史人物舜帝真实事迹演变而来。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.岳阳楼被称为“江南第一楼”与洞庭湖的美景有关。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1316</Words>
  <Application>Microsoft Office PowerPoint</Application>
  <PresentationFormat>宽屏</PresentationFormat>
  <Paragraphs>208</Paragraphs>
  <Slides>26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32" baseType="lpstr">
      <vt:lpstr>Heiti SC Medium</vt:lpstr>
      <vt:lpstr>Microsoft YaHei Bold</vt:lpstr>
      <vt:lpstr>SimSun</vt:lpstr>
      <vt:lpstr>Arial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2025-01-21T08:15:06Z</dcterms:created>
  <dcterms:modified xsi:type="dcterms:W3CDTF">2025-01-21T08:22:48Z</dcterms:modified>
  <cp:category/>
  <cp:contentStatus/>
</cp:coreProperties>
</file>