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81" r:id="rId10"/>
    <p:sldId id="264" r:id="rId11"/>
    <p:sldId id="265" r:id="rId12"/>
    <p:sldId id="266" r:id="rId13"/>
    <p:sldId id="267" r:id="rId14"/>
    <p:sldId id="268" r:id="rId15"/>
    <p:sldId id="269" r:id="rId16"/>
    <p:sldId id="282" r:id="rId17"/>
    <p:sldId id="283" r:id="rId18"/>
    <p:sldId id="270" r:id="rId19"/>
    <p:sldId id="271" r:id="rId20"/>
    <p:sldId id="272" r:id="rId21"/>
    <p:sldId id="273" r:id="rId22"/>
    <p:sldId id="274" r:id="rId23"/>
    <p:sldId id="275" r:id="rId24"/>
    <p:sldId id="276" r:id="rId25"/>
    <p:sldId id="277" r:id="rId26"/>
    <p:sldId id="278" r:id="rId27"/>
    <p:sldId id="279" r:id="rId28"/>
    <p:sldId id="280"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1938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85c678118c6a040d4d3326#tid=678f493258ebf60009e437c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0222992" y="4544568"/>
            <a:ext cx="1892808" cy="832104"/>
          </a:xfrm>
          <a:prstGeom prst="rect">
            <a:avLst/>
          </a:prstGeom>
          <a:noFill/>
          <a:ln/>
        </p:spPr>
        <p:txBody>
          <a:bodyPr wrap="square" lIns="0" tIns="0" rIns="0" bIns="0" rtlCol="0" anchor="ctr"/>
          <a:lstStyle/>
          <a:p>
            <a:pPr algn="l">
              <a:lnSpc>
                <a:spcPct val="100000"/>
              </a:lnSpc>
            </a:pPr>
            <a:r>
              <a:rPr lang="en-US" sz="4800" b="1" i="0" dirty="0">
                <a:solidFill>
                  <a:srgbClr val="FFFFFF"/>
                </a:solidFill>
                <a:latin typeface="Heiti SC Medium" pitchFamily="34" charset="0"/>
                <a:ea typeface="Heiti SC Medium" pitchFamily="34" charset="-122"/>
                <a:cs typeface="Heiti SC Medium" pitchFamily="34" charset="-120"/>
              </a:rPr>
              <a:t>语 文</a:t>
            </a:r>
            <a:endParaRPr lang="en-US" sz="4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3_BD.33_1#4bb5f143a?sp=1&amp;vcp=1&amp;pid=9c3d8df01&amp;color=0,0,0&amp;vtp=1&amp;bt=1&amp;bbb=1"/>
          <p:cNvSpPr/>
          <p:nvPr/>
        </p:nvSpPr>
        <p:spPr>
          <a:xfrm>
            <a:off x="896112" y="1782636"/>
            <a:ext cx="10387584" cy="32685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5.将下面的语句排列成一段通顺的话，把序号填写在横线上。（5分）</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道旁古木参天</a:t>
            </a:r>
            <a:r>
              <a:rPr lang="en-US" altLang="zh-CN" sz="2400" b="0" i="0" dirty="0">
                <a:solidFill>
                  <a:srgbClr val="000000"/>
                </a:solidFill>
                <a:latin typeface="SimSun" pitchFamily="34" charset="0"/>
                <a:ea typeface="SimSun" pitchFamily="34" charset="-122"/>
                <a:cs typeface="SimSun" pitchFamily="34" charset="-120"/>
              </a:rPr>
              <a:t>，苍翠欲滴，似乎飘着的雨丝也都是绿的。</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有的绿得发蓝</a:t>
            </a:r>
            <a:r>
              <a:rPr lang="en-US" altLang="zh-CN" sz="2400" b="0" i="0" dirty="0">
                <a:solidFill>
                  <a:srgbClr val="000000"/>
                </a:solidFill>
                <a:latin typeface="SimSun" pitchFamily="34" charset="0"/>
                <a:ea typeface="SimSun" pitchFamily="34" charset="-122"/>
                <a:cs typeface="SimSun" pitchFamily="34" charset="-120"/>
              </a:rPr>
              <a:t>，浅极了，亮极了。</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飞来峰上层层叠叠的树木</a:t>
            </a:r>
            <a:r>
              <a:rPr lang="en-US" altLang="zh-CN" sz="2400" b="0" i="0" dirty="0">
                <a:solidFill>
                  <a:srgbClr val="000000"/>
                </a:solidFill>
                <a:latin typeface="SimSun" pitchFamily="34" charset="0"/>
                <a:ea typeface="SimSun" pitchFamily="34" charset="-122"/>
                <a:cs typeface="SimSun" pitchFamily="34" charset="-120"/>
              </a:rPr>
              <a:t>，有的绿得发黑，深极了，浓极了；</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雨中去访灵隐</a:t>
            </a:r>
            <a:r>
              <a:rPr lang="en-US" altLang="zh-CN" sz="2400" b="0" i="0" dirty="0">
                <a:solidFill>
                  <a:srgbClr val="000000"/>
                </a:solidFill>
                <a:latin typeface="SimSun" pitchFamily="34" charset="0"/>
                <a:ea typeface="SimSun" pitchFamily="34" charset="-122"/>
                <a:cs typeface="SimSun" pitchFamily="34" charset="-120"/>
              </a:rPr>
              <a:t>，一下车，只觉得绿意扑眼而来。</a:t>
            </a:r>
            <a:endParaRPr lang="en-US" altLang="zh-CN" sz="2400" dirty="0"/>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峰下蜿蜒的小径</a:t>
            </a:r>
            <a:r>
              <a:rPr lang="en-US" altLang="zh-CN" sz="2400" b="0" i="0" dirty="0">
                <a:solidFill>
                  <a:srgbClr val="000000"/>
                </a:solidFill>
                <a:latin typeface="SimSun" pitchFamily="34" charset="0"/>
                <a:ea typeface="SimSun" pitchFamily="34" charset="-122"/>
                <a:cs typeface="SimSun" pitchFamily="34" charset="-120"/>
              </a:rPr>
              <a:t>，布满青苔，直绿到了石头缝里。</a:t>
            </a:r>
            <a:endParaRPr lang="en-US" altLang="zh-CN" sz="2400" dirty="0"/>
          </a:p>
        </p:txBody>
      </p:sp>
      <p:sp>
        <p:nvSpPr>
          <p:cNvPr id="3" name="QB_3_AN.34_1#4bb5f143a.blank?vcp=1&amp;pid=9c3d8df01&amp;color=0,0,0&amp;vpa=18&amp;vtp=1"/>
          <p:cNvSpPr/>
          <p:nvPr/>
        </p:nvSpPr>
        <p:spPr>
          <a:xfrm>
            <a:off x="912780" y="2313496"/>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2</a:t>
            </a:r>
            <a:endParaRPr lang="en-US" altLang="zh-CN" sz="2400" dirty="0"/>
          </a:p>
        </p:txBody>
      </p:sp>
      <p:sp>
        <p:nvSpPr>
          <p:cNvPr id="4" name="QB_3_AN.35_1#4bb5f143a.blank?vcp=1&amp;pid=9c3d8df01&amp;color=0,0,0&amp;vpa=19&amp;vtp=1"/>
          <p:cNvSpPr/>
          <p:nvPr/>
        </p:nvSpPr>
        <p:spPr>
          <a:xfrm>
            <a:off x="912780" y="2872296"/>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4</a:t>
            </a:r>
            <a:endParaRPr lang="en-US" altLang="zh-CN" sz="2400" dirty="0"/>
          </a:p>
        </p:txBody>
      </p:sp>
      <p:sp>
        <p:nvSpPr>
          <p:cNvPr id="5" name="QB_3_AN.36_1#4bb5f143a.blank?vcp=1&amp;pid=9c3d8df01&amp;color=0,0,0&amp;vpa=20&amp;vtp=1"/>
          <p:cNvSpPr/>
          <p:nvPr/>
        </p:nvSpPr>
        <p:spPr>
          <a:xfrm>
            <a:off x="912780" y="3431095"/>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3</a:t>
            </a:r>
            <a:endParaRPr lang="en-US" altLang="zh-CN" sz="2400" dirty="0"/>
          </a:p>
        </p:txBody>
      </p:sp>
      <p:sp>
        <p:nvSpPr>
          <p:cNvPr id="6" name="QB_3_AN.37_1#4bb5f143a.blank?vcp=1&amp;pid=9c3d8df01&amp;color=0,0,0&amp;vpa=21&amp;vtp=1"/>
          <p:cNvSpPr/>
          <p:nvPr/>
        </p:nvSpPr>
        <p:spPr>
          <a:xfrm>
            <a:off x="912780" y="3989896"/>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1</a:t>
            </a:r>
            <a:endParaRPr lang="en-US" altLang="zh-CN" sz="2400" dirty="0"/>
          </a:p>
        </p:txBody>
      </p:sp>
      <p:sp>
        <p:nvSpPr>
          <p:cNvPr id="7" name="QB_3_AN.38_1#4bb5f143a.blank?vcp=1&amp;pid=9c3d8df01&amp;color=0,0,0&amp;vpa=22&amp;vtp=1"/>
          <p:cNvSpPr/>
          <p:nvPr/>
        </p:nvSpPr>
        <p:spPr>
          <a:xfrm>
            <a:off x="912780" y="4527105"/>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5</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bg/>
                                          </p:spTgt>
                                        </p:tgtEl>
                                        <p:attrNameLst>
                                          <p:attrName>style.visibility</p:attrName>
                                        </p:attrNameLst>
                                      </p:cBhvr>
                                      <p:to>
                                        <p:strVal val="visible"/>
                                      </p:to>
                                    </p:set>
                                    <p:anim calcmode="lin" valueType="num">
                                      <p:cBhvr additive="base">
                                        <p:cTn id="4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4">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 calcmode="lin" valueType="num">
                                      <p:cBhvr additive="base">
                                        <p:cTn id="4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
                                            <p:bg/>
                                          </p:spTgt>
                                        </p:tgtEl>
                                        <p:attrNameLst>
                                          <p:attrName>style.visibility</p:attrName>
                                        </p:attrNameLst>
                                      </p:cBhvr>
                                      <p:to>
                                        <p:strVal val="visible"/>
                                      </p:to>
                                    </p:set>
                                    <p:anim calcmode="lin" valueType="num">
                                      <p:cBhvr additive="base">
                                        <p:cTn id="5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5">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
                                            <p:txEl>
                                              <p:pRg st="0" end="0"/>
                                            </p:txEl>
                                          </p:spTgt>
                                        </p:tgtEl>
                                        <p:attrNameLst>
                                          <p:attrName>style.visibility</p:attrName>
                                        </p:attrNameLst>
                                      </p:cBhvr>
                                      <p:to>
                                        <p:strVal val="visible"/>
                                      </p:to>
                                    </p:set>
                                    <p:anim calcmode="lin" valueType="num">
                                      <p:cBhvr additive="base">
                                        <p:cTn id="5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bg/>
                                          </p:spTgt>
                                        </p:tgtEl>
                                        <p:attrNameLst>
                                          <p:attrName>style.visibility</p:attrName>
                                        </p:attrNameLst>
                                      </p:cBhvr>
                                      <p:to>
                                        <p:strVal val="visible"/>
                                      </p:to>
                                    </p:set>
                                    <p:anim calcmode="lin" valueType="num">
                                      <p:cBhvr additive="base">
                                        <p:cTn id="6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6">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
                                            <p:txEl>
                                              <p:pRg st="0" end="0"/>
                                            </p:txEl>
                                          </p:spTgt>
                                        </p:tgtEl>
                                        <p:attrNameLst>
                                          <p:attrName>style.visibility</p:attrName>
                                        </p:attrNameLst>
                                      </p:cBhvr>
                                      <p:to>
                                        <p:strVal val="visible"/>
                                      </p:to>
                                    </p:set>
                                    <p:anim calcmode="lin" valueType="num">
                                      <p:cBhvr additive="base">
                                        <p:cTn id="6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bg/>
                                          </p:spTgt>
                                        </p:tgtEl>
                                        <p:attrNameLst>
                                          <p:attrName>style.visibility</p:attrName>
                                        </p:attrNameLst>
                                      </p:cBhvr>
                                      <p:to>
                                        <p:strVal val="visible"/>
                                      </p:to>
                                    </p:set>
                                    <p:anim calcmode="lin" valueType="num">
                                      <p:cBhvr additive="base">
                                        <p:cTn id="6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7">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0" end="0"/>
                                            </p:txEl>
                                          </p:spTgt>
                                        </p:tgtEl>
                                        <p:attrNameLst>
                                          <p:attrName>style.visibility</p:attrName>
                                        </p:attrNameLst>
                                      </p:cBhvr>
                                      <p:to>
                                        <p:strVal val="visible"/>
                                      </p:to>
                                    </p:set>
                                    <p:anim calcmode="lin" valueType="num">
                                      <p:cBhvr additive="base">
                                        <p:cTn id="7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C_2_BD#00943f4f7?vcp=1&amp;pid=31aaad8f5&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二、阅读体验。（38分）</a:t>
            </a:r>
            <a:endParaRPr lang="en-US" altLang="zh-CN" sz="2800" dirty="0"/>
          </a:p>
        </p:txBody>
      </p:sp>
      <p:sp>
        <p:nvSpPr>
          <p:cNvPr id="3" name="QO_3_BD.39_1#d363b44a5?sp=1&amp;vcp=1&amp;pid=00943f4f7&amp;color=0,0,0&amp;vtp=1&amp;bbb=1&amp;hb=1"/>
          <p:cNvSpPr/>
          <p:nvPr/>
        </p:nvSpPr>
        <p:spPr>
          <a:xfrm>
            <a:off x="896112" y="1317562"/>
            <a:ext cx="10387584" cy="4386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6.笑，也是一种运动！请阅读小短文《笑》，完成练习。（10分）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①</a:t>
            </a:r>
            <a:r>
              <a:rPr lang="en-US" altLang="zh-CN" sz="2400" b="0" i="0" dirty="0">
                <a:solidFill>
                  <a:srgbClr val="000000"/>
                </a:solidFill>
                <a:latin typeface="SimSun" pitchFamily="34" charset="0"/>
                <a:ea typeface="SimSun" pitchFamily="34" charset="-122"/>
                <a:cs typeface="SimSun" pitchFamily="34" charset="-120"/>
              </a:rPr>
              <a:t>随着现代医学的发展，我们对于笑的认识更加深刻了。笑</a:t>
            </a:r>
            <a:r>
              <a:rPr lang="en-US" altLang="zh-CN" sz="2400" b="0" i="0">
                <a:solidFill>
                  <a:srgbClr val="000000"/>
                </a:solidFill>
                <a:latin typeface="SimSun" pitchFamily="34" charset="0"/>
                <a:ea typeface="SimSun" pitchFamily="34" charset="-122"/>
                <a:cs typeface="SimSun" pitchFamily="34" charset="-120"/>
              </a:rPr>
              <a:t>，是心情愉快</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的表现</a:t>
            </a:r>
            <a:r>
              <a:rPr lang="en-US" altLang="zh-CN" sz="2400" b="0" i="0" dirty="0">
                <a:solidFill>
                  <a:srgbClr val="000000"/>
                </a:solidFill>
                <a:latin typeface="SimSun" pitchFamily="34" charset="0"/>
                <a:ea typeface="SimSun" pitchFamily="34" charset="-122"/>
                <a:cs typeface="SimSun" pitchFamily="34" charset="-120"/>
              </a:rPr>
              <a:t>，对于健康是有益的。笑，是一种复杂的神经反射作用</a:t>
            </a:r>
            <a:r>
              <a:rPr lang="en-US" altLang="zh-CN" sz="2400" b="0" i="0">
                <a:solidFill>
                  <a:srgbClr val="000000"/>
                </a:solidFill>
                <a:latin typeface="SimSun" pitchFamily="34" charset="0"/>
                <a:ea typeface="SimSun" pitchFamily="34" charset="-122"/>
                <a:cs typeface="SimSun" pitchFamily="34" charset="-120"/>
              </a:rPr>
              <a:t>，当外界的一种</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笑料变成信号</a:t>
            </a:r>
            <a:r>
              <a:rPr lang="en-US" altLang="zh-CN" sz="2400" b="0" i="0" dirty="0">
                <a:solidFill>
                  <a:srgbClr val="000000"/>
                </a:solidFill>
                <a:latin typeface="SimSun" pitchFamily="34" charset="0"/>
                <a:ea typeface="SimSun" pitchFamily="34" charset="-122"/>
                <a:cs typeface="SimSun" pitchFamily="34" charset="-120"/>
              </a:rPr>
              <a:t>，通过感官传入大脑皮层，大脑皮层接到信号</a:t>
            </a:r>
            <a:r>
              <a:rPr lang="en-US" altLang="zh-CN" sz="2400" b="0" i="0">
                <a:solidFill>
                  <a:srgbClr val="000000"/>
                </a:solidFill>
                <a:latin typeface="SimSun" pitchFamily="34" charset="0"/>
                <a:ea typeface="SimSun" pitchFamily="34" charset="-122"/>
                <a:cs typeface="SimSun" pitchFamily="34" charset="-120"/>
              </a:rPr>
              <a:t>，就会立刻指挥肌</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肉或一部分肌肉动作起来</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②</a:t>
            </a:r>
            <a:r>
              <a:rPr lang="en-US" altLang="zh-CN" sz="2400" b="0" i="0" dirty="0">
                <a:solidFill>
                  <a:srgbClr val="000000"/>
                </a:solidFill>
                <a:latin typeface="SimSun" pitchFamily="34" charset="0"/>
                <a:ea typeface="SimSun" pitchFamily="34" charset="-122"/>
                <a:cs typeface="SimSun" pitchFamily="34" charset="-120"/>
              </a:rPr>
              <a:t>小则嫣然一笑，笑容可掬，这不过是一种轻微的肌肉动作。</a:t>
            </a:r>
            <a:r>
              <a:rPr lang="en-US" altLang="zh-CN" sz="2400" b="0" i="0">
                <a:solidFill>
                  <a:srgbClr val="000000"/>
                </a:solidFill>
                <a:latin typeface="SimSun" pitchFamily="34" charset="0"/>
                <a:ea typeface="SimSun" pitchFamily="34" charset="-122"/>
                <a:cs typeface="SimSun" pitchFamily="34" charset="-120"/>
              </a:rPr>
              <a:t>一般的微笑，</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就是这样</a:t>
            </a:r>
            <a:r>
              <a:rPr lang="en-US" altLang="zh-CN" sz="2400" b="0" i="0" dirty="0">
                <a:solidFill>
                  <a:srgbClr val="000000"/>
                </a:solidFill>
                <a:latin typeface="SimSun" pitchFamily="34" charset="0"/>
                <a:ea typeface="SimSun" pitchFamily="34" charset="-122"/>
                <a:cs typeface="SimSun" pitchFamily="34" charset="-120"/>
              </a:rPr>
              <a:t>。大则是爽朗的笑、放声的笑，不仅脸部肌肉动作</a:t>
            </a:r>
            <a:r>
              <a:rPr lang="en-US" altLang="zh-CN" sz="2400" b="0" i="0">
                <a:solidFill>
                  <a:srgbClr val="000000"/>
                </a:solidFill>
                <a:latin typeface="SimSun" pitchFamily="34" charset="0"/>
                <a:ea typeface="SimSun" pitchFamily="34" charset="-122"/>
                <a:cs typeface="SimSun" pitchFamily="34" charset="-120"/>
              </a:rPr>
              <a:t>，就是发声器官也</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动作起来</a:t>
            </a:r>
            <a:r>
              <a:rPr lang="en-US" altLang="zh-CN" sz="2400" b="0" i="0" dirty="0">
                <a:solidFill>
                  <a:srgbClr val="000000"/>
                </a:solidFill>
                <a:latin typeface="SimSun" pitchFamily="34" charset="0"/>
                <a:ea typeface="SimSun" pitchFamily="34" charset="-122"/>
                <a:cs typeface="SimSun" pitchFamily="34" charset="-120"/>
              </a:rPr>
              <a:t>。捧腹大笑，手舞足蹈，甚至全身肌肉、骨骼都动员起来了。</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3_BD.39_2#d363b44a5?vcp=1&amp;pid=00943f4f7&amp;color=0,0,0&amp;vtp=1&amp;bt=1&amp;bbb=1&amp;hb=1"/>
          <p:cNvSpPr/>
          <p:nvPr/>
        </p:nvSpPr>
        <p:spPr>
          <a:xfrm>
            <a:off x="896112" y="1527365"/>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③笑在胸腔，能扩张胸肌，肺部加强了运动，使人呼吸正常。</a:t>
            </a:r>
            <a:r>
              <a:rPr lang="en-US" altLang="zh-CN" sz="2400" b="0" i="0">
                <a:solidFill>
                  <a:srgbClr val="000000"/>
                </a:solidFill>
                <a:latin typeface="SimSun" pitchFamily="34" charset="0"/>
                <a:ea typeface="SimSun" pitchFamily="34" charset="-122"/>
                <a:cs typeface="SimSun" pitchFamily="34" charset="-120"/>
              </a:rPr>
              <a:t>笑在肚子里，</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腹肌收缩了而又张开</a:t>
            </a:r>
            <a:r>
              <a:rPr lang="en-US" altLang="zh-CN" sz="2400" b="0" i="0" dirty="0">
                <a:solidFill>
                  <a:srgbClr val="000000"/>
                </a:solidFill>
                <a:latin typeface="SimSun" pitchFamily="34" charset="0"/>
                <a:ea typeface="SimSun" pitchFamily="34" charset="-122"/>
                <a:cs typeface="SimSun" pitchFamily="34" charset="-120"/>
              </a:rPr>
              <a:t>，及时产生胃液，帮助消化，增进食欲</a:t>
            </a:r>
            <a:r>
              <a:rPr lang="en-US" altLang="zh-CN" sz="2400" b="0" i="0">
                <a:solidFill>
                  <a:srgbClr val="000000"/>
                </a:solidFill>
                <a:latin typeface="SimSun" pitchFamily="34" charset="0"/>
                <a:ea typeface="SimSun" pitchFamily="34" charset="-122"/>
                <a:cs typeface="SimSun" pitchFamily="34" charset="-120"/>
              </a:rPr>
              <a:t>，促进人体的新陈</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代谢</a:t>
            </a:r>
            <a:r>
              <a:rPr lang="en-US" altLang="zh-CN" sz="2400" b="0" i="0" dirty="0">
                <a:solidFill>
                  <a:srgbClr val="000000"/>
                </a:solidFill>
                <a:latin typeface="SimSun" pitchFamily="34" charset="0"/>
                <a:ea typeface="SimSun" pitchFamily="34" charset="-122"/>
                <a:cs typeface="SimSun" pitchFamily="34" charset="-120"/>
              </a:rPr>
              <a:t>。笑在心脏，血管的肌肉加强了运动，使血液循环加强，</a:t>
            </a:r>
            <a:r>
              <a:rPr lang="en-US" altLang="zh-CN" sz="2400" b="0" i="0">
                <a:solidFill>
                  <a:srgbClr val="000000"/>
                </a:solidFill>
                <a:latin typeface="SimSun" pitchFamily="34" charset="0"/>
                <a:ea typeface="SimSun" pitchFamily="34" charset="-122"/>
                <a:cs typeface="SimSun" pitchFamily="34" charset="-120"/>
              </a:rPr>
              <a:t>淋巴循环加快，</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使人面色红润</a:t>
            </a:r>
            <a:r>
              <a:rPr lang="en-US" altLang="zh-CN" sz="2400" b="0" i="0" dirty="0">
                <a:solidFill>
                  <a:srgbClr val="000000"/>
                </a:solidFill>
                <a:latin typeface="SimSun" pitchFamily="34" charset="0"/>
                <a:ea typeface="SimSun" pitchFamily="34" charset="-122"/>
                <a:cs typeface="SimSun" pitchFamily="34" charset="-120"/>
              </a:rPr>
              <a:t>，神采奕奕。笑在全身，全身肌肉都动作起来。兴奋之余</a:t>
            </a:r>
            <a:r>
              <a:rPr lang="en-US" altLang="zh-CN" sz="2400" b="0" i="0">
                <a:solidFill>
                  <a:srgbClr val="000000"/>
                </a:solidFill>
                <a:latin typeface="SimSun" pitchFamily="34" charset="0"/>
                <a:ea typeface="SimSun" pitchFamily="34" charset="-122"/>
                <a:cs typeface="SimSun" pitchFamily="34" charset="-120"/>
              </a:rPr>
              <a:t>，使人</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睡眠充足</a:t>
            </a:r>
            <a:r>
              <a:rPr lang="en-US" altLang="zh-CN" sz="2400" b="0" i="0" dirty="0">
                <a:solidFill>
                  <a:srgbClr val="000000"/>
                </a:solidFill>
                <a:latin typeface="SimSun" pitchFamily="34" charset="0"/>
                <a:ea typeface="SimSun" pitchFamily="34" charset="-122"/>
                <a:cs typeface="SimSun" pitchFamily="34" charset="-120"/>
              </a:rPr>
              <a:t>，精神饱满。</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④</a:t>
            </a:r>
            <a:r>
              <a:rPr lang="en-US" altLang="zh-CN" sz="2400" b="0" i="0" dirty="0">
                <a:solidFill>
                  <a:srgbClr val="000000"/>
                </a:solidFill>
                <a:latin typeface="SimSun" pitchFamily="34" charset="0"/>
                <a:ea typeface="SimSun" pitchFamily="34" charset="-122"/>
                <a:cs typeface="SimSun" pitchFamily="34" charset="-120"/>
              </a:rPr>
              <a:t>笑，也是一种运动，不断地变化发展着。</a:t>
            </a:r>
            <a:endParaRPr lang="en-US" altLang="zh-CN" sz="2400" dirty="0"/>
          </a:p>
          <a:p>
            <a:pPr algn="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选自高士其的《细菌世界历险记》，有删改</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B_4_BD.40_1#1e6f1dbf5?sp=1&amp;vcp=1&amp;pid=d363b44a5&amp;color=0,0,0&amp;vtp=1&amp;bt=1&amp;bbb=1&amp;hb=1"/>
          <p:cNvSpPr/>
          <p:nvPr/>
        </p:nvSpPr>
        <p:spPr>
          <a:xfrm>
            <a:off x="896112" y="900000"/>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（1）第①自然段解释了笑是怎么发生的，请根据文章的内容</a:t>
            </a:r>
            <a:r>
              <a:rPr lang="en-US" altLang="zh-CN" sz="2400" b="0" i="0">
                <a:solidFill>
                  <a:srgbClr val="000000"/>
                </a:solidFill>
                <a:latin typeface="SimSun" pitchFamily="34" charset="0"/>
                <a:ea typeface="SimSun" pitchFamily="34" charset="-122"/>
                <a:cs typeface="SimSun" pitchFamily="34" charset="-120"/>
              </a:rPr>
              <a:t>，将序号依次填</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写在横线上</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①</a:t>
            </a:r>
            <a:r>
              <a:rPr lang="en-US" altLang="zh-CN" sz="2400" b="0" i="0" dirty="0">
                <a:solidFill>
                  <a:srgbClr val="000000"/>
                </a:solidFill>
                <a:latin typeface="SimSun" pitchFamily="34" charset="0"/>
                <a:ea typeface="SimSun" pitchFamily="34" charset="-122"/>
                <a:cs typeface="SimSun" pitchFamily="34" charset="-120"/>
              </a:rPr>
              <a:t>肌肉或一部分肌肉动作起来 ②信号被感官接收 ③信号传到大脑皮层</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笑料变成信号→</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a:t>
            </a:r>
            <a:r>
              <a:rPr lang="en-US" altLang="zh-CN" sz="2400" i="0">
                <a:solidFill>
                  <a:srgbClr val="000000"/>
                </a:solidFill>
                <a:latin typeface="SimSun" pitchFamily="34" charset="0"/>
                <a:ea typeface="SimSun" pitchFamily="34" charset="-122"/>
                <a:cs typeface="SimSun" pitchFamily="34" charset="-120"/>
              </a:rPr>
              <a:t>____</a:t>
            </a:r>
            <a:endParaRPr lang="en-US" altLang="zh-CN" sz="2400" dirty="0"/>
          </a:p>
        </p:txBody>
      </p:sp>
      <p:sp>
        <p:nvSpPr>
          <p:cNvPr id="3" name="QB_4_AN.41_1#1e6f1dbf5.blank?vcp=1&amp;pid=d363b44a5&amp;color=0,0,0&amp;vpa=23&amp;vtp=1"/>
          <p:cNvSpPr/>
          <p:nvPr/>
        </p:nvSpPr>
        <p:spPr>
          <a:xfrm>
            <a:off x="3046381" y="2526870"/>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②</a:t>
            </a:r>
            <a:endParaRPr lang="en-US" altLang="zh-CN" sz="2400" dirty="0"/>
          </a:p>
        </p:txBody>
      </p:sp>
      <p:sp>
        <p:nvSpPr>
          <p:cNvPr id="4" name="QB_4_AN.42_1#1e6f1dbf5.blank?vcp=1&amp;pid=d363b44a5&amp;color=0,0,0&amp;vpa=24&amp;vtp=1"/>
          <p:cNvSpPr/>
          <p:nvPr/>
        </p:nvSpPr>
        <p:spPr>
          <a:xfrm>
            <a:off x="3960780" y="2526870"/>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③</a:t>
            </a:r>
            <a:endParaRPr lang="en-US" altLang="zh-CN" sz="2400" dirty="0"/>
          </a:p>
        </p:txBody>
      </p:sp>
      <p:sp>
        <p:nvSpPr>
          <p:cNvPr id="5" name="QB_4_AN.43_1#1e6f1dbf5.blank?vcp=1&amp;pid=d363b44a5&amp;color=0,0,0&amp;vpa=25&amp;vtp=1"/>
          <p:cNvSpPr/>
          <p:nvPr/>
        </p:nvSpPr>
        <p:spPr>
          <a:xfrm>
            <a:off x="4875180" y="2526870"/>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①</a:t>
            </a:r>
            <a:endParaRPr lang="en-US" altLang="zh-CN" sz="2400" dirty="0"/>
          </a:p>
        </p:txBody>
      </p:sp>
      <p:sp>
        <p:nvSpPr>
          <p:cNvPr id="6" name="QB_4_BD.44_1#3dbd7ad14?sp=1&amp;vcp=1&amp;pid=d363b44a5&amp;color=0,0,0&amp;vtp=1&amp;bbb=1"/>
          <p:cNvSpPr/>
          <p:nvPr/>
        </p:nvSpPr>
        <p:spPr>
          <a:xfrm>
            <a:off x="896112" y="3097226"/>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（2）下面的动作，分别是哪种笑带动起来的？请将序号填在横线上。（3分）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①</a:t>
            </a:r>
            <a:r>
              <a:rPr lang="en-US" altLang="zh-CN" sz="2400" b="0" i="0" dirty="0">
                <a:solidFill>
                  <a:srgbClr val="000000"/>
                </a:solidFill>
                <a:latin typeface="SimSun" pitchFamily="34" charset="0"/>
                <a:ea typeface="SimSun" pitchFamily="34" charset="-122"/>
                <a:cs typeface="SimSun" pitchFamily="34" charset="-120"/>
              </a:rPr>
              <a:t>嫣然一笑 ②爽朗的笑、放声的笑 ③捧腹大笑</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a</a:t>
            </a:r>
            <a:r>
              <a:rPr lang="en-US" altLang="zh-CN" sz="2400" b="0" i="0" dirty="0">
                <a:solidFill>
                  <a:srgbClr val="000000"/>
                </a:solidFill>
                <a:latin typeface="SimSun" pitchFamily="34" charset="0"/>
                <a:ea typeface="SimSun" pitchFamily="34" charset="-122"/>
                <a:cs typeface="SimSun" pitchFamily="34" charset="-120"/>
              </a:rPr>
              <a:t>.手舞足蹈，甚至全身肌肉、</a:t>
            </a:r>
            <a:r>
              <a:rPr lang="en-US" altLang="zh-CN" sz="2400" b="0" i="0">
                <a:solidFill>
                  <a:srgbClr val="000000"/>
                </a:solidFill>
                <a:latin typeface="SimSun" pitchFamily="34" charset="0"/>
                <a:ea typeface="SimSun" pitchFamily="34" charset="-122"/>
                <a:cs typeface="SimSun" pitchFamily="34" charset="-120"/>
              </a:rPr>
              <a:t>骨骼都动员起来了。</a:t>
            </a:r>
            <a:r>
              <a:rPr lang="en-US" altLang="zh-CN" sz="2400" i="0">
                <a:solidFill>
                  <a:srgbClr val="000000"/>
                </a:solidFill>
                <a:latin typeface="SimSun" pitchFamily="34" charset="0"/>
                <a:ea typeface="SimSun" pitchFamily="34" charset="-122"/>
                <a:cs typeface="SimSun" pitchFamily="34" charset="-120"/>
              </a:rPr>
              <a:t>____</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一种轻微的肌肉动作。</a:t>
            </a:r>
            <a:r>
              <a:rPr lang="en-US" altLang="zh-CN" sz="2400" i="0">
                <a:solidFill>
                  <a:srgbClr val="000000"/>
                </a:solidFill>
                <a:latin typeface="SimSun" pitchFamily="34" charset="0"/>
                <a:ea typeface="SimSun" pitchFamily="34" charset="-122"/>
                <a:cs typeface="SimSun" pitchFamily="34" charset="-120"/>
              </a:rPr>
              <a:t>____</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.不仅脸部肌肉动作，</a:t>
            </a:r>
            <a:r>
              <a:rPr lang="en-US" altLang="zh-CN" sz="2400" b="0" i="0">
                <a:solidFill>
                  <a:srgbClr val="000000"/>
                </a:solidFill>
                <a:latin typeface="SimSun" pitchFamily="34" charset="0"/>
                <a:ea typeface="SimSun" pitchFamily="34" charset="-122"/>
                <a:cs typeface="SimSun" pitchFamily="34" charset="-120"/>
              </a:rPr>
              <a:t>就是发声器官也动作起来。</a:t>
            </a:r>
            <a:r>
              <a:rPr lang="en-US" altLang="zh-CN" sz="2400" i="0">
                <a:solidFill>
                  <a:srgbClr val="000000"/>
                </a:solidFill>
                <a:latin typeface="SimSun" pitchFamily="34" charset="0"/>
                <a:ea typeface="SimSun" pitchFamily="34" charset="-122"/>
                <a:cs typeface="SimSun" pitchFamily="34" charset="-120"/>
              </a:rPr>
              <a:t>____</a:t>
            </a:r>
            <a:endParaRPr lang="en-US" altLang="zh-CN" sz="2400" dirty="0"/>
          </a:p>
        </p:txBody>
      </p:sp>
      <p:sp>
        <p:nvSpPr>
          <p:cNvPr id="7" name="QB_4_AN.45_1#3dbd7ad14.blank?vcp=1&amp;pid=d363b44a5&amp;color=0,0,0&amp;vpa=26&amp;vtp=1"/>
          <p:cNvSpPr/>
          <p:nvPr/>
        </p:nvSpPr>
        <p:spPr>
          <a:xfrm>
            <a:off x="7618381" y="4186886"/>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③</a:t>
            </a:r>
            <a:endParaRPr lang="en-US" altLang="zh-CN" sz="2400" dirty="0"/>
          </a:p>
        </p:txBody>
      </p:sp>
      <p:sp>
        <p:nvSpPr>
          <p:cNvPr id="8" name="QB_4_AN.46_1#3dbd7ad14.blank?vcp=1&amp;pid=d363b44a5&amp;color=0,0,0&amp;vpa=27&amp;vtp=1"/>
          <p:cNvSpPr/>
          <p:nvPr/>
        </p:nvSpPr>
        <p:spPr>
          <a:xfrm>
            <a:off x="4265580" y="4745686"/>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①</a:t>
            </a:r>
            <a:endParaRPr lang="en-US" altLang="zh-CN" sz="2400" dirty="0"/>
          </a:p>
        </p:txBody>
      </p:sp>
      <p:sp>
        <p:nvSpPr>
          <p:cNvPr id="9" name="QB_4_AN.47_1#3dbd7ad14.blank?vcp=1&amp;pid=d363b44a5&amp;color=0,0,0&amp;vpa=28&amp;vtp=1"/>
          <p:cNvSpPr/>
          <p:nvPr/>
        </p:nvSpPr>
        <p:spPr>
          <a:xfrm>
            <a:off x="7618381" y="5282896"/>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②</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 calcmode="lin" valueType="num">
                                      <p:cBhvr additive="base">
                                        <p:cTn id="2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3">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bg/>
                                          </p:spTgt>
                                        </p:tgtEl>
                                        <p:attrNameLst>
                                          <p:attrName>style.visibility</p:attrName>
                                        </p:attrNameLst>
                                      </p:cBhvr>
                                      <p:to>
                                        <p:strVal val="visible"/>
                                      </p:to>
                                    </p:set>
                                    <p:anim calcmode="lin" valueType="num">
                                      <p:cBhvr additive="base">
                                        <p:cTn id="3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4">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 calcmode="lin" valueType="num">
                                      <p:cBhvr additive="base">
                                        <p:cTn id="4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bg/>
                                          </p:spTgt>
                                        </p:tgtEl>
                                        <p:attrNameLst>
                                          <p:attrName>style.visibility</p:attrName>
                                        </p:attrNameLst>
                                      </p:cBhvr>
                                      <p:to>
                                        <p:strVal val="visible"/>
                                      </p:to>
                                    </p:set>
                                    <p:anim calcmode="lin" valueType="num">
                                      <p:cBhvr additive="base">
                                        <p:cTn id="4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5">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 calcmode="lin" valueType="num">
                                      <p:cBhvr additive="base">
                                        <p:cTn id="4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bg/>
                                          </p:spTgt>
                                        </p:tgtEl>
                                        <p:attrNameLst>
                                          <p:attrName>style.visibility</p:attrName>
                                        </p:attrNameLst>
                                      </p:cBhvr>
                                      <p:to>
                                        <p:strVal val="visible"/>
                                      </p:to>
                                    </p:set>
                                    <p:anim calcmode="lin" valueType="num">
                                      <p:cBhvr additive="base">
                                        <p:cTn id="5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6">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0" end="0"/>
                                            </p:txEl>
                                          </p:spTgt>
                                        </p:tgtEl>
                                        <p:attrNameLst>
                                          <p:attrName>style.visibility</p:attrName>
                                        </p:attrNameLst>
                                      </p:cBhvr>
                                      <p:to>
                                        <p:strVal val="visible"/>
                                      </p:to>
                                    </p:set>
                                    <p:anim calcmode="lin" valueType="num">
                                      <p:cBhvr additive="base">
                                        <p:cTn id="5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
                                            <p:txEl>
                                              <p:pRg st="1" end="1"/>
                                            </p:txEl>
                                          </p:spTgt>
                                        </p:tgtEl>
                                        <p:attrNameLst>
                                          <p:attrName>style.visibility</p:attrName>
                                        </p:attrNameLst>
                                      </p:cBhvr>
                                      <p:to>
                                        <p:strVal val="visible"/>
                                      </p:to>
                                    </p:set>
                                    <p:anim calcmode="lin" valueType="num">
                                      <p:cBhvr additive="base">
                                        <p:cTn id="6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
                                            <p:txEl>
                                              <p:pRg st="2" end="2"/>
                                            </p:txEl>
                                          </p:spTgt>
                                        </p:tgtEl>
                                        <p:attrNameLst>
                                          <p:attrName>style.visibility</p:attrName>
                                        </p:attrNameLst>
                                      </p:cBhvr>
                                      <p:to>
                                        <p:strVal val="visible"/>
                                      </p:to>
                                    </p:set>
                                    <p:anim calcmode="lin" valueType="num">
                                      <p:cBhvr additive="base">
                                        <p:cTn id="6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
                                            <p:txEl>
                                              <p:pRg st="3" end="3"/>
                                            </p:txEl>
                                          </p:spTgt>
                                        </p:tgtEl>
                                        <p:attrNameLst>
                                          <p:attrName>style.visibility</p:attrName>
                                        </p:attrNameLst>
                                      </p:cBhvr>
                                      <p:to>
                                        <p:strVal val="visible"/>
                                      </p:to>
                                    </p:set>
                                    <p:anim calcmode="lin" valueType="num">
                                      <p:cBhvr additive="base">
                                        <p:cTn id="7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6">
                                            <p:txEl>
                                              <p:pRg st="4" end="4"/>
                                            </p:txEl>
                                          </p:spTgt>
                                        </p:tgtEl>
                                        <p:attrNameLst>
                                          <p:attrName>style.visibility</p:attrName>
                                        </p:attrNameLst>
                                      </p:cBhvr>
                                      <p:to>
                                        <p:strVal val="visible"/>
                                      </p:to>
                                    </p:set>
                                    <p:anim calcmode="lin" valueType="num">
                                      <p:cBhvr additive="base">
                                        <p:cTn id="7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7">
                                            <p:bg/>
                                          </p:spTgt>
                                        </p:tgtEl>
                                        <p:attrNameLst>
                                          <p:attrName>style.visibility</p:attrName>
                                        </p:attrNameLst>
                                      </p:cBhvr>
                                      <p:to>
                                        <p:strVal val="visible"/>
                                      </p:to>
                                    </p:set>
                                    <p:anim calcmode="lin" valueType="num">
                                      <p:cBhvr additive="base">
                                        <p:cTn id="8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7">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7">
                                            <p:txEl>
                                              <p:pRg st="0" end="0"/>
                                            </p:txEl>
                                          </p:spTgt>
                                        </p:tgtEl>
                                        <p:attrNameLst>
                                          <p:attrName>style.visibility</p:attrName>
                                        </p:attrNameLst>
                                      </p:cBhvr>
                                      <p:to>
                                        <p:strVal val="visible"/>
                                      </p:to>
                                    </p:set>
                                    <p:anim calcmode="lin" valueType="num">
                                      <p:cBhvr additive="base">
                                        <p:cTn id="8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8">
                                            <p:bg/>
                                          </p:spTgt>
                                        </p:tgtEl>
                                        <p:attrNameLst>
                                          <p:attrName>style.visibility</p:attrName>
                                        </p:attrNameLst>
                                      </p:cBhvr>
                                      <p:to>
                                        <p:strVal val="visible"/>
                                      </p:to>
                                    </p:set>
                                    <p:anim calcmode="lin" valueType="num">
                                      <p:cBhvr additive="base">
                                        <p:cTn id="8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8">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8">
                                            <p:txEl>
                                              <p:pRg st="0" end="0"/>
                                            </p:txEl>
                                          </p:spTgt>
                                        </p:tgtEl>
                                        <p:attrNameLst>
                                          <p:attrName>style.visibility</p:attrName>
                                        </p:attrNameLst>
                                      </p:cBhvr>
                                      <p:to>
                                        <p:strVal val="visible"/>
                                      </p:to>
                                    </p:set>
                                    <p:anim calcmode="lin" valueType="num">
                                      <p:cBhvr additive="base">
                                        <p:cTn id="9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9">
                                            <p:bg/>
                                          </p:spTgt>
                                        </p:tgtEl>
                                        <p:attrNameLst>
                                          <p:attrName>style.visibility</p:attrName>
                                        </p:attrNameLst>
                                      </p:cBhvr>
                                      <p:to>
                                        <p:strVal val="visible"/>
                                      </p:to>
                                    </p:set>
                                    <p:anim calcmode="lin" valueType="num">
                                      <p:cBhvr additive="base">
                                        <p:cTn id="9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98" dur="500" fill="hold"/>
                                        <p:tgtEl>
                                          <p:spTgt spid="9">
                                            <p:bg/>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9">
                                            <p:txEl>
                                              <p:pRg st="0" end="0"/>
                                            </p:txEl>
                                          </p:spTgt>
                                        </p:tgtEl>
                                        <p:attrNameLst>
                                          <p:attrName>style.visibility</p:attrName>
                                        </p:attrNameLst>
                                      </p:cBhvr>
                                      <p:to>
                                        <p:strVal val="visible"/>
                                      </p:to>
                                    </p:set>
                                    <p:anim calcmode="lin" valueType="num">
                                      <p:cBhvr additive="base">
                                        <p:cTn id="10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4_BD.48_1#2d6b88d26?vcp=1&amp;pid=d363b44a5&amp;color=0,0,0&amp;vtp=1&amp;bt=1&amp;bbb=1"/>
          <p:cNvSpPr/>
          <p:nvPr/>
        </p:nvSpPr>
        <p:spPr>
          <a:xfrm>
            <a:off x="896112" y="263220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（3）笑，还有什么作用呢？请用自己的话概括第③自然段的内容。（4分）</a:t>
            </a:r>
            <a:endParaRPr lang="en-US" altLang="zh-CN" sz="2400" dirty="0"/>
          </a:p>
        </p:txBody>
      </p:sp>
      <p:sp>
        <p:nvSpPr>
          <p:cNvPr id="3" name="QO_4_AN.49_1#2d6b88d26?vcp=1&amp;pid=d363b44a5&amp;color=0,0,0&amp;vtp=1&amp;bbb=1&amp;hb=1"/>
          <p:cNvSpPr/>
          <p:nvPr/>
        </p:nvSpPr>
        <p:spPr>
          <a:xfrm>
            <a:off x="896112" y="317969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SimSun" pitchFamily="34" charset="0"/>
                <a:ea typeface="SimSun" pitchFamily="34" charset="-122"/>
                <a:cs typeface="SimSun" pitchFamily="34" charset="-120"/>
              </a:rPr>
              <a:t>【示例】笑能使人呼吸正常，促进人体的新陈代谢，使人面色红润，</a:t>
            </a:r>
            <a:r>
              <a:rPr lang="en-US" altLang="zh-CN" sz="2400" b="0" i="0">
                <a:solidFill>
                  <a:srgbClr val="FF0000"/>
                </a:solidFill>
                <a:latin typeface="SimSun" pitchFamily="34" charset="0"/>
                <a:ea typeface="SimSun" pitchFamily="34" charset="-122"/>
                <a:cs typeface="SimSun" pitchFamily="34" charset="-120"/>
              </a:rPr>
              <a:t>神采奕奕，</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使人睡眠充足</a:t>
            </a:r>
            <a:r>
              <a:rPr lang="en-US" altLang="zh-CN" sz="2400" b="0" i="0" dirty="0">
                <a:solidFill>
                  <a:srgbClr val="FF0000"/>
                </a:solidFill>
                <a:latin typeface="SimSun" pitchFamily="34" charset="0"/>
                <a:ea typeface="SimSun" pitchFamily="34" charset="-122"/>
                <a:cs typeface="SimSun" pitchFamily="34" charset="-120"/>
              </a:rPr>
              <a:t>，精神饱满。</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3_BD.50_1#86ea2d817?sp=1&amp;vcp=1&amp;pid=00943f4f7&amp;color=0,0,0&amp;vtp=1&amp;bt=1&amp;bbb=1&amp;hb=1"/>
          <p:cNvSpPr/>
          <p:nvPr/>
        </p:nvSpPr>
        <p:spPr>
          <a:xfrm>
            <a:off x="896112" y="900000"/>
            <a:ext cx="10387584" cy="50292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7.化石，让我们看到远古时代的情形！阅读短文《化石》，完成练习。（13分）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在漫长的地质年代里</a:t>
            </a:r>
            <a:r>
              <a:rPr lang="en-US" altLang="zh-CN" sz="2400" b="0" i="0" dirty="0">
                <a:solidFill>
                  <a:srgbClr val="000000"/>
                </a:solidFill>
                <a:latin typeface="SimSun" pitchFamily="34" charset="0"/>
                <a:ea typeface="SimSun" pitchFamily="34" charset="-122"/>
                <a:cs typeface="SimSun" pitchFamily="34" charset="-120"/>
              </a:rPr>
              <a:t>，地球上曾经生活过无数种生物</a:t>
            </a:r>
            <a:r>
              <a:rPr lang="en-US" altLang="zh-CN" sz="2400" b="0" i="0">
                <a:solidFill>
                  <a:srgbClr val="000000"/>
                </a:solidFill>
                <a:latin typeface="SimSun" pitchFamily="34" charset="0"/>
                <a:ea typeface="SimSun" pitchFamily="34" charset="-122"/>
                <a:cs typeface="SimSun" pitchFamily="34" charset="-120"/>
              </a:rPr>
              <a:t>，这些生物死亡后的</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遗体或是生活中遗留下来的痕迹</a:t>
            </a:r>
            <a:r>
              <a:rPr lang="en-US" altLang="zh-CN" sz="2400" b="0" i="0" dirty="0">
                <a:solidFill>
                  <a:srgbClr val="000000"/>
                </a:solidFill>
                <a:latin typeface="SimSun" pitchFamily="34" charset="0"/>
                <a:ea typeface="SimSun" pitchFamily="34" charset="-122"/>
                <a:cs typeface="SimSun" pitchFamily="34" charset="-120"/>
              </a:rPr>
              <a:t>，许多都被当时的泥沙掩埋起来</a:t>
            </a:r>
            <a:r>
              <a:rPr lang="en-US" altLang="zh-CN" sz="2400" b="0" i="0">
                <a:solidFill>
                  <a:srgbClr val="000000"/>
                </a:solidFill>
                <a:latin typeface="SimSun" pitchFamily="34" charset="0"/>
                <a:ea typeface="SimSun" pitchFamily="34" charset="-122"/>
                <a:cs typeface="SimSun" pitchFamily="34" charset="-120"/>
              </a:rPr>
              <a:t>。在随后的岁</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月中</a:t>
            </a:r>
            <a:r>
              <a:rPr lang="en-US" altLang="zh-CN" sz="2400" b="0" i="0" dirty="0">
                <a:solidFill>
                  <a:srgbClr val="000000"/>
                </a:solidFill>
                <a:latin typeface="SimSun" pitchFamily="34" charset="0"/>
                <a:ea typeface="SimSun" pitchFamily="34" charset="-122"/>
                <a:cs typeface="SimSun" pitchFamily="34" charset="-120"/>
              </a:rPr>
              <a:t>，这些生物遗体中的有机质分解殆尽，坚硬的部分如外壳、骨骼</a:t>
            </a:r>
            <a:r>
              <a:rPr lang="en-US" altLang="zh-CN" sz="2400" b="0" i="0">
                <a:solidFill>
                  <a:srgbClr val="000000"/>
                </a:solidFill>
                <a:latin typeface="SimSun" pitchFamily="34" charset="0"/>
                <a:ea typeface="SimSun" pitchFamily="34" charset="-122"/>
                <a:cs typeface="SimSun" pitchFamily="34" charset="-120"/>
              </a:rPr>
              <a:t>、枝叶等</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经过石化变成了石头</a:t>
            </a:r>
            <a:r>
              <a:rPr lang="en-US" altLang="zh-CN" sz="2400" b="0" i="0" dirty="0">
                <a:solidFill>
                  <a:srgbClr val="000000"/>
                </a:solidFill>
                <a:latin typeface="SimSun" pitchFamily="34" charset="0"/>
                <a:ea typeface="SimSun" pitchFamily="34" charset="-122"/>
                <a:cs typeface="SimSun" pitchFamily="34" charset="-120"/>
              </a:rPr>
              <a:t>，但是它们原来的形态、结构依然保留着；同样</a:t>
            </a:r>
            <a:r>
              <a:rPr lang="en-US" altLang="zh-CN" sz="2400" b="0" i="0">
                <a:solidFill>
                  <a:srgbClr val="000000"/>
                </a:solidFill>
                <a:latin typeface="SimSun" pitchFamily="34" charset="0"/>
                <a:ea typeface="SimSun" pitchFamily="34" charset="-122"/>
                <a:cs typeface="SimSun" pitchFamily="34" charset="-120"/>
              </a:rPr>
              <a:t>，那些生</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物生活时留下的痕迹也是这样保留下来的</a:t>
            </a:r>
            <a:r>
              <a:rPr lang="en-US" altLang="zh-CN" sz="2400" b="0" i="0" dirty="0">
                <a:solidFill>
                  <a:srgbClr val="000000"/>
                </a:solidFill>
                <a:latin typeface="SimSun" pitchFamily="34" charset="0"/>
                <a:ea typeface="SimSun" pitchFamily="34" charset="-122"/>
                <a:cs typeface="SimSun" pitchFamily="34" charset="-120"/>
              </a:rPr>
              <a:t>。我们把这些石化了的生物遗体</a:t>
            </a:r>
            <a:r>
              <a:rPr lang="en-US" altLang="zh-CN" sz="2400" b="0" i="0">
                <a:solidFill>
                  <a:srgbClr val="000000"/>
                </a:solidFill>
                <a:latin typeface="SimSun" pitchFamily="34" charset="0"/>
                <a:ea typeface="SimSun" pitchFamily="34" charset="-122"/>
                <a:cs typeface="SimSun" pitchFamily="34" charset="-120"/>
              </a:rPr>
              <a:t>、遗</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迹称为化石</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从生物体本身来说</a:t>
            </a:r>
            <a:r>
              <a:rPr lang="en-US" altLang="zh-CN" sz="2400" b="0" i="0" dirty="0">
                <a:solidFill>
                  <a:srgbClr val="000000"/>
                </a:solidFill>
                <a:latin typeface="SimSun" pitchFamily="34" charset="0"/>
                <a:ea typeface="SimSun" pitchFamily="34" charset="-122"/>
                <a:cs typeface="SimSun" pitchFamily="34" charset="-120"/>
              </a:rPr>
              <a:t>，要使遗体成为化石</a:t>
            </a:r>
            <a:r>
              <a:rPr lang="en-US" altLang="zh-CN" sz="2400" b="0" i="0">
                <a:solidFill>
                  <a:srgbClr val="000000"/>
                </a:solidFill>
                <a:latin typeface="SimSun" pitchFamily="34" charset="0"/>
                <a:ea typeface="SimSun" pitchFamily="34" charset="-122"/>
                <a:cs typeface="SimSun" pitchFamily="34" charset="-120"/>
              </a:rPr>
              <a:t>，一般要具有利于保存的生物体结</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构</a:t>
            </a:r>
            <a:r>
              <a:rPr lang="en-US" altLang="zh-CN" sz="2400" b="0" i="0" dirty="0">
                <a:solidFill>
                  <a:srgbClr val="000000"/>
                </a:solidFill>
                <a:latin typeface="SimSun" pitchFamily="34" charset="0"/>
                <a:ea typeface="SimSun" pitchFamily="34" charset="-122"/>
                <a:cs typeface="SimSun" pitchFamily="34" charset="-120"/>
              </a:rPr>
              <a:t>，主要是生物体中的硬体。无脊椎动物的外壳、贝壳、甲壳</a:t>
            </a:r>
            <a:r>
              <a:rPr lang="en-US" altLang="zh-CN" sz="2400" b="0" i="0">
                <a:solidFill>
                  <a:srgbClr val="000000"/>
                </a:solidFill>
                <a:latin typeface="SimSun" pitchFamily="34" charset="0"/>
                <a:ea typeface="SimSun" pitchFamily="34" charset="-122"/>
                <a:cs typeface="SimSun" pitchFamily="34" charset="-120"/>
              </a:rPr>
              <a:t>，脊椎动物的骨</a:t>
            </a:r>
          </a:p>
          <a:p>
            <a:pPr latinLnBrk="1">
              <a:lnSpc>
                <a:spcPct val="150000"/>
              </a:lnSpc>
            </a:pP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50_1#86ea2d817?sp=1&amp;vcp=1&amp;pid=00943f4f7&amp;color=0,0,0&amp;vtp=1&amp;bt=1&amp;bbb=1&amp;hb=1">
            <a:extLst>
              <a:ext uri="{FF2B5EF4-FFF2-40B4-BE49-F238E27FC236}">
                <a16:creationId xmlns:a16="http://schemas.microsoft.com/office/drawing/2014/main" id="{78DA461C-9B8B-A94F-324A-D8ABD6B5FB37}"/>
              </a:ext>
            </a:extLst>
          </p:cNvPr>
          <p:cNvSpPr/>
          <p:nvPr/>
        </p:nvSpPr>
        <p:spPr>
          <a:xfrm>
            <a:off x="896112" y="952500"/>
            <a:ext cx="10387584" cy="5029200"/>
          </a:xfrm>
          <a:prstGeom prst="rect">
            <a:avLst/>
          </a:prstGeom>
          <a:noFill/>
          <a:ln/>
        </p:spPr>
        <p:txBody>
          <a:bodyPr wrap="none" lIns="0" tIns="0" rIns="0" bIns="0" rtlCol="0" anchor="t"/>
          <a:lstStyle/>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骼</a:t>
            </a:r>
            <a:r>
              <a:rPr lang="en-US" altLang="zh-CN" sz="2400" b="0" i="0" dirty="0">
                <a:solidFill>
                  <a:srgbClr val="000000"/>
                </a:solidFill>
                <a:latin typeface="SimSun" pitchFamily="34" charset="0"/>
                <a:ea typeface="SimSun" pitchFamily="34" charset="-122"/>
                <a:cs typeface="SimSun" pitchFamily="34" charset="-120"/>
              </a:rPr>
              <a:t>，植物的树干、纤维和孢子等，这些都容易形成化石。从外部环境来说</a:t>
            </a:r>
            <a:r>
              <a:rPr lang="en-US" altLang="zh-CN" sz="2400" b="0" i="0">
                <a:solidFill>
                  <a:srgbClr val="000000"/>
                </a:solidFill>
                <a:latin typeface="SimSun" pitchFamily="34" charset="0"/>
                <a:ea typeface="SimSun" pitchFamily="34" charset="-122"/>
                <a:cs typeface="SimSun" pitchFamily="34" charset="-120"/>
              </a:rPr>
              <a:t>，必</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须有掩盖物将遗体迅速掩埋起来</a:t>
            </a:r>
            <a:r>
              <a:rPr lang="en-US" altLang="zh-CN" sz="2400" b="0" i="0" dirty="0">
                <a:solidFill>
                  <a:srgbClr val="000000"/>
                </a:solidFill>
                <a:latin typeface="SimSun" pitchFamily="34" charset="0"/>
                <a:ea typeface="SimSun" pitchFamily="34" charset="-122"/>
                <a:cs typeface="SimSun" pitchFamily="34" charset="-120"/>
              </a:rPr>
              <a:t>，免遭生物、环境和化学的破坏。</a:t>
            </a:r>
            <a:r>
              <a:rPr lang="en-US" altLang="zh-CN" sz="2400" b="0" i="0">
                <a:solidFill>
                  <a:srgbClr val="000000"/>
                </a:solidFill>
                <a:latin typeface="SimSun" pitchFamily="34" charset="0"/>
                <a:ea typeface="SimSun" pitchFamily="34" charset="-122"/>
                <a:cs typeface="SimSun" pitchFamily="34" charset="-120"/>
              </a:rPr>
              <a:t>一般说来，</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掩盖物质粒度越小</a:t>
            </a:r>
            <a:r>
              <a:rPr lang="en-US" altLang="zh-CN" sz="2400" b="0" i="0" dirty="0">
                <a:solidFill>
                  <a:srgbClr val="000000"/>
                </a:solidFill>
                <a:latin typeface="SimSun" pitchFamily="34" charset="0"/>
                <a:ea typeface="SimSun" pitchFamily="34" charset="-122"/>
                <a:cs typeface="SimSun" pitchFamily="34" charset="-120"/>
              </a:rPr>
              <a:t>（如淤泥、细砂等）、越多，沉积作用越快</a:t>
            </a:r>
            <a:r>
              <a:rPr lang="en-US" altLang="zh-CN" sz="2400" b="0" i="0">
                <a:solidFill>
                  <a:srgbClr val="000000"/>
                </a:solidFill>
                <a:latin typeface="SimSun" pitchFamily="34" charset="0"/>
                <a:ea typeface="SimSun" pitchFamily="34" charset="-122"/>
                <a:cs typeface="SimSun" pitchFamily="34" charset="-120"/>
              </a:rPr>
              <a:t>，再加上保存时</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没有外部破坏</a:t>
            </a:r>
            <a:r>
              <a:rPr lang="en-US" altLang="zh-CN" sz="2400" b="0" i="0" dirty="0">
                <a:solidFill>
                  <a:srgbClr val="000000"/>
                </a:solidFill>
                <a:latin typeface="SimSun" pitchFamily="34" charset="0"/>
                <a:ea typeface="SimSun" pitchFamily="34" charset="-122"/>
                <a:cs typeface="SimSun" pitchFamily="34" charset="-120"/>
              </a:rPr>
              <a:t>，就容易形成完整而精美的化石。化石一般保存在沉积岩中</a:t>
            </a:r>
            <a:r>
              <a:rPr lang="en-US" altLang="zh-CN" sz="2400" b="0" i="0">
                <a:solidFill>
                  <a:srgbClr val="000000"/>
                </a:solidFill>
                <a:latin typeface="SimSun" pitchFamily="34" charset="0"/>
                <a:ea typeface="SimSun" pitchFamily="34" charset="-122"/>
                <a:cs typeface="SimSun" pitchFamily="34" charset="-120"/>
              </a:rPr>
              <a:t>，但</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在火山岩</a:t>
            </a:r>
            <a:r>
              <a:rPr lang="en-US" altLang="zh-CN" sz="2400" b="0" i="0" dirty="0">
                <a:solidFill>
                  <a:srgbClr val="000000"/>
                </a:solidFill>
                <a:latin typeface="SimSun" pitchFamily="34" charset="0"/>
                <a:ea typeface="SimSun" pitchFamily="34" charset="-122"/>
                <a:cs typeface="SimSun" pitchFamily="34" charset="-120"/>
              </a:rPr>
              <a:t>、熔岩中有时也有发现。经过变质和地壳变形</a:t>
            </a:r>
            <a:r>
              <a:rPr lang="en-US" altLang="zh-CN" sz="2400" b="0" i="0">
                <a:solidFill>
                  <a:srgbClr val="000000"/>
                </a:solidFill>
                <a:latin typeface="SimSun" pitchFamily="34" charset="0"/>
                <a:ea typeface="SimSun" pitchFamily="34" charset="-122"/>
                <a:cs typeface="SimSun" pitchFamily="34" charset="-120"/>
              </a:rPr>
              <a:t>，多数化石都有不同程</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度的破坏</a:t>
            </a:r>
            <a:r>
              <a:rPr lang="en-US" altLang="zh-CN" sz="2400" b="0" i="0" dirty="0">
                <a:solidFill>
                  <a:srgbClr val="000000"/>
                </a:solidFill>
                <a:latin typeface="SimSun" pitchFamily="34" charset="0"/>
                <a:ea typeface="SimSun" pitchFamily="34" charset="-122"/>
                <a:cs typeface="SimSun" pitchFamily="34" charset="-120"/>
              </a:rPr>
              <a:t>。生物死亡留下的遗体（包括落叶、</a:t>
            </a:r>
            <a:r>
              <a:rPr lang="en-US" altLang="zh-CN" sz="2400" b="0" i="0">
                <a:solidFill>
                  <a:srgbClr val="000000"/>
                </a:solidFill>
                <a:latin typeface="SimSun" pitchFamily="34" charset="0"/>
                <a:ea typeface="SimSun" pitchFamily="34" charset="-122"/>
                <a:cs typeface="SimSun" pitchFamily="34" charset="-120"/>
              </a:rPr>
              <a:t>蜕壳等未死亡的生物留下的），</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经过沉积物的埋葬</a:t>
            </a:r>
            <a:r>
              <a:rPr lang="en-US" altLang="zh-CN" sz="2400" b="0" i="0" dirty="0">
                <a:solidFill>
                  <a:srgbClr val="000000"/>
                </a:solidFill>
                <a:latin typeface="SimSun" pitchFamily="34" charset="0"/>
                <a:ea typeface="SimSun" pitchFamily="34" charset="-122"/>
                <a:cs typeface="SimSun" pitchFamily="34" charset="-120"/>
              </a:rPr>
              <a:t>、成岩作用和地质作用而最终形成化石。</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世界上最早发现恐龙化石的人是英国南部小镇萨西克斯的医生曼特尔。</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1822</a:t>
            </a:r>
            <a:r>
              <a:rPr lang="en-US" altLang="zh-CN" sz="2400" b="0" i="0" dirty="0">
                <a:solidFill>
                  <a:srgbClr val="000000"/>
                </a:solidFill>
                <a:latin typeface="SimSun" pitchFamily="34" charset="0"/>
                <a:ea typeface="SimSun" pitchFamily="34" charset="-122"/>
                <a:cs typeface="SimSun" pitchFamily="34" charset="-120"/>
              </a:rPr>
              <a:t>年他在一次出诊时，在一个山丘的崖壁上发现一块化石</a:t>
            </a:r>
            <a:r>
              <a:rPr lang="en-US" altLang="zh-CN" sz="2400" b="0" i="0">
                <a:solidFill>
                  <a:srgbClr val="000000"/>
                </a:solidFill>
                <a:latin typeface="SimSun" pitchFamily="34" charset="0"/>
                <a:ea typeface="SimSun" pitchFamily="34" charset="-122"/>
                <a:cs typeface="SimSun" pitchFamily="34" charset="-120"/>
              </a:rPr>
              <a:t>，后经伦敦汉得利</a:t>
            </a:r>
          </a:p>
          <a:p>
            <a:pPr latinLnBrk="1">
              <a:lnSpc>
                <a:spcPct val="150000"/>
              </a:lnSpc>
            </a:pPr>
            <a:endParaRPr lang="en-US" altLang="zh-CN" sz="2400" dirty="0"/>
          </a:p>
        </p:txBody>
      </p:sp>
    </p:spTree>
    <p:extLst>
      <p:ext uri="{BB962C8B-B14F-4D97-AF65-F5344CB8AC3E}">
        <p14:creationId xmlns:p14="http://schemas.microsoft.com/office/powerpoint/2010/main" val="7110525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50_1#86ea2d817?sp=1&amp;vcp=1&amp;pid=00943f4f7&amp;color=0,0,0&amp;vtp=1&amp;bt=1&amp;bbb=1&amp;hb=1">
            <a:extLst>
              <a:ext uri="{FF2B5EF4-FFF2-40B4-BE49-F238E27FC236}">
                <a16:creationId xmlns:a16="http://schemas.microsoft.com/office/drawing/2014/main" id="{531CA546-41F4-1609-7011-867A62D55446}"/>
              </a:ext>
            </a:extLst>
          </p:cNvPr>
          <p:cNvSpPr/>
          <p:nvPr/>
        </p:nvSpPr>
        <p:spPr>
          <a:xfrm>
            <a:off x="896112" y="2629726"/>
            <a:ext cx="10387584" cy="1592199"/>
          </a:xfrm>
          <a:prstGeom prst="rect">
            <a:avLst/>
          </a:prstGeom>
          <a:noFill/>
          <a:ln/>
        </p:spPr>
        <p:txBody>
          <a:bodyPr wrap="none" lIns="0" tIns="0" rIns="0" bIns="0" rtlCol="0" anchor="t"/>
          <a:lstStyle/>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安博物馆鉴定为古代爬行动物的牙齿化石</a:t>
            </a:r>
            <a:r>
              <a:rPr lang="en-US" altLang="zh-CN" sz="2400" b="0" i="0" dirty="0">
                <a:solidFill>
                  <a:srgbClr val="000000"/>
                </a:solidFill>
                <a:latin typeface="SimSun" pitchFamily="34" charset="0"/>
                <a:ea typeface="SimSun" pitchFamily="34" charset="-122"/>
                <a:cs typeface="SimSun" pitchFamily="34" charset="-120"/>
              </a:rPr>
              <a:t>。1824年</a:t>
            </a:r>
            <a:r>
              <a:rPr lang="en-US" altLang="zh-CN" sz="2400" b="0" i="0">
                <a:solidFill>
                  <a:srgbClr val="000000"/>
                </a:solidFill>
                <a:latin typeface="SimSun" pitchFamily="34" charset="0"/>
                <a:ea typeface="SimSun" pitchFamily="34" charset="-122"/>
                <a:cs typeface="SimSun" pitchFamily="34" charset="-120"/>
              </a:rPr>
              <a:t>，这块化石被英国古生物学</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家欧文命名为</a:t>
            </a:r>
            <a:r>
              <a:rPr lang="en-US" altLang="zh-CN" sz="2400" b="0" i="0" dirty="0">
                <a:solidFill>
                  <a:srgbClr val="000000"/>
                </a:solidFill>
                <a:latin typeface="SimSun" pitchFamily="34" charset="0"/>
                <a:ea typeface="SimSun" pitchFamily="34" charset="-122"/>
                <a:cs typeface="SimSun" pitchFamily="34" charset="-120"/>
              </a:rPr>
              <a:t>“恐龙”。</a:t>
            </a:r>
            <a:endParaRPr lang="en-US" altLang="zh-CN" sz="2400" dirty="0"/>
          </a:p>
          <a:p>
            <a:pPr algn="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选自龚勋《世界重大发明发现百科全书》</a:t>
            </a:r>
            <a:endParaRPr lang="en-US" altLang="zh-CN" sz="2400" dirty="0"/>
          </a:p>
        </p:txBody>
      </p:sp>
    </p:spTree>
    <p:extLst>
      <p:ext uri="{BB962C8B-B14F-4D97-AF65-F5344CB8AC3E}">
        <p14:creationId xmlns:p14="http://schemas.microsoft.com/office/powerpoint/2010/main" val="27737659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4_BD.51_1#b279438d3?sp=1&amp;vcp=1&amp;pid=86ea2d817&amp;color=0,0,0&amp;vtp=1&amp;bt=1&amp;bbb=1&amp;hb=1"/>
          <p:cNvSpPr/>
          <p:nvPr/>
        </p:nvSpPr>
        <p:spPr>
          <a:xfrm>
            <a:off x="896112" y="978662"/>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（1）请用自己的话介绍生物遗体、遗迹成为化石的条件。（8分）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从</a:t>
            </a:r>
            <a:r>
              <a:rPr lang="en-US" altLang="zh-CN" sz="2400" i="0">
                <a:solidFill>
                  <a:srgbClr val="000000"/>
                </a:solidFill>
                <a:latin typeface="SimSun" pitchFamily="34" charset="0"/>
                <a:ea typeface="SimSun" pitchFamily="34" charset="-122"/>
                <a:cs typeface="SimSun" pitchFamily="34" charset="-120"/>
              </a:rPr>
              <a:t>____________</a:t>
            </a:r>
            <a:r>
              <a:rPr lang="en-US" altLang="zh-CN" sz="2400" b="0" i="0">
                <a:solidFill>
                  <a:srgbClr val="000000"/>
                </a:solidFill>
                <a:latin typeface="SimSun" pitchFamily="34" charset="0"/>
                <a:ea typeface="SimSun" pitchFamily="34" charset="-122"/>
                <a:cs typeface="SimSun" pitchFamily="34" charset="-120"/>
              </a:rPr>
              <a:t>来说：</a:t>
            </a:r>
            <a:r>
              <a:rPr lang="en-US" altLang="zh-CN" sz="2400" i="0">
                <a:solidFill>
                  <a:srgbClr val="000000"/>
                </a:solidFill>
                <a:latin typeface="SimSun" pitchFamily="34" charset="0"/>
                <a:ea typeface="SimSun" pitchFamily="34" charset="-122"/>
                <a:cs typeface="SimSun" pitchFamily="34" charset="-120"/>
              </a:rPr>
              <a:t>________________________________________________</a:t>
            </a:r>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_________</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从</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来说：</a:t>
            </a:r>
            <a:r>
              <a:rPr lang="en-US" altLang="zh-CN" sz="2400" i="0">
                <a:solidFill>
                  <a:srgbClr val="000000"/>
                </a:solidFill>
                <a:latin typeface="SimSun" pitchFamily="34" charset="0"/>
                <a:ea typeface="SimSun" pitchFamily="34" charset="-122"/>
                <a:cs typeface="SimSun" pitchFamily="34" charset="-120"/>
              </a:rPr>
              <a:t>__________________________________________________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a:t>
            </a:r>
            <a:endParaRPr lang="en-US" altLang="zh-CN" sz="2400" dirty="0"/>
          </a:p>
        </p:txBody>
      </p:sp>
      <p:sp>
        <p:nvSpPr>
          <p:cNvPr id="3" name="QB_4_AN.52_1#b279438d3.blank?vcp=1&amp;pid=86ea2d817&amp;color=0,0,0&amp;vpa=29&amp;vtp=1&amp;bbb=1"/>
          <p:cNvSpPr/>
          <p:nvPr/>
        </p:nvSpPr>
        <p:spPr>
          <a:xfrm>
            <a:off x="1217580" y="1509522"/>
            <a:ext cx="17446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生物体本身</a:t>
            </a:r>
            <a:endParaRPr lang="en-US" altLang="zh-CN" sz="2400" dirty="0"/>
          </a:p>
        </p:txBody>
      </p:sp>
      <p:sp>
        <p:nvSpPr>
          <p:cNvPr id="4" name="QB_4_AN.53_1#b279438d3.blank?vcp=1&amp;pid=86ea2d817&amp;color=0,0,0&amp;vpa=30&amp;vtp=1&amp;bbb=1&amp;hb=1"/>
          <p:cNvSpPr/>
          <p:nvPr/>
        </p:nvSpPr>
        <p:spPr>
          <a:xfrm>
            <a:off x="896112" y="1509522"/>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一般要具有利于保存的生物体结构，主要是生物体中的硬体</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5" name="QB_4_AN.54_1#b279438d3.blank?vcp=1&amp;pid=86ea2d817&amp;color=0,0,0&amp;vpa=31&amp;vtp=1&amp;bbb=1"/>
          <p:cNvSpPr/>
          <p:nvPr/>
        </p:nvSpPr>
        <p:spPr>
          <a:xfrm>
            <a:off x="1217580" y="2627122"/>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外部环境</a:t>
            </a:r>
            <a:endParaRPr lang="en-US" altLang="zh-CN" sz="2400" dirty="0"/>
          </a:p>
        </p:txBody>
      </p:sp>
      <p:sp>
        <p:nvSpPr>
          <p:cNvPr id="6" name="QB_4_AN.55_1#b279438d3.blank?vcp=1&amp;pid=86ea2d817&amp;color=0,0,0&amp;vpa=32&amp;vtp=1&amp;bbb=1&amp;hb=1"/>
          <p:cNvSpPr/>
          <p:nvPr/>
        </p:nvSpPr>
        <p:spPr>
          <a:xfrm>
            <a:off x="896112" y="2627122"/>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必须有掩盖物将遗体迅速掩埋起来</a:t>
            </a:r>
            <a:r>
              <a:rPr lang="en-US" altLang="zh-CN" sz="2400" b="0" i="0" dirty="0">
                <a:solidFill>
                  <a:srgbClr val="FF0000"/>
                </a:solidFill>
                <a:latin typeface="SimSun" pitchFamily="34" charset="0"/>
                <a:ea typeface="SimSun" pitchFamily="34" charset="-122"/>
                <a:cs typeface="SimSun" pitchFamily="34" charset="-120"/>
              </a:rPr>
              <a:t>，免遭生物</a:t>
            </a:r>
            <a:r>
              <a:rPr lang="en-US" altLang="zh-CN" sz="2400" b="0" i="0">
                <a:solidFill>
                  <a:srgbClr val="FF0000"/>
                </a:solidFill>
                <a:latin typeface="SimSun" pitchFamily="34" charset="0"/>
                <a:ea typeface="SimSun" pitchFamily="34" charset="-122"/>
                <a:cs typeface="SimSun" pitchFamily="34" charset="-120"/>
              </a:rPr>
              <a:t>、环境和化学的破坏</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7" name="QB_4_BD.56_1#3630200b5?sp=1&amp;vcp=1&amp;pid=86ea2d817&amp;color=0,0,0&amp;vtp=1&amp;bbb=1"/>
          <p:cNvSpPr/>
          <p:nvPr/>
        </p:nvSpPr>
        <p:spPr>
          <a:xfrm>
            <a:off x="896112" y="3721989"/>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a:t>
            </a:r>
            <a:r>
              <a:rPr lang="en-US" altLang="zh-CN" sz="2400" b="0" i="0">
                <a:solidFill>
                  <a:srgbClr val="000000"/>
                </a:solidFill>
                <a:latin typeface="SimSun" pitchFamily="34" charset="0"/>
                <a:ea typeface="SimSun" pitchFamily="34" charset="-122"/>
                <a:cs typeface="SimSun" pitchFamily="34" charset="-120"/>
              </a:rPr>
              <a:t>）下面语句对文章内容的理解错误的一项是</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3</a:t>
            </a:r>
            <a:r>
              <a:rPr lang="en-US" altLang="zh-CN" sz="2400" b="0" i="0">
                <a:solidFill>
                  <a:srgbClr val="000000"/>
                </a:solidFill>
                <a:latin typeface="SimSun" pitchFamily="34" charset="0"/>
                <a:ea typeface="SimSun" pitchFamily="34" charset="-122"/>
                <a:cs typeface="SimSun" pitchFamily="34" charset="-120"/>
              </a:rPr>
              <a:t>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①石化了的生物遗体、遗迹就是化石。</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②最早的恐龙化石是被医生曼特尔发现的。</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③化石一般保存在火山岩、熔岩中。</a:t>
            </a:r>
            <a:endParaRPr lang="en-US" altLang="zh-CN" sz="2400" dirty="0"/>
          </a:p>
        </p:txBody>
      </p:sp>
      <p:sp>
        <p:nvSpPr>
          <p:cNvPr id="11" name="QB_4_AN.57_1#3630200b5.blank?vcp=1&amp;pid=86ea2d817&amp;color=0,0,0&amp;vpa=33&amp;vtp=1"/>
          <p:cNvSpPr/>
          <p:nvPr/>
        </p:nvSpPr>
        <p:spPr>
          <a:xfrm>
            <a:off x="7161181" y="3694049"/>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③</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 calcmode="lin" valueType="num">
                                      <p:cBhvr additive="base">
                                        <p:cTn id="3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bg/>
                                          </p:spTgt>
                                        </p:tgtEl>
                                        <p:attrNameLst>
                                          <p:attrName>style.visibility</p:attrName>
                                        </p:attrNameLst>
                                      </p:cBhvr>
                                      <p:to>
                                        <p:strVal val="visible"/>
                                      </p:to>
                                    </p:set>
                                    <p:anim calcmode="lin" valueType="num">
                                      <p:cBhvr additive="base">
                                        <p:cTn id="4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4">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anim calcmode="lin" valueType="num">
                                      <p:cBhvr additive="base">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
                                            <p:bg/>
                                          </p:spTgt>
                                        </p:tgtEl>
                                        <p:attrNameLst>
                                          <p:attrName>style.visibility</p:attrName>
                                        </p:attrNameLst>
                                      </p:cBhvr>
                                      <p:to>
                                        <p:strVal val="visible"/>
                                      </p:to>
                                    </p:set>
                                    <p:anim calcmode="lin" valueType="num">
                                      <p:cBhvr additive="base">
                                        <p:cTn id="4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5">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
                                            <p:txEl>
                                              <p:pRg st="0" end="0"/>
                                            </p:txEl>
                                          </p:spTgt>
                                        </p:tgtEl>
                                        <p:attrNameLst>
                                          <p:attrName>style.visibility</p:attrName>
                                        </p:attrNameLst>
                                      </p:cBhvr>
                                      <p:to>
                                        <p:strVal val="visible"/>
                                      </p:to>
                                    </p:set>
                                    <p:anim calcmode="lin" valueType="num">
                                      <p:cBhvr additive="base">
                                        <p:cTn id="5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6">
                                            <p:bg/>
                                          </p:spTgt>
                                        </p:tgtEl>
                                        <p:attrNameLst>
                                          <p:attrName>style.visibility</p:attrName>
                                        </p:attrNameLst>
                                      </p:cBhvr>
                                      <p:to>
                                        <p:strVal val="visible"/>
                                      </p:to>
                                    </p:set>
                                    <p:anim calcmode="lin" valueType="num">
                                      <p:cBhvr additive="base">
                                        <p:cTn id="5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6">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txEl>
                                              <p:pRg st="0" end="0"/>
                                            </p:txEl>
                                          </p:spTgt>
                                        </p:tgtEl>
                                        <p:attrNameLst>
                                          <p:attrName>style.visibility</p:attrName>
                                        </p:attrNameLst>
                                      </p:cBhvr>
                                      <p:to>
                                        <p:strVal val="visible"/>
                                      </p:to>
                                    </p:set>
                                    <p:anim calcmode="lin" valueType="num">
                                      <p:cBhvr additive="base">
                                        <p:cTn id="6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
                                            <p:bg/>
                                          </p:spTgt>
                                        </p:tgtEl>
                                        <p:attrNameLst>
                                          <p:attrName>style.visibility</p:attrName>
                                        </p:attrNameLst>
                                      </p:cBhvr>
                                      <p:to>
                                        <p:strVal val="visible"/>
                                      </p:to>
                                    </p:set>
                                    <p:anim calcmode="lin" valueType="num">
                                      <p:cBhvr additive="base">
                                        <p:cTn id="6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7">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7">
                                            <p:txEl>
                                              <p:pRg st="0" end="0"/>
                                            </p:txEl>
                                          </p:spTgt>
                                        </p:tgtEl>
                                        <p:attrNameLst>
                                          <p:attrName>style.visibility</p:attrName>
                                        </p:attrNameLst>
                                      </p:cBhvr>
                                      <p:to>
                                        <p:strVal val="visible"/>
                                      </p:to>
                                    </p:set>
                                    <p:anim calcmode="lin" valueType="num">
                                      <p:cBhvr additive="base">
                                        <p:cTn id="7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7">
                                            <p:txEl>
                                              <p:pRg st="1" end="1"/>
                                            </p:txEl>
                                          </p:spTgt>
                                        </p:tgtEl>
                                        <p:attrNameLst>
                                          <p:attrName>style.visibility</p:attrName>
                                        </p:attrNameLst>
                                      </p:cBhvr>
                                      <p:to>
                                        <p:strVal val="visible"/>
                                      </p:to>
                                    </p:set>
                                    <p:anim calcmode="lin" valueType="num">
                                      <p:cBhvr additive="base">
                                        <p:cTn id="7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7">
                                            <p:txEl>
                                              <p:pRg st="2" end="2"/>
                                            </p:txEl>
                                          </p:spTgt>
                                        </p:tgtEl>
                                        <p:attrNameLst>
                                          <p:attrName>style.visibility</p:attrName>
                                        </p:attrNameLst>
                                      </p:cBhvr>
                                      <p:to>
                                        <p:strVal val="visible"/>
                                      </p:to>
                                    </p:set>
                                    <p:anim calcmode="lin" valueType="num">
                                      <p:cBhvr additive="base">
                                        <p:cTn id="7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7">
                                            <p:txEl>
                                              <p:pRg st="3" end="3"/>
                                            </p:txEl>
                                          </p:spTgt>
                                        </p:tgtEl>
                                        <p:attrNameLst>
                                          <p:attrName>style.visibility</p:attrName>
                                        </p:attrNameLst>
                                      </p:cBhvr>
                                      <p:to>
                                        <p:strVal val="visible"/>
                                      </p:to>
                                    </p:set>
                                    <p:anim calcmode="lin" valueType="num">
                                      <p:cBhvr additive="base">
                                        <p:cTn id="8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1">
                                            <p:bg/>
                                          </p:spTgt>
                                        </p:tgtEl>
                                        <p:attrNameLst>
                                          <p:attrName>style.visibility</p:attrName>
                                        </p:attrNameLst>
                                      </p:cBhvr>
                                      <p:to>
                                        <p:strVal val="visible"/>
                                      </p:to>
                                    </p:set>
                                    <p:anim calcmode="lin" valueType="num">
                                      <p:cBhvr additive="base">
                                        <p:cTn id="8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1">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1">
                                            <p:txEl>
                                              <p:pRg st="0" end="0"/>
                                            </p:txEl>
                                          </p:spTgt>
                                        </p:tgtEl>
                                        <p:attrNameLst>
                                          <p:attrName>style.visibility</p:attrName>
                                        </p:attrNameLst>
                                      </p:cBhvr>
                                      <p:to>
                                        <p:strVal val="visible"/>
                                      </p:to>
                                    </p:set>
                                    <p:anim calcmode="lin" valueType="num">
                                      <p:cBhvr additive="base">
                                        <p:cTn id="9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11"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4_AS.58_1#3630200b5?vcp=1&amp;pid=86ea2d817&amp;color=0,0,0&amp;vtp=1&amp;bt=1&amp;bbb=1&amp;hb=1"/>
          <p:cNvSpPr/>
          <p:nvPr/>
        </p:nvSpPr>
        <p:spPr>
          <a:xfrm>
            <a:off x="896112" y="2911665"/>
            <a:ext cx="10387584" cy="10333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本题考查内容理解与概括。①②正确。③有误，从</a:t>
            </a:r>
            <a:r>
              <a:rPr lang="en-US" altLang="zh-CN" sz="2400" b="0" i="0">
                <a:solidFill>
                  <a:srgbClr val="FF0000"/>
                </a:solidFill>
                <a:latin typeface="SimSun" pitchFamily="34" charset="0"/>
                <a:ea typeface="SimSun" pitchFamily="34" charset="-122"/>
                <a:cs typeface="SimSun" pitchFamily="34" charset="-120"/>
              </a:rPr>
              <a:t>“化石一般保存</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在沉积岩中</a:t>
            </a:r>
            <a:r>
              <a:rPr lang="en-US" altLang="zh-CN" sz="2400" b="0" i="0" dirty="0">
                <a:solidFill>
                  <a:srgbClr val="FF0000"/>
                </a:solidFill>
                <a:latin typeface="SimSun" pitchFamily="34" charset="0"/>
                <a:ea typeface="SimSun" pitchFamily="34" charset="-122"/>
                <a:cs typeface="SimSun" pitchFamily="34" charset="-120"/>
              </a:rPr>
              <a:t>，但在火山岩、熔岩中有时也有发现”可知。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31aaad8f5.fixed?vcp=1&amp;color=0,0,0&amp;vtp=1&amp;bbb=1"/>
          <p:cNvSpPr/>
          <p:nvPr/>
        </p:nvSpPr>
        <p:spPr>
          <a:xfrm>
            <a:off x="384048" y="1719072"/>
            <a:ext cx="11420856" cy="1197864"/>
          </a:xfrm>
          <a:prstGeom prst="rect">
            <a:avLst/>
          </a:prstGeom>
          <a:noFill/>
          <a:ln/>
        </p:spPr>
        <p:txBody>
          <a:bodyPr wrap="none" lIns="0" tIns="0" rIns="0" bIns="0" rtlCol="0" anchor="ctr"/>
          <a:lstStyle/>
          <a:p>
            <a:pPr algn="ctr" latinLnBrk="1">
              <a:lnSpc>
                <a:spcPts val="7500"/>
              </a:lnSpc>
            </a:pPr>
            <a:r>
              <a:rPr lang="en-US" altLang="zh-CN" sz="6000" b="1" i="0" dirty="0">
                <a:solidFill>
                  <a:srgbClr val="000000"/>
                </a:solidFill>
                <a:latin typeface="Microsoft YaHei Bold" pitchFamily="34" charset="0"/>
                <a:ea typeface="Microsoft YaHei Bold" pitchFamily="34" charset="-122"/>
                <a:cs typeface="Microsoft YaHei Bold" pitchFamily="34" charset="-120"/>
              </a:rPr>
              <a:t>郑州二七区期末检测卷</a:t>
            </a:r>
            <a:endParaRPr lang="en-US" altLang="zh-CN" sz="6000" dirty="0"/>
          </a:p>
        </p:txBody>
      </p:sp>
      <p:sp>
        <p:nvSpPr>
          <p:cNvPr id="3" name="C_1_BD#31aaad8f5.fixed?vcp=1&amp;color=0,0,0&amp;vtp=1&amp;bbb=1"/>
          <p:cNvSpPr/>
          <p:nvPr/>
        </p:nvSpPr>
        <p:spPr>
          <a:xfrm>
            <a:off x="384048" y="2916936"/>
            <a:ext cx="11420856" cy="1197864"/>
          </a:xfrm>
          <a:prstGeom prst="rect">
            <a:avLst/>
          </a:prstGeom>
          <a:noFill/>
          <a:ln/>
        </p:spPr>
        <p:txBody>
          <a:bodyPr wrap="none" lIns="0" tIns="0" rIns="0" bIns="0" rtlCol="0" anchor="ctr"/>
          <a:lstStyle/>
          <a:p>
            <a:pPr algn="ctr" latinLnBrk="1">
              <a:lnSpc>
                <a:spcPts val="7500"/>
              </a:lnSpc>
            </a:pPr>
            <a:r>
              <a:rPr lang="en-US" altLang="zh-CN" sz="6000" b="1" i="0" spc="-100" dirty="0">
                <a:solidFill>
                  <a:srgbClr val="000000"/>
                </a:solidFill>
                <a:latin typeface="Microsoft YaHei Bold" pitchFamily="34" charset="0"/>
                <a:ea typeface="Microsoft YaHei Bold" pitchFamily="34" charset="-122"/>
                <a:cs typeface="Microsoft YaHei Bold" pitchFamily="34" charset="-120"/>
              </a:rPr>
              <a:t>（2023—2024学年度第二学期）</a:t>
            </a:r>
            <a:endParaRPr lang="en-US" altLang="zh-CN" sz="6000" spc="-1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4_BD.59_1#64aa5cb68?sp=1&amp;vcp=1&amp;pid=86ea2d817&amp;color=0,0,0&amp;vtp=1&amp;bt=1&amp;bbb=1&amp;hb=1"/>
          <p:cNvSpPr/>
          <p:nvPr/>
        </p:nvSpPr>
        <p:spPr>
          <a:xfrm>
            <a:off x="896112" y="2350326"/>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（3）请提出一个不懂的问题，并试着解决。（2分）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问题：</a:t>
            </a:r>
            <a:r>
              <a:rPr lang="en-US" altLang="zh-CN" sz="2400" i="0">
                <a:solidFill>
                  <a:srgbClr val="000000"/>
                </a:solidFill>
                <a:latin typeface="SimSun" pitchFamily="34" charset="0"/>
                <a:ea typeface="SimSun" pitchFamily="34" charset="-122"/>
                <a:cs typeface="SimSun" pitchFamily="34" charset="-120"/>
              </a:rPr>
              <a:t>____________________________</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解答：</a:t>
            </a: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a:t>
            </a:r>
            <a:endParaRPr lang="en-US" altLang="zh-CN" sz="2400" dirty="0"/>
          </a:p>
        </p:txBody>
      </p:sp>
      <p:sp>
        <p:nvSpPr>
          <p:cNvPr id="3" name="QB_4_AN.60_1#64aa5cb68.blank?vcp=1&amp;pid=86ea2d817&amp;color=0,0,0&amp;vpa=34&amp;vtp=1&amp;bbb=1"/>
          <p:cNvSpPr/>
          <p:nvPr/>
        </p:nvSpPr>
        <p:spPr>
          <a:xfrm>
            <a:off x="1827181" y="2881186"/>
            <a:ext cx="418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【示例】化石是怎样形成的？</a:t>
            </a:r>
            <a:endParaRPr lang="en-US" altLang="zh-CN" sz="2400" dirty="0"/>
          </a:p>
        </p:txBody>
      </p:sp>
      <p:sp>
        <p:nvSpPr>
          <p:cNvPr id="4" name="QB_4_AN.61_1#64aa5cb68.blank?vcp=1&amp;pid=86ea2d817&amp;color=0,0,0&amp;vpa=35&amp;vtp=1&amp;bbb=1&amp;hb=1"/>
          <p:cNvSpPr/>
          <p:nvPr/>
        </p:nvSpPr>
        <p:spPr>
          <a:xfrm>
            <a:off x="896112" y="3439986"/>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生物死亡留下的遗体</a:t>
            </a:r>
            <a:r>
              <a:rPr lang="en-US" altLang="zh-CN" sz="2400" b="0" i="0" dirty="0">
                <a:solidFill>
                  <a:srgbClr val="FF0000"/>
                </a:solidFill>
                <a:latin typeface="SimSun" pitchFamily="34" charset="0"/>
                <a:ea typeface="SimSun" pitchFamily="34" charset="-122"/>
                <a:cs typeface="SimSun" pitchFamily="34" charset="-120"/>
              </a:rPr>
              <a:t>（包括落叶、蜕壳等未死亡的生物留下的</a:t>
            </a:r>
            <a:r>
              <a:rPr lang="en-US" altLang="zh-CN" sz="2400" b="0" i="0">
                <a:solidFill>
                  <a:srgbClr val="FF0000"/>
                </a:solidFill>
                <a:latin typeface="SimSun" pitchFamily="34" charset="0"/>
                <a:ea typeface="SimSun" pitchFamily="34" charset="-122"/>
                <a:cs typeface="SimSun" pitchFamily="34" charset="-120"/>
              </a:rPr>
              <a:t>），经过沉积物的埋葬</a:t>
            </a:r>
            <a:r>
              <a:rPr lang="en-US" altLang="zh-CN" sz="2400" b="0" i="0" dirty="0">
                <a:solidFill>
                  <a:srgbClr val="FF0000"/>
                </a:solidFill>
                <a:latin typeface="SimSun" pitchFamily="34" charset="0"/>
                <a:ea typeface="SimSun" pitchFamily="34" charset="-122"/>
                <a:cs typeface="SimSun" pitchFamily="34" charset="-120"/>
              </a:rPr>
              <a:t>、成岩作用和地质作用而最终形成化石。</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 calcmode="lin" valueType="num">
                                      <p:cBhvr additive="base">
                                        <p:cTn id="2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3">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bg/>
                                          </p:spTgt>
                                        </p:tgtEl>
                                        <p:attrNameLst>
                                          <p:attrName>style.visibility</p:attrName>
                                        </p:attrNameLst>
                                      </p:cBhvr>
                                      <p:to>
                                        <p:strVal val="visible"/>
                                      </p:to>
                                    </p:set>
                                    <p:anim calcmode="lin" valueType="num">
                                      <p:cBhvr additive="base">
                                        <p:cTn id="3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4">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 calcmode="lin" valueType="num">
                                      <p:cBhvr additive="base">
                                        <p:cTn id="4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3_BD.62_1#a40f4ca8f?sp=1&amp;vcp=1&amp;pid=00943f4f7&amp;color=0,0,0&amp;vtp=1&amp;bt=1&amp;bbb=1"/>
          <p:cNvSpPr/>
          <p:nvPr/>
        </p:nvSpPr>
        <p:spPr>
          <a:xfrm>
            <a:off x="896112" y="123520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8.童年的小礼物，是那样珍贵！请阅读《脸谱》，并完成练习。（15分）</a:t>
            </a:r>
            <a:endParaRPr lang="en-US" altLang="zh-CN" sz="2400" dirty="0"/>
          </a:p>
        </p:txBody>
      </p:sp>
      <p:sp>
        <p:nvSpPr>
          <p:cNvPr id="3" name="QO_3_BD.62_2#a40f4ca8f?sp=1&amp;vcp=1&amp;pid=00943f4f7&amp;color=0,0,0&amp;vtp=1&amp;bbb=1&amp;hb=1"/>
          <p:cNvSpPr/>
          <p:nvPr/>
        </p:nvSpPr>
        <p:spPr>
          <a:xfrm>
            <a:off x="896112" y="1782699"/>
            <a:ext cx="10387584" cy="3827399"/>
          </a:xfrm>
          <a:prstGeom prst="rect">
            <a:avLst/>
          </a:prstGeom>
          <a:noFill/>
          <a:ln/>
        </p:spPr>
        <p:txBody>
          <a:bodyPr wrap="none" lIns="0" tIns="0" rIns="0" bIns="0" rtlCol="0" anchor="t"/>
          <a:lstStyle/>
          <a:p>
            <a:pPr algn="ctr" latinLnBrk="1">
              <a:lnSpc>
                <a:spcPts val="4400"/>
              </a:lnSpc>
            </a:pPr>
            <a:r>
              <a:rPr lang="en-US" altLang="zh-CN" sz="2400" b="1" i="0" dirty="0">
                <a:solidFill>
                  <a:srgbClr val="000000"/>
                </a:solidFill>
                <a:latin typeface="SimSun" pitchFamily="34" charset="0"/>
                <a:ea typeface="SimSun" pitchFamily="34" charset="-122"/>
                <a:cs typeface="SimSun" pitchFamily="34" charset="-120"/>
              </a:rPr>
              <a:t>①爱脸谱</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我在小摊前已经痴迷地站了很久很久了</a:t>
            </a:r>
            <a:r>
              <a:rPr lang="en-US" altLang="zh-CN" sz="2400" b="0" i="0" dirty="0">
                <a:solidFill>
                  <a:srgbClr val="000000"/>
                </a:solidFill>
                <a:latin typeface="SimSun" pitchFamily="34" charset="0"/>
                <a:ea typeface="SimSun" pitchFamily="34" charset="-122"/>
                <a:cs typeface="SimSun" pitchFamily="34" charset="-120"/>
              </a:rPr>
              <a:t>，我望着黏（ni</a:t>
            </a:r>
            <a:r>
              <a:rPr lang="en-US" altLang="zh-CN" sz="2400" b="0" i="0" dirty="0">
                <a:solidFill>
                  <a:srgbClr val="000000"/>
                </a:solidFill>
                <a:latin typeface="SimSun" panose="02010600030101010101" pitchFamily="2" charset="-122"/>
                <a:ea typeface="SimSun" pitchFamily="34" charset="-122"/>
                <a:cs typeface="SimSun" pitchFamily="34" charset="-120"/>
              </a:rPr>
              <a:t>á</a:t>
            </a:r>
            <a:r>
              <a:rPr lang="en-US" altLang="zh-CN" sz="2400" b="0" i="0" dirty="0">
                <a:solidFill>
                  <a:srgbClr val="000000"/>
                </a:solidFill>
                <a:latin typeface="SimSun" pitchFamily="34" charset="0"/>
                <a:ea typeface="SimSun" pitchFamily="34" charset="-122"/>
                <a:cs typeface="SimSun" pitchFamily="34" charset="-120"/>
              </a:rPr>
              <a:t>n</a:t>
            </a:r>
            <a:r>
              <a:rPr lang="en-US" altLang="zh-CN" sz="2400" b="0" i="0">
                <a:solidFill>
                  <a:srgbClr val="000000"/>
                </a:solidFill>
                <a:latin typeface="SimSun" pitchFamily="34" charset="0"/>
                <a:ea typeface="SimSun" pitchFamily="34" charset="-122"/>
                <a:cs typeface="SimSun" pitchFamily="34" charset="-120"/>
              </a:rPr>
              <a:t>）土制成的孙悟</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空脸谱</a:t>
            </a:r>
            <a:r>
              <a:rPr lang="en-US" altLang="zh-CN" sz="2400" b="0" i="0" dirty="0">
                <a:solidFill>
                  <a:srgbClr val="000000"/>
                </a:solidFill>
                <a:latin typeface="SimSun" pitchFamily="34" charset="0"/>
                <a:ea typeface="SimSun" pitchFamily="34" charset="-122"/>
                <a:cs typeface="SimSun" pitchFamily="34" charset="-120"/>
              </a:rPr>
              <a:t>，舍不得挪动脚步。</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妈妈已经第三次唤我去吃晚饭了</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直到小贩收起摊子</a:t>
            </a:r>
            <a:r>
              <a:rPr lang="en-US" altLang="zh-CN" sz="2400" b="0" i="0" dirty="0">
                <a:solidFill>
                  <a:srgbClr val="000000"/>
                </a:solidFill>
                <a:latin typeface="SimSun" pitchFamily="34" charset="0"/>
                <a:ea typeface="SimSun" pitchFamily="34" charset="-122"/>
                <a:cs typeface="SimSun" pitchFamily="34" charset="-120"/>
              </a:rPr>
              <a:t>，我望着他把那些脸谱一一收进他的箱子里，我才回家。</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那夜在灯下</a:t>
            </a:r>
            <a:r>
              <a:rPr lang="en-US" altLang="zh-CN" sz="2400" b="0" i="0" dirty="0">
                <a:solidFill>
                  <a:srgbClr val="000000"/>
                </a:solidFill>
                <a:latin typeface="SimSun" pitchFamily="34" charset="0"/>
                <a:ea typeface="SimSun" pitchFamily="34" charset="-122"/>
                <a:cs typeface="SimSun" pitchFamily="34" charset="-120"/>
              </a:rPr>
              <a:t>，我一遍又一遍地画着孙悟空脸谱，似乎只有这样</a:t>
            </a:r>
            <a:r>
              <a:rPr lang="en-US" altLang="zh-CN" sz="2400" b="0" i="0">
                <a:solidFill>
                  <a:srgbClr val="000000"/>
                </a:solidFill>
                <a:latin typeface="SimSun" pitchFamily="34" charset="0"/>
                <a:ea typeface="SimSun" pitchFamily="34" charset="-122"/>
                <a:cs typeface="SimSun" pitchFamily="34" charset="-120"/>
              </a:rPr>
              <a:t>，我才能得</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到一点点满足</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additive="base">
                                        <p:cTn id="1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3">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additive="base">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3_BD.62_3#a40f4ca8f?sp=1&amp;vcp=1&amp;pid=00943f4f7&amp;color=0,0,0&amp;vtp=1&amp;bt=1&amp;bbb=1&amp;hb=1"/>
          <p:cNvSpPr/>
          <p:nvPr/>
        </p:nvSpPr>
        <p:spPr>
          <a:xfrm>
            <a:off x="896112" y="900000"/>
            <a:ext cx="10387584" cy="5008499"/>
          </a:xfrm>
          <a:prstGeom prst="rect">
            <a:avLst/>
          </a:prstGeom>
          <a:noFill/>
          <a:ln/>
        </p:spPr>
        <p:txBody>
          <a:bodyPr wrap="none" lIns="0" tIns="0" rIns="0" bIns="0" rtlCol="0" anchor="t"/>
          <a:lstStyle/>
          <a:p>
            <a:pPr algn="ctr" latinLnBrk="1">
              <a:lnSpc>
                <a:spcPts val="4000"/>
              </a:lnSpc>
            </a:pPr>
            <a:r>
              <a:rPr lang="en-US" altLang="zh-CN" sz="2400" b="0" i="0" dirty="0">
                <a:solidFill>
                  <a:srgbClr val="000000"/>
                </a:solidFill>
                <a:latin typeface="SimSun" pitchFamily="34" charset="0"/>
                <a:ea typeface="SimSun" pitchFamily="34" charset="-122"/>
                <a:cs typeface="SimSun" pitchFamily="34" charset="-120"/>
              </a:rPr>
              <a:t>②____</a:t>
            </a:r>
            <a:endParaRPr lang="en-US" altLang="zh-CN" sz="2400" dirty="0"/>
          </a:p>
          <a:p>
            <a:pPr latinLnBrk="1">
              <a:lnSpc>
                <a:spcPts val="40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第二天</a:t>
            </a:r>
            <a:r>
              <a:rPr lang="en-US" altLang="zh-CN" sz="2400" b="0" i="0" dirty="0">
                <a:solidFill>
                  <a:srgbClr val="000000"/>
                </a:solidFill>
                <a:latin typeface="SimSun" pitchFamily="34" charset="0"/>
                <a:ea typeface="SimSun" pitchFamily="34" charset="-122"/>
                <a:cs typeface="SimSun" pitchFamily="34" charset="-120"/>
              </a:rPr>
              <a:t>，我带着节省下来的早点钱，去买那脸谱。小贩说:“</a:t>
            </a:r>
            <a:r>
              <a:rPr lang="en-US" altLang="zh-CN" sz="2400" b="0" i="0">
                <a:solidFill>
                  <a:srgbClr val="000000"/>
                </a:solidFill>
                <a:latin typeface="SimSun" pitchFamily="34" charset="0"/>
                <a:ea typeface="SimSun" pitchFamily="34" charset="-122"/>
                <a:cs typeface="SimSun" pitchFamily="34" charset="-120"/>
              </a:rPr>
              <a:t>钱不够的，</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回家再向妈妈要吧</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0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然而</a:t>
            </a:r>
            <a:r>
              <a:rPr lang="en-US" altLang="zh-CN" sz="2400" b="0" i="0" dirty="0">
                <a:solidFill>
                  <a:srgbClr val="000000"/>
                </a:solidFill>
                <a:latin typeface="SimSun" pitchFamily="34" charset="0"/>
                <a:ea typeface="SimSun" pitchFamily="34" charset="-122"/>
                <a:cs typeface="SimSun" pitchFamily="34" charset="-120"/>
              </a:rPr>
              <a:t>，我不肯。因为我知道妈妈拿不出为我买玩具的钱。</a:t>
            </a:r>
            <a:endParaRPr lang="en-US" altLang="zh-CN" sz="2400" dirty="0"/>
          </a:p>
          <a:p>
            <a:pPr latinLnBrk="1">
              <a:lnSpc>
                <a:spcPts val="40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又一天放晚学的时候</a:t>
            </a:r>
            <a:r>
              <a:rPr lang="en-US" altLang="zh-CN" sz="2400" b="0" i="0" dirty="0">
                <a:solidFill>
                  <a:srgbClr val="000000"/>
                </a:solidFill>
                <a:latin typeface="SimSun" pitchFamily="34" charset="0"/>
                <a:ea typeface="SimSun" pitchFamily="34" charset="-122"/>
                <a:cs typeface="SimSun" pitchFamily="34" charset="-120"/>
              </a:rPr>
              <a:t>，我又站在那小摊前，</a:t>
            </a:r>
            <a:r>
              <a:rPr lang="en-US" altLang="zh-CN" sz="2400" b="0" i="0">
                <a:solidFill>
                  <a:srgbClr val="000000"/>
                </a:solidFill>
                <a:latin typeface="SimSun" pitchFamily="34" charset="0"/>
                <a:ea typeface="SimSun" pitchFamily="34" charset="-122"/>
                <a:cs typeface="SimSun" pitchFamily="34" charset="-120"/>
              </a:rPr>
              <a:t>凝视着那一排排孙悟空脸谱。</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它们睁着火眼金睛</a:t>
            </a:r>
            <a:r>
              <a:rPr lang="en-US" altLang="zh-CN" sz="2400" b="0" i="0" dirty="0">
                <a:solidFill>
                  <a:srgbClr val="000000"/>
                </a:solidFill>
                <a:latin typeface="SimSun" pitchFamily="34" charset="0"/>
                <a:ea typeface="SimSun" pitchFamily="34" charset="-122"/>
                <a:cs typeface="SimSun" pitchFamily="34" charset="-120"/>
              </a:rPr>
              <a:t>，好像也在望着我。</a:t>
            </a:r>
            <a:endParaRPr lang="en-US" altLang="zh-CN" sz="2400" dirty="0"/>
          </a:p>
          <a:p>
            <a:pPr latinLnBrk="1">
              <a:lnSpc>
                <a:spcPts val="40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spc="-100">
                <a:solidFill>
                  <a:srgbClr val="000000"/>
                </a:solidFill>
                <a:latin typeface="SimSun" pitchFamily="34" charset="0"/>
                <a:ea typeface="SimSun" pitchFamily="34" charset="-122"/>
                <a:cs typeface="SimSun" pitchFamily="34" charset="-120"/>
              </a:rPr>
              <a:t>今天</a:t>
            </a:r>
            <a:r>
              <a:rPr lang="en-US" altLang="zh-CN" sz="2400" b="0" i="0" spc="-100" dirty="0">
                <a:solidFill>
                  <a:srgbClr val="000000"/>
                </a:solidFill>
                <a:latin typeface="SimSun" pitchFamily="34" charset="0"/>
                <a:ea typeface="SimSun" pitchFamily="34" charset="-122"/>
                <a:cs typeface="SimSun" pitchFamily="34" charset="-120"/>
              </a:rPr>
              <a:t>，那个小贩似乎很高兴。他问我：“向妈妈要钱了吗？”我只好摇摇头。</a:t>
            </a:r>
            <a:endParaRPr lang="en-US" altLang="zh-CN" sz="2400" spc="-100" dirty="0"/>
          </a:p>
          <a:p>
            <a:pPr latinLnBrk="1">
              <a:lnSpc>
                <a:spcPts val="40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小贩挑选了一个油彩剥落的孙悟空脸谱</a:t>
            </a:r>
            <a:r>
              <a:rPr lang="en-US" altLang="zh-CN" sz="2400" b="0" i="0" dirty="0">
                <a:solidFill>
                  <a:srgbClr val="000000"/>
                </a:solidFill>
                <a:latin typeface="SimSun" pitchFamily="34" charset="0"/>
                <a:ea typeface="SimSun" pitchFamily="34" charset="-122"/>
                <a:cs typeface="SimSun" pitchFamily="34" charset="-120"/>
              </a:rPr>
              <a:t>，减价卖给了我。</a:t>
            </a:r>
            <a:endParaRPr lang="en-US" altLang="zh-CN" sz="2400" dirty="0"/>
          </a:p>
          <a:p>
            <a:pPr latinLnBrk="1">
              <a:lnSpc>
                <a:spcPts val="40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我高兴地赶快把攥</a:t>
            </a:r>
            <a:r>
              <a:rPr lang="en-US" altLang="zh-CN" sz="2400" b="0" i="0" dirty="0">
                <a:solidFill>
                  <a:srgbClr val="000000"/>
                </a:solidFill>
                <a:latin typeface="SimSun" pitchFamily="34" charset="0"/>
                <a:ea typeface="SimSun" pitchFamily="34" charset="-122"/>
                <a:cs typeface="SimSun" pitchFamily="34" charset="-120"/>
              </a:rPr>
              <a:t>（zu</a:t>
            </a:r>
            <a:r>
              <a:rPr lang="en-US" altLang="zh-CN" sz="2400" b="0" i="0" dirty="0">
                <a:solidFill>
                  <a:srgbClr val="000000"/>
                </a:solidFill>
                <a:latin typeface="SimSun" panose="02010600030101010101" pitchFamily="2" charset="-122"/>
                <a:ea typeface="SimSun" pitchFamily="34" charset="-122"/>
                <a:cs typeface="SimSun" pitchFamily="34" charset="-120"/>
              </a:rPr>
              <a:t>à</a:t>
            </a:r>
            <a:r>
              <a:rPr lang="en-US" altLang="zh-CN" sz="2400" b="0" i="0" dirty="0">
                <a:solidFill>
                  <a:srgbClr val="000000"/>
                </a:solidFill>
                <a:latin typeface="SimSun" pitchFamily="34" charset="0"/>
                <a:ea typeface="SimSun" pitchFamily="34" charset="-122"/>
                <a:cs typeface="SimSun" pitchFamily="34" charset="-120"/>
              </a:rPr>
              <a:t>n）得发热的钱给了他</a:t>
            </a:r>
            <a:r>
              <a:rPr lang="en-US" altLang="zh-CN" sz="2400" b="0" i="0">
                <a:solidFill>
                  <a:srgbClr val="000000"/>
                </a:solidFill>
                <a:latin typeface="SimSun" pitchFamily="34" charset="0"/>
                <a:ea typeface="SimSun" pitchFamily="34" charset="-122"/>
                <a:cs typeface="SimSun" pitchFamily="34" charset="-120"/>
              </a:rPr>
              <a:t>，接过脸谱飞也似的跑回了</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家</a:t>
            </a:r>
            <a:r>
              <a:rPr lang="en-US" altLang="zh-CN" sz="2400" b="0" i="0" dirty="0">
                <a:solidFill>
                  <a:srgbClr val="000000"/>
                </a:solidFill>
                <a:latin typeface="SimSun" pitchFamily="34" charset="0"/>
                <a:ea typeface="SimSun" pitchFamily="34" charset="-122"/>
                <a:cs typeface="SimSun" pitchFamily="34" charset="-120"/>
              </a:rPr>
              <a:t>，我真怕他后悔哩！</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 calcmode="lin" valueType="num">
                                      <p:cBhvr additive="base">
                                        <p:cTn id="47"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3_BD.62_4#a40f4ca8f?sp=1&amp;vcp=1&amp;pid=00943f4f7&amp;color=0,0,0&amp;vtp=1&amp;bt=1&amp;bbb=1&amp;hb=1"/>
          <p:cNvSpPr/>
          <p:nvPr/>
        </p:nvSpPr>
        <p:spPr>
          <a:xfrm>
            <a:off x="896112" y="1233456"/>
            <a:ext cx="10387584" cy="3827399"/>
          </a:xfrm>
          <a:prstGeom prst="rect">
            <a:avLst/>
          </a:prstGeom>
          <a:noFill/>
          <a:ln/>
        </p:spPr>
        <p:txBody>
          <a:bodyPr wrap="none" lIns="0" tIns="0" rIns="0" bIns="0" rtlCol="0" anchor="t"/>
          <a:lstStyle/>
          <a:p>
            <a:pPr algn="ctr" latinLnBrk="1">
              <a:lnSpc>
                <a:spcPts val="4400"/>
              </a:lnSpc>
            </a:pPr>
            <a:r>
              <a:rPr lang="en-US" altLang="zh-CN" sz="2400" b="0" i="0" dirty="0">
                <a:solidFill>
                  <a:srgbClr val="000000"/>
                </a:solidFill>
                <a:latin typeface="SimSun" pitchFamily="34" charset="0"/>
                <a:ea typeface="SimSun" pitchFamily="34" charset="-122"/>
                <a:cs typeface="SimSun" pitchFamily="34" charset="-120"/>
              </a:rPr>
              <a:t>③____</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回到家里</a:t>
            </a:r>
            <a:r>
              <a:rPr lang="en-US" altLang="zh-CN" sz="2400" b="0" i="0" dirty="0">
                <a:solidFill>
                  <a:srgbClr val="000000"/>
                </a:solidFill>
                <a:latin typeface="SimSun" pitchFamily="34" charset="0"/>
                <a:ea typeface="SimSun" pitchFamily="34" charset="-122"/>
                <a:cs typeface="SimSun" pitchFamily="34" charset="-120"/>
              </a:rPr>
              <a:t>，我嗫嚅（nièrú）地告诉妈妈，我买了一个残品，因为钱不够。</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妈妈没有作声</a:t>
            </a:r>
            <a:r>
              <a:rPr lang="en-US" altLang="zh-CN" sz="2400" b="0" i="0" dirty="0">
                <a:solidFill>
                  <a:srgbClr val="000000"/>
                </a:solidFill>
                <a:latin typeface="SimSun" pitchFamily="34" charset="0"/>
                <a:ea typeface="SimSun" pitchFamily="34" charset="-122"/>
                <a:cs typeface="SimSun" pitchFamily="34" charset="-120"/>
              </a:rPr>
              <a:t>，她接过脸谱，端详了半天。她把我的图画颜料找来</a:t>
            </a:r>
            <a:r>
              <a:rPr lang="en-US" altLang="zh-CN" sz="2400" b="0" i="0">
                <a:solidFill>
                  <a:srgbClr val="000000"/>
                </a:solidFill>
                <a:latin typeface="SimSun" pitchFamily="34" charset="0"/>
                <a:ea typeface="SimSun" pitchFamily="34" charset="-122"/>
                <a:cs typeface="SimSun" pitchFamily="34" charset="-120"/>
              </a:rPr>
              <a:t>，教我</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涂上色</a:t>
            </a:r>
            <a:r>
              <a:rPr lang="en-US" altLang="zh-CN" sz="2400" b="0" i="0" dirty="0">
                <a:solidFill>
                  <a:srgbClr val="000000"/>
                </a:solidFill>
                <a:latin typeface="SimSun" pitchFamily="34" charset="0"/>
                <a:ea typeface="SimSun" pitchFamily="34" charset="-122"/>
                <a:cs typeface="SimSun" pitchFamily="34" charset="-120"/>
              </a:rPr>
              <a:t>，又打上蜡，于是我的孙悟空脸谱容光焕发了！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在我看来</a:t>
            </a:r>
            <a:r>
              <a:rPr lang="en-US" altLang="zh-CN" sz="2400" b="0" i="0" dirty="0">
                <a:solidFill>
                  <a:srgbClr val="000000"/>
                </a:solidFill>
                <a:latin typeface="SimSun" pitchFamily="34" charset="0"/>
                <a:ea typeface="SimSun" pitchFamily="34" charset="-122"/>
                <a:cs typeface="SimSun" pitchFamily="34" charset="-120"/>
              </a:rPr>
              <a:t>，它比小摊上所有的脸谱都要美丽。</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我觉得我的妈妈是这个世界上手儿最巧的人</a:t>
            </a:r>
            <a:r>
              <a:rPr lang="en-US" altLang="zh-CN" sz="2400" b="0" i="0" dirty="0">
                <a:solidFill>
                  <a:srgbClr val="000000"/>
                </a:solidFill>
                <a:latin typeface="SimSun" pitchFamily="34" charset="0"/>
                <a:ea typeface="SimSun" pitchFamily="34" charset="-122"/>
                <a:cs typeface="SimSun" pitchFamily="34" charset="-120"/>
              </a:rPr>
              <a:t>，因为她倾注了她的爱。</a:t>
            </a:r>
            <a:endParaRPr lang="en-US" altLang="zh-CN" sz="2400" dirty="0"/>
          </a:p>
          <a:p>
            <a:pPr algn="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选自金波《童年笔记》，有删改</a:t>
            </a:r>
            <a:endParaRPr lang="en-US" altLang="zh-CN" sz="2400" dirty="0"/>
          </a:p>
        </p:txBody>
      </p:sp>
      <p:sp>
        <p:nvSpPr>
          <p:cNvPr id="3" name="QB_4_BD.63_1#d1963a237?vcp=1&amp;pid=a40f4ca8f&amp;color=0,0,0&amp;vtp=1&amp;bbb=1"/>
          <p:cNvSpPr/>
          <p:nvPr/>
        </p:nvSpPr>
        <p:spPr>
          <a:xfrm>
            <a:off x="896112" y="5075015"/>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spc="-50" dirty="0">
                <a:solidFill>
                  <a:srgbClr val="000000"/>
                </a:solidFill>
                <a:latin typeface="SimSun" pitchFamily="34" charset="0"/>
                <a:ea typeface="SimSun" pitchFamily="34" charset="-122"/>
                <a:cs typeface="SimSun" pitchFamily="34" charset="-120"/>
              </a:rPr>
              <a:t>1）“嗫嚅</a:t>
            </a:r>
            <a:r>
              <a:rPr lang="en-US" altLang="zh-CN" sz="2400" b="0" i="0" spc="-50">
                <a:solidFill>
                  <a:srgbClr val="000000"/>
                </a:solidFill>
                <a:latin typeface="SimSun" pitchFamily="34" charset="0"/>
                <a:ea typeface="SimSun" pitchFamily="34" charset="-122"/>
                <a:cs typeface="SimSun" pitchFamily="34" charset="-120"/>
              </a:rPr>
              <a:t>”在文中的意思是</a:t>
            </a:r>
            <a:r>
              <a:rPr lang="en-US" altLang="zh-CN" sz="2400" i="0" spc="-50">
                <a:solidFill>
                  <a:srgbClr val="000000"/>
                </a:solidFill>
                <a:latin typeface="SimSun" pitchFamily="34" charset="0"/>
                <a:ea typeface="SimSun" pitchFamily="34" charset="-122"/>
                <a:cs typeface="SimSun" pitchFamily="34" charset="-120"/>
              </a:rPr>
              <a:t>______________________________________</a:t>
            </a:r>
            <a:r>
              <a:rPr lang="en-US" altLang="zh-CN" sz="2400" b="0" i="0" spc="-50">
                <a:solidFill>
                  <a:srgbClr val="000000"/>
                </a:solidFill>
                <a:latin typeface="SimSun" pitchFamily="34" charset="0"/>
                <a:ea typeface="SimSun" pitchFamily="34" charset="-122"/>
                <a:cs typeface="SimSun" pitchFamily="34" charset="-120"/>
              </a:rPr>
              <a:t>（</a:t>
            </a:r>
            <a:r>
              <a:rPr lang="en-US" altLang="zh-CN" sz="2400" b="0" i="0" spc="-50" dirty="0">
                <a:solidFill>
                  <a:srgbClr val="000000"/>
                </a:solidFill>
                <a:latin typeface="SimSun" pitchFamily="34" charset="0"/>
                <a:ea typeface="SimSun" pitchFamily="34" charset="-122"/>
                <a:cs typeface="SimSun" pitchFamily="34" charset="-120"/>
              </a:rPr>
              <a:t>3分）</a:t>
            </a:r>
            <a:endParaRPr lang="en-US" altLang="zh-CN" sz="2400" spc="-50" dirty="0"/>
          </a:p>
        </p:txBody>
      </p:sp>
      <p:sp>
        <p:nvSpPr>
          <p:cNvPr id="4" name="QB_4_AN.64_1#d1963a237.blank?vcp=1&amp;pid=a40f4ca8f&amp;color=0,0,0&amp;vpa=36&amp;vtp=1&amp;bbb=1"/>
          <p:cNvSpPr/>
          <p:nvPr/>
        </p:nvSpPr>
        <p:spPr>
          <a:xfrm>
            <a:off x="4884705" y="5025485"/>
            <a:ext cx="5586413" cy="474599"/>
          </a:xfrm>
          <a:prstGeom prst="rect">
            <a:avLst/>
          </a:prstGeom>
          <a:noFill/>
          <a:ln/>
        </p:spPr>
        <p:txBody>
          <a:bodyPr wrap="none" lIns="0" tIns="0" rIns="0" bIns="0" rtlCol="0" anchor="t"/>
          <a:lstStyle/>
          <a:p>
            <a:pPr algn="ctr" latinLnBrk="1">
              <a:lnSpc>
                <a:spcPts val="4200"/>
              </a:lnSpc>
            </a:pPr>
            <a:r>
              <a:rPr lang="en-US" altLang="zh-CN" sz="2400" b="0" i="0" spc="-50" dirty="0">
                <a:solidFill>
                  <a:srgbClr val="FF0000"/>
                </a:solidFill>
                <a:latin typeface="SimSun" pitchFamily="34" charset="0"/>
                <a:ea typeface="SimSun" pitchFamily="34" charset="-122"/>
                <a:cs typeface="SimSun" pitchFamily="34" charset="-120"/>
              </a:rPr>
              <a:t>“我”想说而又吞吞吐吐不敢说的样子。</a:t>
            </a:r>
            <a:endParaRPr lang="en-US" altLang="zh-CN" sz="2400" spc="-5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 calcmode="lin" valueType="num">
                                      <p:cBhvr additive="base">
                                        <p:cTn id="4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bg/>
                                          </p:spTgt>
                                        </p:tgtEl>
                                        <p:attrNameLst>
                                          <p:attrName>style.visibility</p:attrName>
                                        </p:attrNameLst>
                                      </p:cBhvr>
                                      <p:to>
                                        <p:strVal val="visible"/>
                                      </p:to>
                                    </p:set>
                                    <p:anim calcmode="lin" valueType="num">
                                      <p:cBhvr additive="base">
                                        <p:cTn id="5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4">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0" end="0"/>
                                            </p:txEl>
                                          </p:spTgt>
                                        </p:tgtEl>
                                        <p:attrNameLst>
                                          <p:attrName>style.visibility</p:attrName>
                                        </p:attrNameLst>
                                      </p:cBhvr>
                                      <p:to>
                                        <p:strVal val="visible"/>
                                      </p:to>
                                    </p:set>
                                    <p:anim calcmode="lin" valueType="num">
                                      <p:cBhvr additive="base">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4_BD.65_1#0a8e99439?vcp=1&amp;pid=a40f4ca8f&amp;color=0,0,0&amp;vtp=1&amp;bt=1&amp;bbb=1&amp;hb=1"/>
          <p:cNvSpPr/>
          <p:nvPr/>
        </p:nvSpPr>
        <p:spPr>
          <a:xfrm>
            <a:off x="896112" y="154393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（2）请在文中的“____”处补充小标题，</a:t>
            </a:r>
            <a:r>
              <a:rPr lang="en-US" altLang="zh-CN" sz="2400" b="0" i="0">
                <a:solidFill>
                  <a:srgbClr val="000000"/>
                </a:solidFill>
                <a:latin typeface="SimSun" pitchFamily="34" charset="0"/>
                <a:ea typeface="SimSun" pitchFamily="34" charset="-122"/>
                <a:cs typeface="SimSun" pitchFamily="34" charset="-120"/>
              </a:rPr>
              <a:t>再选其中一个小标题对应的部分，</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用自己的话概括主要内容</a:t>
            </a:r>
            <a:r>
              <a:rPr lang="en-US" altLang="zh-CN" sz="2400" b="0" i="0" dirty="0">
                <a:solidFill>
                  <a:srgbClr val="000000"/>
                </a:solidFill>
                <a:latin typeface="SimSun" pitchFamily="34" charset="0"/>
                <a:ea typeface="SimSun" pitchFamily="34" charset="-122"/>
                <a:cs typeface="SimSun" pitchFamily="34" charset="-120"/>
              </a:rPr>
              <a:t>。（6分）</a:t>
            </a:r>
            <a:endParaRPr lang="en-US" altLang="zh-CN" sz="2400" dirty="0"/>
          </a:p>
        </p:txBody>
      </p:sp>
      <p:sp>
        <p:nvSpPr>
          <p:cNvPr id="3" name="QO_4_AN.66_1#0a8e99439?vcp=1&amp;pid=a40f4ca8f&amp;color=0,0,0&amp;vtp=1&amp;bbb=1&amp;hb=1"/>
          <p:cNvSpPr/>
          <p:nvPr/>
        </p:nvSpPr>
        <p:spPr>
          <a:xfrm>
            <a:off x="896112" y="2647696"/>
            <a:ext cx="10387584" cy="10333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②买脸谱; ③画脸谱; 【示例】我选③对应的部分。妈妈教“</a:t>
            </a:r>
            <a:r>
              <a:rPr lang="en-US" altLang="zh-CN" sz="2400" b="0" i="0">
                <a:solidFill>
                  <a:srgbClr val="FF0000"/>
                </a:solidFill>
                <a:latin typeface="SimSun" pitchFamily="34" charset="0"/>
                <a:ea typeface="SimSun" pitchFamily="34" charset="-122"/>
                <a:cs typeface="SimSun" pitchFamily="34" charset="-120"/>
              </a:rPr>
              <a:t>我”</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画脸谱</a:t>
            </a:r>
            <a:r>
              <a:rPr lang="en-US" altLang="zh-CN" sz="2400" b="0" i="0" dirty="0">
                <a:solidFill>
                  <a:srgbClr val="FF0000"/>
                </a:solidFill>
                <a:latin typeface="SimSun" pitchFamily="34" charset="0"/>
                <a:ea typeface="SimSun" pitchFamily="34" charset="-122"/>
                <a:cs typeface="SimSun" pitchFamily="34" charset="-120"/>
              </a:rPr>
              <a:t>，“我”觉得“我”的脸谱比其他脸谱都要美丽。</a:t>
            </a:r>
            <a:endParaRPr lang="en-US" altLang="zh-CN" sz="2400" dirty="0"/>
          </a:p>
        </p:txBody>
      </p:sp>
      <p:sp>
        <p:nvSpPr>
          <p:cNvPr id="4" name="QO_4_AS.67_1#0a8e99439?vcp=1&amp;pid=a40f4ca8f&amp;color=0,0,0&amp;vtp=1&amp;bbb=1&amp;hb=1"/>
          <p:cNvSpPr/>
          <p:nvPr/>
        </p:nvSpPr>
        <p:spPr>
          <a:xfrm>
            <a:off x="896112" y="3751326"/>
            <a:ext cx="10387584" cy="15921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本题考查概括文章内容。②处结合“第二天</a:t>
            </a:r>
            <a:r>
              <a:rPr lang="en-US" altLang="zh-CN" sz="2400" b="0" i="0">
                <a:solidFill>
                  <a:srgbClr val="FF0000"/>
                </a:solidFill>
                <a:latin typeface="SimSun" pitchFamily="34" charset="0"/>
                <a:ea typeface="SimSun" pitchFamily="34" charset="-122"/>
                <a:cs typeface="SimSun" pitchFamily="34" charset="-120"/>
              </a:rPr>
              <a:t>，我带着节省下来的早</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点钱</a:t>
            </a:r>
            <a:r>
              <a:rPr lang="en-US" altLang="zh-CN" sz="2400" b="0" i="0" dirty="0">
                <a:solidFill>
                  <a:srgbClr val="FF0000"/>
                </a:solidFill>
                <a:latin typeface="SimSun" pitchFamily="34" charset="0"/>
                <a:ea typeface="SimSun" pitchFamily="34" charset="-122"/>
                <a:cs typeface="SimSun" pitchFamily="34" charset="-120"/>
              </a:rPr>
              <a:t>，去买那脸谱”“小贩挑选了一个油彩剥落的孙悟空脸谱，</a:t>
            </a:r>
            <a:r>
              <a:rPr lang="en-US" altLang="zh-CN" sz="2400" b="0" i="0">
                <a:solidFill>
                  <a:srgbClr val="FF0000"/>
                </a:solidFill>
                <a:latin typeface="SimSun" pitchFamily="34" charset="0"/>
                <a:ea typeface="SimSun" pitchFamily="34" charset="-122"/>
                <a:cs typeface="SimSun" pitchFamily="34" charset="-120"/>
              </a:rPr>
              <a:t>减价卖给了我”</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可拟标题为</a:t>
            </a:r>
            <a:r>
              <a:rPr lang="en-US" altLang="zh-CN" sz="2400" b="0" i="0" dirty="0">
                <a:solidFill>
                  <a:srgbClr val="FF0000"/>
                </a:solidFill>
                <a:latin typeface="SimSun" pitchFamily="34" charset="0"/>
                <a:ea typeface="SimSun" pitchFamily="34" charset="-122"/>
                <a:cs typeface="SimSun" pitchFamily="34" charset="-120"/>
              </a:rPr>
              <a:t>：买脸谱；</a:t>
            </a:r>
            <a:r>
              <a:rPr lang="en-US" altLang="zh-CN" sz="2400" b="0" i="0">
                <a:solidFill>
                  <a:srgbClr val="FF0000"/>
                </a:solidFill>
                <a:latin typeface="SimSun" pitchFamily="34" charset="0"/>
                <a:ea typeface="SimSun" pitchFamily="34" charset="-122"/>
                <a:cs typeface="SimSun" pitchFamily="34" charset="-120"/>
              </a:rPr>
              <a:t>③处</a:t>
            </a:r>
            <a:endParaRPr lang="en-US" altLang="zh-CN" sz="2400" u="wavy"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3">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bg/>
                                          </p:spTgt>
                                        </p:tgtEl>
                                        <p:attrNameLst>
                                          <p:attrName>style.visibility</p:attrName>
                                        </p:attrNameLst>
                                      </p:cBhvr>
                                      <p:to>
                                        <p:strVal val="visible"/>
                                      </p:to>
                                    </p:set>
                                    <p:anim calcmode="lin" valueType="num">
                                      <p:cBhvr additive="base">
                                        <p:cTn id="3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4">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 calcmode="lin" valueType="num">
                                      <p:cBhvr additive="base">
                                        <p:cTn id="3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xEl>
                                              <p:pRg st="1" end="1"/>
                                            </p:txEl>
                                          </p:spTgt>
                                        </p:tgtEl>
                                        <p:attrNameLst>
                                          <p:attrName>style.visibility</p:attrName>
                                        </p:attrNameLst>
                                      </p:cBhvr>
                                      <p:to>
                                        <p:strVal val="visible"/>
                                      </p:to>
                                    </p:set>
                                    <p:anim calcmode="lin" valueType="num">
                                      <p:cBhvr additive="base">
                                        <p:cTn id="4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anim calcmode="lin" valueType="num">
                                      <p:cBhvr additive="base">
                                        <p:cTn id="4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4_BD.68_1#ffe1f8547?sp=1&amp;vcp=1&amp;pid=a40f4ca8f&amp;color=0,0,0&amp;vtp=1&amp;bt=1&amp;bbb=1"/>
          <p:cNvSpPr/>
          <p:nvPr/>
        </p:nvSpPr>
        <p:spPr>
          <a:xfrm>
            <a:off x="896112" y="1010158"/>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（3）请将下列语句的序号，填写在相应的括号内。（3</a:t>
            </a:r>
            <a:r>
              <a:rPr lang="en-US" altLang="zh-CN" sz="2400" b="0" i="0">
                <a:solidFill>
                  <a:srgbClr val="000000"/>
                </a:solidFill>
                <a:latin typeface="SimSun" pitchFamily="34" charset="0"/>
                <a:ea typeface="SimSun" pitchFamily="34" charset="-122"/>
                <a:cs typeface="SimSun" pitchFamily="34" charset="-120"/>
              </a:rPr>
              <a:t>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①然而，我不肯。因为我知道妈妈拿不出为我买玩具的钱。</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②直到小贩收起摊子，我望着他把那些脸谱一一收进他的箱子里，我才回家。</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③我高兴地赶快把攥得发热的钱给了他，接过脸谱飞也似的跑回了家，我真怕</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他后悔哩！</a:t>
            </a:r>
            <a:endParaRPr lang="en-US" altLang="zh-CN" sz="2400" dirty="0"/>
          </a:p>
        </p:txBody>
      </p:sp>
      <p:pic>
        <p:nvPicPr>
          <p:cNvPr id="6" name="QB_4_BD.68_5#ffe1f8547?vcp=1&amp;pid=a40f4ca8f&amp;color=0,0,0&amp;tib=255,255,255&amp;vip=37#3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77640" y="3817874"/>
            <a:ext cx="4233672"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4_AN.69_1#ffe1f8547.blank?vcp=1&amp;pid=a40f4ca8f&amp;color=0,0,0&amp;vpa=37&amp;vtp=1"/>
          <p:cNvSpPr/>
          <p:nvPr/>
        </p:nvSpPr>
        <p:spPr>
          <a:xfrm>
            <a:off x="5321808" y="5536946"/>
            <a:ext cx="676656" cy="301752"/>
          </a:xfrm>
          <a:prstGeom prst="rect">
            <a:avLst/>
          </a:prstGeom>
          <a:noFill/>
          <a:ln/>
        </p:spPr>
        <p:txBody>
          <a:bodyPr wrap="none" lIns="0" tIns="0" rIns="0" bIns="0" rtlCol="0" anchor="b"/>
          <a:lstStyle/>
          <a:p>
            <a:pPr algn="ctr" latinLnBrk="1">
              <a:lnSpc>
                <a:spcPts val="2300"/>
              </a:lnSpc>
            </a:pPr>
            <a:r>
              <a:rPr lang="en-US" altLang="zh-CN" sz="1900" b="0" i="0" dirty="0">
                <a:solidFill>
                  <a:srgbClr val="FF0000"/>
                </a:solidFill>
                <a:latin typeface="SimSun" pitchFamily="34" charset="0"/>
                <a:ea typeface="SimSun" pitchFamily="34" charset="-122"/>
                <a:cs typeface="SimSun" pitchFamily="34" charset="-120"/>
              </a:rPr>
              <a:t>②</a:t>
            </a:r>
            <a:endParaRPr lang="en-US" altLang="zh-CN" sz="1900" dirty="0"/>
          </a:p>
        </p:txBody>
      </p:sp>
      <p:sp>
        <p:nvSpPr>
          <p:cNvPr id="8" name="QB_4_AN.70_1#ffe1f8547.blank?vcp=1&amp;pid=a40f4ca8f&amp;color=0,0,0&amp;vpa=38&amp;vtp=1"/>
          <p:cNvSpPr/>
          <p:nvPr/>
        </p:nvSpPr>
        <p:spPr>
          <a:xfrm>
            <a:off x="6327648" y="4851146"/>
            <a:ext cx="667512" cy="310896"/>
          </a:xfrm>
          <a:prstGeom prst="rect">
            <a:avLst/>
          </a:prstGeom>
          <a:noFill/>
          <a:ln/>
        </p:spPr>
        <p:txBody>
          <a:bodyPr wrap="none" lIns="0" tIns="0" rIns="0" bIns="0" rtlCol="0" anchor="b"/>
          <a:lstStyle/>
          <a:p>
            <a:pPr algn="ctr" latinLnBrk="1">
              <a:lnSpc>
                <a:spcPts val="2300"/>
              </a:lnSpc>
            </a:pPr>
            <a:r>
              <a:rPr lang="en-US" altLang="zh-CN" sz="1900" b="0" i="0" dirty="0">
                <a:solidFill>
                  <a:srgbClr val="FF0000"/>
                </a:solidFill>
                <a:latin typeface="SimSun" pitchFamily="34" charset="0"/>
                <a:ea typeface="SimSun" pitchFamily="34" charset="-122"/>
                <a:cs typeface="SimSun" pitchFamily="34" charset="-120"/>
              </a:rPr>
              <a:t>①</a:t>
            </a:r>
            <a:endParaRPr lang="en-US" altLang="zh-CN" sz="1900" dirty="0"/>
          </a:p>
        </p:txBody>
      </p:sp>
      <p:sp>
        <p:nvSpPr>
          <p:cNvPr id="9" name="QB_4_AN.71_1#ffe1f8547.blank?vcp=1&amp;pid=a40f4ca8f&amp;color=0,0,0&amp;vpa=39&amp;vtp=1"/>
          <p:cNvSpPr/>
          <p:nvPr/>
        </p:nvSpPr>
        <p:spPr>
          <a:xfrm>
            <a:off x="7379208" y="4220210"/>
            <a:ext cx="676656" cy="237744"/>
          </a:xfrm>
          <a:prstGeom prst="rect">
            <a:avLst/>
          </a:prstGeom>
          <a:noFill/>
          <a:ln/>
        </p:spPr>
        <p:txBody>
          <a:bodyPr wrap="none" lIns="0" tIns="0" rIns="0" bIns="0" rtlCol="0" anchor="b"/>
          <a:lstStyle/>
          <a:p>
            <a:pPr algn="ctr" latinLnBrk="1">
              <a:lnSpc>
                <a:spcPts val="2300"/>
              </a:lnSpc>
            </a:pPr>
            <a:r>
              <a:rPr lang="en-US" altLang="zh-CN" sz="1900" b="0" i="0" dirty="0">
                <a:solidFill>
                  <a:srgbClr val="FF0000"/>
                </a:solidFill>
                <a:latin typeface="SimSun" pitchFamily="34" charset="0"/>
                <a:ea typeface="SimSun" pitchFamily="34" charset="-122"/>
                <a:cs typeface="SimSun" pitchFamily="34" charset="-120"/>
              </a:rPr>
              <a:t>③</a:t>
            </a:r>
            <a:endParaRPr lang="en-US" altLang="zh-CN" sz="1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bg/>
                                          </p:spTgt>
                                        </p:tgtEl>
                                        <p:attrNameLst>
                                          <p:attrName>style.visibility</p:attrName>
                                        </p:attrNameLst>
                                      </p:cBhvr>
                                      <p:to>
                                        <p:strVal val="visible"/>
                                      </p:to>
                                    </p:set>
                                    <p:anim calcmode="lin" valueType="num">
                                      <p:cBhvr additive="base">
                                        <p:cTn id="4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8">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bg/>
                                          </p:spTgt>
                                        </p:tgtEl>
                                        <p:attrNameLst>
                                          <p:attrName>style.visibility</p:attrName>
                                        </p:attrNameLst>
                                      </p:cBhvr>
                                      <p:to>
                                        <p:strVal val="visible"/>
                                      </p:to>
                                    </p:set>
                                    <p:anim calcmode="lin" valueType="num">
                                      <p:cBhvr additive="base">
                                        <p:cTn id="5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9">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 calcmode="lin" valueType="num">
                                      <p:cBhvr additive="base">
                                        <p:cTn id="5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7" grpId="0" build="p" animBg="1"/>
      <p:bldP spid="8" grpId="0" build="p" animBg="1"/>
      <p:bldP spid="9"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4_BD.72_1#1682630e9?vcp=1&amp;pid=a40f4ca8f&amp;color=0,0,0&amp;vtp=1&amp;bt=1&amp;bbb=1"/>
          <p:cNvSpPr/>
          <p:nvPr/>
        </p:nvSpPr>
        <p:spPr>
          <a:xfrm>
            <a:off x="896112" y="2643759"/>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（4）</a:t>
            </a:r>
            <a:r>
              <a:rPr lang="en-US" altLang="zh-CN" sz="2400" b="0" i="0">
                <a:solidFill>
                  <a:srgbClr val="000000"/>
                </a:solidFill>
                <a:latin typeface="SimSun" pitchFamily="34" charset="0"/>
                <a:ea typeface="SimSun" pitchFamily="34" charset="-122"/>
                <a:cs typeface="SimSun" pitchFamily="34" charset="-120"/>
              </a:rPr>
              <a:t>请用“</a:t>
            </a:r>
            <a:r>
              <a:rPr lang="en-US" altLang="zh-CN" sz="2400" b="0" i="0" u="wavy">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画出文中表现妈妈爱“我”的语句。（3分）</a:t>
            </a:r>
            <a:endParaRPr lang="en-US" altLang="zh-CN" sz="2400" dirty="0"/>
          </a:p>
        </p:txBody>
      </p:sp>
      <p:sp>
        <p:nvSpPr>
          <p:cNvPr id="3" name="QO_4_AN.73_1#1682630e9?vcp=1&amp;pid=a40f4ca8f&amp;color=0,0,0&amp;vtp=1&amp;bbb=1&amp;hb=1"/>
          <p:cNvSpPr/>
          <p:nvPr/>
        </p:nvSpPr>
        <p:spPr>
          <a:xfrm>
            <a:off x="896112" y="3191256"/>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SimSun" pitchFamily="34" charset="0"/>
                <a:ea typeface="SimSun" pitchFamily="34" charset="-122"/>
                <a:cs typeface="SimSun" pitchFamily="34" charset="-120"/>
              </a:rPr>
              <a:t>【</a:t>
            </a:r>
            <a:r>
              <a:rPr lang="en-US" altLang="zh-CN" sz="2400" b="0" i="0">
                <a:solidFill>
                  <a:srgbClr val="FF0000"/>
                </a:solidFill>
                <a:latin typeface="SimSun" pitchFamily="34" charset="0"/>
                <a:ea typeface="SimSun" pitchFamily="34" charset="-122"/>
                <a:cs typeface="SimSun" pitchFamily="34" charset="-120"/>
              </a:rPr>
              <a:t>示例】</a:t>
            </a:r>
            <a:r>
              <a:rPr lang="en-US" altLang="zh-CN" sz="2400" b="0" i="0" u="wavy">
                <a:solidFill>
                  <a:srgbClr val="FF0000"/>
                </a:solidFill>
                <a:latin typeface="SimSun" pitchFamily="34" charset="0"/>
                <a:ea typeface="SimSun" pitchFamily="34" charset="-122"/>
                <a:cs typeface="SimSun" pitchFamily="34" charset="-120"/>
              </a:rPr>
              <a:t>妈妈没有作声</a:t>
            </a:r>
            <a:r>
              <a:rPr lang="en-US" altLang="zh-CN" sz="2400" b="0" i="0" u="wavy" dirty="0">
                <a:solidFill>
                  <a:srgbClr val="FF0000"/>
                </a:solidFill>
                <a:latin typeface="SimSun" pitchFamily="34" charset="0"/>
                <a:ea typeface="SimSun" pitchFamily="34" charset="-122"/>
                <a:cs typeface="SimSun" pitchFamily="34" charset="-120"/>
              </a:rPr>
              <a:t>，她接过脸谱，端详了半天。</a:t>
            </a:r>
            <a:r>
              <a:rPr lang="en-US" altLang="zh-CN" sz="2400" b="0" i="0" u="wavy">
                <a:solidFill>
                  <a:srgbClr val="FF0000"/>
                </a:solidFill>
                <a:latin typeface="SimSun" pitchFamily="34" charset="0"/>
                <a:ea typeface="SimSun" pitchFamily="34" charset="-122"/>
                <a:cs typeface="SimSun" pitchFamily="34" charset="-120"/>
              </a:rPr>
              <a:t>她把我的图画颜料找来，</a:t>
            </a:r>
          </a:p>
          <a:p>
            <a:pPr latinLnBrk="1">
              <a:lnSpc>
                <a:spcPts val="4200"/>
              </a:lnSpc>
            </a:pPr>
            <a:r>
              <a:rPr lang="en-US" altLang="zh-CN" sz="2400" b="0" i="0" u="wavy">
                <a:solidFill>
                  <a:srgbClr val="FF0000"/>
                </a:solidFill>
                <a:latin typeface="SimSun" pitchFamily="34" charset="0"/>
                <a:ea typeface="SimSun" pitchFamily="34" charset="-122"/>
                <a:cs typeface="SimSun" pitchFamily="34" charset="-120"/>
              </a:rPr>
              <a:t>教我涂上色</a:t>
            </a:r>
            <a:r>
              <a:rPr lang="en-US" altLang="zh-CN" sz="2400" b="0" i="0" u="wavy" dirty="0">
                <a:solidFill>
                  <a:srgbClr val="FF0000"/>
                </a:solidFill>
                <a:latin typeface="SimSun" pitchFamily="34" charset="0"/>
                <a:ea typeface="SimSun" pitchFamily="34" charset="-122"/>
                <a:cs typeface="SimSun" pitchFamily="34" charset="-120"/>
              </a:rPr>
              <a:t>，又打上蜡，</a:t>
            </a:r>
            <a:r>
              <a:rPr lang="en-US" altLang="zh-CN" sz="2400" b="0" i="0" u="wavy">
                <a:solidFill>
                  <a:srgbClr val="FF0000"/>
                </a:solidFill>
                <a:latin typeface="SimSun" pitchFamily="34" charset="0"/>
                <a:ea typeface="SimSun" pitchFamily="34" charset="-122"/>
                <a:cs typeface="SimSun" pitchFamily="34" charset="-120"/>
              </a:rPr>
              <a:t>于是我的孙悟空脸谱容光焕发了！</a:t>
            </a:r>
            <a:endParaRPr lang="en-US" altLang="zh-CN" sz="2400" u="wavy"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2_BD#533f36acf?vcp=1&amp;pid=31aaad8f5&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三、表达与交流。（30分）</a:t>
            </a:r>
            <a:endParaRPr lang="en-US" altLang="zh-CN" sz="2800" dirty="0"/>
          </a:p>
        </p:txBody>
      </p:sp>
      <p:sp>
        <p:nvSpPr>
          <p:cNvPr id="3" name="QO_3_BD.74_1#ea823baa4?sp=1&amp;vcp=1&amp;pid=533f36acf&amp;color=0,0,0&amp;vtp=1&amp;bbb=1&amp;hb=1"/>
          <p:cNvSpPr/>
          <p:nvPr/>
        </p:nvSpPr>
        <p:spPr>
          <a:xfrm>
            <a:off x="896112" y="1317562"/>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9.在我们的生活中，常常会发生令人满意的事情，也会遇到很多有趣的人</a:t>
            </a:r>
            <a:r>
              <a:rPr lang="en-US" altLang="zh-CN" sz="2400" b="0" i="0">
                <a:solidFill>
                  <a:srgbClr val="000000"/>
                </a:solidFill>
                <a:latin typeface="SimSun" pitchFamily="34" charset="0"/>
                <a:ea typeface="SimSun" pitchFamily="34" charset="-122"/>
                <a:cs typeface="SimSun" pitchFamily="34" charset="-120"/>
              </a:rPr>
              <a:t>。这</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些</a:t>
            </a:r>
            <a:r>
              <a:rPr lang="en-US" altLang="zh-CN" sz="2400" b="0" i="0" dirty="0">
                <a:solidFill>
                  <a:srgbClr val="000000"/>
                </a:solidFill>
                <a:latin typeface="SimSun" pitchFamily="34" charset="0"/>
                <a:ea typeface="SimSun" pitchFamily="34" charset="-122"/>
                <a:cs typeface="SimSun" pitchFamily="34" charset="-120"/>
              </a:rPr>
              <a:t>，都会给我们留下很深的印象。请任选一个开头，结合具体的事例</a:t>
            </a:r>
            <a:r>
              <a:rPr lang="en-US" altLang="zh-CN" sz="2400" b="0" i="0">
                <a:solidFill>
                  <a:srgbClr val="000000"/>
                </a:solidFill>
                <a:latin typeface="SimSun" pitchFamily="34" charset="0"/>
                <a:ea typeface="SimSun" pitchFamily="34" charset="-122"/>
                <a:cs typeface="SimSun" pitchFamily="34" charset="-120"/>
              </a:rPr>
              <a:t>，写出你</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的感受</a:t>
            </a:r>
            <a:r>
              <a:rPr lang="en-US" altLang="zh-CN" sz="2400" b="0" i="0" dirty="0">
                <a:solidFill>
                  <a:srgbClr val="000000"/>
                </a:solidFill>
                <a:latin typeface="SimSun" pitchFamily="34" charset="0"/>
                <a:ea typeface="SimSun" pitchFamily="34" charset="-122"/>
                <a:cs typeface="SimSun" pitchFamily="34" charset="-120"/>
              </a:rPr>
              <a:t>。题目自拟。</a:t>
            </a:r>
            <a:endParaRPr lang="en-US" altLang="zh-CN" sz="2400" dirty="0"/>
          </a:p>
        </p:txBody>
      </p:sp>
      <p:sp>
        <p:nvSpPr>
          <p:cNvPr id="4" name="QO_3_BD.74_2#ea823baa4?sp=1&amp;vcp=1&amp;pid=533f36acf&amp;color=0,0,0&amp;vtp=1&amp;bbb=1"/>
          <p:cNvSpPr/>
          <p:nvPr/>
        </p:nvSpPr>
        <p:spPr>
          <a:xfrm>
            <a:off x="896112" y="2961005"/>
            <a:ext cx="10387584" cy="451485"/>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（1）最近，我做了一件特别满意的事儿，想起来还觉得自己特别棒！</a:t>
            </a:r>
            <a:r>
              <a:rPr lang="en-US" altLang="zh-CN" sz="2400" b="0" i="0" dirty="0">
                <a:solidFill>
                  <a:srgbClr val="000000"/>
                </a:solidFill>
                <a:latin typeface="SimSun" panose="02010600030101010101" pitchFamily="2" charset="-122"/>
                <a:ea typeface="SimSun" pitchFamily="34" charset="-122"/>
                <a:cs typeface="SimSun" pitchFamily="34" charset="-120"/>
              </a:rPr>
              <a:t>……</a:t>
            </a:r>
            <a:endParaRPr lang="en-US" altLang="zh-CN" sz="2400" dirty="0">
              <a:latin typeface="SimSun" panose="02010600030101010101" pitchFamily="2" charset="-122"/>
            </a:endParaRPr>
          </a:p>
        </p:txBody>
      </p:sp>
      <p:sp>
        <p:nvSpPr>
          <p:cNvPr id="5" name="QO_3_BD.74_3#ea823baa4?sp=1&amp;vcp=1&amp;pid=533f36acf&amp;color=0,0,0&amp;vtp=1&amp;bbb=1&amp;hb=1"/>
          <p:cNvSpPr/>
          <p:nvPr/>
        </p:nvSpPr>
        <p:spPr>
          <a:xfrm>
            <a:off x="896112" y="3500057"/>
            <a:ext cx="10387584" cy="1010285"/>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（2）近期，我认识了一位新朋友，他（她）是那么有趣，和他（她</a:t>
            </a:r>
            <a:r>
              <a:rPr lang="en-US" altLang="zh-CN" sz="2400" b="0" i="0">
                <a:solidFill>
                  <a:srgbClr val="000000"/>
                </a:solidFill>
                <a:latin typeface="SimSun" pitchFamily="34" charset="0"/>
                <a:ea typeface="SimSun" pitchFamily="34" charset="-122"/>
                <a:cs typeface="SimSun" pitchFamily="34" charset="-120"/>
              </a:rPr>
              <a:t>）在一起</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玩耍</a:t>
            </a:r>
            <a:r>
              <a:rPr lang="en-US" altLang="zh-CN" sz="2400" b="0" i="0" dirty="0">
                <a:solidFill>
                  <a:srgbClr val="000000"/>
                </a:solidFill>
                <a:latin typeface="SimSun" pitchFamily="34" charset="0"/>
                <a:ea typeface="SimSun" pitchFamily="34" charset="-122"/>
                <a:cs typeface="SimSun" pitchFamily="34" charset="-120"/>
              </a:rPr>
              <a:t>，非常开心。</a:t>
            </a:r>
            <a:r>
              <a:rPr lang="en-US" altLang="zh-CN" sz="2400" b="0" i="0" dirty="0">
                <a:solidFill>
                  <a:srgbClr val="000000"/>
                </a:solidFill>
                <a:latin typeface="SimSun" panose="02010600030101010101" pitchFamily="2" charset="-122"/>
                <a:ea typeface="SimSun" pitchFamily="34" charset="-122"/>
                <a:cs typeface="SimSun" pitchFamily="34" charset="-120"/>
              </a:rPr>
              <a:t>……</a:t>
            </a:r>
            <a:endParaRPr lang="en-US" altLang="zh-CN" sz="2400" dirty="0">
              <a:latin typeface="SimSun" panose="02010600030101010101" pitchFamily="2" charset="-122"/>
            </a:endParaRPr>
          </a:p>
        </p:txBody>
      </p:sp>
      <p:sp>
        <p:nvSpPr>
          <p:cNvPr id="6" name="QO_3_AN.75_1#ea823baa4?vcp=1&amp;pid=533f36acf&amp;color=0,0,0&amp;vtp=1&amp;bbb=1"/>
          <p:cNvSpPr/>
          <p:nvPr/>
        </p:nvSpPr>
        <p:spPr>
          <a:xfrm>
            <a:off x="896112" y="4541076"/>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bg/>
                                          </p:spTgt>
                                        </p:tgtEl>
                                        <p:attrNameLst>
                                          <p:attrName>style.visibility</p:attrName>
                                        </p:attrNameLst>
                                      </p:cBhvr>
                                      <p:to>
                                        <p:strVal val="visible"/>
                                      </p:to>
                                    </p:set>
                                    <p:anim calcmode="lin" valueType="num">
                                      <p:cBhvr additive="base">
                                        <p:cTn id="2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4">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 calcmode="lin" valueType="num">
                                      <p:cBhvr additive="base">
                                        <p:cTn id="2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P_2_BD#7f0c14508?vcp=1&amp;pid=31aaad8f5&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13104" y="1064592"/>
            <a:ext cx="21031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2_BD#7f0c14508?vcp=1&amp;pid=31aaad8f5&amp;color=0,0,0&amp;vtp=1&amp;bt=1&amp;bbb=1"/>
          <p:cNvSpPr/>
          <p:nvPr/>
        </p:nvSpPr>
        <p:spPr>
          <a:xfrm>
            <a:off x="896112" y="900000"/>
            <a:ext cx="10387584" cy="1033399"/>
          </a:xfrm>
          <a:prstGeom prst="rect">
            <a:avLst/>
          </a:prstGeom>
          <a:noFill/>
          <a:ln/>
        </p:spPr>
        <p:txBody>
          <a:bodyPr wrap="none" lIns="0" tIns="0" rIns="0" bIns="0" rtlCol="0" anchor="t"/>
          <a:lstStyle/>
          <a:p>
            <a:pPr algn="ctr" latinLnBrk="1">
              <a:lnSpc>
                <a:spcPts val="4400"/>
              </a:lnSpc>
            </a:pP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时间</a:t>
            </a:r>
            <a:r>
              <a:rPr lang="en-US" altLang="zh-CN" sz="2400" b="0" i="0" dirty="0">
                <a:solidFill>
                  <a:srgbClr val="000000"/>
                </a:solidFill>
                <a:latin typeface="SimSun" pitchFamily="34" charset="0"/>
                <a:ea typeface="SimSun" pitchFamily="34" charset="-122"/>
                <a:cs typeface="SimSun" pitchFamily="34" charset="-120"/>
              </a:rPr>
              <a:t>：90</a:t>
            </a:r>
            <a:r>
              <a:rPr lang="en-US" altLang="zh-CN" sz="2400" b="0" i="0">
                <a:solidFill>
                  <a:srgbClr val="000000"/>
                </a:solidFill>
                <a:latin typeface="SimSun" pitchFamily="34" charset="0"/>
                <a:ea typeface="SimSun" pitchFamily="34" charset="-122"/>
                <a:cs typeface="SimSun" pitchFamily="34" charset="-120"/>
              </a:rPr>
              <a:t>分钟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满分</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100分</a:t>
            </a:r>
          </a:p>
          <a:p>
            <a:pPr marL="0" marR="0" lvl="0" indent="0" algn="ctr"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要求：1.卷面整洁，字迹工整。2.用钢笔或签字笔答卷。</a:t>
            </a:r>
            <a:endParaRPr lang="en-US" altLang="zh-CN" sz="100" dirty="0"/>
          </a:p>
        </p:txBody>
      </p:sp>
      <p:pic>
        <p:nvPicPr>
          <p:cNvPr id="4" name="P_2_BD#7f0c14508?vcp=1&amp;pid=31aaad8f5&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19475" y="1041732"/>
            <a:ext cx="274320" cy="265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2_BD#9c3d8df01?vcp=1&amp;pid=31aaad8f5&amp;color=0,0,0&amp;vtp=1&amp;bbb=1"/>
          <p:cNvSpPr/>
          <p:nvPr/>
        </p:nvSpPr>
        <p:spPr>
          <a:xfrm>
            <a:off x="896112" y="1941146"/>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一、积累运用。（32分）</a:t>
            </a:r>
            <a:endParaRPr lang="en-US" altLang="zh-CN" sz="2800" dirty="0"/>
          </a:p>
        </p:txBody>
      </p:sp>
      <p:sp>
        <p:nvSpPr>
          <p:cNvPr id="7" name="QO_3_BD.1_1#7ff20e357?vcp=1&amp;pid=9c3d8df01&amp;color=0,0,0&amp;vtp=1&amp;bbb=1"/>
          <p:cNvSpPr/>
          <p:nvPr/>
        </p:nvSpPr>
        <p:spPr>
          <a:xfrm>
            <a:off x="896112" y="2357008"/>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1.读句子，将合适的词语序号填在横线上。（7分）</a:t>
            </a:r>
            <a:endParaRPr lang="en-US" altLang="zh-CN" sz="2400" dirty="0"/>
          </a:p>
        </p:txBody>
      </p:sp>
      <p:sp>
        <p:nvSpPr>
          <p:cNvPr id="8" name="QB_4_BD.2_1#3b7ee0c26?sp=1&amp;vcp=1&amp;pid=7ff20e357&amp;color=0,0,0&amp;vtp=1&amp;bbb=1"/>
          <p:cNvSpPr/>
          <p:nvPr/>
        </p:nvSpPr>
        <p:spPr>
          <a:xfrm>
            <a:off x="896112" y="290348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a:t>
            </a:r>
            <a:r>
              <a:rPr lang="en-US" altLang="zh-CN" sz="2400" b="0" i="0">
                <a:solidFill>
                  <a:srgbClr val="000000"/>
                </a:solidFill>
                <a:latin typeface="SimSun" pitchFamily="34" charset="0"/>
                <a:ea typeface="SimSun" pitchFamily="34" charset="-122"/>
                <a:cs typeface="SimSun" pitchFamily="34" charset="-120"/>
              </a:rPr>
              <a:t>所有的绿集中起来，</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在一起，</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在一起</a:t>
            </a:r>
            <a:r>
              <a:rPr lang="en-US" altLang="zh-CN" sz="2400" b="0" i="0" dirty="0">
                <a:solidFill>
                  <a:srgbClr val="000000"/>
                </a:solidFill>
                <a:latin typeface="SimSun" pitchFamily="34" charset="0"/>
                <a:ea typeface="SimSun" pitchFamily="34" charset="-122"/>
                <a:cs typeface="SimSun" pitchFamily="34" charset="-120"/>
              </a:rPr>
              <a:t>，静静地交叉在一起。</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①重叠 ②挤 ③挨】</a:t>
            </a:r>
            <a:endParaRPr lang="en-US" altLang="zh-CN" sz="2400" dirty="0"/>
          </a:p>
        </p:txBody>
      </p:sp>
      <p:sp>
        <p:nvSpPr>
          <p:cNvPr id="9" name="QB_4_AN.3_1#3b7ee0c26.blank?vcp=1&amp;pid=7ff20e357&amp;color=0,0,0&amp;vpa=1&amp;vtp=1"/>
          <p:cNvSpPr/>
          <p:nvPr/>
        </p:nvSpPr>
        <p:spPr>
          <a:xfrm>
            <a:off x="4417980" y="2875549"/>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②</a:t>
            </a:r>
            <a:endParaRPr lang="en-US" altLang="zh-CN" sz="2400" dirty="0"/>
          </a:p>
        </p:txBody>
      </p:sp>
      <p:sp>
        <p:nvSpPr>
          <p:cNvPr id="10" name="QB_4_AN.4_1#3b7ee0c26.blank?vcp=1&amp;pid=7ff20e357&amp;color=0,0,0&amp;vpa=2&amp;vtp=1"/>
          <p:cNvSpPr/>
          <p:nvPr/>
        </p:nvSpPr>
        <p:spPr>
          <a:xfrm>
            <a:off x="6246780" y="2875549"/>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①</a:t>
            </a:r>
            <a:endParaRPr lang="en-US" altLang="zh-CN" sz="2400" dirty="0"/>
          </a:p>
        </p:txBody>
      </p:sp>
      <p:sp>
        <p:nvSpPr>
          <p:cNvPr id="11" name="QB_4_BD.5_1#a5135e61e?vcp=1&amp;pid=7ff20e357&amp;color=0,0,0&amp;vtp=1&amp;bbb=1"/>
          <p:cNvSpPr/>
          <p:nvPr/>
        </p:nvSpPr>
        <p:spPr>
          <a:xfrm>
            <a:off x="896112" y="400045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spc="-100" dirty="0">
                <a:solidFill>
                  <a:srgbClr val="000000"/>
                </a:solidFill>
                <a:latin typeface="SimSun" pitchFamily="34" charset="0"/>
                <a:ea typeface="SimSun" pitchFamily="34" charset="-122"/>
                <a:cs typeface="SimSun" pitchFamily="34" charset="-120"/>
              </a:rPr>
              <a:t>2）</a:t>
            </a:r>
            <a:r>
              <a:rPr lang="en-US" altLang="zh-CN" sz="2400" b="0" i="0" spc="-100">
                <a:solidFill>
                  <a:srgbClr val="000000"/>
                </a:solidFill>
                <a:latin typeface="SimSun" pitchFamily="34" charset="0"/>
                <a:ea typeface="SimSun" pitchFamily="34" charset="-122"/>
                <a:cs typeface="SimSun" pitchFamily="34" charset="-120"/>
              </a:rPr>
              <a:t>李强是班里勤勤恳恳的“</a:t>
            </a:r>
            <a:r>
              <a:rPr lang="en-US" altLang="zh-CN" sz="2400" i="0" spc="-100">
                <a:solidFill>
                  <a:srgbClr val="000000"/>
                </a:solidFill>
                <a:latin typeface="SimSun" pitchFamily="34" charset="0"/>
                <a:ea typeface="SimSun" pitchFamily="34" charset="-122"/>
                <a:cs typeface="SimSun" pitchFamily="34" charset="-120"/>
              </a:rPr>
              <a:t>____</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spc="-100" dirty="0">
                <a:solidFill>
                  <a:srgbClr val="000000"/>
                </a:solidFill>
                <a:latin typeface="SimSun" pitchFamily="34" charset="0"/>
                <a:ea typeface="SimSun" pitchFamily="34" charset="-122"/>
                <a:cs typeface="SimSun" pitchFamily="34" charset="-120"/>
              </a:rPr>
              <a:t>总是干脏活累活。【①领头羊 ②老黄牛】</a:t>
            </a:r>
            <a:endParaRPr lang="en-US" altLang="zh-CN" sz="2400" spc="-100" dirty="0"/>
          </a:p>
        </p:txBody>
      </p:sp>
      <p:sp>
        <p:nvSpPr>
          <p:cNvPr id="12" name="QB_4_AN.6_1#a5135e61e.blank?vcp=1&amp;pid=7ff20e357&amp;color=0,0,0&amp;vpa=3&amp;vtp=1"/>
          <p:cNvSpPr/>
          <p:nvPr/>
        </p:nvSpPr>
        <p:spPr>
          <a:xfrm>
            <a:off x="4856130" y="3950921"/>
            <a:ext cx="500063" cy="474599"/>
          </a:xfrm>
          <a:prstGeom prst="rect">
            <a:avLst/>
          </a:prstGeom>
          <a:noFill/>
          <a:ln/>
        </p:spPr>
        <p:txBody>
          <a:bodyPr wrap="none" lIns="0" tIns="0" rIns="0" bIns="0" rtlCol="0" anchor="t"/>
          <a:lstStyle/>
          <a:p>
            <a:pPr algn="ctr" latinLnBrk="1">
              <a:lnSpc>
                <a:spcPts val="4200"/>
              </a:lnSpc>
            </a:pPr>
            <a:r>
              <a:rPr lang="en-US" altLang="zh-CN" sz="2400" b="0" i="0" spc="-100" dirty="0">
                <a:solidFill>
                  <a:srgbClr val="FF0000"/>
                </a:solidFill>
                <a:latin typeface="SimSun" pitchFamily="34" charset="0"/>
                <a:ea typeface="SimSun" pitchFamily="34" charset="-122"/>
                <a:cs typeface="SimSun" pitchFamily="34" charset="-120"/>
              </a:rPr>
              <a:t>②</a:t>
            </a:r>
            <a:endParaRPr lang="en-US" altLang="zh-CN" sz="2400" spc="-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8">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 calcmode="lin" valueType="num">
                                      <p:cBhvr additive="base">
                                        <p:cTn id="3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9">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 calcmode="lin" valueType="num">
                                      <p:cBhvr additive="base">
                                        <p:cTn id="3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bg/>
                                          </p:spTgt>
                                        </p:tgtEl>
                                        <p:attrNameLst>
                                          <p:attrName>style.visibility</p:attrName>
                                        </p:attrNameLst>
                                      </p:cBhvr>
                                      <p:to>
                                        <p:strVal val="visible"/>
                                      </p:to>
                                    </p:set>
                                    <p:anim calcmode="lin" valueType="num">
                                      <p:cBhvr additive="base">
                                        <p:cTn id="3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10">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additive="base">
                                        <p:cTn id="4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bg/>
                                          </p:spTgt>
                                        </p:tgtEl>
                                        <p:attrNameLst>
                                          <p:attrName>style.visibility</p:attrName>
                                        </p:attrNameLst>
                                      </p:cBhvr>
                                      <p:to>
                                        <p:strVal val="visible"/>
                                      </p:to>
                                    </p:set>
                                    <p:anim calcmode="lin" valueType="num">
                                      <p:cBhvr additive="base">
                                        <p:cTn id="4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11">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1">
                                            <p:txEl>
                                              <p:pRg st="0" end="0"/>
                                            </p:txEl>
                                          </p:spTgt>
                                        </p:tgtEl>
                                        <p:attrNameLst>
                                          <p:attrName>style.visibility</p:attrName>
                                        </p:attrNameLst>
                                      </p:cBhvr>
                                      <p:to>
                                        <p:strVal val="visible"/>
                                      </p:to>
                                    </p:set>
                                    <p:anim calcmode="lin" valueType="num">
                                      <p:cBhvr additive="base">
                                        <p:cTn id="5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2">
                                            <p:bg/>
                                          </p:spTgt>
                                        </p:tgtEl>
                                        <p:attrNameLst>
                                          <p:attrName>style.visibility</p:attrName>
                                        </p:attrNameLst>
                                      </p:cBhvr>
                                      <p:to>
                                        <p:strVal val="visible"/>
                                      </p:to>
                                    </p:set>
                                    <p:anim calcmode="lin" valueType="num">
                                      <p:cBhvr additive="base">
                                        <p:cTn id="59"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12">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 calcmode="lin" valueType="num">
                                      <p:cBhvr additive="base">
                                        <p:cTn id="6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P spid="10" grpId="0" build="p" animBg="1"/>
      <p:bldP spid="11" grpId="0" build="p" animBg="1"/>
      <p:bldP spid="1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B_4_BD.7_1#d6197d2c3?sp=1&amp;vcp=1&amp;pid=7ff20e357&amp;color=0,0,0&amp;mp=1&amp;vtp=1&amp;bt=1&amp;bbb=1"/>
          <p:cNvSpPr/>
          <p:nvPr/>
        </p:nvSpPr>
        <p:spPr>
          <a:xfrm>
            <a:off x="896112" y="1817117"/>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（3）鸡</a:t>
            </a:r>
            <a:r>
              <a:rPr lang="en-US" altLang="zh-CN" sz="2400" b="0" i="0">
                <a:solidFill>
                  <a:srgbClr val="000000"/>
                </a:solidFill>
                <a:latin typeface="SimSun" pitchFamily="34" charset="0"/>
                <a:ea typeface="SimSun" pitchFamily="34" charset="-122"/>
                <a:cs typeface="SimSun" pitchFamily="34" charset="-120"/>
              </a:rPr>
              <a:t>，乡下人家</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总要养几只的</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①照样 ②照例】</a:t>
            </a:r>
            <a:endParaRPr lang="en-US" altLang="zh-CN" sz="2400" dirty="0"/>
          </a:p>
        </p:txBody>
      </p:sp>
      <p:sp>
        <p:nvSpPr>
          <p:cNvPr id="3" name="QB_4_AN.8_1#d6197d2c3.blank?vcp=1&amp;pid=7ff20e357&amp;color=0,0,0&amp;mp=1&amp;vpa=4&amp;vtp=1"/>
          <p:cNvSpPr/>
          <p:nvPr/>
        </p:nvSpPr>
        <p:spPr>
          <a:xfrm>
            <a:off x="3503580" y="1789177"/>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②</a:t>
            </a:r>
            <a:endParaRPr lang="en-US" altLang="zh-CN" sz="2400" dirty="0"/>
          </a:p>
        </p:txBody>
      </p:sp>
      <p:sp>
        <p:nvSpPr>
          <p:cNvPr id="4" name="QB_4_BD.9_1#30f5dae90?vcp=1&amp;pid=7ff20e357&amp;color=0,0,0&amp;vtp=1&amp;bbb=1&amp;hb=1"/>
          <p:cNvSpPr/>
          <p:nvPr/>
        </p:nvSpPr>
        <p:spPr>
          <a:xfrm>
            <a:off x="896112" y="2925444"/>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（4）利用极其灵敏的纳米检测技术</a:t>
            </a:r>
            <a:r>
              <a:rPr lang="en-US" altLang="zh-CN" sz="2400" b="0" i="0">
                <a:solidFill>
                  <a:srgbClr val="000000"/>
                </a:solidFill>
                <a:latin typeface="SimSun" pitchFamily="34" charset="0"/>
                <a:ea typeface="SimSun" pitchFamily="34" charset="-122"/>
                <a:cs typeface="SimSun" pitchFamily="34" charset="-120"/>
              </a:rPr>
              <a:t>，可以实现疾病的早期检测与</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。【①</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防治 </a:t>
            </a:r>
            <a:r>
              <a:rPr lang="en-US" altLang="zh-CN" sz="2400" b="0" i="0" dirty="0">
                <a:solidFill>
                  <a:srgbClr val="000000"/>
                </a:solidFill>
                <a:latin typeface="SimSun" pitchFamily="34" charset="0"/>
                <a:ea typeface="SimSun" pitchFamily="34" charset="-122"/>
                <a:cs typeface="SimSun" pitchFamily="34" charset="-120"/>
              </a:rPr>
              <a:t>②预防】</a:t>
            </a:r>
            <a:endParaRPr lang="en-US" altLang="zh-CN" sz="2400" dirty="0"/>
          </a:p>
        </p:txBody>
      </p:sp>
      <p:sp>
        <p:nvSpPr>
          <p:cNvPr id="5" name="QB_4_AN.10_1#30f5dae90.blank?vcp=1&amp;pid=7ff20e357&amp;color=0,0,0&amp;vpa=5&amp;vtp=1"/>
          <p:cNvSpPr/>
          <p:nvPr/>
        </p:nvSpPr>
        <p:spPr>
          <a:xfrm>
            <a:off x="9599581" y="2897504"/>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②</a:t>
            </a:r>
            <a:endParaRPr lang="en-US" altLang="zh-CN" sz="2400" dirty="0"/>
          </a:p>
        </p:txBody>
      </p:sp>
      <p:sp>
        <p:nvSpPr>
          <p:cNvPr id="6" name="QB_4_BD.11_1#7fb6208b8?vcp=1&amp;pid=7ff20e357&amp;color=0,0,0&amp;vtp=1&amp;bbb=1&amp;hb=1"/>
          <p:cNvSpPr/>
          <p:nvPr/>
        </p:nvSpPr>
        <p:spPr>
          <a:xfrm>
            <a:off x="896112" y="4029074"/>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（5</a:t>
            </a:r>
            <a:r>
              <a:rPr lang="en-US" altLang="zh-CN" sz="2400" b="0" i="0">
                <a:solidFill>
                  <a:srgbClr val="000000"/>
                </a:solidFill>
                <a:latin typeface="SimSun" pitchFamily="34" charset="0"/>
                <a:ea typeface="SimSun" pitchFamily="34" charset="-122"/>
                <a:cs typeface="SimSun" pitchFamily="34" charset="-120"/>
              </a:rPr>
              <a:t>）鸭的步调</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有局促不安之相</a:t>
            </a:r>
            <a:r>
              <a:rPr lang="en-US" altLang="zh-CN" sz="2400" b="0" i="0">
                <a:solidFill>
                  <a:srgbClr val="000000"/>
                </a:solidFill>
                <a:latin typeface="SimSun" pitchFamily="34" charset="0"/>
                <a:ea typeface="SimSun" pitchFamily="34" charset="-122"/>
                <a:cs typeface="SimSun" pitchFamily="34" charset="-120"/>
              </a:rPr>
              <a:t>；鹅的步调</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大模大样的</a:t>
            </a:r>
            <a:r>
              <a:rPr lang="en-US" altLang="zh-CN" sz="2400" b="0" i="0">
                <a:solidFill>
                  <a:srgbClr val="000000"/>
                </a:solidFill>
                <a:latin typeface="SimSun" pitchFamily="34" charset="0"/>
                <a:ea typeface="SimSun" pitchFamily="34" charset="-122"/>
                <a:cs typeface="SimSun" pitchFamily="34" charset="-120"/>
              </a:rPr>
              <a:t>，颇像京</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剧里的净角出场</a:t>
            </a:r>
            <a:r>
              <a:rPr lang="en-US" altLang="zh-CN" sz="2400" b="0" i="0" dirty="0">
                <a:solidFill>
                  <a:srgbClr val="000000"/>
                </a:solidFill>
                <a:latin typeface="SimSun" pitchFamily="34" charset="0"/>
                <a:ea typeface="SimSun" pitchFamily="34" charset="-122"/>
                <a:cs typeface="SimSun" pitchFamily="34" charset="-120"/>
              </a:rPr>
              <a:t>。【①从容 ②匆忙 ③急速】</a:t>
            </a:r>
            <a:endParaRPr lang="en-US" altLang="zh-CN" sz="2400" dirty="0"/>
          </a:p>
        </p:txBody>
      </p:sp>
      <p:sp>
        <p:nvSpPr>
          <p:cNvPr id="7" name="QB_4_AN.12_1#7fb6208b8.blank?vcp=1&amp;pid=7ff20e357&amp;color=0,0,0&amp;vpa=6&amp;vtp=1"/>
          <p:cNvSpPr/>
          <p:nvPr/>
        </p:nvSpPr>
        <p:spPr>
          <a:xfrm>
            <a:off x="2893981" y="4001134"/>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③</a:t>
            </a:r>
            <a:endParaRPr lang="en-US" altLang="zh-CN" sz="2400" dirty="0"/>
          </a:p>
        </p:txBody>
      </p:sp>
      <p:sp>
        <p:nvSpPr>
          <p:cNvPr id="8" name="QB_4_AN.13_1#7fb6208b8.blank?vcp=1&amp;pid=7ff20e357&amp;color=0,0,0&amp;vpa=7&amp;vtp=1"/>
          <p:cNvSpPr/>
          <p:nvPr/>
        </p:nvSpPr>
        <p:spPr>
          <a:xfrm>
            <a:off x="7465981" y="4001134"/>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①</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3">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 calcmode="lin" valueType="num">
                                      <p:cBhvr additive="base">
                                        <p:cTn id="3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4">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additive="base">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5">
                                            <p:bg/>
                                          </p:spTgt>
                                        </p:tgtEl>
                                        <p:attrNameLst>
                                          <p:attrName>style.visibility</p:attrName>
                                        </p:attrNameLst>
                                      </p:cBhvr>
                                      <p:to>
                                        <p:strVal val="visible"/>
                                      </p:to>
                                    </p:set>
                                    <p:anim calcmode="lin" valueType="num">
                                      <p:cBhvr additive="base">
                                        <p:cTn id="4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5">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 calcmode="lin" valueType="num">
                                      <p:cBhvr additive="base">
                                        <p:cTn id="4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bg/>
                                          </p:spTgt>
                                        </p:tgtEl>
                                        <p:attrNameLst>
                                          <p:attrName>style.visibility</p:attrName>
                                        </p:attrNameLst>
                                      </p:cBhvr>
                                      <p:to>
                                        <p:strVal val="visible"/>
                                      </p:to>
                                    </p:set>
                                    <p:anim calcmode="lin" valueType="num">
                                      <p:cBhvr additive="base">
                                        <p:cTn id="5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6">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0" end="0"/>
                                            </p:txEl>
                                          </p:spTgt>
                                        </p:tgtEl>
                                        <p:attrNameLst>
                                          <p:attrName>style.visibility</p:attrName>
                                        </p:attrNameLst>
                                      </p:cBhvr>
                                      <p:to>
                                        <p:strVal val="visible"/>
                                      </p:to>
                                    </p:set>
                                    <p:anim calcmode="lin" valueType="num">
                                      <p:cBhvr additive="base">
                                        <p:cTn id="5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
                                            <p:txEl>
                                              <p:pRg st="1" end="1"/>
                                            </p:txEl>
                                          </p:spTgt>
                                        </p:tgtEl>
                                        <p:attrNameLst>
                                          <p:attrName>style.visibility</p:attrName>
                                        </p:attrNameLst>
                                      </p:cBhvr>
                                      <p:to>
                                        <p:strVal val="visible"/>
                                      </p:to>
                                    </p:set>
                                    <p:anim calcmode="lin" valueType="num">
                                      <p:cBhvr additive="base">
                                        <p:cTn id="6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7">
                                            <p:bg/>
                                          </p:spTgt>
                                        </p:tgtEl>
                                        <p:attrNameLst>
                                          <p:attrName>style.visibility</p:attrName>
                                        </p:attrNameLst>
                                      </p:cBhvr>
                                      <p:to>
                                        <p:strVal val="visible"/>
                                      </p:to>
                                    </p:set>
                                    <p:anim calcmode="lin" valueType="num">
                                      <p:cBhvr additive="base">
                                        <p:cTn id="6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7">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0" end="0"/>
                                            </p:txEl>
                                          </p:spTgt>
                                        </p:tgtEl>
                                        <p:attrNameLst>
                                          <p:attrName>style.visibility</p:attrName>
                                        </p:attrNameLst>
                                      </p:cBhvr>
                                      <p:to>
                                        <p:strVal val="visible"/>
                                      </p:to>
                                    </p:set>
                                    <p:anim calcmode="lin" valueType="num">
                                      <p:cBhvr additive="base">
                                        <p:cTn id="7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
                                            <p:bg/>
                                          </p:spTgt>
                                        </p:tgtEl>
                                        <p:attrNameLst>
                                          <p:attrName>style.visibility</p:attrName>
                                        </p:attrNameLst>
                                      </p:cBhvr>
                                      <p:to>
                                        <p:strVal val="visible"/>
                                      </p:to>
                                    </p:set>
                                    <p:anim calcmode="lin" valueType="num">
                                      <p:cBhvr additive="base">
                                        <p:cTn id="7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8">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xEl>
                                              <p:pRg st="0" end="0"/>
                                            </p:txEl>
                                          </p:spTgt>
                                        </p:tgtEl>
                                        <p:attrNameLst>
                                          <p:attrName>style.visibility</p:attrName>
                                        </p:attrNameLst>
                                      </p:cBhvr>
                                      <p:to>
                                        <p:strVal val="visible"/>
                                      </p:to>
                                    </p:set>
                                    <p:anim calcmode="lin" valueType="num">
                                      <p:cBhvr additive="base">
                                        <p:cTn id="8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O_3_BD.14_1#c941d0ecb?vcp=1&amp;pid=9c3d8df01&amp;color=0,0,0&amp;vtp=1&amp;bt=1&amp;bbb=1"/>
          <p:cNvSpPr/>
          <p:nvPr/>
        </p:nvSpPr>
        <p:spPr>
          <a:xfrm>
            <a:off x="896112" y="179654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2.根据提示写句子。（9分）</a:t>
            </a:r>
            <a:endParaRPr lang="en-US" altLang="zh-CN" sz="2400" dirty="0"/>
          </a:p>
        </p:txBody>
      </p:sp>
      <p:sp>
        <p:nvSpPr>
          <p:cNvPr id="3" name="QB_4_BD.15_1#c5e897221?sp=1&amp;vcp=1&amp;pid=c941d0ecb&amp;color=0,0,0&amp;vtp=1&amp;bbb=1&amp;hb=1"/>
          <p:cNvSpPr/>
          <p:nvPr/>
        </p:nvSpPr>
        <p:spPr>
          <a:xfrm>
            <a:off x="896112" y="2344039"/>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（1）读句子，体会冒号的用法，仿照着再写一句。</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什么东西响了一声</a:t>
            </a:r>
            <a:r>
              <a:rPr lang="en-US" altLang="zh-CN" sz="2400" b="0" i="0" dirty="0">
                <a:solidFill>
                  <a:srgbClr val="000000"/>
                </a:solidFill>
                <a:latin typeface="SimSun" pitchFamily="34" charset="0"/>
                <a:ea typeface="SimSun" pitchFamily="34" charset="-122"/>
                <a:cs typeface="SimSun" pitchFamily="34" charset="-120"/>
              </a:rPr>
              <a:t>，它立刻警戒起来：歪着头听；挺着身儿预备作战</a:t>
            </a:r>
            <a:r>
              <a:rPr lang="en-US" altLang="zh-CN" sz="2400" b="0" i="0">
                <a:solidFill>
                  <a:srgbClr val="000000"/>
                </a:solidFill>
                <a:latin typeface="SimSun" pitchFamily="34" charset="0"/>
                <a:ea typeface="SimSun" pitchFamily="34" charset="-122"/>
                <a:cs typeface="SimSun" pitchFamily="34" charset="-120"/>
              </a:rPr>
              <a:t>；看</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看前</a:t>
            </a:r>
            <a:r>
              <a:rPr lang="en-US" altLang="zh-CN" sz="2400" b="0" i="0" dirty="0">
                <a:solidFill>
                  <a:srgbClr val="000000"/>
                </a:solidFill>
                <a:latin typeface="SimSun" pitchFamily="34" charset="0"/>
                <a:ea typeface="SimSun" pitchFamily="34" charset="-122"/>
                <a:cs typeface="SimSun" pitchFamily="34" charset="-120"/>
              </a:rPr>
              <a:t>，看看后，咕咕地警告鸡雏要马上集合到它身边来。</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________________________________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i="0">
                <a:solidFill>
                  <a:srgbClr val="000000"/>
                </a:solidFill>
                <a:latin typeface="SimSun" pitchFamily="34" charset="0"/>
                <a:ea typeface="SimSun" pitchFamily="34" charset="-122"/>
                <a:cs typeface="SimSun" pitchFamily="34" charset="-120"/>
              </a:rPr>
              <a:t>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a:t>
            </a:r>
            <a:endParaRPr lang="en-US" altLang="zh-CN" sz="2400" dirty="0"/>
          </a:p>
        </p:txBody>
      </p:sp>
      <p:sp>
        <p:nvSpPr>
          <p:cNvPr id="4" name="QB_4_AN.16_1#c5e897221.blank?vcp=1&amp;pid=c941d0ecb&amp;color=0,0,0&amp;vpa=8&amp;vtp=1&amp;bbb=1"/>
          <p:cNvSpPr/>
          <p:nvPr/>
        </p:nvSpPr>
        <p:spPr>
          <a:xfrm>
            <a:off x="912780" y="3992499"/>
            <a:ext cx="47926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【示例】勤劳的妈妈一刻也不闲着</a:t>
            </a:r>
            <a:endParaRPr lang="en-US" altLang="zh-CN" sz="2400" dirty="0"/>
          </a:p>
        </p:txBody>
      </p:sp>
      <p:sp>
        <p:nvSpPr>
          <p:cNvPr id="5" name="QB_4_AN.17_1#c5e897221.blank?vcp=1&amp;pid=c941d0ecb&amp;color=0,0,0&amp;vpa=9&amp;vtp=1&amp;bbb=1&amp;hb=1"/>
          <p:cNvSpPr/>
          <p:nvPr/>
        </p:nvSpPr>
        <p:spPr>
          <a:xfrm>
            <a:off x="896112" y="3992499"/>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擦擦这</a:t>
            </a:r>
            <a:r>
              <a:rPr lang="en-US" altLang="zh-CN" sz="2400" b="0" i="0" dirty="0">
                <a:solidFill>
                  <a:srgbClr val="FF0000"/>
                </a:solidFill>
                <a:latin typeface="SimSun" pitchFamily="34" charset="0"/>
                <a:ea typeface="SimSun" pitchFamily="34" charset="-122"/>
                <a:cs typeface="SimSun" pitchFamily="34" charset="-120"/>
              </a:rPr>
              <a:t>，擦擦那</a:t>
            </a:r>
            <a:r>
              <a:rPr lang="en-US" altLang="zh-CN" sz="2400" b="0" i="0">
                <a:solidFill>
                  <a:srgbClr val="FF0000"/>
                </a:solidFill>
                <a:latin typeface="SimSun" pitchFamily="34" charset="0"/>
                <a:ea typeface="SimSun" pitchFamily="34" charset="-122"/>
                <a:cs typeface="SimSun" pitchFamily="34" charset="-120"/>
              </a:rPr>
              <a:t>，下班还要辅导我做作业</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bg/>
                                          </p:spTgt>
                                        </p:tgtEl>
                                        <p:attrNameLst>
                                          <p:attrName>style.visibility</p:attrName>
                                        </p:attrNameLst>
                                      </p:cBhvr>
                                      <p:to>
                                        <p:strVal val="visible"/>
                                      </p:to>
                                    </p:set>
                                    <p:anim calcmode="lin" valueType="num">
                                      <p:cBhvr additive="base">
                                        <p:cTn id="4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4">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 calcmode="lin" valueType="num">
                                      <p:cBhvr additive="base">
                                        <p:cTn id="4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bg/>
                                          </p:spTgt>
                                        </p:tgtEl>
                                        <p:attrNameLst>
                                          <p:attrName>style.visibility</p:attrName>
                                        </p:attrNameLst>
                                      </p:cBhvr>
                                      <p:to>
                                        <p:strVal val="visible"/>
                                      </p:to>
                                    </p:set>
                                    <p:anim calcmode="lin" valueType="num">
                                      <p:cBhvr additive="base">
                                        <p:cTn id="5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5">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 calcmode="lin" valueType="num">
                                      <p:cBhvr additive="base">
                                        <p:cTn id="5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4_BD.18_1#5b21a087b?sp=1&amp;vcp=1&amp;pid=c941d0ecb&amp;color=0,0,0&amp;vtp=1&amp;bt=1&amp;bbb=1"/>
          <p:cNvSpPr/>
          <p:nvPr/>
        </p:nvSpPr>
        <p:spPr>
          <a:xfrm>
            <a:off x="896112" y="900000"/>
            <a:ext cx="10387584" cy="855599"/>
          </a:xfrm>
          <a:prstGeom prst="rect">
            <a:avLst/>
          </a:prstGeom>
          <a:noFill/>
          <a:ln/>
        </p:spPr>
        <p:txBody>
          <a:bodyPr wrap="none" lIns="0" tIns="0" rIns="0" bIns="0" rtlCol="0" anchor="t"/>
          <a:lstStyle/>
          <a:p>
            <a:pPr algn="l" latinLnBrk="1">
              <a:lnSpc>
                <a:spcPts val="3600"/>
              </a:lnSpc>
            </a:pPr>
            <a:r>
              <a:rPr lang="en-US" altLang="zh-CN" sz="2400" b="0" i="0" dirty="0">
                <a:solidFill>
                  <a:srgbClr val="000000"/>
                </a:solidFill>
                <a:latin typeface="SimSun" pitchFamily="34" charset="0"/>
                <a:ea typeface="SimSun" pitchFamily="34" charset="-122"/>
                <a:cs typeface="SimSun" pitchFamily="34" charset="-120"/>
              </a:rPr>
              <a:t>（2）读句子，体会加点词的表达效果。再从以下词语中选三个，写一句话。</a:t>
            </a:r>
            <a:endParaRPr lang="en-US" altLang="zh-CN" sz="2400" dirty="0"/>
          </a:p>
          <a:p>
            <a:pPr latinLnBrk="1">
              <a:lnSpc>
                <a:spcPts val="3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说它贪玩吧，的确是啊，要不怎么会一天一夜不回家呢？</a:t>
            </a:r>
            <a:endParaRPr lang="en-US" altLang="zh-CN" sz="2400" dirty="0"/>
          </a:p>
        </p:txBody>
      </p:sp>
      <p:graphicFrame>
        <p:nvGraphicFramePr>
          <p:cNvPr id="7" name="QB_4_BD.18_2#5b21a087b?colgroup=33&amp;vcp=1&amp;pid=c941d0ecb&amp;color=0,0,0&amp;vtp=1&amp;bbb=1"/>
          <p:cNvGraphicFramePr>
            <a:graphicFrameLocks noGrp="1"/>
          </p:cNvGraphicFramePr>
          <p:nvPr>
            <p:extLst>
              <p:ext uri="{D42A27DB-BD31-4B8C-83A1-F6EECF244321}">
                <p14:modId xmlns:p14="http://schemas.microsoft.com/office/powerpoint/2010/main" val="2852405333"/>
              </p:ext>
            </p:extLst>
          </p:nvPr>
        </p:nvGraphicFramePr>
        <p:xfrm>
          <a:off x="896112" y="1885329"/>
          <a:ext cx="10369296" cy="475488"/>
        </p:xfrm>
        <a:graphic>
          <a:graphicData uri="http://schemas.openxmlformats.org/drawingml/2006/table">
            <a:tbl>
              <a:tblPr/>
              <a:tblGrid>
                <a:gridCol w="10369296">
                  <a:extLst>
                    <a:ext uri="{9D8B030D-6E8A-4147-A177-3AD203B41FA5}">
                      <a16:colId xmlns:a16="http://schemas.microsoft.com/office/drawing/2014/main" val="20000"/>
                    </a:ext>
                  </a:extLst>
                </a:gridCol>
              </a:tblGrid>
              <a:tr h="475488">
                <a:tc>
                  <a:txBody>
                    <a:bodyPr/>
                    <a:lstStyle/>
                    <a:p>
                      <a:pPr algn="ctr" latinLnBrk="1" hangingPunct="0">
                        <a:lnSpc>
                          <a:spcPts val="3400"/>
                        </a:lnSpc>
                      </a:pPr>
                      <a:r>
                        <a:rPr lang="en-US" altLang="zh-CN" sz="2400" b="0" i="0" dirty="0">
                          <a:solidFill>
                            <a:srgbClr val="000000"/>
                          </a:solidFill>
                          <a:latin typeface="SimSun" pitchFamily="34" charset="0"/>
                          <a:ea typeface="SimSun" pitchFamily="34" charset="-122"/>
                          <a:cs typeface="SimSun" pitchFamily="34" charset="-120"/>
                        </a:rPr>
                        <a:t>啊 啦 吧 呢 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B_4_BD.18_3#5b21a087b?vcp=1&amp;pid=c941d0ecb&amp;color=0,0,0&amp;vtp=1&amp;bbb=1&amp;hb=1"/>
          <p:cNvSpPr/>
          <p:nvPr/>
        </p:nvSpPr>
        <p:spPr>
          <a:xfrm>
            <a:off x="896112" y="2494929"/>
            <a:ext cx="10387584" cy="855599"/>
          </a:xfrm>
          <a:prstGeom prst="rect">
            <a:avLst/>
          </a:prstGeom>
          <a:noFill/>
          <a:ln/>
        </p:spPr>
        <p:txBody>
          <a:bodyPr wrap="none" lIns="0" tIns="0" rIns="0" bIns="0" rtlCol="0" anchor="t"/>
          <a:lstStyle/>
          <a:p>
            <a:pPr algn="l" latinLnBrk="1">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____________________________________________________________________</a:t>
            </a:r>
          </a:p>
          <a:p>
            <a:pPr latinLnBrk="1">
              <a:lnSpc>
                <a:spcPts val="3400"/>
              </a:lnSpc>
            </a:pPr>
            <a:r>
              <a:rPr lang="en-US" altLang="zh-CN" sz="2400" i="0">
                <a:solidFill>
                  <a:srgbClr val="000000"/>
                </a:solidFill>
                <a:latin typeface="SimSun" pitchFamily="34" charset="0"/>
                <a:ea typeface="SimSun" pitchFamily="34" charset="-122"/>
                <a:cs typeface="SimSun" pitchFamily="34" charset="-120"/>
              </a:rPr>
              <a:t>________________</a:t>
            </a:r>
            <a:endParaRPr lang="en-US" altLang="zh-CN" sz="2400" dirty="0"/>
          </a:p>
        </p:txBody>
      </p:sp>
      <p:sp>
        <p:nvSpPr>
          <p:cNvPr id="5" name="QB_4_AN.19_1#5b21a087b.blank?vcp=1&amp;pid=c941d0ecb&amp;color=0,0,0&amp;vpa=10&amp;vtp=1&amp;bbb=1&amp;hb=1"/>
          <p:cNvSpPr/>
          <p:nvPr/>
        </p:nvSpPr>
        <p:spPr>
          <a:xfrm>
            <a:off x="896112" y="2464131"/>
            <a:ext cx="10387584" cy="861886"/>
          </a:xfrm>
          <a:prstGeom prst="rect">
            <a:avLst/>
          </a:prstGeom>
          <a:noFill/>
          <a:ln/>
        </p:spPr>
        <p:txBody>
          <a:bodyPr wrap="square" lIns="0" tIns="0" rIns="0" bIns="0" rtlCol="0" anchor="t"/>
          <a:lstStyle/>
          <a:p>
            <a:pPr latinLnBrk="1">
              <a:lnSpc>
                <a:spcPct val="123000"/>
              </a:lnSpc>
            </a:pPr>
            <a:r>
              <a:rPr lang="en-US" altLang="zh-CN" sz="2400" b="0" i="0" dirty="0">
                <a:solidFill>
                  <a:srgbClr val="FF0000"/>
                </a:solidFill>
                <a:latin typeface="SimSun" pitchFamily="34" charset="0"/>
                <a:ea typeface="SimSun" pitchFamily="34" charset="-122"/>
                <a:cs typeface="SimSun" pitchFamily="34" charset="-120"/>
              </a:rPr>
              <a:t>呀、啦、啊 青菜呀，萝卜啦，我家的猫是看都不看一眼，仿佛告诉你</a:t>
            </a:r>
            <a:r>
              <a:rPr lang="en-US" altLang="zh-CN" sz="2400" b="0" i="0">
                <a:solidFill>
                  <a:srgbClr val="FF0000"/>
                </a:solidFill>
                <a:latin typeface="SimSun" pitchFamily="34" charset="0"/>
                <a:ea typeface="SimSun" pitchFamily="34" charset="-122"/>
                <a:cs typeface="SimSun" pitchFamily="34" charset="-120"/>
              </a:rPr>
              <a:t>，它可不是吃素的啊</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6" name="QB_4_BD.20_1#d7b330dd5?sp=1&amp;vcp=1&amp;pid=c941d0ecb&amp;color=0,0,0&amp;vtp=1&amp;bbb=1"/>
          <p:cNvSpPr/>
          <p:nvPr/>
        </p:nvSpPr>
        <p:spPr>
          <a:xfrm>
            <a:off x="896112" y="3390152"/>
            <a:ext cx="10387584" cy="855599"/>
          </a:xfrm>
          <a:prstGeom prst="rect">
            <a:avLst/>
          </a:prstGeom>
          <a:noFill/>
          <a:ln/>
        </p:spPr>
        <p:txBody>
          <a:bodyPr wrap="none" lIns="0" tIns="0" rIns="0" bIns="0" rtlCol="0" anchor="t"/>
          <a:lstStyle/>
          <a:p>
            <a:pPr algn="l" latinLnBrk="1">
              <a:lnSpc>
                <a:spcPts val="3600"/>
              </a:lnSpc>
            </a:pPr>
            <a:r>
              <a:rPr lang="en-US" altLang="zh-CN" sz="2400" b="0" i="0" dirty="0">
                <a:solidFill>
                  <a:srgbClr val="000000"/>
                </a:solidFill>
                <a:latin typeface="SimSun" pitchFamily="34" charset="0"/>
                <a:ea typeface="SimSun" pitchFamily="34" charset="-122"/>
                <a:cs typeface="SimSun" pitchFamily="34" charset="-120"/>
              </a:rPr>
              <a:t>（3）仿照下面的句子，选一种情境描写一组连续的动作。</a:t>
            </a:r>
            <a:endParaRPr lang="en-US" altLang="zh-CN" sz="2400" dirty="0"/>
          </a:p>
          <a:p>
            <a:pPr latinLnBrk="1">
              <a:lnSpc>
                <a:spcPts val="3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他勇敢地抓住窗框</a:t>
            </a:r>
            <a:r>
              <a:rPr lang="en-US" altLang="zh-CN" sz="2400" b="0" i="0" dirty="0">
                <a:solidFill>
                  <a:srgbClr val="000000"/>
                </a:solidFill>
                <a:latin typeface="SimSun" pitchFamily="34" charset="0"/>
                <a:ea typeface="SimSun" pitchFamily="34" charset="-122"/>
                <a:cs typeface="SimSun" pitchFamily="34" charset="-120"/>
              </a:rPr>
              <a:t>，两只脚有力地蹬着车厢，攀上了窗口。</a:t>
            </a:r>
            <a:endParaRPr lang="en-US" altLang="zh-CN" sz="2400" dirty="0"/>
          </a:p>
        </p:txBody>
      </p:sp>
      <p:graphicFrame>
        <p:nvGraphicFramePr>
          <p:cNvPr id="13" name="QB_4_BD.20_2#d7b330dd5?colgroup=33&amp;vcp=1&amp;pid=c941d0ecb&amp;color=0,0,0&amp;vtp=1&amp;bbb=1"/>
          <p:cNvGraphicFramePr>
            <a:graphicFrameLocks noGrp="1"/>
          </p:cNvGraphicFramePr>
          <p:nvPr>
            <p:extLst>
              <p:ext uri="{D42A27DB-BD31-4B8C-83A1-F6EECF244321}">
                <p14:modId xmlns:p14="http://schemas.microsoft.com/office/powerpoint/2010/main" val="1143658325"/>
              </p:ext>
            </p:extLst>
          </p:nvPr>
        </p:nvGraphicFramePr>
        <p:xfrm>
          <a:off x="896112" y="4374655"/>
          <a:ext cx="10369296" cy="475488"/>
        </p:xfrm>
        <a:graphic>
          <a:graphicData uri="http://schemas.openxmlformats.org/drawingml/2006/table">
            <a:tbl>
              <a:tblPr/>
              <a:tblGrid>
                <a:gridCol w="10369296">
                  <a:extLst>
                    <a:ext uri="{9D8B030D-6E8A-4147-A177-3AD203B41FA5}">
                      <a16:colId xmlns:a16="http://schemas.microsoft.com/office/drawing/2014/main" val="20000"/>
                    </a:ext>
                  </a:extLst>
                </a:gridCol>
              </a:tblGrid>
              <a:tr h="475488">
                <a:tc>
                  <a:txBody>
                    <a:bodyPr/>
                    <a:lstStyle/>
                    <a:p>
                      <a:pPr algn="ctr" latinLnBrk="1" hangingPunct="0">
                        <a:lnSpc>
                          <a:spcPts val="3400"/>
                        </a:lnSpc>
                      </a:pPr>
                      <a:r>
                        <a:rPr lang="en-US" altLang="zh-CN" sz="2400" b="0" i="0" dirty="0">
                          <a:solidFill>
                            <a:srgbClr val="000000"/>
                          </a:solidFill>
                          <a:latin typeface="SimSun" pitchFamily="34" charset="0"/>
                          <a:ea typeface="SimSun" pitchFamily="34" charset="-122"/>
                          <a:cs typeface="SimSun" pitchFamily="34" charset="-120"/>
                        </a:rPr>
                        <a:t>早晨洗漱 乘公交车 下课铃响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8" name="QB_4_BD.20_3#d7b330dd5?vcp=1&amp;pid=c941d0ecb&amp;color=0,0,0&amp;vtp=1&amp;bbb=1&amp;hb=1"/>
          <p:cNvSpPr/>
          <p:nvPr/>
        </p:nvSpPr>
        <p:spPr>
          <a:xfrm>
            <a:off x="896112" y="4984255"/>
            <a:ext cx="10387584" cy="855599"/>
          </a:xfrm>
          <a:prstGeom prst="rect">
            <a:avLst/>
          </a:prstGeom>
          <a:noFill/>
          <a:ln/>
        </p:spPr>
        <p:txBody>
          <a:bodyPr wrap="none" lIns="0" tIns="0" rIns="0" bIns="0" rtlCol="0" anchor="t"/>
          <a:lstStyle/>
          <a:p>
            <a:pPr algn="l" latinLnBrk="1">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____________________________________________________________________</a:t>
            </a:r>
          </a:p>
          <a:p>
            <a:pPr latinLnBrk="1">
              <a:lnSpc>
                <a:spcPts val="3400"/>
              </a:lnSpc>
            </a:pPr>
            <a:r>
              <a:rPr lang="en-US" altLang="zh-CN" sz="2400" i="0">
                <a:solidFill>
                  <a:srgbClr val="000000"/>
                </a:solidFill>
                <a:latin typeface="SimSun" pitchFamily="34" charset="0"/>
                <a:ea typeface="SimSun" pitchFamily="34" charset="-122"/>
                <a:cs typeface="SimSun" pitchFamily="34" charset="-120"/>
              </a:rPr>
              <a:t>______</a:t>
            </a:r>
            <a:endParaRPr lang="en-US" altLang="zh-CN" sz="2400" dirty="0"/>
          </a:p>
        </p:txBody>
      </p:sp>
      <p:sp>
        <p:nvSpPr>
          <p:cNvPr id="9" name="QB_4_AN.21_1#d7b330dd5.blank?vcp=1&amp;pid=c941d0ecb&amp;color=0,0,0&amp;vpa=11&amp;vtp=1&amp;bbb=1&amp;hb=1"/>
          <p:cNvSpPr/>
          <p:nvPr/>
        </p:nvSpPr>
        <p:spPr>
          <a:xfrm>
            <a:off x="896112" y="4953457"/>
            <a:ext cx="10387584" cy="861886"/>
          </a:xfrm>
          <a:prstGeom prst="rect">
            <a:avLst/>
          </a:prstGeom>
          <a:noFill/>
          <a:ln/>
        </p:spPr>
        <p:txBody>
          <a:bodyPr wrap="square" lIns="0" tIns="0" rIns="0" bIns="0" rtlCol="0" anchor="t"/>
          <a:lstStyle/>
          <a:p>
            <a:pPr latinLnBrk="1">
              <a:lnSpc>
                <a:spcPct val="123000"/>
              </a:lnSpc>
            </a:pPr>
            <a:r>
              <a:rPr lang="en-US" altLang="zh-CN" sz="2400" b="0" i="0" dirty="0">
                <a:solidFill>
                  <a:srgbClr val="FF0000"/>
                </a:solidFill>
                <a:latin typeface="SimSun" pitchFamily="34" charset="0"/>
                <a:ea typeface="SimSun" pitchFamily="34" charset="-122"/>
                <a:cs typeface="SimSun" pitchFamily="34" charset="-120"/>
              </a:rPr>
              <a:t>早晨洗漱 早晨起来，我走进卫生间，打开水龙头，开始洗脸，最后用毛巾擦脸。</a:t>
            </a:r>
            <a:endParaRPr lang="en-US" altLang="zh-CN" sz="2400" dirty="0"/>
          </a:p>
        </p:txBody>
      </p:sp>
      <p:sp>
        <p:nvSpPr>
          <p:cNvPr id="3" name="QB_4_BD.18_1#5b21a087b?sp=1&amp;vcp=1&amp;pid=c941d0ecb&amp;color=0,0,0&amp;vtp=1&amp;bt=1&amp;bbb=1&amp;zzd= 3">
            <a:extLst>
              <a:ext uri="{FF2B5EF4-FFF2-40B4-BE49-F238E27FC236}">
                <a16:creationId xmlns:a16="http://schemas.microsoft.com/office/drawing/2014/main" id="{48598B1F-09DC-32AF-EF29-017514937A99}"/>
              </a:ext>
            </a:extLst>
          </p:cNvPr>
          <p:cNvSpPr/>
          <p:nvPr/>
        </p:nvSpPr>
        <p:spPr>
          <a:xfrm>
            <a:off x="2858294" y="178099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4_BD.18_1#5b21a087b?sp=1&amp;vcp=1&amp;pid=c941d0ecb&amp;color=0,0,0&amp;vtp=1&amp;bt=1&amp;bbb=1&amp;zzd= 3">
            <a:extLst>
              <a:ext uri="{FF2B5EF4-FFF2-40B4-BE49-F238E27FC236}">
                <a16:creationId xmlns:a16="http://schemas.microsoft.com/office/drawing/2014/main" id="{CA1561F2-82C5-3263-0D58-48D3320316C5}"/>
              </a:ext>
            </a:extLst>
          </p:cNvPr>
          <p:cNvSpPr/>
          <p:nvPr/>
        </p:nvSpPr>
        <p:spPr>
          <a:xfrm>
            <a:off x="4382294" y="178099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4_BD.18_1#5b21a087b?sp=1&amp;vcp=1&amp;pid=c941d0ecb&amp;color=0,0,0&amp;vtp=1&amp;bt=1&amp;bbb=1&amp;zzd= 3">
            <a:extLst>
              <a:ext uri="{FF2B5EF4-FFF2-40B4-BE49-F238E27FC236}">
                <a16:creationId xmlns:a16="http://schemas.microsoft.com/office/drawing/2014/main" id="{2E55FBAB-AE21-2539-5CAF-EA32F8C4BD75}"/>
              </a:ext>
            </a:extLst>
          </p:cNvPr>
          <p:cNvSpPr/>
          <p:nvPr/>
        </p:nvSpPr>
        <p:spPr>
          <a:xfrm>
            <a:off x="8649494" y="178099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11">
                                            <p:txEl>
                                              <p:pRg st="0" end="0"/>
                                            </p:txEl>
                                          </p:spTgt>
                                        </p:tgtEl>
                                        <p:attrNameLst>
                                          <p:attrName>style.visibility</p:attrName>
                                        </p:attrNameLst>
                                      </p:cBhvr>
                                      <p:to>
                                        <p:strVal val="visible"/>
                                      </p:to>
                                    </p:set>
                                    <p:anim calcmode="lin" valueType="num">
                                      <p:cBhvr additive="base">
                                        <p:cTn id="1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bg/>
                                          </p:spTgt>
                                        </p:tgtEl>
                                        <p:attrNameLst>
                                          <p:attrName>style.visibility</p:attrName>
                                        </p:attrNameLst>
                                      </p:cBhvr>
                                      <p:to>
                                        <p:strVal val="visible"/>
                                      </p:to>
                                    </p:set>
                                    <p:anim calcmode="lin" valueType="num">
                                      <p:cBhvr additive="base">
                                        <p:cTn id="23"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bg/>
                                          </p:spTgt>
                                        </p:tgtEl>
                                        <p:attrNameLst>
                                          <p:attrName>style.visibility</p:attrName>
                                        </p:attrNameLst>
                                      </p:cBhvr>
                                      <p:to>
                                        <p:strVal val="visible"/>
                                      </p:to>
                                    </p:set>
                                    <p:anim calcmode="lin" valueType="num">
                                      <p:cBhvr additive="base">
                                        <p:cTn id="3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3">
                                            <p:txEl>
                                              <p:pRg st="0" end="0"/>
                                            </p:txEl>
                                          </p:spTgt>
                                        </p:tgtEl>
                                        <p:attrNameLst>
                                          <p:attrName>style.visibility</p:attrName>
                                        </p:attrNameLst>
                                      </p:cBhvr>
                                      <p:to>
                                        <p:strVal val="visible"/>
                                      </p:to>
                                    </p:set>
                                    <p:anim calcmode="lin" valueType="num">
                                      <p:cBhvr additive="base">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bg/>
                                          </p:spTgt>
                                        </p:tgtEl>
                                        <p:attrNameLst>
                                          <p:attrName>style.visibility</p:attrName>
                                        </p:attrNameLst>
                                      </p:cBhvr>
                                      <p:to>
                                        <p:strVal val="visible"/>
                                      </p:to>
                                    </p:set>
                                    <p:anim calcmode="lin" valueType="num">
                                      <p:cBhvr additive="base">
                                        <p:cTn id="3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3">
                                            <p:bg/>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bg/>
                                          </p:spTgt>
                                        </p:tgtEl>
                                        <p:attrNameLst>
                                          <p:attrName>style.visibility</p:attrName>
                                        </p:attrNameLst>
                                      </p:cBhvr>
                                      <p:to>
                                        <p:strVal val="visible"/>
                                      </p:to>
                                    </p:set>
                                    <p:anim calcmode="lin" valueType="num">
                                      <p:cBhvr additive="base">
                                        <p:cTn id="4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4">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anim calcmode="lin" valueType="num">
                                      <p:cBhvr additive="base">
                                        <p:cTn id="5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1" end="1"/>
                                            </p:txEl>
                                          </p:spTgt>
                                        </p:tgtEl>
                                        <p:attrNameLst>
                                          <p:attrName>style.visibility</p:attrName>
                                        </p:attrNameLst>
                                      </p:cBhvr>
                                      <p:to>
                                        <p:strVal val="visible"/>
                                      </p:to>
                                    </p:set>
                                    <p:anim calcmode="lin" valueType="num">
                                      <p:cBhvr additive="base">
                                        <p:cTn id="5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bg/>
                                          </p:spTgt>
                                        </p:tgtEl>
                                        <p:attrNameLst>
                                          <p:attrName>style.visibility</p:attrName>
                                        </p:attrNameLst>
                                      </p:cBhvr>
                                      <p:to>
                                        <p:strVal val="visible"/>
                                      </p:to>
                                    </p:set>
                                    <p:anim calcmode="lin" valueType="num">
                                      <p:cBhvr additive="base">
                                        <p:cTn id="6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5">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5">
                                            <p:txEl>
                                              <p:pRg st="0" end="0"/>
                                            </p:txEl>
                                          </p:spTgt>
                                        </p:tgtEl>
                                        <p:attrNameLst>
                                          <p:attrName>style.visibility</p:attrName>
                                        </p:attrNameLst>
                                      </p:cBhvr>
                                      <p:to>
                                        <p:strVal val="visible"/>
                                      </p:to>
                                    </p:set>
                                    <p:anim calcmode="lin" valueType="num">
                                      <p:cBhvr additive="base">
                                        <p:cTn id="6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6">
                                            <p:bg/>
                                          </p:spTgt>
                                        </p:tgtEl>
                                        <p:attrNameLst>
                                          <p:attrName>style.visibility</p:attrName>
                                        </p:attrNameLst>
                                      </p:cBhvr>
                                      <p:to>
                                        <p:strVal val="visible"/>
                                      </p:to>
                                    </p:set>
                                    <p:anim calcmode="lin" valueType="num">
                                      <p:cBhvr additive="base">
                                        <p:cTn id="7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6">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6">
                                            <p:txEl>
                                              <p:pRg st="0" end="0"/>
                                            </p:txEl>
                                          </p:spTgt>
                                        </p:tgtEl>
                                        <p:attrNameLst>
                                          <p:attrName>style.visibility</p:attrName>
                                        </p:attrNameLst>
                                      </p:cBhvr>
                                      <p:to>
                                        <p:strVal val="visible"/>
                                      </p:to>
                                    </p:set>
                                    <p:anim calcmode="lin" valueType="num">
                                      <p:cBhvr additive="base">
                                        <p:cTn id="7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
                                            <p:txEl>
                                              <p:pRg st="1" end="1"/>
                                            </p:txEl>
                                          </p:spTgt>
                                        </p:tgtEl>
                                        <p:attrNameLst>
                                          <p:attrName>style.visibility</p:attrName>
                                        </p:attrNameLst>
                                      </p:cBhvr>
                                      <p:to>
                                        <p:strVal val="visible"/>
                                      </p:to>
                                    </p:set>
                                    <p:anim calcmode="lin" valueType="num">
                                      <p:cBhvr additive="base">
                                        <p:cTn id="7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 calcmode="lin" valueType="num">
                                      <p:cBhvr additive="base">
                                        <p:cTn id="83" dur="500" fill="hold"/>
                                        <p:tgtEl>
                                          <p:spTgt spid="13"/>
                                        </p:tgtEl>
                                        <p:attrNameLst>
                                          <p:attrName>ppt_x</p:attrName>
                                        </p:attrNameLst>
                                      </p:cBhvr>
                                      <p:tavLst>
                                        <p:tav tm="0">
                                          <p:val>
                                            <p:strVal val="#ppt_x"/>
                                          </p:val>
                                        </p:tav>
                                        <p:tav tm="100000">
                                          <p:val>
                                            <p:strVal val="#ppt_x"/>
                                          </p:val>
                                        </p:tav>
                                      </p:tavLst>
                                    </p:anim>
                                    <p:anim calcmode="lin" valueType="num">
                                      <p:cBhvr additive="base">
                                        <p:cTn id="84" dur="500" fill="hold"/>
                                        <p:tgtEl>
                                          <p:spTgt spid="13"/>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8">
                                            <p:bg/>
                                          </p:spTgt>
                                        </p:tgtEl>
                                        <p:attrNameLst>
                                          <p:attrName>style.visibility</p:attrName>
                                        </p:attrNameLst>
                                      </p:cBhvr>
                                      <p:to>
                                        <p:strVal val="visible"/>
                                      </p:to>
                                    </p:set>
                                    <p:anim calcmode="lin" valueType="num">
                                      <p:cBhvr additive="base">
                                        <p:cTn id="8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8">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8">
                                            <p:txEl>
                                              <p:pRg st="0" end="0"/>
                                            </p:txEl>
                                          </p:spTgt>
                                        </p:tgtEl>
                                        <p:attrNameLst>
                                          <p:attrName>style.visibility</p:attrName>
                                        </p:attrNameLst>
                                      </p:cBhvr>
                                      <p:to>
                                        <p:strVal val="visible"/>
                                      </p:to>
                                    </p:set>
                                    <p:anim calcmode="lin" valueType="num">
                                      <p:cBhvr additive="base">
                                        <p:cTn id="9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8">
                                            <p:txEl>
                                              <p:pRg st="1" end="1"/>
                                            </p:txEl>
                                          </p:spTgt>
                                        </p:tgtEl>
                                        <p:attrNameLst>
                                          <p:attrName>style.visibility</p:attrName>
                                        </p:attrNameLst>
                                      </p:cBhvr>
                                      <p:to>
                                        <p:strVal val="visible"/>
                                      </p:to>
                                    </p:set>
                                    <p:anim calcmode="lin" valueType="num">
                                      <p:cBhvr additive="base">
                                        <p:cTn id="9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9">
                                            <p:bg/>
                                          </p:spTgt>
                                        </p:tgtEl>
                                        <p:attrNameLst>
                                          <p:attrName>style.visibility</p:attrName>
                                        </p:attrNameLst>
                                      </p:cBhvr>
                                      <p:to>
                                        <p:strVal val="visible"/>
                                      </p:to>
                                    </p:set>
                                    <p:anim calcmode="lin" valueType="num">
                                      <p:cBhvr additive="base">
                                        <p:cTn id="10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02" dur="500" fill="hold"/>
                                        <p:tgtEl>
                                          <p:spTgt spid="9">
                                            <p:bg/>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9">
                                            <p:txEl>
                                              <p:pRg st="0" end="0"/>
                                            </p:txEl>
                                          </p:spTgt>
                                        </p:tgtEl>
                                        <p:attrNameLst>
                                          <p:attrName>style.visibility</p:attrName>
                                        </p:attrNameLst>
                                      </p:cBhvr>
                                      <p:to>
                                        <p:strVal val="visible"/>
                                      </p:to>
                                    </p:set>
                                    <p:anim calcmode="lin" valueType="num">
                                      <p:cBhvr additive="base">
                                        <p:cTn id="10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P spid="8" grpId="0" build="p" animBg="1"/>
      <p:bldP spid="9" grpId="0" build="p" animBg="1"/>
      <p:bldP spid="3" grpId="0" build="p" animBg="1"/>
      <p:bldP spid="10" grpId="0" build="p" animBg="1"/>
      <p:bldP spid="11"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3_BD.22_1#3518a7ac7?vcp=1&amp;vopoq=1&amp;pid=9c3d8df01&amp;color=0,0,0&amp;vtp=1&amp;bt=1&amp;bbb=1"/>
          <p:cNvSpPr/>
          <p:nvPr/>
        </p:nvSpPr>
        <p:spPr>
          <a:xfrm>
            <a:off x="896112" y="126339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a:t>
            </a:r>
            <a:r>
              <a:rPr lang="en-US" altLang="zh-CN" sz="2400" b="0" i="0">
                <a:solidFill>
                  <a:srgbClr val="000000"/>
                </a:solidFill>
                <a:latin typeface="SimSun" pitchFamily="34" charset="0"/>
                <a:ea typeface="SimSun" pitchFamily="34" charset="-122"/>
                <a:cs typeface="SimSun" pitchFamily="34" charset="-120"/>
              </a:rPr>
              <a:t>.下列诗句没有表现精神品格的是</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C_3_AN.23_1#3518a7ac7.blank?vcp=1&amp;vopoq=1&amp;pid=9c3d8df01&amp;color=0,0,0&amp;vpa=12&amp;vtp=1"/>
          <p:cNvSpPr/>
          <p:nvPr/>
        </p:nvSpPr>
        <p:spPr>
          <a:xfrm>
            <a:off x="5484780" y="121386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3_BD.22_2#3518a7ac7.choices?vcp=1&amp;vopoq=1&amp;pid=9c3d8df01&amp;color=0,0,0&amp;vtp=1&amp;bbb=1"/>
          <p:cNvSpPr/>
          <p:nvPr/>
        </p:nvSpPr>
        <p:spPr>
          <a:xfrm>
            <a:off x="896112" y="1802765"/>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A.洛阳亲友如相问，一片冰心在玉壶。——［唐］王昌龄《芙蓉楼送辛渐》</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.俏也不争春，只把春来报。——毛泽东《卜算子·咏梅》</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.黄师塔前江水东，春光懒困倚微风。——［唐］杜甫 《江畔独步寻花》</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.不要人夸好颜色，只留清气满乾坤。——［元］王冕《墨梅》</a:t>
            </a:r>
            <a:endParaRPr lang="en-US" altLang="zh-CN" sz="2400" dirty="0"/>
          </a:p>
        </p:txBody>
      </p:sp>
      <p:sp>
        <p:nvSpPr>
          <p:cNvPr id="5" name="QC_3_AS.24_1#3518a7ac7?vcp=1&amp;vopoq=1&amp;pid=9c3d8df01&amp;color=0,0,0&amp;vtp=1&amp;bbb=1&amp;hb=1"/>
          <p:cNvSpPr/>
          <p:nvPr/>
        </p:nvSpPr>
        <p:spPr>
          <a:xfrm>
            <a:off x="896112" y="3999865"/>
            <a:ext cx="10387584" cy="15921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本题考查诗歌情感主旨。C项出自杜甫的《江畔独步寻花</a:t>
            </a:r>
            <a:r>
              <a:rPr lang="en-US" altLang="zh-CN" sz="2400" b="0" i="0">
                <a:solidFill>
                  <a:srgbClr val="FF0000"/>
                </a:solidFill>
                <a:latin typeface="SimSun" pitchFamily="34" charset="0"/>
                <a:ea typeface="SimSun" pitchFamily="34" charset="-122"/>
                <a:cs typeface="SimSun" pitchFamily="34" charset="-120"/>
              </a:rPr>
              <a:t>》，此句语</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言清新自然</a:t>
            </a:r>
            <a:r>
              <a:rPr lang="en-US" altLang="zh-CN" sz="2400" b="0" i="0" dirty="0">
                <a:solidFill>
                  <a:srgbClr val="FF0000"/>
                </a:solidFill>
                <a:latin typeface="SimSun" pitchFamily="34" charset="0"/>
                <a:ea typeface="SimSun" pitchFamily="34" charset="-122"/>
                <a:cs typeface="SimSun" pitchFamily="34" charset="-120"/>
              </a:rPr>
              <a:t>，“黄师塔前江水东”，点明诗人游玩的具体地点</a:t>
            </a:r>
            <a:r>
              <a:rPr lang="en-US" altLang="zh-CN" sz="2400" b="0" i="0">
                <a:solidFill>
                  <a:srgbClr val="FF0000"/>
                </a:solidFill>
                <a:latin typeface="SimSun" pitchFamily="34" charset="0"/>
                <a:ea typeface="SimSun" pitchFamily="34" charset="-122"/>
                <a:cs typeface="SimSun" pitchFamily="34" charset="-120"/>
              </a:rPr>
              <a:t>，“春光懒困倚</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微风</a:t>
            </a:r>
            <a:r>
              <a:rPr lang="en-US" altLang="zh-CN" sz="2400" b="0" i="0" dirty="0">
                <a:solidFill>
                  <a:srgbClr val="FF0000"/>
                </a:solidFill>
                <a:latin typeface="SimSun" pitchFamily="34" charset="0"/>
                <a:ea typeface="SimSun" pitchFamily="34" charset="-122"/>
                <a:cs typeface="SimSun" pitchFamily="34" charset="-120"/>
              </a:rPr>
              <a:t>”则写诗人在温暖春风中慵懒的倦态。故C项没有表现精神品格。</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 calcmode="lin" valueType="num">
                                      <p:cBhvr additive="base">
                                        <p:cTn id="4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5">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 end="1"/>
                                            </p:txEl>
                                          </p:spTgt>
                                        </p:tgtEl>
                                        <p:attrNameLst>
                                          <p:attrName>style.visibility</p:attrName>
                                        </p:attrNameLst>
                                      </p:cBhvr>
                                      <p:to>
                                        <p:strVal val="visible"/>
                                      </p:to>
                                    </p:set>
                                    <p:anim calcmode="lin" valueType="num">
                                      <p:cBhvr additive="base">
                                        <p:cTn id="5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xEl>
                                              <p:pRg st="2" end="2"/>
                                            </p:txEl>
                                          </p:spTgt>
                                        </p:tgtEl>
                                        <p:attrNameLst>
                                          <p:attrName>style.visibility</p:attrName>
                                        </p:attrNameLst>
                                      </p:cBhvr>
                                      <p:to>
                                        <p:strVal val="visible"/>
                                      </p:to>
                                    </p:set>
                                    <p:anim calcmode="lin" valueType="num">
                                      <p:cBhvr additive="base">
                                        <p:cTn id="5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25_1#7f33497f0?sp=1&amp;vcp=1&amp;pid=9c3d8df01&amp;color=0,0,0&amp;vtp=1&amp;bt=1&amp;bbb=1&amp;hb=1"/>
              <p:cNvSpPr/>
              <p:nvPr/>
            </p:nvSpPr>
            <p:spPr>
              <a:xfrm>
                <a:off x="896112" y="1901698"/>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4.阅读下面的文言文，完成填空。（8分）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匡衡字稚圭</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zhì ɡuī</a:t>
                </a:r>
                <a:r>
                  <a:rPr lang="en-US" altLang="zh-CN" sz="2400" b="0" i="0" dirty="0">
                    <a:solidFill>
                      <a:srgbClr val="000000"/>
                    </a:solidFill>
                    <a:latin typeface="SimSun" pitchFamily="34" charset="0"/>
                    <a:ea typeface="SimSun" pitchFamily="34" charset="-122"/>
                    <a:cs typeface="SimSun" pitchFamily="34" charset="-120"/>
                  </a:rPr>
                  <a:t>），勤学而无烛。邻舍有烛而不逮（d</a:t>
                </a:r>
                <a:r>
                  <a:rPr lang="en-US" altLang="zh-CN" sz="2400" b="0" i="0" dirty="0">
                    <a:solidFill>
                      <a:srgbClr val="000000"/>
                    </a:solidFill>
                    <a:latin typeface="SimSun" panose="02010600030101010101" pitchFamily="2" charset="-122"/>
                    <a:ea typeface="SimSun" pitchFamily="34" charset="-122"/>
                    <a:cs typeface="SimSun" pitchFamily="34" charset="-120"/>
                  </a:rPr>
                  <a:t>à</a:t>
                </a:r>
                <a:r>
                  <a:rPr lang="en-US" altLang="zh-CN" sz="2400" b="0" i="0" dirty="0">
                    <a:solidFill>
                      <a:srgbClr val="000000"/>
                    </a:solidFill>
                    <a:latin typeface="SimSun" pitchFamily="34" charset="0"/>
                    <a:ea typeface="SimSun" pitchFamily="34" charset="-122"/>
                    <a:cs typeface="SimSun" pitchFamily="34" charset="-120"/>
                  </a:rPr>
                  <a:t>i）</a:t>
                </a:r>
                <a14:m>
                  <m:oMath xmlns:m="http://schemas.openxmlformats.org/officeDocument/2006/math">
                    <m:sSup>
                      <m:sSupPr>
                        <m:ctrlPr>
                          <a:rPr lang="en-US" altLang="zh-CN" sz="2400" b="0" i="1" dirty="0">
                            <a:solidFill>
                              <a:srgbClr val="000000"/>
                            </a:solidFill>
                            <a:latin typeface="Cambria Math" panose="02040503050406030204" pitchFamily="18" charset="0"/>
                            <a:ea typeface="SimSun" pitchFamily="34" charset="-122"/>
                            <a:cs typeface="SimSun" pitchFamily="34" charset="-120"/>
                          </a:rPr>
                        </m:ctrlPr>
                      </m:sSupPr>
                      <m:e>
                        <m:r>
                          <a:rPr lang="en-US" altLang="zh-CN" sz="2400" b="0" i="0" dirty="0">
                            <a:solidFill>
                              <a:srgbClr val="000000"/>
                            </a:solidFill>
                            <a:latin typeface="Cambria Math" panose="02040503050406030204" pitchFamily="18" charset="0"/>
                            <a:ea typeface="SimSun" pitchFamily="34" charset="-122"/>
                            <a:cs typeface="SimSun" pitchFamily="34" charset="-120"/>
                          </a:rPr>
                          <m:t>​</m:t>
                        </m:r>
                      </m:e>
                      <m:sup>
                        <m:r>
                          <a:rPr lang="en-US" altLang="zh-CN" sz="2400" b="0" i="0" dirty="0">
                            <a:solidFill>
                              <a:srgbClr val="000000"/>
                            </a:solidFill>
                            <a:latin typeface="Cambria Math" panose="02040503050406030204" pitchFamily="18" charset="0"/>
                            <a:ea typeface="SimSun" pitchFamily="34" charset="-122"/>
                            <a:cs typeface="SimSun" pitchFamily="34" charset="-120"/>
                          </a:rPr>
                          <m:t>①</m:t>
                        </m:r>
                      </m:sup>
                    </m:sSup>
                  </m:oMath>
                </a14:m>
                <a:r>
                  <a:rPr lang="en-US" altLang="zh-CN" sz="100" b="0" i="0" kern="0" spc="-99900" dirty="0">
                    <a:solidFill>
                      <a:srgbClr val="FFFFFF"/>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，衡乃</a:t>
                </a:r>
              </a:p>
              <a:p>
                <a:pPr latinLnBrk="1">
                  <a:lnSpc>
                    <a:spcPts val="4400"/>
                  </a:lnSpc>
                </a:pPr>
                <a14:m>
                  <m:oMath xmlns:m="http://schemas.openxmlformats.org/officeDocument/2006/math">
                    <m:sSup>
                      <m:sSupPr>
                        <m:ctrlPr>
                          <a:rPr lang="en-US" altLang="zh-CN" sz="2400" b="0" i="1" dirty="0">
                            <a:solidFill>
                              <a:srgbClr val="000000"/>
                            </a:solidFill>
                            <a:latin typeface="Cambria Math" panose="02040503050406030204" pitchFamily="18" charset="0"/>
                            <a:ea typeface="SimSun" pitchFamily="34" charset="-122"/>
                            <a:cs typeface="SimSun" pitchFamily="34" charset="-120"/>
                          </a:rPr>
                        </m:ctrlPr>
                      </m:sSupPr>
                      <m:e>
                        <m:r>
                          <a:rPr lang="en-US" altLang="zh-CN" sz="2400" b="0" i="0" dirty="0">
                            <a:solidFill>
                              <a:srgbClr val="000000"/>
                            </a:solidFill>
                            <a:latin typeface="Cambria Math" panose="02040503050406030204" pitchFamily="18" charset="0"/>
                            <a:ea typeface="SimSun" pitchFamily="34" charset="-122"/>
                            <a:cs typeface="SimSun" pitchFamily="34" charset="-120"/>
                          </a:rPr>
                          <m:t>​</m:t>
                        </m:r>
                      </m:e>
                      <m:sup>
                        <m:r>
                          <a:rPr lang="en-US" altLang="zh-CN" sz="2400" b="0" i="0" dirty="0">
                            <a:solidFill>
                              <a:srgbClr val="000000"/>
                            </a:solidFill>
                            <a:latin typeface="Cambria Math" panose="02040503050406030204" pitchFamily="18" charset="0"/>
                            <a:ea typeface="SimSun" pitchFamily="34" charset="-122"/>
                            <a:cs typeface="SimSun" pitchFamily="34" charset="-120"/>
                          </a:rPr>
                          <m:t>②</m:t>
                        </m:r>
                      </m:sup>
                    </m:sSup>
                  </m:oMath>
                </a14:m>
                <a:r>
                  <a:rPr lang="en-US" altLang="zh-CN" sz="2400" b="0" i="0" dirty="0">
                    <a:solidFill>
                      <a:srgbClr val="000000"/>
                    </a:solidFill>
                    <a:latin typeface="SimSun" pitchFamily="34" charset="0"/>
                    <a:ea typeface="SimSun" pitchFamily="34" charset="-122"/>
                    <a:cs typeface="SimSun" pitchFamily="34" charset="-120"/>
                  </a:rPr>
                  <a:t>穿壁</a:t>
                </a:r>
                <a14:m>
                  <m:oMath xmlns:m="http://schemas.openxmlformats.org/officeDocument/2006/math">
                    <m:sSup>
                      <m:sSupPr>
                        <m:ctrlPr>
                          <a:rPr lang="en-US" altLang="zh-CN" sz="2400" b="0" i="1" dirty="0">
                            <a:solidFill>
                              <a:srgbClr val="000000"/>
                            </a:solidFill>
                            <a:latin typeface="Cambria Math" panose="02040503050406030204" pitchFamily="18" charset="0"/>
                            <a:ea typeface="SimSun" pitchFamily="34" charset="-122"/>
                            <a:cs typeface="SimSun" pitchFamily="34" charset="-120"/>
                          </a:rPr>
                        </m:ctrlPr>
                      </m:sSupPr>
                      <m:e>
                        <m:r>
                          <a:rPr lang="en-US" altLang="zh-CN" sz="2400" b="0" i="0" dirty="0">
                            <a:solidFill>
                              <a:srgbClr val="000000"/>
                            </a:solidFill>
                            <a:latin typeface="Cambria Math" panose="02040503050406030204" pitchFamily="18" charset="0"/>
                            <a:ea typeface="SimSun" pitchFamily="34" charset="-122"/>
                            <a:cs typeface="SimSun" pitchFamily="34" charset="-120"/>
                          </a:rPr>
                          <m:t>​</m:t>
                        </m:r>
                      </m:e>
                      <m:sup>
                        <m:r>
                          <a:rPr lang="en-US" altLang="zh-CN" sz="2400" b="0" i="0" dirty="0">
                            <a:solidFill>
                              <a:srgbClr val="000000"/>
                            </a:solidFill>
                            <a:latin typeface="Cambria Math" panose="02040503050406030204" pitchFamily="18" charset="0"/>
                            <a:ea typeface="SimSun" pitchFamily="34" charset="-122"/>
                            <a:cs typeface="SimSun" pitchFamily="34" charset="-120"/>
                          </a:rPr>
                          <m:t>③</m:t>
                        </m:r>
                      </m:sup>
                    </m:sSup>
                  </m:oMath>
                </a14:m>
                <a:r>
                  <a:rPr lang="en-US" altLang="zh-CN" sz="100" b="0" i="0" kern="0" spc="-99900" dirty="0">
                    <a:solidFill>
                      <a:srgbClr val="FFFFFF"/>
                    </a:solidFill>
                    <a:latin typeface="SimSun" pitchFamily="34" charset="0"/>
                    <a:ea typeface="SimSun" pitchFamily="34" charset="-122"/>
                    <a:cs typeface="SimSun" pitchFamily="34" charset="-120"/>
                  </a:rPr>
                  <a:t> </a:t>
                </a:r>
                <a:r>
                  <a:rPr lang="en-US" altLang="zh-CN" sz="2400" b="0" i="0" dirty="0">
                    <a:solidFill>
                      <a:srgbClr val="000000"/>
                    </a:solidFill>
                    <a:latin typeface="SimSun" pitchFamily="34" charset="0"/>
                    <a:ea typeface="SimSun" pitchFamily="34" charset="-122"/>
                    <a:cs typeface="SimSun" pitchFamily="34" charset="-120"/>
                  </a:rPr>
                  <a:t>引其光，以书映光而读之。</a:t>
                </a:r>
                <a:endParaRPr lang="en-US" altLang="zh-CN" sz="2400" dirty="0"/>
              </a:p>
              <a:p>
                <a:pPr algn="r" latinLnBrk="1">
                  <a:lnSpc>
                    <a:spcPts val="44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选自《西京杂记》</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注释】①逮：到、及。②乃：就。③穿壁：在墙上凿洞。</a:t>
                </a:r>
                <a:endParaRPr lang="en-US" altLang="zh-CN" sz="2400" dirty="0"/>
              </a:p>
            </p:txBody>
          </p:sp>
        </mc:Choice>
        <mc:Fallback>
          <p:sp>
            <p:nvSpPr>
              <p:cNvPr id="2" name="QO_3_BD.25_1#7f33497f0?sp=1&amp;vcp=1&amp;pid=9c3d8df01&amp;color=0,0,0&amp;vtp=1&amp;bt=1&amp;bbb=1&amp;hb=1"/>
              <p:cNvSpPr>
                <a:spLocks noRot="1" noChangeAspect="1" noMove="1" noResize="1" noEditPoints="1" noAdjustHandles="1" noChangeArrowheads="1" noChangeShapeType="1" noTextEdit="1"/>
              </p:cNvSpPr>
              <p:nvPr/>
            </p:nvSpPr>
            <p:spPr>
              <a:xfrm>
                <a:off x="896112" y="1901698"/>
                <a:ext cx="10387584" cy="2709799"/>
              </a:xfrm>
              <a:prstGeom prst="rect">
                <a:avLst/>
              </a:prstGeom>
              <a:blipFill>
                <a:blip r:embed="rId3"/>
                <a:stretch>
                  <a:fillRect l="-1761" r="-1761" b="-585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6_1#4b3a4d5c7?sp=1&amp;vcp=1&amp;pid=7f33497f0&amp;color=0,0,0&amp;vtp=1&amp;bbb=1">
            <a:extLst>
              <a:ext uri="{FF2B5EF4-FFF2-40B4-BE49-F238E27FC236}">
                <a16:creationId xmlns:a16="http://schemas.microsoft.com/office/drawing/2014/main" id="{3807284D-CC2C-1194-9995-B74B98AFFE43}"/>
              </a:ext>
            </a:extLst>
          </p:cNvPr>
          <p:cNvSpPr/>
          <p:nvPr/>
        </p:nvSpPr>
        <p:spPr>
          <a:xfrm>
            <a:off x="896112" y="1799566"/>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（1）请根据表格提示，用原文语句填写相应的内容。</a:t>
            </a:r>
            <a:endParaRPr lang="en-US" altLang="zh-CN" sz="2400" dirty="0"/>
          </a:p>
        </p:txBody>
      </p:sp>
      <p:graphicFrame>
        <p:nvGraphicFramePr>
          <p:cNvPr id="3" name="QB_4_BD.26_2#4b3a4d5c7?colgroup=4,11,16&amp;vcp=1&amp;pid=7f33497f0&amp;color=0,0,0&amp;vtp=1&amp;bbb=1">
            <a:extLst>
              <a:ext uri="{FF2B5EF4-FFF2-40B4-BE49-F238E27FC236}">
                <a16:creationId xmlns:a16="http://schemas.microsoft.com/office/drawing/2014/main" id="{41067107-51DC-1AB7-76ED-5C3E4C0BA6ED}"/>
              </a:ext>
            </a:extLst>
          </p:cNvPr>
          <p:cNvGraphicFramePr>
            <a:graphicFrameLocks noGrp="1"/>
          </p:cNvGraphicFramePr>
          <p:nvPr>
            <p:extLst>
              <p:ext uri="{D42A27DB-BD31-4B8C-83A1-F6EECF244321}">
                <p14:modId xmlns:p14="http://schemas.microsoft.com/office/powerpoint/2010/main" val="3188513661"/>
              </p:ext>
            </p:extLst>
          </p:nvPr>
        </p:nvGraphicFramePr>
        <p:xfrm>
          <a:off x="896112" y="2412135"/>
          <a:ext cx="10351008" cy="1460881"/>
        </p:xfrm>
        <a:graphic>
          <a:graphicData uri="http://schemas.openxmlformats.org/drawingml/2006/table">
            <a:tbl>
              <a:tblPr/>
              <a:tblGrid>
                <a:gridCol w="1444752">
                  <a:extLst>
                    <a:ext uri="{9D8B030D-6E8A-4147-A177-3AD203B41FA5}">
                      <a16:colId xmlns:a16="http://schemas.microsoft.com/office/drawing/2014/main" val="20000"/>
                    </a:ext>
                  </a:extLst>
                </a:gridCol>
                <a:gridCol w="3721608">
                  <a:extLst>
                    <a:ext uri="{9D8B030D-6E8A-4147-A177-3AD203B41FA5}">
                      <a16:colId xmlns:a16="http://schemas.microsoft.com/office/drawing/2014/main" val="20001"/>
                    </a:ext>
                  </a:extLst>
                </a:gridCol>
                <a:gridCol w="5184648">
                  <a:extLst>
                    <a:ext uri="{9D8B030D-6E8A-4147-A177-3AD203B41FA5}">
                      <a16:colId xmlns:a16="http://schemas.microsoft.com/office/drawing/2014/main" val="20002"/>
                    </a:ext>
                  </a:extLst>
                </a:gridCol>
              </a:tblGrid>
              <a:tr h="471551">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学习遇到的困难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办法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4665">
                <a:tc>
                  <a:txBody>
                    <a:bodyPr/>
                    <a:lstStyle/>
                    <a:p>
                      <a:pPr algn="ctr"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车胤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家贫不常得油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夏月则练囊盛数十萤火以照书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94665">
                <a:tc>
                  <a:txBody>
                    <a:bodyPr/>
                    <a:lstStyle/>
                    <a:p>
                      <a:pPr algn="ctr"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B_4_BD.30_1#7b1a6e57e?vcp=1&amp;pid=7f33497f0&amp;color=0,0,0&amp;vtp=1&amp;bbb=1&amp;hb=1">
            <a:extLst>
              <a:ext uri="{FF2B5EF4-FFF2-40B4-BE49-F238E27FC236}">
                <a16:creationId xmlns:a16="http://schemas.microsoft.com/office/drawing/2014/main" id="{F3C26462-7905-6AE8-FD86-2842ABE90BAC}"/>
              </a:ext>
            </a:extLst>
          </p:cNvPr>
          <p:cNvSpPr/>
          <p:nvPr/>
        </p:nvSpPr>
        <p:spPr>
          <a:xfrm>
            <a:off x="896112" y="4012336"/>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a:t>
            </a:r>
            <a:r>
              <a:rPr lang="en-US" altLang="zh-CN" sz="2400" b="0" i="0">
                <a:solidFill>
                  <a:srgbClr val="000000"/>
                </a:solidFill>
                <a:latin typeface="SimSun" pitchFamily="34" charset="0"/>
                <a:ea typeface="SimSun" pitchFamily="34" charset="-122"/>
                <a:cs typeface="SimSun" pitchFamily="34" charset="-120"/>
              </a:rPr>
              <a:t>）这个故事可以概括为一个成语</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，关于读书求学的成语还有</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a:t>
            </a:r>
            <a:endParaRPr lang="en-US" altLang="zh-CN" sz="2400" dirty="0"/>
          </a:p>
        </p:txBody>
      </p:sp>
      <p:sp>
        <p:nvSpPr>
          <p:cNvPr id="5" name="QB_4_AN.27_1#4b3a4d5c7.blank?vcp=1&amp;pid=7f33497f0&amp;color=0,0,0&amp;vpa=13&amp;vtp=1&amp;bbb=1">
            <a:extLst>
              <a:ext uri="{FF2B5EF4-FFF2-40B4-BE49-F238E27FC236}">
                <a16:creationId xmlns:a16="http://schemas.microsoft.com/office/drawing/2014/main" id="{D89BD7AF-90C8-282D-73A9-1C1AAE150227}"/>
              </a:ext>
            </a:extLst>
          </p:cNvPr>
          <p:cNvSpPr/>
          <p:nvPr/>
        </p:nvSpPr>
        <p:spPr>
          <a:xfrm>
            <a:off x="1177957" y="3365143"/>
            <a:ext cx="830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匡衡</a:t>
            </a:r>
            <a:endParaRPr lang="en-US" altLang="zh-CN" sz="2400" dirty="0"/>
          </a:p>
        </p:txBody>
      </p:sp>
      <p:sp>
        <p:nvSpPr>
          <p:cNvPr id="6" name="QB_4_AN.28_1#4b3a4d5c7.blank?vcp=1&amp;pid=7f33497f0&amp;color=0,0,0&amp;vpa=14&amp;vtp=1&amp;bbb=1">
            <a:extLst>
              <a:ext uri="{FF2B5EF4-FFF2-40B4-BE49-F238E27FC236}">
                <a16:creationId xmlns:a16="http://schemas.microsoft.com/office/drawing/2014/main" id="{850CB2DB-489E-AD6B-BA5D-DA36B5124494}"/>
              </a:ext>
            </a:extLst>
          </p:cNvPr>
          <p:cNvSpPr/>
          <p:nvPr/>
        </p:nvSpPr>
        <p:spPr>
          <a:xfrm>
            <a:off x="2454933" y="3365143"/>
            <a:ext cx="17446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勤学而无烛</a:t>
            </a:r>
            <a:endParaRPr lang="en-US" altLang="zh-CN" sz="2400" dirty="0"/>
          </a:p>
        </p:txBody>
      </p:sp>
      <p:sp>
        <p:nvSpPr>
          <p:cNvPr id="7" name="QB_4_AN.29_1#4b3a4d5c7.blank?vcp=1&amp;pid=7f33497f0&amp;color=0,0,0&amp;vpa=15&amp;vtp=1&amp;bbb=1">
            <a:extLst>
              <a:ext uri="{FF2B5EF4-FFF2-40B4-BE49-F238E27FC236}">
                <a16:creationId xmlns:a16="http://schemas.microsoft.com/office/drawing/2014/main" id="{D759C1D5-3EC4-CEB8-F49B-783D3E45CAAE}"/>
              </a:ext>
            </a:extLst>
          </p:cNvPr>
          <p:cNvSpPr/>
          <p:nvPr/>
        </p:nvSpPr>
        <p:spPr>
          <a:xfrm>
            <a:off x="6176541" y="3365143"/>
            <a:ext cx="47926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衡乃穿壁引其光，以书映光而读之</a:t>
            </a:r>
            <a:endParaRPr lang="en-US" altLang="zh-CN" sz="2400" dirty="0"/>
          </a:p>
        </p:txBody>
      </p:sp>
      <p:sp>
        <p:nvSpPr>
          <p:cNvPr id="8" name="QB_4_AN.31_1#7b1a6e57e.blank?vcp=1&amp;pid=7f33497f0&amp;color=0,0,0&amp;vpa=16&amp;vtp=1&amp;bbb=1">
            <a:extLst>
              <a:ext uri="{FF2B5EF4-FFF2-40B4-BE49-F238E27FC236}">
                <a16:creationId xmlns:a16="http://schemas.microsoft.com/office/drawing/2014/main" id="{958C9F4C-ACBB-ADD5-6FD5-B8FAD2980FB4}"/>
              </a:ext>
            </a:extLst>
          </p:cNvPr>
          <p:cNvSpPr/>
          <p:nvPr/>
        </p:nvSpPr>
        <p:spPr>
          <a:xfrm>
            <a:off x="5637180" y="3984396"/>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凿壁偷光</a:t>
            </a:r>
            <a:endParaRPr lang="en-US" altLang="zh-CN" sz="2400" dirty="0"/>
          </a:p>
        </p:txBody>
      </p:sp>
      <p:sp>
        <p:nvSpPr>
          <p:cNvPr id="9" name="QB_4_AN.32_1#7b1a6e57e.blank?vcp=1&amp;pid=7f33497f0&amp;color=0,0,0&amp;vpa=17&amp;vtp=1&amp;bbb=1">
            <a:extLst>
              <a:ext uri="{FF2B5EF4-FFF2-40B4-BE49-F238E27FC236}">
                <a16:creationId xmlns:a16="http://schemas.microsoft.com/office/drawing/2014/main" id="{4370D368-6C67-2BC1-6780-91B15DF3E5EC}"/>
              </a:ext>
            </a:extLst>
          </p:cNvPr>
          <p:cNvSpPr/>
          <p:nvPr/>
        </p:nvSpPr>
        <p:spPr>
          <a:xfrm>
            <a:off x="912780" y="4521606"/>
            <a:ext cx="1439863" cy="474599"/>
          </a:xfrm>
          <a:prstGeom prst="rect">
            <a:avLst/>
          </a:prstGeom>
          <a:noFill/>
          <a:ln/>
        </p:spPr>
        <p:txBody>
          <a:bodyPr wrap="none" lIns="0" tIns="0" rIns="0" bIns="0" rtlCol="0" anchor="t"/>
          <a:lstStyle/>
          <a:p>
            <a:pPr algn="ctr" latinLnBrk="1">
              <a:lnSpc>
                <a:spcPts val="4200"/>
              </a:lnSpc>
            </a:pPr>
            <a:r>
              <a:rPr lang="en-US" altLang="zh-CN" sz="2400" b="0" i="0">
                <a:solidFill>
                  <a:srgbClr val="FF0000"/>
                </a:solidFill>
                <a:latin typeface="SimSun" pitchFamily="34" charset="0"/>
                <a:ea typeface="SimSun" pitchFamily="34" charset="-122"/>
                <a:cs typeface="SimSun" pitchFamily="34" charset="-120"/>
              </a:rPr>
              <a:t>悬梁刺股</a:t>
            </a:r>
            <a:endParaRPr lang="en-US" altLang="zh-CN" sz="2400" dirty="0"/>
          </a:p>
        </p:txBody>
      </p:sp>
    </p:spTree>
    <p:extLst>
      <p:ext uri="{BB962C8B-B14F-4D97-AF65-F5344CB8AC3E}">
        <p14:creationId xmlns:p14="http://schemas.microsoft.com/office/powerpoint/2010/main" val="40111505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bg/>
                                          </p:spTgt>
                                        </p:tgtEl>
                                        <p:attrNameLst>
                                          <p:attrName>style.visibility</p:attrName>
                                        </p:attrNameLst>
                                      </p:cBhvr>
                                      <p:to>
                                        <p:strVal val="visible"/>
                                      </p:to>
                                    </p:set>
                                    <p:anim calcmode="lin" valueType="num">
                                      <p:cBhvr additive="base">
                                        <p:cTn id="2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6">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 calcmode="lin" valueType="num">
                                      <p:cBhvr additive="base">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
                                            <p:bg/>
                                          </p:spTgt>
                                        </p:tgtEl>
                                        <p:attrNameLst>
                                          <p:attrName>style.visibility</p:attrName>
                                        </p:attrNameLst>
                                      </p:cBhvr>
                                      <p:to>
                                        <p:strVal val="visible"/>
                                      </p:to>
                                    </p:set>
                                    <p:anim calcmode="lin" valueType="num">
                                      <p:cBhvr additive="base">
                                        <p:cTn id="4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4">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anim calcmode="lin" valueType="num">
                                      <p:cBhvr additive="base">
                                        <p:cTn id="5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1" end="1"/>
                                            </p:txEl>
                                          </p:spTgt>
                                        </p:tgtEl>
                                        <p:attrNameLst>
                                          <p:attrName>style.visibility</p:attrName>
                                        </p:attrNameLst>
                                      </p:cBhvr>
                                      <p:to>
                                        <p:strVal val="visible"/>
                                      </p:to>
                                    </p:set>
                                    <p:anim calcmode="lin" valueType="num">
                                      <p:cBhvr additive="base">
                                        <p:cTn id="5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bg/>
                                          </p:spTgt>
                                        </p:tgtEl>
                                        <p:attrNameLst>
                                          <p:attrName>style.visibility</p:attrName>
                                        </p:attrNameLst>
                                      </p:cBhvr>
                                      <p:to>
                                        <p:strVal val="visible"/>
                                      </p:to>
                                    </p:set>
                                    <p:anim calcmode="lin" valueType="num">
                                      <p:cBhvr additive="base">
                                        <p:cTn id="6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8">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
                                            <p:txEl>
                                              <p:pRg st="0" end="0"/>
                                            </p:txEl>
                                          </p:spTgt>
                                        </p:tgtEl>
                                        <p:attrNameLst>
                                          <p:attrName>style.visibility</p:attrName>
                                        </p:attrNameLst>
                                      </p:cBhvr>
                                      <p:to>
                                        <p:strVal val="visible"/>
                                      </p:to>
                                    </p:set>
                                    <p:anim calcmode="lin" valueType="num">
                                      <p:cBhvr additive="base">
                                        <p:cTn id="6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9">
                                            <p:bg/>
                                          </p:spTgt>
                                        </p:tgtEl>
                                        <p:attrNameLst>
                                          <p:attrName>style.visibility</p:attrName>
                                        </p:attrNameLst>
                                      </p:cBhvr>
                                      <p:to>
                                        <p:strVal val="visible"/>
                                      </p:to>
                                    </p:set>
                                    <p:anim calcmode="lin" valueType="num">
                                      <p:cBhvr additive="base">
                                        <p:cTn id="6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9">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P spid="7" grpId="0" build="p" animBg="1"/>
      <p:bldP spid="8" grpId="0" build="p" animBg="1"/>
      <p:bldP spid="9"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1355</Words>
  <Application>Microsoft Office PowerPoint</Application>
  <PresentationFormat>宽屏</PresentationFormat>
  <Paragraphs>239</Paragraphs>
  <Slides>28</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28</vt:i4>
      </vt:variant>
    </vt:vector>
  </HeadingPairs>
  <TitlesOfParts>
    <vt:vector size="35" baseType="lpstr">
      <vt:lpstr>Heiti SC Medium</vt:lpstr>
      <vt:lpstr>Microsoft YaHei Bold</vt:lpstr>
      <vt:lpstr>SimSun</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2025-01-24T07:18:26Z</dcterms:created>
  <dcterms:modified xsi:type="dcterms:W3CDTF">2025-01-24T07:20:28Z</dcterms:modified>
  <cp:category/>
  <cp:contentStatus/>
</cp:coreProperties>
</file>