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0" r:id="rId17"/>
    <p:sldId id="281" r:id="rId18"/>
    <p:sldId id="271" r:id="rId19"/>
    <p:sldId id="272" r:id="rId20"/>
    <p:sldId id="274" r:id="rId21"/>
    <p:sldId id="282" r:id="rId22"/>
    <p:sldId id="283" r:id="rId23"/>
    <p:sldId id="275" r:id="rId24"/>
    <p:sldId id="276" r:id="rId25"/>
    <p:sldId id="277" r:id="rId26"/>
    <p:sldId id="278" r:id="rId27"/>
    <p:sldId id="279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0447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78118c6a040d4d3326#tid=678f493258ebf60009e437c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S.26_1#4811acc07?vcp=1&amp;pid=025e5aeff&amp;color=0,0,0&amp;vtp=1&amp;bt=1&amp;bbb=1"/>
          <p:cNvSpPr/>
          <p:nvPr/>
        </p:nvSpPr>
        <p:spPr>
          <a:xfrm>
            <a:off x="896112" y="31859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本题考查理解描写角度。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7_1#0e01fc32c?sp=1&amp;vcp=1&amp;pid=025e5aeff&amp;color=0,0,0&amp;vtp=1&amp;bt=1&amp;bbb=1&amp;hb=1"/>
          <p:cNvSpPr/>
          <p:nvPr/>
        </p:nvSpPr>
        <p:spPr>
          <a:xfrm>
            <a:off x="896112" y="263099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2.照样子，从上面三种角度中选用一种角度描写“冬天”。 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（填序号）：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2400" dirty="0"/>
          </a:p>
        </p:txBody>
      </p:sp>
      <p:sp>
        <p:nvSpPr>
          <p:cNvPr id="3" name="QB_3_AN.28_1#0e01fc32c.blank?vcp=1&amp;pid=025e5aeff&amp;color=0,0,0&amp;vpa=9&amp;vtp=1&amp;bbb=1"/>
          <p:cNvSpPr/>
          <p:nvPr/>
        </p:nvSpPr>
        <p:spPr>
          <a:xfrm>
            <a:off x="1522381" y="3161855"/>
            <a:ext cx="1592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【示例】A</a:t>
            </a:r>
            <a:endParaRPr lang="en-US" altLang="zh-CN" sz="2400" dirty="0"/>
          </a:p>
        </p:txBody>
      </p:sp>
      <p:sp>
        <p:nvSpPr>
          <p:cNvPr id="4" name="QB_3_AN.29_1#0e01fc32c.blank?vcp=1&amp;pid=025e5aeff&amp;color=0,0,0&amp;vpa=10&amp;vtp=1&amp;bbb=1&amp;hb=1"/>
          <p:cNvSpPr/>
          <p:nvPr/>
        </p:nvSpPr>
        <p:spPr>
          <a:xfrm>
            <a:off x="896112" y="3161855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冬姑娘长袖一挥，天地间霎时变成了银妆素裹的世界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8d770238?vcp=1&amp;pid=e217cbca6&amp;color=0,0,0&amp;vtp=1&amp;bt=1&amp;bbb=1"/>
          <p:cNvSpPr/>
          <p:nvPr/>
        </p:nvSpPr>
        <p:spPr>
          <a:xfrm>
            <a:off x="896112" y="896112"/>
            <a:ext cx="10887075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四、兰兰不知道接下来选择什么故事写绘本，请你帮帮她。（16分）</a:t>
            </a:r>
            <a:endParaRPr lang="en-US" altLang="zh-CN" sz="2800" dirty="0"/>
          </a:p>
        </p:txBody>
      </p:sp>
      <p:sp>
        <p:nvSpPr>
          <p:cNvPr id="3" name="QM_3_BD.30_1#3440925a8?vcp=1&amp;pid=98d770238&amp;color=0,0,0&amp;vtp=1&amp;bbb=1"/>
          <p:cNvSpPr/>
          <p:nvPr/>
        </p:nvSpPr>
        <p:spPr>
          <a:xfrm>
            <a:off x="896112" y="1317562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  <a:tabLst>
                <a:tab pos="3741928" algn="l"/>
                <a:tab pos="71663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①《巨人的花园》②《宝葫芦的秘密》③《海的女儿》</a:t>
            </a:r>
            <a:endParaRPr lang="en-US" altLang="zh-CN" sz="2400" dirty="0"/>
          </a:p>
          <a:p>
            <a:pPr latinLnBrk="1">
              <a:lnSpc>
                <a:spcPts val="3800"/>
              </a:lnSpc>
              <a:tabLst>
                <a:tab pos="3741928" algn="l"/>
                <a:tab pos="71663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白雪公主》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灰姑娘》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《丑小鸭》</a:t>
            </a:r>
            <a:endParaRPr lang="en-US" altLang="zh-CN" sz="2400" dirty="0"/>
          </a:p>
        </p:txBody>
      </p:sp>
      <p:sp>
        <p:nvSpPr>
          <p:cNvPr id="4" name="QO_4_BD.31_1#d0725a00d?sp=1&amp;vcp=1&amp;pid=3440925a8&amp;color=0,0,0&amp;vtp=1&amp;bbb=1"/>
          <p:cNvSpPr/>
          <p:nvPr/>
        </p:nvSpPr>
        <p:spPr>
          <a:xfrm>
            <a:off x="896112" y="2313751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1.请你为前三篇童话选出相应的作者。 （3分）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.王尔德 B.安徒生 C.张天翼</a:t>
            </a:r>
            <a:endParaRPr lang="en-US" altLang="zh-CN" sz="2400" dirty="0"/>
          </a:p>
        </p:txBody>
      </p:sp>
      <p:sp>
        <p:nvSpPr>
          <p:cNvPr id="5" name="QO_4_AN.32_1#d0725a00d?vcp=1&amp;pid=3440925a8&amp;color=0,0,0&amp;vtp=1&amp;bbb=1"/>
          <p:cNvSpPr/>
          <p:nvPr/>
        </p:nvSpPr>
        <p:spPr>
          <a:xfrm>
            <a:off x="896112" y="3259393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①A ②C ③B</a:t>
            </a:r>
            <a:endParaRPr lang="en-US" altLang="zh-CN" sz="2400" dirty="0"/>
          </a:p>
        </p:txBody>
      </p:sp>
      <p:sp>
        <p:nvSpPr>
          <p:cNvPr id="6" name="QB_4_BD.33_1#986cefa6f?sp=1&amp;vcp=1&amp;pid=3440925a8&amp;color=0,0,0&amp;vtp=1&amp;bbb=1"/>
          <p:cNvSpPr/>
          <p:nvPr/>
        </p:nvSpPr>
        <p:spPr>
          <a:xfrm>
            <a:off x="896112" y="3758628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2.请你从上面的六篇童话里选出一篇，根据表格梳理童话的内容。（4分）</a:t>
            </a:r>
            <a:endParaRPr lang="en-US" altLang="zh-CN" sz="2400" dirty="0"/>
          </a:p>
        </p:txBody>
      </p:sp>
      <p:graphicFrame>
        <p:nvGraphicFramePr>
          <p:cNvPr id="13" name="QB_4_BD.33_2#986cefa6f?colgroup=8,6,6,10&amp;vcp=1&amp;pid=3440925a8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262229"/>
              </p:ext>
            </p:extLst>
          </p:nvPr>
        </p:nvGraphicFramePr>
        <p:xfrm>
          <a:off x="896112" y="4323778"/>
          <a:ext cx="10369296" cy="1505776"/>
        </p:xfrm>
        <a:graphic>
          <a:graphicData uri="http://schemas.openxmlformats.org/drawingml/2006/table">
            <a:tbl>
              <a:tblPr/>
              <a:tblGrid>
                <a:gridCol w="2697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6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6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19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079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选择的童话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神奇之处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主人公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人物形象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498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0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《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</a:p>
                    <a:p>
                      <a:pPr marL="0" lv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0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</a:t>
                      </a:r>
                    </a:p>
                    <a:p>
                      <a:pPr marL="0" lv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0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</a:t>
                      </a:r>
                    </a:p>
                    <a:p>
                      <a:pPr marL="0" lv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QB_4_AN.34_1#986cefa6f.blank?vcp=1&amp;pid=3440925a8&amp;color=0,0,0&amp;vpa=11&amp;vtp=1&amp;bbb=1&amp;hb=1"/>
          <p:cNvSpPr/>
          <p:nvPr/>
        </p:nvSpPr>
        <p:spPr>
          <a:xfrm>
            <a:off x="1025652" y="4818634"/>
            <a:ext cx="2570480" cy="9514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7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】海的女儿</a:t>
            </a:r>
            <a:endParaRPr lang="en-US" altLang="zh-CN" sz="2400" dirty="0"/>
          </a:p>
        </p:txBody>
      </p:sp>
      <p:sp>
        <p:nvSpPr>
          <p:cNvPr id="9" name="QB_4_AN.35_1#986cefa6f.blank?vcp=1&amp;pid=3440925a8&amp;color=0,0,0&amp;vpa=12&amp;vtp=1&amp;bbb=1&amp;hb=1"/>
          <p:cNvSpPr/>
          <p:nvPr/>
        </p:nvSpPr>
        <p:spPr>
          <a:xfrm>
            <a:off x="3691128" y="4818634"/>
            <a:ext cx="2049272" cy="9514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7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海底有美丽的宫殿</a:t>
            </a:r>
            <a:endParaRPr lang="en-US" altLang="zh-CN" sz="2400" dirty="0"/>
          </a:p>
        </p:txBody>
      </p:sp>
      <p:sp>
        <p:nvSpPr>
          <p:cNvPr id="10" name="QB_4_AN.36_1#986cefa6f.blank?vcp=1&amp;pid=3440925a8&amp;color=0,0,0&amp;vpa=13&amp;vtp=1&amp;bbb=1"/>
          <p:cNvSpPr/>
          <p:nvPr/>
        </p:nvSpPr>
        <p:spPr>
          <a:xfrm>
            <a:off x="5807868" y="5051806"/>
            <a:ext cx="2049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小美人鱼公主</a:t>
            </a:r>
            <a:endParaRPr lang="en-US" altLang="zh-CN" sz="2400" dirty="0"/>
          </a:p>
        </p:txBody>
      </p:sp>
      <p:sp>
        <p:nvSpPr>
          <p:cNvPr id="11" name="QB_4_AN.37_1#986cefa6f.blank?vcp=1&amp;pid=3440925a8&amp;color=0,0,0&amp;vpa=14&amp;vtp=1&amp;bbb=1&amp;hb=1"/>
          <p:cNvSpPr/>
          <p:nvPr/>
        </p:nvSpPr>
        <p:spPr>
          <a:xfrm>
            <a:off x="8081772" y="4818634"/>
            <a:ext cx="3192272" cy="9514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7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对人类世界充满向往，善良勇敢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8_1#821cc6162?sp=1&amp;vcp=1&amp;pid=3440925a8&amp;color=0,0,0&amp;vtp=1&amp;bt=1&amp;bbb=1&amp;hb=1"/>
          <p:cNvSpPr/>
          <p:nvPr/>
        </p:nvSpPr>
        <p:spPr>
          <a:xfrm>
            <a:off x="896112" y="208235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3.介绍一篇你曾读过的童话故事。（6分）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我在课外还阅读了很多童话故事，如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写的《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》,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里面的主人公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）具有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的品质。这个故事的结局是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如果改写故事结局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，我希望结局是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AN.39_1#821cc6162.blank?vcp=1&amp;pid=3440925a8&amp;color=0,0,0&amp;vpa=15&amp;vtp=1&amp;bbb=1"/>
          <p:cNvSpPr/>
          <p:nvPr/>
        </p:nvSpPr>
        <p:spPr>
          <a:xfrm>
            <a:off x="6399181" y="2613216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【示例】叶圣陶</a:t>
            </a:r>
            <a:endParaRPr lang="en-US" altLang="zh-CN" sz="2400" dirty="0"/>
          </a:p>
        </p:txBody>
      </p:sp>
      <p:sp>
        <p:nvSpPr>
          <p:cNvPr id="4" name="QB_4_AN.40_1#821cc6162.blank?vcp=1&amp;pid=3440925a8&amp;color=0,0,0&amp;vpa=16&amp;vtp=1&amp;bbb=1"/>
          <p:cNvSpPr/>
          <p:nvPr/>
        </p:nvSpPr>
        <p:spPr>
          <a:xfrm>
            <a:off x="9751981" y="2613216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稻草人</a:t>
            </a:r>
            <a:endParaRPr lang="en-US" altLang="zh-CN" sz="2400" dirty="0"/>
          </a:p>
        </p:txBody>
      </p:sp>
      <p:sp>
        <p:nvSpPr>
          <p:cNvPr id="5" name="QB_4_AN.41_1#821cc6162.blank?vcp=1&amp;pid=3440925a8&amp;color=0,0,0&amp;vpa=17&amp;vtp=1&amp;bbb=1"/>
          <p:cNvSpPr/>
          <p:nvPr/>
        </p:nvSpPr>
        <p:spPr>
          <a:xfrm>
            <a:off x="2741581" y="3172016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稻草人</a:t>
            </a:r>
            <a:endParaRPr lang="en-US" altLang="zh-CN" sz="2400" dirty="0"/>
          </a:p>
        </p:txBody>
      </p:sp>
      <p:sp>
        <p:nvSpPr>
          <p:cNvPr id="6" name="QB_4_AN.42_1#821cc6162.blank?vcp=1&amp;pid=3440925a8&amp;color=0,0,0&amp;vpa=18&amp;vtp=1&amp;bbb=1"/>
          <p:cNvSpPr/>
          <p:nvPr/>
        </p:nvSpPr>
        <p:spPr>
          <a:xfrm>
            <a:off x="5484780" y="3172016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忠于职守</a:t>
            </a:r>
            <a:endParaRPr lang="en-US" altLang="zh-CN" sz="2400" dirty="0"/>
          </a:p>
        </p:txBody>
      </p:sp>
      <p:sp>
        <p:nvSpPr>
          <p:cNvPr id="7" name="QB_4_AN.43_1#821cc6162.blank?vcp=1&amp;pid=3440925a8&amp;color=0,0,0&amp;vpa=19&amp;vtp=1&amp;bbb=1"/>
          <p:cNvSpPr/>
          <p:nvPr/>
        </p:nvSpPr>
        <p:spPr>
          <a:xfrm>
            <a:off x="988980" y="3730816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稻草人倒在田地中间</a:t>
            </a:r>
            <a:endParaRPr lang="en-US" altLang="zh-CN" sz="2400" dirty="0"/>
          </a:p>
        </p:txBody>
      </p:sp>
      <p:sp>
        <p:nvSpPr>
          <p:cNvPr id="8" name="QB_4_AN.44_1#821cc6162.blank?vcp=1&amp;pid=3440925a8&amp;color=0,0,0&amp;vpa=20&amp;vtp=1&amp;bbb=1&amp;hb=1"/>
          <p:cNvSpPr/>
          <p:nvPr/>
        </p:nvSpPr>
        <p:spPr>
          <a:xfrm>
            <a:off x="896112" y="373081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稻草人的主人的水稻没有被害虫吃掉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，主人获得了大丰收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5_1#1de6168ae?vcp=1&amp;vopoq=1&amp;pid=3440925a8&amp;color=0,0,0&amp;vtp=1&amp;bt=1&amp;bbb=1"/>
          <p:cNvSpPr/>
          <p:nvPr/>
        </p:nvSpPr>
        <p:spPr>
          <a:xfrm>
            <a:off x="896112" y="2629917"/>
            <a:ext cx="10507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4.下面是一些对童话的描述，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其中描述有误的是(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多选） （3分）</a:t>
            </a:r>
            <a:endParaRPr lang="en-US" altLang="zh-CN" sz="2400" dirty="0"/>
          </a:p>
        </p:txBody>
      </p:sp>
      <p:sp>
        <p:nvSpPr>
          <p:cNvPr id="3" name="QC_4_AN.46_1#1de6168ae.bracket?vcp=1&amp;vopoq=1&amp;pid=3440925a8&amp;color=0,0,0&amp;vpa=21&amp;vtp=1&amp;bbb=1"/>
          <p:cNvSpPr/>
          <p:nvPr/>
        </p:nvSpPr>
        <p:spPr>
          <a:xfrm>
            <a:off x="7618381" y="261848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BD</a:t>
            </a:r>
            <a:endParaRPr lang="en-US" altLang="zh-CN" sz="2400" dirty="0"/>
          </a:p>
        </p:txBody>
      </p:sp>
      <p:sp>
        <p:nvSpPr>
          <p:cNvPr id="4" name="QC_4_BD.45_2#1de6168ae.choices?vcp=1&amp;vopoq=1&amp;pid=3440925a8&amp;color=0,0,0&amp;vtp=1&amp;bbb=1"/>
          <p:cNvSpPr/>
          <p:nvPr/>
        </p:nvSpPr>
        <p:spPr>
          <a:xfrm>
            <a:off x="896112" y="316928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童话充满着奇妙的想象。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.童话里的人物都拥有非凡的能力。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能感受到人物真善美的形象。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.都有鲜明的讽刺性和教育性。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834906df?vcp=1&amp;pid=e217cbca6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五、下面是兰兰绘本中的故事，请你阅读。（28分）</a:t>
            </a:r>
            <a:endParaRPr lang="en-US" altLang="zh-CN" sz="2800" dirty="0"/>
          </a:p>
        </p:txBody>
      </p:sp>
      <p:sp>
        <p:nvSpPr>
          <p:cNvPr id="3" name="C_3_BD#034ed4532?vcp=1&amp;pid=b834906df&amp;color=0,0,0&amp;vtp=1&amp;bbb=1"/>
          <p:cNvSpPr/>
          <p:nvPr/>
        </p:nvSpPr>
        <p:spPr>
          <a:xfrm>
            <a:off x="896112" y="1377808"/>
            <a:ext cx="10387584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（一）长不大的红杉树（13分）</a:t>
            </a:r>
            <a:endParaRPr lang="en-US" altLang="zh-CN" sz="2600" dirty="0"/>
          </a:p>
        </p:txBody>
      </p:sp>
      <p:sp>
        <p:nvSpPr>
          <p:cNvPr id="4" name="QM_4_BD.47_1#3dd1327b6?vcp=1&amp;pid=034ed4532&amp;color=0,0,0&amp;vtp=1&amp;bbb=1&amp;hb=1"/>
          <p:cNvSpPr/>
          <p:nvPr/>
        </p:nvSpPr>
        <p:spPr>
          <a:xfrm>
            <a:off x="896112" y="1764031"/>
            <a:ext cx="10387584" cy="426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春天来了，大地开始复苏了。花儿带着香气笑盈盈地来到人间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，草儿毫不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懈怠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，从泥土里探出了可爱的小脑袋，各种树木也吐出新芽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，好一派欣欣向荣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的景象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在一片美丽的绿草地上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，有一个大棚，温暖的大棚里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，新长出两棵可爱的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，一棵是小杨树，另一棵是小红杉树，他俩已有半尺多高了。有一天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树妈妈对红杉树妈妈说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：“让孩子们出去见见风雨吧，不然会长不大的。”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说完，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杨树妈妈拿着铲子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，把小杨树挪出去了。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红杉树妈妈摇摇头，说：“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这可不行，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春天刚到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，寒气还很重，会把小红杉树冻着的。”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7_1#3dd1327b6?vcp=1&amp;pid=034ed4532&amp;color=0,0,0&amp;vtp=1&amp;bbb=1&amp;hb=1">
            <a:extLst>
              <a:ext uri="{FF2B5EF4-FFF2-40B4-BE49-F238E27FC236}">
                <a16:creationId xmlns:a16="http://schemas.microsoft.com/office/drawing/2014/main" id="{90F6B443-CB39-3647-025B-36460F8802FE}"/>
              </a:ext>
            </a:extLst>
          </p:cNvPr>
          <p:cNvSpPr/>
          <p:nvPr/>
        </p:nvSpPr>
        <p:spPr>
          <a:xfrm>
            <a:off x="896112" y="1219200"/>
            <a:ext cx="10387584" cy="447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一转眼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，夏天到了，小杨树已经长到两米多高了。经过夏雨的洗礼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，小杨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树变得更加精神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、更加强壮了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，而自己的小伙伴小红杉树基本上还是原来的样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。小杨树对红杉树妈妈说：“红杉树阿姨，夏天到了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，该让小红杉树出来了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！这是最好的生长期，你看看我俩的个头，我快能当他的老大哥了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。”没想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到红杉树妈妈却说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：“夏天的阳光太强烈，会把小红杉树给晒坏的。”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秋天开始了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，杨树妈妈劝红杉树妈妈说：“你就让小红杉树出来吧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，你看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小杨树长得多快啊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！”红杉树妈妈却又说：“这也不行啊，入秋了，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早晚都很凉，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会让小红杉树着凉的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5468301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7_1#3dd1327b6?vcp=1&amp;pid=034ed4532&amp;color=0,0,0&amp;vtp=1&amp;bbb=1&amp;hb=1">
            <a:extLst>
              <a:ext uri="{FF2B5EF4-FFF2-40B4-BE49-F238E27FC236}">
                <a16:creationId xmlns:a16="http://schemas.microsoft.com/office/drawing/2014/main" id="{FAC223D6-F5D6-E8F0-AC70-EC2C44EFC8F2}"/>
              </a:ext>
            </a:extLst>
          </p:cNvPr>
          <p:cNvSpPr/>
          <p:nvPr/>
        </p:nvSpPr>
        <p:spPr>
          <a:xfrm>
            <a:off x="896112" y="900000"/>
            <a:ext cx="10387584" cy="51418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光阴荏苒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，冬天到了。小杨树已经长得很高大了，而小红杉树呢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？还是那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么矮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，像个永远也长不大的小孩。小杨树又说：“红杉树阿姨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，这次你可得让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小红杉树出来呀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！”红杉树阿姨急忙说：“这次更不行啦！冬天那么冷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，风雪交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，会把小红杉树冻死的。”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周而复始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，一年过去了，小杨树经过春的滋润、夏的洗礼、秋的充实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、冬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的考验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，已经变得格外坚强，俨然树中的伟丈夫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。生活在大棚里的小红杉树并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没有茁壮成长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，而且还有点要枯萎的样子。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可怜的小红杉树到现在仍不明白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：在大棚那样温暖舒适的环境中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，自己为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什么总是长不大呢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2400" dirty="0"/>
          </a:p>
          <a:p>
            <a:pPr algn="r"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有删改）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5029082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8_1#a554f46d6?vcp=1&amp;pid=3dd1327b6&amp;color=0,0,0&amp;vtp=1&amp;bt=1&amp;bbb=1"/>
          <p:cNvSpPr/>
          <p:nvPr/>
        </p:nvSpPr>
        <p:spPr>
          <a:xfrm>
            <a:off x="896112" y="26553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.这篇文章是按照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顺序展开叙述的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。（2分）</a:t>
            </a:r>
            <a:endParaRPr lang="en-US" altLang="zh-CN" sz="2400" dirty="0"/>
          </a:p>
        </p:txBody>
      </p:sp>
      <p:sp>
        <p:nvSpPr>
          <p:cNvPr id="3" name="QB_5_AN.49_1#a554f46d6.blank?vcp=1&amp;pid=3dd1327b6&amp;color=0,0,0&amp;vpa=22&amp;vtp=1&amp;bbb=1"/>
          <p:cNvSpPr/>
          <p:nvPr/>
        </p:nvSpPr>
        <p:spPr>
          <a:xfrm>
            <a:off x="3351180" y="260578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endParaRPr lang="en-US" altLang="zh-CN" sz="2400" dirty="0"/>
          </a:p>
        </p:txBody>
      </p:sp>
      <p:sp>
        <p:nvSpPr>
          <p:cNvPr id="4" name="QB_5_BD.50_1#707124eb0?vcp=1&amp;pid=3dd1327b6&amp;color=0,0,0&amp;vtp=1&amp;bbb=1&amp;hb=1"/>
          <p:cNvSpPr/>
          <p:nvPr/>
        </p:nvSpPr>
        <p:spPr>
          <a:xfrm>
            <a:off x="896112" y="319468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第2自然段画横线的句子抓住了杨树妈妈的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进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行描写，从中我们可以看到一个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的妈妈形象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pic>
        <p:nvPicPr>
          <p:cNvPr id="5" name="QB_5_BD.50_1#707124eb0?vcp=1&amp;pid=3dd1327b6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3281552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5_AN.51_1#707124eb0.blank?vcp=1&amp;pid=3dd1327b6&amp;color=0,0,0&amp;vpa=23&amp;vtp=1&amp;bbb=1"/>
          <p:cNvSpPr/>
          <p:nvPr/>
        </p:nvSpPr>
        <p:spPr>
          <a:xfrm>
            <a:off x="8685181" y="316674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语言</a:t>
            </a:r>
            <a:endParaRPr lang="en-US" altLang="zh-CN" sz="2400" dirty="0"/>
          </a:p>
        </p:txBody>
      </p:sp>
      <p:sp>
        <p:nvSpPr>
          <p:cNvPr id="7" name="QB_5_AN.52_1#707124eb0.blank?vcp=1&amp;pid=3dd1327b6&amp;color=0,0,0&amp;vpa=24&amp;vtp=1&amp;bbb=1"/>
          <p:cNvSpPr/>
          <p:nvPr/>
        </p:nvSpPr>
        <p:spPr>
          <a:xfrm>
            <a:off x="9904381" y="316674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动作</a:t>
            </a:r>
            <a:endParaRPr lang="en-US" altLang="zh-CN" sz="2400" dirty="0"/>
          </a:p>
        </p:txBody>
      </p:sp>
      <p:sp>
        <p:nvSpPr>
          <p:cNvPr id="8" name="QB_5_AN.53_1#707124eb0.blank?vcp=1&amp;pid=3dd1327b6&amp;color=0,0,0&amp;vpa=25&amp;vtp=1&amp;bbb=1"/>
          <p:cNvSpPr/>
          <p:nvPr/>
        </p:nvSpPr>
        <p:spPr>
          <a:xfrm>
            <a:off x="5179980" y="3703955"/>
            <a:ext cx="3268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真正为孩子的将来考虑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2_1#21edaa73b?vcp=1&amp;vopoq=1&amp;pid=3dd1327b6&amp;color=0,0,0&amp;vtp=1&amp;bt=1&amp;bbb=1"/>
          <p:cNvSpPr/>
          <p:nvPr/>
        </p:nvSpPr>
        <p:spPr>
          <a:xfrm>
            <a:off x="896112" y="98599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3.红杉树妈妈不让小红杉树离开，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是因为(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5_AN.73_1#21edaa73b.bracket?vcp=1&amp;vopoq=1&amp;pid=3dd1327b6&amp;color=0,0,0&amp;vpa=26&amp;vtp=1"/>
          <p:cNvSpPr/>
          <p:nvPr/>
        </p:nvSpPr>
        <p:spPr>
          <a:xfrm>
            <a:off x="6703981" y="974568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72_2#21edaa73b.choices?vcp=1&amp;vopoq=1&amp;pid=3dd1327b6&amp;color=0,0,0&amp;vtp=1&amp;bbb=1"/>
          <p:cNvSpPr/>
          <p:nvPr/>
        </p:nvSpPr>
        <p:spPr>
          <a:xfrm>
            <a:off x="896112" y="152536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A.妈妈认为小红杉树留在自己身边，可以得到保护和照顾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.妈妈想让小红杉树陪伴自己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.妈妈不希望小红杉树快快长大</a:t>
            </a:r>
            <a:endParaRPr lang="en-US" altLang="zh-CN" sz="2400" dirty="0"/>
          </a:p>
        </p:txBody>
      </p:sp>
      <p:sp>
        <p:nvSpPr>
          <p:cNvPr id="5" name="QB_5_BD.74_1#7a07d15aa?sp=1&amp;vcp=1&amp;pid=3dd1327b6&amp;color=0,0,0&amp;vtp=1&amp;bt=1&amp;bbb=1">
            <a:extLst>
              <a:ext uri="{FF2B5EF4-FFF2-40B4-BE49-F238E27FC236}">
                <a16:creationId xmlns:a16="http://schemas.microsoft.com/office/drawing/2014/main" id="{A2C52127-C488-6EBE-D8D9-8487BE3857EC}"/>
              </a:ext>
            </a:extLst>
          </p:cNvPr>
          <p:cNvSpPr/>
          <p:nvPr/>
        </p:nvSpPr>
        <p:spPr>
          <a:xfrm>
            <a:off x="896112" y="316969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4.读了这篇文章，你想对红杉树妈妈说点什么？（4分）</a:t>
            </a:r>
            <a:endParaRPr lang="en-US" altLang="zh-CN" sz="2400" dirty="0"/>
          </a:p>
        </p:txBody>
      </p:sp>
      <p:sp>
        <p:nvSpPr>
          <p:cNvPr id="6" name="QB_5_BD.74_2#7a07d15aa?sp=1&amp;vcp=1&amp;pid=3dd1327b6&amp;color=0,0,0&amp;vtp=1&amp;bbb=1&amp;hb=1&amp;hltap=1">
            <a:extLst>
              <a:ext uri="{FF2B5EF4-FFF2-40B4-BE49-F238E27FC236}">
                <a16:creationId xmlns:a16="http://schemas.microsoft.com/office/drawing/2014/main" id="{13BEB996-BB58-4343-B88F-CA95CDD78EEC}"/>
              </a:ext>
            </a:extLst>
          </p:cNvPr>
          <p:cNvSpPr/>
          <p:nvPr/>
        </p:nvSpPr>
        <p:spPr>
          <a:xfrm>
            <a:off x="896112" y="3708558"/>
            <a:ext cx="10387584" cy="21278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7" name="QB_5_AN.75_1#7a07d15aa?sp=1&amp;vcp=1&amp;pid=3dd1327b6&amp;color=0,0,0&amp;vtp=1&amp;bbb=1&amp;hb=1&amp;hla=1">
            <a:extLst>
              <a:ext uri="{FF2B5EF4-FFF2-40B4-BE49-F238E27FC236}">
                <a16:creationId xmlns:a16="http://schemas.microsoft.com/office/drawing/2014/main" id="{02E92423-0CD1-1A0A-E0FE-D62D81F0E0A0}"/>
              </a:ext>
            </a:extLst>
          </p:cNvPr>
          <p:cNvSpPr/>
          <p:nvPr/>
        </p:nvSpPr>
        <p:spPr>
          <a:xfrm>
            <a:off x="896112" y="3691793"/>
            <a:ext cx="10387584" cy="2074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【示例】对孩子过分的保护会让他失去锻炼的机会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，待在温暖的大棚中小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红杉树永远也长不大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，你的爱反而是害了小红杉树，让他无法茁壮成长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。孩子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离开父母的庇护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，自己勇敢地面对外面的狂风暴雨，才能吸取养分，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学会独立，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才能真正地成长。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e217cbca6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第八单元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cb2275aa?vcp=1&amp;pid=b834906df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（二）稻草人（15分）</a:t>
            </a:r>
            <a:endParaRPr lang="en-US" altLang="zh-CN" sz="2600" dirty="0"/>
          </a:p>
        </p:txBody>
      </p:sp>
      <p:sp>
        <p:nvSpPr>
          <p:cNvPr id="3" name="QM_4_BD.57_1#d9b67e5e3?vcp=1&amp;pid=6cb2275aa&amp;color=0,0,0&amp;vtp=1&amp;bbb=1&amp;hb=1"/>
          <p:cNvSpPr/>
          <p:nvPr/>
        </p:nvSpPr>
        <p:spPr>
          <a:xfrm>
            <a:off x="896112" y="1284669"/>
            <a:ext cx="10387584" cy="391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叶圣陶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一个满天星斗的夜里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，稻草人看守着田地，手里的扇子轻轻摇动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。新出的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稻穗一个挨一个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，稻草人看着，心里很高兴。他想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，今年的收成一定可以使他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的主人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——一个可怜的老太太笑一笑了。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老太太的家里只剩她自己一个人了。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这两年闹水灾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，稻子不是烂了就是发了芽。可是今年的稻子长得好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，像是能丰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收似的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。所以，稻草人替她高兴。①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想到收割的那一天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，她看见稻穗又大又饱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满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，一定会露出笑容吧。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7_1#d9b67e5e3?vcp=1&amp;pid=6cb2275aa&amp;color=0,0,0&amp;vtp=1&amp;bbb=1&amp;hb=1">
            <a:extLst>
              <a:ext uri="{FF2B5EF4-FFF2-40B4-BE49-F238E27FC236}">
                <a16:creationId xmlns:a16="http://schemas.microsoft.com/office/drawing/2014/main" id="{3D13AB1A-30C8-D44C-C8BE-30516D12A267}"/>
              </a:ext>
            </a:extLst>
          </p:cNvPr>
          <p:cNvSpPr/>
          <p:nvPr/>
        </p:nvSpPr>
        <p:spPr>
          <a:xfrm>
            <a:off x="896112" y="953770"/>
            <a:ext cx="10387584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稻草人正在想的时候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，飞来一只灰褐色的小蛾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。他立刻认出那是稻子的仇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，也就是主人的仇敌。于是，他手里的扇子摇动起来。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可是扇子的风很有限，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不能够叫小蛾害怕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。那小蛾飞了一会儿，落在一片稻叶上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。稻草人见小蛾落下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，心里非常着急。可是他的身子定在泥土里，想往前移动半步也做不到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子尽管摇动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，那小蛾却依旧稳稳地歇着。②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他想到将来田里的情形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，想到主人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的眼泪和干瘪的脸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，又想到主人的命运，心里就像刀割一样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但是那小蛾是歇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定了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，不管怎么赶，它就是不动。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星星结队归去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，一切夜景都隐没的时候，那小蛾才飞走了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。稻草人仔细看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那片稻叶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，果然，叶尖卷起来了，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上面留着好些小蛾下的子儿。</a:t>
            </a:r>
          </a:p>
          <a:p>
            <a:pPr latinLnBrk="1">
              <a:lnSpc>
                <a:spcPts val="1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4377431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7_1#d9b67e5e3?vcp=1&amp;pid=6cb2275aa&amp;color=0,0,0&amp;vtp=1&amp;bbb=1&amp;hb=1">
            <a:extLst>
              <a:ext uri="{FF2B5EF4-FFF2-40B4-BE49-F238E27FC236}">
                <a16:creationId xmlns:a16="http://schemas.microsoft.com/office/drawing/2014/main" id="{EFDBDFE3-2880-F7C8-04CF-3E24FBFE5B37}"/>
              </a:ext>
            </a:extLst>
          </p:cNvPr>
          <p:cNvSpPr/>
          <p:nvPr/>
        </p:nvSpPr>
        <p:spPr>
          <a:xfrm>
            <a:off x="896112" y="207346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这使稻草人感到无比惊恐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，心想祸事真的来了，越怕越躲不过。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可怜的主人，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她有的不过是两只模糊的眼睛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；要告诉她，使她及早看见这个，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才能挽救呢。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他这么想着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，扇子摇得更勤了。扇子常常碰在身体上，发出啪啪的声音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不会叫喊，这是唯一的警示主人的法子了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有删改）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58013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_1#41b5dde49?vcp=1&amp;pid=d9b67e5e3&amp;color=0,0,0&amp;vtp=1&amp;bt=1&amp;bbb=1&amp;hb=1"/>
          <p:cNvSpPr/>
          <p:nvPr/>
        </p:nvSpPr>
        <p:spPr>
          <a:xfrm>
            <a:off x="896112" y="177571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1.故事中的稻草人实际上是（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 没有）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生命的。（用“√”画出正确选项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 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B_5_BD.3_1#1afc55f97?sp=1&amp;vcp=1&amp;pid=d9b67e5e3&amp;color=0,0,0&amp;vtp=1&amp;bbb=1"/>
          <p:cNvSpPr/>
          <p:nvPr/>
        </p:nvSpPr>
        <p:spPr>
          <a:xfrm>
            <a:off x="896112" y="2872803"/>
            <a:ext cx="10507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2.读文章，了解稻草人的心理变化及其原因，填写下面的思维导图。 （8分）</a:t>
            </a:r>
            <a:endParaRPr lang="en-US" altLang="zh-CN" sz="2400" dirty="0"/>
          </a:p>
        </p:txBody>
      </p:sp>
      <p:pic>
        <p:nvPicPr>
          <p:cNvPr id="4" name="QB_5_BD.3_2#1afc55f97?vcp=1&amp;pid=d9b67e5e3&amp;color=0,0,0&amp;tib=255,255,255&amp;vip=27#3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68296" y="3478530"/>
            <a:ext cx="7461504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AN.4_1#1afc55f97.blank?vcp=1&amp;pid=d9b67e5e3&amp;color=0,0,0&amp;vpa=27&amp;vtp=1"/>
          <p:cNvSpPr/>
          <p:nvPr/>
        </p:nvSpPr>
        <p:spPr>
          <a:xfrm>
            <a:off x="5797296" y="3615690"/>
            <a:ext cx="758952" cy="475488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着急伤心</a:t>
            </a:r>
            <a:endParaRPr lang="en-US" altLang="zh-CN" dirty="0"/>
          </a:p>
        </p:txBody>
      </p:sp>
      <p:sp>
        <p:nvSpPr>
          <p:cNvPr id="6" name="QB_5_AN.5_1#1afc55f97.blank?vcp=1&amp;pid=d9b67e5e3&amp;color=0,0,0&amp;vpa=28&amp;vtp=1"/>
          <p:cNvSpPr/>
          <p:nvPr/>
        </p:nvSpPr>
        <p:spPr>
          <a:xfrm>
            <a:off x="5879592" y="4274058"/>
            <a:ext cx="694944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赶不走小蛾</a:t>
            </a:r>
            <a:endParaRPr lang="en-US" altLang="zh-CN" dirty="0"/>
          </a:p>
        </p:txBody>
      </p:sp>
      <p:sp>
        <p:nvSpPr>
          <p:cNvPr id="7" name="QB_5_AN.6_1#1afc55f97.blank?vcp=1&amp;pid=d9b67e5e3&amp;color=0,0,0&amp;vpa=29&amp;vtp=1"/>
          <p:cNvSpPr/>
          <p:nvPr/>
        </p:nvSpPr>
        <p:spPr>
          <a:xfrm>
            <a:off x="8211312" y="3615690"/>
            <a:ext cx="813816" cy="43891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惊恐</a:t>
            </a:r>
            <a:endParaRPr lang="en-US" altLang="zh-CN" dirty="0"/>
          </a:p>
        </p:txBody>
      </p:sp>
      <p:sp>
        <p:nvSpPr>
          <p:cNvPr id="8" name="QB_5_AN.7_1#1afc55f97.blank?vcp=1&amp;pid=d9b67e5e3&amp;color=0,0,0&amp;vpa=30&amp;vtp=1"/>
          <p:cNvSpPr/>
          <p:nvPr/>
        </p:nvSpPr>
        <p:spPr>
          <a:xfrm>
            <a:off x="8293608" y="4255770"/>
            <a:ext cx="813816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小蛾产卵</a:t>
            </a:r>
            <a:endParaRPr lang="en-US" altLang="zh-CN" dirty="0"/>
          </a:p>
        </p:txBody>
      </p:sp>
      <p:sp>
        <p:nvSpPr>
          <p:cNvPr id="9" name="QB_5_AN.2_1#41b5dde49&amp;bc=1">
            <a:extLst>
              <a:ext uri="{FF2B5EF4-FFF2-40B4-BE49-F238E27FC236}">
                <a16:creationId xmlns:a16="http://schemas.microsoft.com/office/drawing/2014/main" id="{A91B4E07-7A47-FF0C-3CC3-BDF3ED43C0E9}"/>
              </a:ext>
            </a:extLst>
          </p:cNvPr>
          <p:cNvSpPr txBox="1"/>
          <p:nvPr/>
        </p:nvSpPr>
        <p:spPr>
          <a:xfrm>
            <a:off x="5430012" y="1928114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4_1#ad5420816?vcp=1&amp;vopoq=1&amp;pid=d9b67e5e3&amp;color=0,0,0&amp;vtp=1&amp;bt=1&amp;bbb=1&amp;hb=1"/>
          <p:cNvSpPr/>
          <p:nvPr/>
        </p:nvSpPr>
        <p:spPr>
          <a:xfrm>
            <a:off x="896112" y="96215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理解画线句子中稻草人的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”，下面选项中分析稻草人的形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象有误的是(     )。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（3分）</a:t>
            </a:r>
            <a:endParaRPr lang="en-US" altLang="zh-CN" sz="2400" dirty="0"/>
          </a:p>
        </p:txBody>
      </p:sp>
      <p:pic>
        <p:nvPicPr>
          <p:cNvPr id="3" name="QC_5_BD.64_1#ad5420816?vcp=1&amp;vopoq=1&amp;pid=d9b67e5e3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1049020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65_1#ad5420816.bracket?vcp=1&amp;vopoq=1&amp;pid=d9b67e5e3&amp;color=0,0,0&amp;vpa=31&amp;vtp=1"/>
          <p:cNvSpPr/>
          <p:nvPr/>
        </p:nvSpPr>
        <p:spPr>
          <a:xfrm>
            <a:off x="2741581" y="150952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64_2#ad5420816.choices?vcp=1&amp;vopoq=1&amp;pid=d9b67e5e3&amp;color=0,0,0&amp;vtp=1&amp;bbb=1&amp;hb=1"/>
          <p:cNvSpPr/>
          <p:nvPr/>
        </p:nvSpPr>
        <p:spPr>
          <a:xfrm>
            <a:off x="896112" y="2065909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A.句①，稻草人希望看到老太太的笑容，表现了他的善良和对老太太的同情。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.句②，稻草人赶不走小蛾，他感到无比自责，体现了他的善良。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.句③，稻草人感到无比惊恐是因为他害怕小蛾下的子儿，体现了稻草人的无能。</a:t>
            </a:r>
            <a:endParaRPr lang="en-US" altLang="zh-CN" sz="2400" spc="-1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.句④，写出了稻草人即使不能动，也想尽最大的努力帮助主人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，体现了他的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尽职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C_5_AS.66_1#ad5420816?vcp=1&amp;vopoq=1&amp;pid=d9b67e5e3&amp;color=0,0,0&amp;vtp=1&amp;bbb=1&amp;hb=1"/>
          <p:cNvSpPr/>
          <p:nvPr/>
        </p:nvSpPr>
        <p:spPr>
          <a:xfrm>
            <a:off x="896112" y="482180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本题考查对文本的理解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。稻草人感到惊恐是因为害怕小蛾下的子儿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会危害稻子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，影响稻子的收成，自己的主人会伤心，故选C。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7_1#51e2f1f70?sp=1&amp;vcp=1&amp;pid=d9b67e5e3&amp;color=0,0,0&amp;vtp=1&amp;bt=1&amp;bbb=1"/>
          <p:cNvSpPr/>
          <p:nvPr/>
        </p:nvSpPr>
        <p:spPr>
          <a:xfrm>
            <a:off x="896112" y="291166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4.你觉得这篇文章在写法上与《巨人的花园》有什么相同点？ 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</a:t>
            </a:r>
            <a:endParaRPr lang="en-US" altLang="zh-CN" sz="2400" dirty="0"/>
          </a:p>
        </p:txBody>
      </p:sp>
      <p:sp>
        <p:nvSpPr>
          <p:cNvPr id="4" name="QB_5_AN.68_1#51e2f1f70.blank?vcp=1&amp;pid=d9b67e5e3&amp;color=0,0,0&amp;vpa=32&amp;vtp=1&amp;bbb=1"/>
          <p:cNvSpPr/>
          <p:nvPr/>
        </p:nvSpPr>
        <p:spPr>
          <a:xfrm>
            <a:off x="938180" y="3420935"/>
            <a:ext cx="997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【示例】两篇文章都抓住主人公心理变化的轨迹来推动故事情节的发展。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7579064c?vcp=1&amp;pid=e217cbca6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六、你想自己创编一个童话故事放在兰兰的绘本里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，请你按要求写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。（30分）</a:t>
            </a:r>
            <a:endParaRPr lang="en-US" altLang="zh-CN" sz="2800" dirty="0"/>
          </a:p>
        </p:txBody>
      </p:sp>
      <p:sp>
        <p:nvSpPr>
          <p:cNvPr id="3" name="QO_3_BD.69_1#6d27cb100?vcp=1&amp;pid=a7579064c&amp;color=0,0,0&amp;vtp=1&amp;bbb=1&amp;hb=1"/>
          <p:cNvSpPr/>
          <p:nvPr/>
        </p:nvSpPr>
        <p:spPr>
          <a:xfrm>
            <a:off x="896112" y="174174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童话故事伴随着我们成长，这些故事是不是都是你想要的结局呢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？请你从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读过或者学过的童话故事中选择一个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，试着改编一下。注意字迹工整，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450字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左右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。（请另附作文纸）</a:t>
            </a:r>
            <a:endParaRPr lang="en-US" altLang="zh-CN" sz="2400" dirty="0"/>
          </a:p>
        </p:txBody>
      </p:sp>
      <p:sp>
        <p:nvSpPr>
          <p:cNvPr id="4" name="QO_3_AN.70_1#6d27cb100?vcp=1&amp;pid=a7579064c&amp;color=0,0,0&amp;vtp=1&amp;bbb=1"/>
          <p:cNvSpPr/>
          <p:nvPr/>
        </p:nvSpPr>
        <p:spPr>
          <a:xfrm>
            <a:off x="896112" y="33851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274e13a6a?vcp=1&amp;pid=e217cbca6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787" y="2521267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274e13a6a?vcp=1&amp;pid=e217cbca6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兰兰很喜欢童话故事，在阅读了大量的童话故事后，她萌生了做一本童话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故事绘本的想法，请你帮帮她。</a:t>
            </a:r>
            <a:endParaRPr lang="en-US" altLang="zh-CN" sz="100" dirty="0"/>
          </a:p>
        </p:txBody>
      </p:sp>
      <p:pic>
        <p:nvPicPr>
          <p:cNvPr id="4" name="P_2_BD#274e13a6a?vcp=1&amp;pid=e217cbca6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9158" y="2498408"/>
            <a:ext cx="274320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c368d631?vcp=1&amp;pid=e217cbca6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一、请你为这本绘本制作一个书签。（6分）</a:t>
            </a:r>
            <a:endParaRPr lang="en-US" altLang="zh-CN" sz="2800" dirty="0"/>
          </a:p>
        </p:txBody>
      </p:sp>
      <p:pic>
        <p:nvPicPr>
          <p:cNvPr id="3" name="QB_3_BD.1_1#afb043002?htil=1&amp;vcp=1&amp;pid=8c368d631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79823" y="1463865"/>
            <a:ext cx="1316736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BD.1_2#afb043002?htil=1&amp;vcp=1&amp;pid=8c368d631&amp;color=0,0,0&amp;vtp=1&amp;bbb=1&amp;hs=1"/>
          <p:cNvSpPr/>
          <p:nvPr/>
        </p:nvSpPr>
        <p:spPr>
          <a:xfrm>
            <a:off x="896112" y="1317562"/>
            <a:ext cx="894283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请你补充下面的句子，并选择一句竖写在右边的书签内。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少年不知勤学苦，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一日不读十日空。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学习不怕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，只要迈步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学海无涯苦作舟。</a:t>
            </a:r>
            <a:endParaRPr lang="en-US" altLang="zh-CN" sz="2400" dirty="0"/>
          </a:p>
        </p:txBody>
      </p:sp>
      <p:sp>
        <p:nvSpPr>
          <p:cNvPr id="5" name="QB_3_AN.2_1#afb043002.blank?vcp=1&amp;pid=8c368d631&amp;color=0,0,0&amp;vpa=1&amp;vtp=1&amp;bbb=1"/>
          <p:cNvSpPr/>
          <p:nvPr/>
        </p:nvSpPr>
        <p:spPr>
          <a:xfrm>
            <a:off x="3351180" y="1848422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老来方知读书迟</a:t>
            </a:r>
            <a:endParaRPr lang="en-US" altLang="zh-CN" sz="2400" dirty="0"/>
          </a:p>
        </p:txBody>
      </p:sp>
      <p:sp>
        <p:nvSpPr>
          <p:cNvPr id="6" name="QB_3_AN.3_1#afb043002.blank?vcp=1&amp;pid=8c368d631&amp;color=0,0,0&amp;vpa=2&amp;vtp=1&amp;bbb=1"/>
          <p:cNvSpPr/>
          <p:nvPr/>
        </p:nvSpPr>
        <p:spPr>
          <a:xfrm>
            <a:off x="912780" y="2407222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一日读书一日功</a:t>
            </a:r>
            <a:endParaRPr lang="en-US" altLang="zh-CN" sz="2400" dirty="0"/>
          </a:p>
        </p:txBody>
      </p:sp>
      <p:sp>
        <p:nvSpPr>
          <p:cNvPr id="7" name="QB_3_AN.4_1#afb043002.blank?vcp=1&amp;pid=8c368d631&amp;color=0,0,0&amp;vpa=3&amp;vtp=1&amp;bbb=1"/>
          <p:cNvSpPr/>
          <p:nvPr/>
        </p:nvSpPr>
        <p:spPr>
          <a:xfrm>
            <a:off x="2131981" y="296602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根底浅</a:t>
            </a:r>
            <a:endParaRPr lang="en-US" altLang="zh-CN" sz="2400" dirty="0"/>
          </a:p>
        </p:txBody>
      </p:sp>
      <p:sp>
        <p:nvSpPr>
          <p:cNvPr id="8" name="QB_3_AN.5_1#afb043002.blank?vcp=1&amp;pid=8c368d631&amp;color=0,0,0&amp;vpa=4&amp;vtp=1&amp;bbb=1"/>
          <p:cNvSpPr/>
          <p:nvPr/>
        </p:nvSpPr>
        <p:spPr>
          <a:xfrm>
            <a:off x="4875180" y="296602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总不迟</a:t>
            </a:r>
            <a:endParaRPr lang="en-US" altLang="zh-CN" sz="2400" dirty="0"/>
          </a:p>
        </p:txBody>
      </p:sp>
      <p:sp>
        <p:nvSpPr>
          <p:cNvPr id="9" name="QB_3_AN.6_1#afb043002.blank?vcp=1&amp;pid=8c368d631&amp;color=0,0,0&amp;vpa=5&amp;vtp=1&amp;bbb=1"/>
          <p:cNvSpPr/>
          <p:nvPr/>
        </p:nvSpPr>
        <p:spPr>
          <a:xfrm>
            <a:off x="912780" y="3503232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书山有路勤为径</a:t>
            </a:r>
            <a:endParaRPr lang="en-US" altLang="zh-CN" sz="2400" dirty="0"/>
          </a:p>
        </p:txBody>
      </p:sp>
      <p:sp>
        <p:nvSpPr>
          <p:cNvPr id="10" name="QB_3_AN.7_1#afb043002?vcp=1&amp;pid=8c368d631&amp;color=0,0,0&amp;vtp=1&amp;bbb=1&amp;hs=1"/>
          <p:cNvSpPr/>
          <p:nvPr/>
        </p:nvSpPr>
        <p:spPr>
          <a:xfrm>
            <a:off x="896112" y="405409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抄写略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09c0a636?vcp=1&amp;pid=e217cbca6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二、请将绘本中的故事补充完整并完成练习。（15分）</a:t>
            </a:r>
            <a:endParaRPr lang="en-US" altLang="zh-CN" sz="2800" dirty="0"/>
          </a:p>
        </p:txBody>
      </p:sp>
      <p:sp>
        <p:nvSpPr>
          <p:cNvPr id="3" name="QM_3_BD.8_1#386cab8eb?vcp=1&amp;pid=a09c0a636&amp;color=0,0,0&amp;vtp=1&amp;bbb=1&amp;hb=1"/>
          <p:cNvSpPr/>
          <p:nvPr/>
        </p:nvSpPr>
        <p:spPr>
          <a:xfrm>
            <a:off x="896112" y="1317562"/>
            <a:ext cx="10387584" cy="47091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故事一：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王葆钓鱼时钓到了宝葫芦，他感到非常①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美满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，再也不用被拽走，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用不t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）也不冷的水洗脚丫才能了解到宝葫芦了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。王葆听宝葫芦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说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了自己的功能和用法后，兴冲冲____地跑着跳着，冲着天空大喊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太b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了！”瘦小的他感觉自己瞬间充满了力量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他永远不会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忘记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得到宝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葫芦的快乐，但更难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忘怀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的是童年时奶奶对他的守护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故事二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阿奇并不是一个普通的男孩，也不是一个平凡的厨师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，而是一个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y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）怪，但他没有超群的能力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，只是一个在餐馆做汉堡的普通小员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）了。他做汉堡时总是一面哼歌，一面用脚打着节拍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，他既ɡu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i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）巧又守规矩。直到有一天，他做出了一种咒语汉堡包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4" name="QM_3_BD.8_1#386cab8eb?vcp=1&amp;pid=a09c0a636&amp;color=0,0,0&amp;vtp=1&amp;bbb=1&amp;hb=1&amp;zzd= 1">
            <a:extLst>
              <a:ext uri="{FF2B5EF4-FFF2-40B4-BE49-F238E27FC236}">
                <a16:creationId xmlns:a16="http://schemas.microsoft.com/office/drawing/2014/main" id="{B766EF2C-E52B-6EC5-BA8B-E2FE98D27DFD}"/>
              </a:ext>
            </a:extLst>
          </p:cNvPr>
          <p:cNvSpPr/>
          <p:nvPr/>
        </p:nvSpPr>
        <p:spPr>
          <a:xfrm>
            <a:off x="10789444" y="18636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8_1#386cab8eb?vcp=1&amp;pid=a09c0a636&amp;color=0,0,0&amp;vtp=1&amp;bbb=1&amp;hb=1&amp;zzd= 2">
            <a:extLst>
              <a:ext uri="{FF2B5EF4-FFF2-40B4-BE49-F238E27FC236}">
                <a16:creationId xmlns:a16="http://schemas.microsoft.com/office/drawing/2014/main" id="{7A677D85-7319-392C-E0DC-26AD4087270A}"/>
              </a:ext>
            </a:extLst>
          </p:cNvPr>
          <p:cNvSpPr/>
          <p:nvPr/>
        </p:nvSpPr>
        <p:spPr>
          <a:xfrm>
            <a:off x="5533231" y="2397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8_1#386cab8eb?vcp=1&amp;pid=a09c0a636&amp;color=0,0,0&amp;vtp=1&amp;bbb=1&amp;hb=1&amp;zzd= 3">
            <a:extLst>
              <a:ext uri="{FF2B5EF4-FFF2-40B4-BE49-F238E27FC236}">
                <a16:creationId xmlns:a16="http://schemas.microsoft.com/office/drawing/2014/main" id="{A464FCE6-727E-AA8A-0087-F809D6795BDC}"/>
              </a:ext>
            </a:extLst>
          </p:cNvPr>
          <p:cNvSpPr/>
          <p:nvPr/>
        </p:nvSpPr>
        <p:spPr>
          <a:xfrm>
            <a:off x="5296694" y="29304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3_BD.8_1#386cab8eb?vcp=1&amp;pid=a09c0a636&amp;color=0,0,0&amp;vtp=1&amp;bbb=1&amp;hb=1&amp;zzd= 3">
            <a:extLst>
              <a:ext uri="{FF2B5EF4-FFF2-40B4-BE49-F238E27FC236}">
                <a16:creationId xmlns:a16="http://schemas.microsoft.com/office/drawing/2014/main" id="{CE763B71-86CF-A5E4-168A-F23D49B7A11B}"/>
              </a:ext>
            </a:extLst>
          </p:cNvPr>
          <p:cNvSpPr/>
          <p:nvPr/>
        </p:nvSpPr>
        <p:spPr>
          <a:xfrm>
            <a:off x="8039894" y="29304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3_BD.8_1#386cab8eb?vcp=1&amp;pid=a09c0a636&amp;color=0,0,0&amp;vtp=1&amp;bbb=1&amp;hb=1&amp;zzd= 4">
            <a:extLst>
              <a:ext uri="{FF2B5EF4-FFF2-40B4-BE49-F238E27FC236}">
                <a16:creationId xmlns:a16="http://schemas.microsoft.com/office/drawing/2014/main" id="{BCA6109E-7A11-2D3E-D031-0E7989070FA9}"/>
              </a:ext>
            </a:extLst>
          </p:cNvPr>
          <p:cNvSpPr/>
          <p:nvPr/>
        </p:nvSpPr>
        <p:spPr>
          <a:xfrm>
            <a:off x="2993232" y="34638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9_1#1b69f9c86?vcp=1&amp;pid=386cab8eb&amp;color=0,0,0&amp;vtp=1&amp;bt=1&amp;bbb=1"/>
          <p:cNvSpPr/>
          <p:nvPr/>
        </p:nvSpPr>
        <p:spPr>
          <a:xfrm>
            <a:off x="896112" y="20843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1.兰兰不认识故事中的加点字，请你帮忙注音。（5分）</a:t>
            </a:r>
            <a:endParaRPr lang="en-US" altLang="zh-CN" sz="2400" dirty="0"/>
          </a:p>
        </p:txBody>
      </p:sp>
      <p:sp>
        <p:nvSpPr>
          <p:cNvPr id="3" name="QO_4_AN.10_1#1b69f9c86?vcp=1&amp;pid=386cab8eb&amp;color=0,0,0&amp;vtp=1&amp;bbb=1"/>
          <p:cNvSpPr/>
          <p:nvPr/>
        </p:nvSpPr>
        <p:spPr>
          <a:xfrm>
            <a:off x="896112" y="26251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zhu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i; y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 chōnɡ; chònɡ;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shòu</a:t>
            </a:r>
            <a:endParaRPr lang="en-US" altLang="zh-CN" sz="2400" dirty="0"/>
          </a:p>
        </p:txBody>
      </p:sp>
      <p:sp>
        <p:nvSpPr>
          <p:cNvPr id="4" name="QO_4_BD.11_1#8385ceecd?vcp=1&amp;pid=386cab8eb&amp;color=0,0,0&amp;vtp=1&amp;bbb=1&amp;hb=1"/>
          <p:cNvSpPr/>
          <p:nvPr/>
        </p:nvSpPr>
        <p:spPr>
          <a:xfrm>
            <a:off x="896112" y="316652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2.你发现故事中有部分汉字只有拼音，请你结合语境，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在括号中补写汉字。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5分）</a:t>
            </a:r>
            <a:endParaRPr lang="en-US" altLang="zh-CN" sz="2400" dirty="0"/>
          </a:p>
        </p:txBody>
      </p:sp>
      <p:sp>
        <p:nvSpPr>
          <p:cNvPr id="5" name="QO_4_AN.12_1#8385ceecd?vcp=1&amp;pid=386cab8eb&amp;color=0,0,0&amp;vtp=1&amp;bbb=1"/>
          <p:cNvSpPr/>
          <p:nvPr/>
        </p:nvSpPr>
        <p:spPr>
          <a:xfrm>
            <a:off x="896112" y="42634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烫; 棒; 妖; 罢; 乖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_1#7ed8b6a43?vcp=1&amp;pid=386cab8eb&amp;color=0,0,0&amp;vtp=1&amp;bt=1&amp;bbb=1"/>
          <p:cNvSpPr/>
          <p:nvPr/>
        </p:nvSpPr>
        <p:spPr>
          <a:xfrm>
            <a:off x="896112" y="153758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3.兰兰想对故事中的部分词句进行调整，请你帮帮她。（5分）</a:t>
            </a:r>
            <a:endParaRPr lang="en-US" altLang="zh-CN" sz="2400" dirty="0"/>
          </a:p>
        </p:txBody>
      </p:sp>
      <p:sp>
        <p:nvSpPr>
          <p:cNvPr id="3" name="QB_5_BD.2_1#3e732836a?sp=1&amp;vcp=1&amp;pid=7ed8b6a43&amp;color=0,0,0&amp;vtp=1&amp;bbb=1"/>
          <p:cNvSpPr/>
          <p:nvPr/>
        </p:nvSpPr>
        <p:spPr>
          <a:xfrm>
            <a:off x="896112" y="208508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（1）词语①可以替换为（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美丽 幸福）；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词语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可以替换为（介绍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推荐）。（在合适的词语上画“√”）</a:t>
            </a:r>
            <a:endParaRPr lang="en-US" altLang="zh-CN" sz="2400" dirty="0"/>
          </a:p>
        </p:txBody>
      </p:sp>
      <p:sp>
        <p:nvSpPr>
          <p:cNvPr id="4" name="QB_5_BD.5_1#cbbc45a33?sp=1&amp;vcp=1&amp;pid=7ed8b6a43&amp;color=0,0,0&amp;vtp=1&amp;bbb=1"/>
          <p:cNvSpPr/>
          <p:nvPr/>
        </p:nvSpPr>
        <p:spPr>
          <a:xfrm>
            <a:off x="896112" y="318204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（2）是否要把画波浪线的词语相互替换？请你给出建议并说明原因。</a:t>
            </a:r>
            <a:endParaRPr lang="en-US" altLang="zh-CN" sz="2400" dirty="0"/>
          </a:p>
        </p:txBody>
      </p:sp>
      <p:sp>
        <p:nvSpPr>
          <p:cNvPr id="5" name="QB_5_BD.5_2#cbbc45a33?sp=1&amp;vcp=1&amp;pid=7ed8b6a43&amp;color=0,0,0&amp;vtp=1&amp;bbb=1&amp;hb=1&amp;hltap=1"/>
          <p:cNvSpPr/>
          <p:nvPr/>
        </p:nvSpPr>
        <p:spPr>
          <a:xfrm>
            <a:off x="896112" y="3723386"/>
            <a:ext cx="10387584" cy="15690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6" name="QB_5_AN.6_1#cbbc45a33?sp=1&amp;vcp=1&amp;pid=7ed8b6a43&amp;color=0,0,0&amp;vtp=1&amp;bbb=1&amp;hb=1&amp;hla=1">
            <a:extLst>
              <a:ext uri="{FF2B5EF4-FFF2-40B4-BE49-F238E27FC236}">
                <a16:creationId xmlns:a16="http://schemas.microsoft.com/office/drawing/2014/main" id="{9AF9B60D-1EFE-28BA-8691-544C0F783DD2}"/>
              </a:ext>
            </a:extLst>
          </p:cNvPr>
          <p:cNvSpPr/>
          <p:nvPr/>
        </p:nvSpPr>
        <p:spPr>
          <a:xfrm>
            <a:off x="896112" y="3697986"/>
            <a:ext cx="10387584" cy="1541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建议：不要替换。原因：“忘记”有经历的事物不再存留在记忆中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、不记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得的意思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；“忘怀”不仅有“忘记”的意思，还带有怀念的感情色彩。“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忘怀”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一词与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“童年时奶奶对他的守护”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进行搭配更合适。</a:t>
            </a:r>
            <a:endParaRPr lang="en-US" altLang="zh-CN" sz="100" dirty="0"/>
          </a:p>
        </p:txBody>
      </p:sp>
      <p:sp>
        <p:nvSpPr>
          <p:cNvPr id="7" name="QB_5_AN.3_1#3e732836a&amp;bc=1">
            <a:extLst>
              <a:ext uri="{FF2B5EF4-FFF2-40B4-BE49-F238E27FC236}">
                <a16:creationId xmlns:a16="http://schemas.microsoft.com/office/drawing/2014/main" id="{85E65A42-ADC2-3B7A-5E8D-CF5859D3AE70}"/>
              </a:ext>
            </a:extLst>
          </p:cNvPr>
          <p:cNvSpPr txBox="1"/>
          <p:nvPr/>
        </p:nvSpPr>
        <p:spPr>
          <a:xfrm>
            <a:off x="5277612" y="2237486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8" name="QB_5_AN.4_1#3e732836a&amp;bc=1">
            <a:extLst>
              <a:ext uri="{FF2B5EF4-FFF2-40B4-BE49-F238E27FC236}">
                <a16:creationId xmlns:a16="http://schemas.microsoft.com/office/drawing/2014/main" id="{F80D6D08-9042-17BF-11C0-205634FC5C12}"/>
              </a:ext>
            </a:extLst>
          </p:cNvPr>
          <p:cNvSpPr txBox="1"/>
          <p:nvPr/>
        </p:nvSpPr>
        <p:spPr>
          <a:xfrm>
            <a:off x="3753612" y="2808986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25e5aeff?vcp=1&amp;pid=e217cbca6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三、绘本中有关于季节的故事，请你按要求写内容。（5分）</a:t>
            </a:r>
            <a:endParaRPr lang="en-US" altLang="zh-CN" sz="2800" dirty="0"/>
          </a:p>
        </p:txBody>
      </p:sp>
      <p:sp>
        <p:nvSpPr>
          <p:cNvPr id="3" name="QO_3_BD.16_1#4811acc07?sp=1&amp;vcp=1&amp;pid=025e5aeff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1.选出下列句子描写季节的角度。 （3分）</a:t>
            </a:r>
            <a:endParaRPr lang="en-US" altLang="zh-CN" sz="2400" dirty="0"/>
          </a:p>
        </p:txBody>
      </p:sp>
      <p:graphicFrame>
        <p:nvGraphicFramePr>
          <p:cNvPr id="9" name="QO_3_BD.16_2#4811acc07?colgroup=33&amp;vcp=1&amp;pid=025e5aeff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30253"/>
              </p:ext>
            </p:extLst>
          </p:nvPr>
        </p:nvGraphicFramePr>
        <p:xfrm>
          <a:off x="896112" y="1928432"/>
          <a:ext cx="10369296" cy="1471041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71041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A.把自然现象当人来写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.抓住动物的活动来表现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.抓住典型事物直接描写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QB_4_BD.17_1#0e175e979?vcp=1&amp;pid=4811acc07&amp;color=0,0,0&amp;vtp=1&amp;bbb=1"/>
          <p:cNvSpPr/>
          <p:nvPr/>
        </p:nvSpPr>
        <p:spPr>
          <a:xfrm>
            <a:off x="896112" y="3528632"/>
            <a:ext cx="10507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（1）啊，河流醒来了！三月的桃花水，舞动着绮丽的朝霞，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向前流啊。(   )</a:t>
            </a:r>
            <a:endParaRPr lang="en-US" altLang="zh-CN" sz="2400" dirty="0"/>
          </a:p>
        </p:txBody>
      </p:sp>
      <p:sp>
        <p:nvSpPr>
          <p:cNvPr id="6" name="QB_4_AN.18_1#0e175e979.bracket?vcp=1&amp;pid=4811acc07&amp;color=0,0,0&amp;vpa=6&amp;vtp=1"/>
          <p:cNvSpPr/>
          <p:nvPr/>
        </p:nvSpPr>
        <p:spPr>
          <a:xfrm>
            <a:off x="10666381" y="351720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4_AS.19_1#0e175e979?vcp=1&amp;pid=4811acc07&amp;color=0,0,0&amp;vtp=1&amp;bbb=1"/>
          <p:cNvSpPr/>
          <p:nvPr/>
        </p:nvSpPr>
        <p:spPr>
          <a:xfrm>
            <a:off x="896112" y="4068445"/>
            <a:ext cx="1051560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河水流动是自然现象，“河流醒来了”运用了拟人的手法，故选A。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0_1#505e96874?vcp=1&amp;pid=4811acc07&amp;color=0,0,0&amp;vtp=1&amp;bt=1&amp;bbb=1&amp;hb=1"/>
          <p:cNvSpPr/>
          <p:nvPr/>
        </p:nvSpPr>
        <p:spPr>
          <a:xfrm>
            <a:off x="896112" y="20907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（2）秋天到了，各色菊花开放了，黄澄澄的稻谷成熟了，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柿子也挂满了枝头。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)</a:t>
            </a:r>
            <a:endParaRPr lang="en-US" altLang="zh-CN" sz="2400" dirty="0"/>
          </a:p>
        </p:txBody>
      </p:sp>
      <p:sp>
        <p:nvSpPr>
          <p:cNvPr id="3" name="QB_4_AN.21_1#505e96874.bracket?vcp=1&amp;pid=4811acc07&amp;color=0,0,0&amp;vpa=7&amp;vtp=1"/>
          <p:cNvSpPr/>
          <p:nvPr/>
        </p:nvSpPr>
        <p:spPr>
          <a:xfrm>
            <a:off x="1065180" y="263807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4_AS.22_1#505e96874?vcp=1&amp;pid=4811acc07&amp;color=0,0,0&amp;vtp=1&amp;bbb=1"/>
          <p:cNvSpPr/>
          <p:nvPr/>
        </p:nvSpPr>
        <p:spPr>
          <a:xfrm>
            <a:off x="896112" y="318779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“菊花”“稻谷”“柿子”都是秋天典型的事物，故选C。</a:t>
            </a:r>
            <a:endParaRPr lang="en-US" altLang="zh-CN" sz="2400" dirty="0"/>
          </a:p>
        </p:txBody>
      </p:sp>
      <p:sp>
        <p:nvSpPr>
          <p:cNvPr id="5" name="QB_4_BD.23_1#c69f74efa?vcp=1&amp;pid=4811acc07&amp;color=0,0,0&amp;vtp=1&amp;bbb=1"/>
          <p:cNvSpPr/>
          <p:nvPr/>
        </p:nvSpPr>
        <p:spPr>
          <a:xfrm>
            <a:off x="896112" y="372246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（3）夏天，烈日当空，狗吐着舌头，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蝉在树上烦躁地鸣叫着。(   )</a:t>
            </a:r>
            <a:endParaRPr lang="en-US" altLang="zh-CN" sz="2400" dirty="0"/>
          </a:p>
        </p:txBody>
      </p:sp>
      <p:sp>
        <p:nvSpPr>
          <p:cNvPr id="6" name="QB_4_AN.24_1#c69f74efa.bracket?vcp=1&amp;pid=4811acc07&amp;color=0,0,0&amp;vpa=8&amp;vtp=1"/>
          <p:cNvSpPr/>
          <p:nvPr/>
        </p:nvSpPr>
        <p:spPr>
          <a:xfrm>
            <a:off x="9447181" y="3711034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B_4_AS.25_1#c69f74efa?vcp=1&amp;pid=4811acc07&amp;color=0,0,0&amp;vtp=1&amp;bbb=1"/>
          <p:cNvSpPr/>
          <p:nvPr/>
        </p:nvSpPr>
        <p:spPr>
          <a:xfrm>
            <a:off x="896112" y="425713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狗热得吐着舌头以及蝉鸣都是夏天动物的活动，故选B。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1195</Words>
  <Application>Microsoft Office PowerPoint</Application>
  <PresentationFormat>宽屏</PresentationFormat>
  <Paragraphs>223</Paragraphs>
  <Slides>27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5" baseType="lpstr">
      <vt:lpstr>Heiti SC Medium</vt:lpstr>
      <vt:lpstr>Microsoft YaHei Bold</vt:lpstr>
      <vt:lpstr>华文细黑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2025-01-24T07:04:41Z</dcterms:created>
  <dcterms:modified xsi:type="dcterms:W3CDTF">2025-01-24T07:06:26Z</dcterms:modified>
  <cp:category/>
  <cp:contentStatus/>
</cp:coreProperties>
</file>