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4" r:id="rId10"/>
    <p:sldId id="265" r:id="rId11"/>
    <p:sldId id="266" r:id="rId12"/>
    <p:sldId id="267" r:id="rId13"/>
    <p:sldId id="268" r:id="rId14"/>
    <p:sldId id="271" r:id="rId15"/>
    <p:sldId id="269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49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0201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78118c6a040d4d3326#tid=678f493258ebf60009e437c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1_1#6b86b03a7?vcp=1&amp;vopoq=1&amp;pid=22357fe78&amp;color=0,0,0&amp;vtp=1&amp;bt=1&amp;bbb=1&amp;hb=1"/>
          <p:cNvSpPr/>
          <p:nvPr/>
        </p:nvSpPr>
        <p:spPr>
          <a:xfrm>
            <a:off x="896112" y="206984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4.街巷深处有校园,同学们正在了解作家笔下的动物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,下列理解正确的一项是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4_AN.32_1#6b86b03a7.bracket?vcp=1&amp;vopoq=1&amp;pid=22357fe78&amp;color=0,0,0&amp;vpa=13&amp;vtp=1"/>
          <p:cNvSpPr/>
          <p:nvPr/>
        </p:nvSpPr>
        <p:spPr>
          <a:xfrm>
            <a:off x="1217580" y="261721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31_2#6b86b03a7.choices?vcp=1&amp;vopoq=1&amp;pid=22357fe78&amp;color=0,0,0&amp;vtp=1&amp;bbb=1"/>
          <p:cNvSpPr/>
          <p:nvPr/>
        </p:nvSpPr>
        <p:spPr>
          <a:xfrm>
            <a:off x="896112" y="317817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A.在丰子恺笔下,鹅走路时像京剧里的净角出场一样小心翼翼。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.叶·诺索夫对白公鹅的种种行为虽然讨厌,却也无可奈何。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.老舍看到母鸡如“英雄”一样护着小鸡,于是他再也不讨厌母鸡了。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3_1#b6464ba76?sp=1&amp;vcp=1&amp;pid=22357fe78&amp;color=0,0,0&amp;vtp=1&amp;bt=1&amp;bbb=1&amp;hb=1"/>
          <p:cNvSpPr/>
          <p:nvPr/>
        </p:nvSpPr>
        <p:spPr>
          <a:xfrm>
            <a:off x="896112" y="1977199"/>
            <a:ext cx="10387584" cy="28861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5.下课了,同学们聚在一起玩文字游戏,请将每一选项中的一个错别字圈出来,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并改正在后面的横线上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。（3分）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.潇洒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遭殃 分辨 </a:t>
            </a:r>
            <a:r>
              <a:rPr lang="en-US" altLang="zh-CN" sz="2400" b="0" i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凸兀森郁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.晌午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膨大 徜若 </a:t>
            </a:r>
            <a:r>
              <a:rPr lang="en-US" altLang="zh-CN" sz="2400" b="0" i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一丝不苟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atinLnBrk="1">
              <a:lnSpc>
                <a:spcPts val="6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.脸颊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胳膊 拂拭 </a:t>
            </a:r>
            <a:r>
              <a:rPr lang="en-US" altLang="zh-CN" sz="2400" b="0" i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隐型战机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3450" b="0" i="0" u="sng" kern="0" spc="-99900">
                <a:solidFill>
                  <a:srgbClr val="FF00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3" name="QB_4_AN.34_1#b6464ba76.blank?vcp=1&amp;pid=22357fe78&amp;color=0,0,0&amp;vpa=14&amp;vtp=1&amp;bbb=1"/>
          <p:cNvSpPr/>
          <p:nvPr/>
        </p:nvSpPr>
        <p:spPr>
          <a:xfrm>
            <a:off x="4849780" y="3066860"/>
            <a:ext cx="8683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突</a:t>
            </a:r>
            <a:endParaRPr lang="en-US" altLang="zh-CN" sz="100" dirty="0">
              <a:solidFill>
                <a:srgbClr val="FF0000"/>
              </a:solidFill>
            </a:endParaRPr>
          </a:p>
        </p:txBody>
      </p:sp>
      <p:pic>
        <p:nvPicPr>
          <p:cNvPr id="4" name="QB_4_AN.35_1#b6464ba76?vcp=1&amp;pid=22357fe78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60112" y="3205924"/>
            <a:ext cx="329184" cy="32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4_AN.36_1#b6464ba76.blank?vcp=1&amp;pid=22357fe78&amp;color=0,0,0&amp;vpa=15&amp;vtp=1&amp;bbb=1"/>
          <p:cNvSpPr/>
          <p:nvPr/>
        </p:nvSpPr>
        <p:spPr>
          <a:xfrm>
            <a:off x="4824380" y="3625660"/>
            <a:ext cx="9255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倘</a:t>
            </a:r>
            <a:endParaRPr lang="en-US" altLang="zh-CN" sz="100" dirty="0">
              <a:solidFill>
                <a:srgbClr val="FF0000"/>
              </a:solidFill>
            </a:endParaRPr>
          </a:p>
        </p:txBody>
      </p:sp>
      <p:pic>
        <p:nvPicPr>
          <p:cNvPr id="6" name="QB_4_AN.37_1#b6464ba76?vcp=1&amp;pid=22357fe78&amp;color=0,0,0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4712" y="3767264"/>
            <a:ext cx="347472" cy="32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4_AN.38_1#b6464ba76.blank?vcp=1&amp;pid=22357fe78&amp;color=0,0,0&amp;vpa=16&amp;vtp=1&amp;bbb=1"/>
          <p:cNvSpPr/>
          <p:nvPr/>
        </p:nvSpPr>
        <p:spPr>
          <a:xfrm>
            <a:off x="4824380" y="4427347"/>
            <a:ext cx="92551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形</a:t>
            </a:r>
            <a:endParaRPr lang="en-US" altLang="zh-CN" sz="100" dirty="0">
              <a:solidFill>
                <a:srgbClr val="FF0000"/>
              </a:solidFill>
            </a:endParaRPr>
          </a:p>
        </p:txBody>
      </p:sp>
      <p:pic>
        <p:nvPicPr>
          <p:cNvPr id="8" name="QB_4_AN.39_1#b6464ba76?vcp=1&amp;pid=22357fe78&amp;color=0,0,0&amp;tib=255,255,255&amp;iip=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4712" y="4472241"/>
            <a:ext cx="374904" cy="33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0_1#6d82a1e77?vcp=1&amp;vopoq=1&amp;pid=22357fe78&amp;color=0,0,0&amp;vtp=1&amp;bt=1&amp;bbb=1&amp;hb=1"/>
          <p:cNvSpPr/>
          <p:nvPr/>
        </p:nvSpPr>
        <p:spPr>
          <a:xfrm>
            <a:off x="896112" y="263680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6.乡村,也构成了管城的一道风景。我们看到村干部如____一般,勤勤恳恳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,紧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抓村容村貌治理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,踏踏实实为村民服务。（填序号）（1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分）(     )</a:t>
            </a:r>
            <a:endParaRPr lang="en-US" altLang="zh-CN" sz="2400" dirty="0"/>
          </a:p>
        </p:txBody>
      </p:sp>
      <p:sp>
        <p:nvSpPr>
          <p:cNvPr id="3" name="QC_4_AN.41_1#6d82a1e77.bracket?vcp=1&amp;vopoq=1&amp;pid=22357fe78&amp;color=0,0,0&amp;vpa=17&amp;vtp=1"/>
          <p:cNvSpPr/>
          <p:nvPr/>
        </p:nvSpPr>
        <p:spPr>
          <a:xfrm>
            <a:off x="9142381" y="3184176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40_2#6d82a1e77.choices?vcp=1&amp;vopoq=1&amp;pid=22357fe78&amp;color=0,0,0&amp;vtp=1&amp;bbb=1"/>
          <p:cNvSpPr/>
          <p:nvPr/>
        </p:nvSpPr>
        <p:spPr>
          <a:xfrm>
            <a:off x="896112" y="373389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538728" algn="l"/>
                <a:tab pos="70647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.铁公鸡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B.老黄牛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.千里马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6_1#2011b7d27?sp=1&amp;vcp=1&amp;pid=22357fe78&amp;color=0,0,0&amp;vtp=1&amp;bt=1&amp;bbb=1&amp;hb=1"/>
          <p:cNvSpPr/>
          <p:nvPr/>
        </p:nvSpPr>
        <p:spPr>
          <a:xfrm>
            <a:off x="896112" y="1462709"/>
            <a:ext cx="10387584" cy="1452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7.体会句子中冒号的用法,用这样的方式介绍自己居住的小区。（2分）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如今的乡村发生了巨大变化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：宽阔的柏油马路让村民出行更为方便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,门前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的花草美化了环境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,文化活动中心各种各样的活动丰富了大家的生活。</a:t>
            </a:r>
            <a:endParaRPr lang="en-US" altLang="zh-CN" sz="2400" dirty="0"/>
          </a:p>
        </p:txBody>
      </p:sp>
      <p:sp>
        <p:nvSpPr>
          <p:cNvPr id="3" name="QB_4_BD.46_2#2011b7d27?sp=1&amp;vcp=1&amp;pid=22357fe78&amp;color=0,0,0&amp;vtp=1&amp;bbb=1&amp;hb=1"/>
          <p:cNvSpPr/>
          <p:nvPr/>
        </p:nvSpPr>
        <p:spPr>
          <a:xfrm>
            <a:off x="896112" y="2974834"/>
            <a:ext cx="1038758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</a:t>
            </a:r>
            <a:endParaRPr lang="en-US" altLang="zh-CN" sz="2400" dirty="0"/>
          </a:p>
        </p:txBody>
      </p:sp>
      <p:sp>
        <p:nvSpPr>
          <p:cNvPr id="4" name="QB_4_AN.47_1#2011b7d27.blank?vcp=1&amp;pid=22357fe78&amp;color=0,0,0&amp;vpa=18&amp;vtp=1&amp;bbb=1&amp;hb=1"/>
          <p:cNvSpPr/>
          <p:nvPr/>
        </p:nvSpPr>
        <p:spPr>
          <a:xfrm>
            <a:off x="896112" y="2943655"/>
            <a:ext cx="10387584" cy="9514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37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【示例】我住的小区环境优美：绿树成荫的小路干净整洁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，小区中央的健身小广场充满了欢声笑语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，各色的鲜花环绕在每栋楼的周围。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8_1#5454029ed?sp=1&amp;vcp=1&amp;pid=22357fe78&amp;color=0,0,0&amp;vtp=1&amp;bbb=1&amp;hb=1&amp;hltap=1"/>
          <p:cNvSpPr/>
          <p:nvPr/>
        </p:nvSpPr>
        <p:spPr>
          <a:xfrm>
            <a:off x="896112" y="1333457"/>
            <a:ext cx="10387584" cy="24453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8.照样子,用一组连续的动作写出小区里人们活动时的情景。（2分）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小区的游泳馆里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,孩子们跳入水中,双脚向后蹬,双手向外划,溅起串串水花。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3" name="QB_4_AN.49_1#5454029ed?sp=1&amp;vcp=1&amp;pid=22357fe78&amp;color=0,0,0&amp;vtp=1&amp;bbb=1&amp;hb=1&amp;hla=1">
            <a:extLst>
              <a:ext uri="{FF2B5EF4-FFF2-40B4-BE49-F238E27FC236}">
                <a16:creationId xmlns:a16="http://schemas.microsoft.com/office/drawing/2014/main" id="{0A40620A-4D55-2F29-9ACC-65E76EBAB328}"/>
              </a:ext>
            </a:extLst>
          </p:cNvPr>
          <p:cNvSpPr/>
          <p:nvPr/>
        </p:nvSpPr>
        <p:spPr>
          <a:xfrm>
            <a:off x="896112" y="2335615"/>
            <a:ext cx="10387584" cy="14016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示例】小区的篮球场上正在进行一场激烈的篮球赛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，一个大哥哥像闪电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一样绕过一名防守队员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，双手把球高高举起,向上一跃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，球被准确无误地投进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了篮筐。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45278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40c3421b3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基础情境新题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d06500e61?vcp=1&amp;pid=40c3421b3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8987" y="3076258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d06500e61?vcp=1&amp;pid=40c3421b3&amp;color=0,0,0&amp;vtp=1&amp;bt=1&amp;bbb=1"/>
          <p:cNvSpPr/>
          <p:nvPr/>
        </p:nvSpPr>
        <p:spPr>
          <a:xfrm>
            <a:off x="896112" y="291166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40分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lang="en-US" altLang="zh-CN" sz="100" dirty="0"/>
          </a:p>
        </p:txBody>
      </p:sp>
      <p:pic>
        <p:nvPicPr>
          <p:cNvPr id="4" name="P_2_BD#d06500e61?vcp=1&amp;pid=40c3421b3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95358" y="3053398"/>
            <a:ext cx="274320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5769cc4c?vcp=1&amp;pid=40c3421b3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一、阅读下面的文字，完成练习。（16分）</a:t>
            </a:r>
            <a:endParaRPr lang="en-US" altLang="zh-CN" sz="2800" dirty="0"/>
          </a:p>
        </p:txBody>
      </p:sp>
      <p:sp>
        <p:nvSpPr>
          <p:cNvPr id="3" name="QM_3_BD.1_1#71e191779?vcp=1&amp;pid=55769cc4c&amp;color=0,0,0&amp;vtp=1&amp;bbb=1&amp;hb=1"/>
          <p:cNvSpPr/>
          <p:nvPr/>
        </p:nvSpPr>
        <p:spPr>
          <a:xfrm>
            <a:off x="896112" y="1317562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乡村小院的风景是朴素（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）的，也是最动人的。这里没有（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灯火辉煌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炊烟袅袅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）,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一眼就能看到在空中翱翔的xiónɡ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yīnɡ（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）；这里没有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车水马龙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鸡犬相闻），是如此的静谧与和谐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。许多人家会在农院前用篱</a:t>
            </a:r>
            <a:endParaRPr lang="en-US" altLang="zh-CN" sz="100" b="0" i="0" kern="0" spc="-9990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）笆围出一个小园，它便是乡村人家生活的wèi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jiè（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）。在小园里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们会种上白菜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、萝卜、豆角、草莓等多种蔬菜，还会种植各类花朵。芍药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、fè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）仙、鸡冠花、大丽菊等依着时令，按顺xù（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）开放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。美丽的蝴蝶在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花丛中翩翩起舞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，蜻蜓也时常来这里聚会，倘若你有机会见到这幅画面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，你一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定会不自觉地吟出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《四时田园杂兴（其二十五）》里的“____，____”这句诗。</a:t>
            </a:r>
            <a:endParaRPr lang="en-US" altLang="zh-CN" sz="2400" dirty="0"/>
          </a:p>
        </p:txBody>
      </p:sp>
      <p:sp>
        <p:nvSpPr>
          <p:cNvPr id="4" name="QM_3_BD.1_1#71e191779?vcp=1&amp;pid=55769cc4c&amp;color=0,0,0&amp;vtp=1&amp;bbb=1&amp;hb=1&amp;zzd= 1">
            <a:extLst>
              <a:ext uri="{FF2B5EF4-FFF2-40B4-BE49-F238E27FC236}">
                <a16:creationId xmlns:a16="http://schemas.microsoft.com/office/drawing/2014/main" id="{FD31C49B-6181-BE1A-3D70-A78941DC29A6}"/>
              </a:ext>
            </a:extLst>
          </p:cNvPr>
          <p:cNvSpPr/>
          <p:nvPr/>
        </p:nvSpPr>
        <p:spPr>
          <a:xfrm>
            <a:off x="4077494" y="1889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1_1#71e191779?vcp=1&amp;pid=55769cc4c&amp;color=0,0,0&amp;vtp=1&amp;bbb=1&amp;hb=1&amp;zzd= 1">
            <a:extLst>
              <a:ext uri="{FF2B5EF4-FFF2-40B4-BE49-F238E27FC236}">
                <a16:creationId xmlns:a16="http://schemas.microsoft.com/office/drawing/2014/main" id="{B2C80BC7-042D-36E5-5720-E858F76D9B9D}"/>
              </a:ext>
            </a:extLst>
          </p:cNvPr>
          <p:cNvSpPr/>
          <p:nvPr/>
        </p:nvSpPr>
        <p:spPr>
          <a:xfrm>
            <a:off x="4382294" y="1889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3_BD.1_1#71e191779?vcp=1&amp;pid=55769cc4c&amp;color=0,0,0&amp;vtp=1&amp;bbb=1&amp;hb=1&amp;zzd= 3">
            <a:extLst>
              <a:ext uri="{FF2B5EF4-FFF2-40B4-BE49-F238E27FC236}">
                <a16:creationId xmlns:a16="http://schemas.microsoft.com/office/drawing/2014/main" id="{88AF0179-2A05-F871-4546-CA7CC81194D7}"/>
              </a:ext>
            </a:extLst>
          </p:cNvPr>
          <p:cNvSpPr/>
          <p:nvPr/>
        </p:nvSpPr>
        <p:spPr>
          <a:xfrm>
            <a:off x="10630694" y="30066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_1#32661539c?vcp=1&amp;pid=71e191779&amp;color=0,0,0&amp;vtp=1&amp;bt=1&amp;bbb=1"/>
          <p:cNvSpPr/>
          <p:nvPr/>
        </p:nvSpPr>
        <p:spPr>
          <a:xfrm>
            <a:off x="896112" y="1439862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1.根据拼音写汉字，并给加点字注音。（6分）</a:t>
            </a:r>
            <a:endParaRPr lang="en-US" altLang="zh-CN" sz="2400" dirty="0"/>
          </a:p>
        </p:txBody>
      </p:sp>
      <p:sp>
        <p:nvSpPr>
          <p:cNvPr id="3" name="QO_4_AN.3_1#32661539c?vcp=1&amp;pid=71e191779&amp;color=0,0,0&amp;vtp=1&amp;bbb=1"/>
          <p:cNvSpPr/>
          <p:nvPr/>
        </p:nvSpPr>
        <p:spPr>
          <a:xfrm>
            <a:off x="896112" y="1942845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pǔ; sù; 雄鹰; lí; 慰藉; 凤; 序</a:t>
            </a:r>
            <a:endParaRPr lang="en-US" altLang="zh-CN" sz="2400" dirty="0"/>
          </a:p>
        </p:txBody>
      </p:sp>
      <p:sp>
        <p:nvSpPr>
          <p:cNvPr id="4" name="QB_4_BD.4_1#d070f9d17?sp=1&amp;vcp=1&amp;pid=71e191779&amp;color=0,0,0&amp;vtp=1&amp;bbb=1"/>
          <p:cNvSpPr/>
          <p:nvPr/>
        </p:nvSpPr>
        <p:spPr>
          <a:xfrm>
            <a:off x="896112" y="2439669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2.下面是语段中出现的多音字，请分别写出其读音并组词。（4分）</a:t>
            </a:r>
            <a:endParaRPr lang="en-US" altLang="zh-CN" sz="2400" dirty="0"/>
          </a:p>
        </p:txBody>
      </p:sp>
      <p:sp>
        <p:nvSpPr>
          <p:cNvPr id="5" name="QB_4_BD.4_2#d070f9d17?bid=1&amp;vcp=1&amp;pid=71e191779&amp;color=0,0,0&amp;vtp=1"/>
          <p:cNvSpPr/>
          <p:nvPr/>
        </p:nvSpPr>
        <p:spPr>
          <a:xfrm>
            <a:off x="1586676" y="2930335"/>
            <a:ext cx="3497263" cy="9444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)鸡冠花</a:t>
            </a:r>
            <a:endParaRPr lang="en-US" altLang="zh-CN" sz="2400" dirty="0"/>
          </a:p>
          <a:p>
            <a:pPr algn="l"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lang="en-US" altLang="zh-CN" sz="2400" dirty="0"/>
          </a:p>
        </p:txBody>
      </p:sp>
      <p:sp>
        <p:nvSpPr>
          <p:cNvPr id="6" name="QB_4_BD.4_3#d070f9d17?vcp=1&amp;pid=71e191779&amp;color=0,0,0&amp;vtp=1&amp;bbb=1"/>
          <p:cNvSpPr/>
          <p:nvPr/>
        </p:nvSpPr>
        <p:spPr>
          <a:xfrm>
            <a:off x="689218" y="4235730"/>
            <a:ext cx="69056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卜</a:t>
            </a:r>
            <a:endParaRPr lang="en-US" altLang="zh-CN" sz="2400" dirty="0"/>
          </a:p>
        </p:txBody>
      </p:sp>
      <p:sp>
        <p:nvSpPr>
          <p:cNvPr id="7" name="QB_4_BD.4_4#d070f9d17?bid=2&amp;vcp=1&amp;pid=71e191779&amp;color=0,0,0&amp;vtp=1"/>
          <p:cNvSpPr/>
          <p:nvPr/>
        </p:nvSpPr>
        <p:spPr>
          <a:xfrm>
            <a:off x="1589607" y="3995255"/>
            <a:ext cx="3192463" cy="9444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)萝卜</a:t>
            </a:r>
            <a:endParaRPr lang="en-US" altLang="zh-CN" sz="2400" dirty="0"/>
          </a:p>
          <a:p>
            <a:pPr algn="l"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)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lang="en-US" altLang="zh-CN" sz="2400" dirty="0"/>
          </a:p>
        </p:txBody>
      </p:sp>
      <p:sp>
        <p:nvSpPr>
          <p:cNvPr id="8" name="QB_4_AN.5_1#d070f9d17.bracket?vcp=1&amp;pid=71e191779&amp;color=0,0,0&amp;vpa=1&amp;vtp=1"/>
          <p:cNvSpPr/>
          <p:nvPr/>
        </p:nvSpPr>
        <p:spPr>
          <a:xfrm>
            <a:off x="1755745" y="2940876"/>
            <a:ext cx="8302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ɡu</a:t>
            </a: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2400" dirty="0"/>
          </a:p>
        </p:txBody>
      </p:sp>
      <p:sp>
        <p:nvSpPr>
          <p:cNvPr id="9" name="QB_4_AN.6_1#d070f9d17.bracket?vcp=1&amp;pid=71e191779&amp;color=0,0,0&amp;vpa=2&amp;vtp=1"/>
          <p:cNvSpPr/>
          <p:nvPr/>
        </p:nvSpPr>
        <p:spPr>
          <a:xfrm>
            <a:off x="1755745" y="3427158"/>
            <a:ext cx="8302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ɡu</a:t>
            </a: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2400" dirty="0"/>
          </a:p>
        </p:txBody>
      </p:sp>
      <p:sp>
        <p:nvSpPr>
          <p:cNvPr id="10" name="QB_4_AN.7_1#d070f9d17.blank?vcp=1&amp;pid=71e191779&amp;color=0,0,0&amp;vpa=3&amp;vtp=1"/>
          <p:cNvSpPr/>
          <p:nvPr/>
        </p:nvSpPr>
        <p:spPr>
          <a:xfrm>
            <a:off x="2822545" y="3389058"/>
            <a:ext cx="2049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【示例】冠军</a:t>
            </a:r>
            <a:endParaRPr lang="en-US" altLang="zh-CN" sz="2400" dirty="0"/>
          </a:p>
        </p:txBody>
      </p:sp>
      <p:sp>
        <p:nvSpPr>
          <p:cNvPr id="11" name="QB_4_AN.8_1#d070f9d17.bracket?vcp=1&amp;pid=71e191779&amp;color=0,0,0&amp;vpa=4&amp;vtp=1"/>
          <p:cNvSpPr/>
          <p:nvPr/>
        </p:nvSpPr>
        <p:spPr>
          <a:xfrm>
            <a:off x="1758676" y="4005796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bo</a:t>
            </a:r>
            <a:endParaRPr lang="en-US" altLang="zh-CN" sz="2400" dirty="0"/>
          </a:p>
        </p:txBody>
      </p:sp>
      <p:sp>
        <p:nvSpPr>
          <p:cNvPr id="12" name="QB_4_AN.9_1#d070f9d17.bracket?vcp=1&amp;pid=71e191779&amp;color=0,0,0&amp;vpa=5&amp;vtp=1"/>
          <p:cNvSpPr/>
          <p:nvPr/>
        </p:nvSpPr>
        <p:spPr>
          <a:xfrm>
            <a:off x="1758676" y="4492080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bǔ</a:t>
            </a:r>
            <a:endParaRPr lang="en-US" altLang="zh-CN" sz="2400" dirty="0"/>
          </a:p>
        </p:txBody>
      </p:sp>
      <p:sp>
        <p:nvSpPr>
          <p:cNvPr id="13" name="QB_4_AN.10_1#d070f9d17.blank?vcp=1&amp;pid=71e191779&amp;color=0,0,0&amp;vpa=6&amp;vtp=1"/>
          <p:cNvSpPr/>
          <p:nvPr/>
        </p:nvSpPr>
        <p:spPr>
          <a:xfrm>
            <a:off x="2520676" y="4453980"/>
            <a:ext cx="2049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【示例】占卜</a:t>
            </a:r>
            <a:endParaRPr lang="en-US" altLang="zh-CN" sz="2400" dirty="0"/>
          </a:p>
        </p:txBody>
      </p:sp>
      <p:sp>
        <p:nvSpPr>
          <p:cNvPr id="14" name="QB_4_BD.4_2#d070f9d17?bid=1&amp;vcp=1&amp;pid=71e191779&amp;color=0,0,0&amp;vtp=1">
            <a:extLst>
              <a:ext uri="{FF2B5EF4-FFF2-40B4-BE49-F238E27FC236}">
                <a16:creationId xmlns:a16="http://schemas.microsoft.com/office/drawing/2014/main" id="{07A51F40-86FA-F936-BFD6-F21775B6B35C}"/>
              </a:ext>
            </a:extLst>
          </p:cNvPr>
          <p:cNvSpPr/>
          <p:nvPr/>
        </p:nvSpPr>
        <p:spPr>
          <a:xfrm>
            <a:off x="896113" y="3217672"/>
            <a:ext cx="449263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冠</a:t>
            </a:r>
            <a:endParaRPr lang="en-US" altLang="zh-CN" sz="2400" dirty="0"/>
          </a:p>
          <a:p>
            <a:pPr algn="l" latinLnBrk="1">
              <a:lnSpc>
                <a:spcPct val="136000"/>
              </a:lnSpc>
            </a:pPr>
            <a:endParaRPr lang="en-US" altLang="zh-CN" sz="2400" dirty="0"/>
          </a:p>
        </p:txBody>
      </p:sp>
      <p:sp>
        <p:nvSpPr>
          <p:cNvPr id="15" name="SystemAddBraceShape">
            <a:extLst>
              <a:ext uri="{FF2B5EF4-FFF2-40B4-BE49-F238E27FC236}">
                <a16:creationId xmlns:a16="http://schemas.microsoft.com/office/drawing/2014/main" id="{26D67C9D-02D7-9683-B989-81B05EA2A848}"/>
              </a:ext>
            </a:extLst>
          </p:cNvPr>
          <p:cNvSpPr/>
          <p:nvPr/>
        </p:nvSpPr>
        <p:spPr>
          <a:xfrm>
            <a:off x="1332676" y="3184335"/>
            <a:ext cx="76200" cy="564134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SystemAddBraceShape">
            <a:extLst>
              <a:ext uri="{FF2B5EF4-FFF2-40B4-BE49-F238E27FC236}">
                <a16:creationId xmlns:a16="http://schemas.microsoft.com/office/drawing/2014/main" id="{101C98E2-1D6A-E77E-115B-908375F53AA5}"/>
              </a:ext>
            </a:extLst>
          </p:cNvPr>
          <p:cNvSpPr/>
          <p:nvPr/>
        </p:nvSpPr>
        <p:spPr>
          <a:xfrm>
            <a:off x="1335607" y="4249255"/>
            <a:ext cx="76200" cy="564134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1_1#9494a50a7?vcp=1&amp;pid=71e191779&amp;color=0,0,0&amp;vtp=1&amp;bt=1&amp;bbb=1"/>
          <p:cNvSpPr/>
          <p:nvPr/>
        </p:nvSpPr>
        <p:spPr>
          <a:xfrm>
            <a:off x="896112" y="153825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3.用“√”选出文中括号内符合语境的词语。（2分）</a:t>
            </a:r>
            <a:endParaRPr lang="en-US" altLang="zh-CN" sz="2400" dirty="0"/>
          </a:p>
        </p:txBody>
      </p:sp>
      <p:sp>
        <p:nvSpPr>
          <p:cNvPr id="3" name="QO_4_AN.12_1#9494a50a7?vcp=1&amp;pid=71e191779&amp;color=0,0,0&amp;vtp=1&amp;bbb=1"/>
          <p:cNvSpPr/>
          <p:nvPr/>
        </p:nvSpPr>
        <p:spPr>
          <a:xfrm>
            <a:off x="896112" y="20790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灯火辉煌√; 车水马龙√</a:t>
            </a:r>
            <a:endParaRPr lang="en-US" altLang="zh-CN" sz="2400" dirty="0"/>
          </a:p>
        </p:txBody>
      </p:sp>
      <p:sp>
        <p:nvSpPr>
          <p:cNvPr id="4" name="QO_4_BD.13_1#196b26d1a?vcp=1&amp;pid=71e191779&amp;color=0,0,0&amp;vtp=1&amp;bbb=1"/>
          <p:cNvSpPr/>
          <p:nvPr/>
        </p:nvSpPr>
        <p:spPr>
          <a:xfrm>
            <a:off x="896112" y="261375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4.语段中有一句话存在语病，请用修改符号在文中进行修改。（2分）</a:t>
            </a:r>
            <a:endParaRPr lang="en-US" altLang="zh-CN" sz="2400" dirty="0"/>
          </a:p>
        </p:txBody>
      </p:sp>
      <p:sp>
        <p:nvSpPr>
          <p:cNvPr id="5" name="QO_4_AN.14_1#196b26d1a?vcp=1&amp;pid=71e191779&amp;color=0,0,0&amp;vtp=1&amp;bbb=1&amp;hb=1"/>
          <p:cNvSpPr/>
          <p:nvPr/>
        </p:nvSpPr>
        <p:spPr>
          <a:xfrm>
            <a:off x="896112" y="315509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【提示】删去“人们会种上白菜、萝卜、豆角、草莓等多种蔬菜”中的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“、草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莓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”，或删去其中的“多种蔬菜”。</a:t>
            </a:r>
            <a:endParaRPr lang="en-US" altLang="zh-CN" sz="2400" dirty="0"/>
          </a:p>
        </p:txBody>
      </p:sp>
      <p:sp>
        <p:nvSpPr>
          <p:cNvPr id="6" name="QO_4_BD.15_1#c85de3d7c?vcp=1&amp;pid=71e191779&amp;color=0,0,0&amp;vtp=1&amp;bbb=1"/>
          <p:cNvSpPr/>
          <p:nvPr/>
        </p:nvSpPr>
        <p:spPr>
          <a:xfrm>
            <a:off x="896112" y="425205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5.结合语境，将语段中空缺的诗句补充完整。（2分）</a:t>
            </a:r>
            <a:endParaRPr lang="en-US" altLang="zh-CN" sz="2400" dirty="0"/>
          </a:p>
        </p:txBody>
      </p:sp>
      <p:sp>
        <p:nvSpPr>
          <p:cNvPr id="7" name="QO_4_AN.16_1#c85de3d7c?vcp=1&amp;pid=71e191779&amp;color=0,0,0&amp;vtp=1&amp;bbb=1"/>
          <p:cNvSpPr/>
          <p:nvPr/>
        </p:nvSpPr>
        <p:spPr>
          <a:xfrm>
            <a:off x="896112" y="478672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日长篱落无人过 惟有蜻蜓蛱蝶飞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e7599e53?vcp=1&amp;pid=40c3421b3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二、探寻美丽管城。（24分）</a:t>
            </a:r>
            <a:endParaRPr lang="en-US" altLang="zh-CN" sz="2800" dirty="0"/>
          </a:p>
        </p:txBody>
      </p:sp>
      <p:sp>
        <p:nvSpPr>
          <p:cNvPr id="3" name="QM_3_BD.17_1#22357fe78?vcp=1&amp;pid=fe7599e53&amp;color=0,0,0&amp;vtp=1&amp;bbb=1&amp;hb=1"/>
          <p:cNvSpPr/>
          <p:nvPr/>
        </p:nvSpPr>
        <p:spPr>
          <a:xfrm>
            <a:off x="896112" y="131756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郑州之根,商都管城。跨越3600余年的悠远时空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,我们仿佛看到了古老的街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,低矮的屋y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n____，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还有那作为zhu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shì____的红灯笼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，这些都展现着商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代早期都城的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f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n____华与和xié____，以及居住环境的舒适，人们的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ji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k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也有所保障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如今的管城,正在描huì____着更为灿l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n____的画卷。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8_1#987f70321?vcp=1&amp;pid=22357fe78&amp;color=0,0,0&amp;vtp=1&amp;bbb=1"/>
          <p:cNvSpPr/>
          <p:nvPr/>
        </p:nvSpPr>
        <p:spPr>
          <a:xfrm>
            <a:off x="896112" y="72873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1.结合语境,根据拼音写字词。（7分）</a:t>
            </a:r>
            <a:endParaRPr lang="en-US" altLang="zh-CN" sz="2400" dirty="0"/>
          </a:p>
        </p:txBody>
      </p:sp>
      <p:sp>
        <p:nvSpPr>
          <p:cNvPr id="3" name="QO_4_AN.19_1#987f70321?vcp=1&amp;pid=22357fe78&amp;color=0,0,0&amp;vtp=1&amp;bbb=1"/>
          <p:cNvSpPr/>
          <p:nvPr/>
        </p:nvSpPr>
        <p:spPr>
          <a:xfrm>
            <a:off x="896112" y="126340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檐 装饰 繁 谐 健康 绘 烂</a:t>
            </a:r>
            <a:endParaRPr lang="en-US" altLang="zh-CN" sz="2400" dirty="0"/>
          </a:p>
        </p:txBody>
      </p:sp>
      <p:sp>
        <p:nvSpPr>
          <p:cNvPr id="4" name="QO_4_BD.20_1#05aa23e90?vcp=1&amp;pid=22357fe78&amp;color=0,0,0&amp;vtp=1&amp;bt=1&amp;bbb=1"/>
          <p:cNvSpPr/>
          <p:nvPr/>
        </p:nvSpPr>
        <p:spPr>
          <a:xfrm>
            <a:off x="896112" y="179986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2.借助提示,补充句子,闲逛街巷。（5分）</a:t>
            </a:r>
            <a:endParaRPr lang="en-US" altLang="zh-CN" sz="2400" dirty="0"/>
          </a:p>
        </p:txBody>
      </p:sp>
      <p:sp>
        <p:nvSpPr>
          <p:cNvPr id="5" name="QB_5_BD.21_1#16021ec68?vcp=1&amp;pid=05aa23e90&amp;color=0,0,0&amp;vtp=1&amp;bbb=1&amp;hb=1"/>
          <p:cNvSpPr/>
          <p:nvPr/>
        </p:nvSpPr>
        <p:spPr>
          <a:xfrm>
            <a:off x="896112" y="234736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（1）瞧,街巷的花圃中,一只只蜜蜂忙碌其间,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令人也想像罗隐一样问问它们: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？”</a:t>
            </a:r>
            <a:endParaRPr lang="en-US" altLang="zh-CN" sz="2400" dirty="0"/>
          </a:p>
        </p:txBody>
      </p:sp>
      <p:sp>
        <p:nvSpPr>
          <p:cNvPr id="6" name="QB_5_AN.22_1#16021ec68.blank?vcp=1&amp;pid=05aa23e90&amp;color=0,0,0&amp;vpa=7&amp;vtp=1&amp;bbb=1"/>
          <p:cNvSpPr/>
          <p:nvPr/>
        </p:nvSpPr>
        <p:spPr>
          <a:xfrm>
            <a:off x="1217580" y="2856630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采得百花成蜜后</a:t>
            </a:r>
            <a:endParaRPr lang="en-US" altLang="zh-CN" sz="2400" dirty="0"/>
          </a:p>
        </p:txBody>
      </p:sp>
      <p:sp>
        <p:nvSpPr>
          <p:cNvPr id="7" name="QB_5_AN.23_1#16021ec68.blank?vcp=1&amp;pid=05aa23e90&amp;color=0,0,0&amp;vpa=8&amp;vtp=1&amp;bbb=1"/>
          <p:cNvSpPr/>
          <p:nvPr/>
        </p:nvSpPr>
        <p:spPr>
          <a:xfrm>
            <a:off x="3960780" y="2856630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为谁辛苦为谁甜</a:t>
            </a:r>
            <a:endParaRPr lang="en-US" altLang="zh-CN" sz="2400" dirty="0"/>
          </a:p>
        </p:txBody>
      </p:sp>
      <p:sp>
        <p:nvSpPr>
          <p:cNvPr id="8" name="QB_5_BD.24_1#28a761d31?vcp=1&amp;pid=05aa23e90&amp;color=0,0,0&amp;vtp=1&amp;bbb=1&amp;hb=1"/>
          <p:cNvSpPr/>
          <p:nvPr/>
        </p:nvSpPr>
        <p:spPr>
          <a:xfrm>
            <a:off x="896112" y="345099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（2）听,有人在街角读诗,那诵读声如同音乐,时而停顿,时而跳动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。如朱光潜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所说:“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sz="2400" dirty="0"/>
          </a:p>
        </p:txBody>
      </p:sp>
      <p:sp>
        <p:nvSpPr>
          <p:cNvPr id="9" name="QB_5_AN.25_1#28a761d31.blank?vcp=1&amp;pid=05aa23e90&amp;color=0,0,0&amp;vpa=9&amp;vtp=1&amp;bbb=1"/>
          <p:cNvSpPr/>
          <p:nvPr/>
        </p:nvSpPr>
        <p:spPr>
          <a:xfrm>
            <a:off x="1979581" y="3960260"/>
            <a:ext cx="418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诗和音乐一样，生命全在节奏</a:t>
            </a:r>
            <a:endParaRPr lang="en-US" altLang="zh-CN" sz="2400" dirty="0"/>
          </a:p>
        </p:txBody>
      </p:sp>
      <p:sp>
        <p:nvSpPr>
          <p:cNvPr id="10" name="QB_5_BD.26_1#7ac1fb117?vcp=1&amp;pid=05aa23e90&amp;color=0,0,0&amp;vtp=1&amp;bbb=1&amp;hb=1"/>
          <p:cNvSpPr/>
          <p:nvPr/>
        </p:nvSpPr>
        <p:spPr>
          <a:xfrm>
            <a:off x="896112" y="455462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（3）看,巷子里,有孩童手捧书卷,让人想起“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一日读书一日功,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”,还让人想起“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学海无涯苦作舟”。</a:t>
            </a:r>
            <a:endParaRPr lang="en-US" altLang="zh-CN" sz="2400" dirty="0"/>
          </a:p>
        </p:txBody>
      </p:sp>
      <p:sp>
        <p:nvSpPr>
          <p:cNvPr id="11" name="QB_5_AN.27_1#7ac1fb117.blank?vcp=1&amp;pid=05aa23e90&amp;color=0,0,0&amp;vpa=10&amp;vtp=1&amp;bbb=1&amp;hb=1"/>
          <p:cNvSpPr/>
          <p:nvPr/>
        </p:nvSpPr>
        <p:spPr>
          <a:xfrm>
            <a:off x="896112" y="4526680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一日不读十日空</a:t>
            </a:r>
            <a:endParaRPr lang="en-US" altLang="zh-CN" sz="2400" dirty="0"/>
          </a:p>
        </p:txBody>
      </p:sp>
      <p:sp>
        <p:nvSpPr>
          <p:cNvPr id="12" name="QB_5_AN.28_1#7ac1fb117.blank?vcp=1&amp;pid=05aa23e90&amp;color=0,0,0&amp;vpa=11&amp;vtp=1&amp;bbb=1"/>
          <p:cNvSpPr/>
          <p:nvPr/>
        </p:nvSpPr>
        <p:spPr>
          <a:xfrm>
            <a:off x="3655980" y="5063890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书山有路勤为径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93130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9_1#4ff8b8fa7?vcp=1&amp;vopoq=1&amp;pid=22357fe78&amp;color=0,0,0&amp;vtp=1&amp;bt=1&amp;bbb=1&amp;hb=1"/>
          <p:cNvSpPr/>
          <p:nvPr/>
        </p:nvSpPr>
        <p:spPr>
          <a:xfrm>
            <a:off x="896112" y="206984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3.如果以“游古街古巷”为主题写一篇作文,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下列想法不恰当的一项是(     )。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4_AN.30_1#4ff8b8fa7.bracket?vcp=1&amp;vopoq=1&amp;pid=22357fe78&amp;color=0,0,0&amp;vpa=12&amp;vtp=1"/>
          <p:cNvSpPr/>
          <p:nvPr/>
        </p:nvSpPr>
        <p:spPr>
          <a:xfrm>
            <a:off x="10513981" y="208000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29_2#4ff8b8fa7.choices?vcp=1&amp;vopoq=1&amp;pid=22357fe78&amp;color=0,0,0&amp;vtp=1&amp;bbb=1"/>
          <p:cNvSpPr/>
          <p:nvPr/>
        </p:nvSpPr>
        <p:spPr>
          <a:xfrm>
            <a:off x="896112" y="317817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A.可以先画游览路线图,按照顺序说一说,帮自己理清思路。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.所有的景物都要写出来,并把它们的特点都写清楚。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.可以在文中使用过渡句,让景物间的转换更自然。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608</Words>
  <Application>Microsoft Office PowerPoint</Application>
  <PresentationFormat>宽屏</PresentationFormat>
  <Paragraphs>104</Paragraphs>
  <Slides>15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Heiti SC Medium</vt:lpstr>
      <vt:lpstr>KaiTi</vt:lpstr>
      <vt:lpstr>Microsoft YaHei Bold</vt:lpstr>
      <vt:lpstr>等线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MicroSoft</cp:lastModifiedBy>
  <cp:revision>3</cp:revision>
  <dcterms:created xsi:type="dcterms:W3CDTF">2025-01-21T07:20:37Z</dcterms:created>
  <dcterms:modified xsi:type="dcterms:W3CDTF">2025-01-24T07:22:04Z</dcterms:modified>
  <cp:category/>
  <cp:contentStatus/>
</cp:coreProperties>
</file>