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9" r:id="rId20"/>
    <p:sldId id="274" r:id="rId21"/>
    <p:sldId id="275" r:id="rId22"/>
    <p:sldId id="277" r:id="rId23"/>
    <p:sldId id="278" r:id="rId2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4541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678118c6a040d4d3326#tid=678f493258ebf60009e437c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30_1#8d1826cd9?sp=1&amp;vcp=1&amp;pid=85f9b8d39&amp;color=0,0,0&amp;vtp=1&amp;bt=1&amp;bbb=1&amp;hb=1"/>
          <p:cNvSpPr/>
          <p:nvPr/>
        </p:nvSpPr>
        <p:spPr>
          <a:xfrm>
            <a:off x="896112" y="98924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2.兰兰游览完植物园后也想写一篇游记。请你根据下面的植物园的地图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，帮她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画出一条游览路线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，再按顺序写一写。 （6分）</a:t>
            </a:r>
            <a:endParaRPr lang="en-US" altLang="zh-CN" sz="2400" dirty="0"/>
          </a:p>
        </p:txBody>
      </p:sp>
      <p:pic>
        <p:nvPicPr>
          <p:cNvPr id="3" name="QB_3_BD.30_2#8d1826cd9?vcp=1&amp;pid=85f9b8d3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34042" y="2157388"/>
            <a:ext cx="5130015" cy="371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65_3#8d1826cd9?vcp=1&amp;pid=85f9b8d39&amp;color=0,0,0&amp;vtp=1&amp;bt=1&amp;bbb=1&amp;hb=1&amp;hltap=1"/>
          <p:cNvSpPr/>
          <p:nvPr/>
        </p:nvSpPr>
        <p:spPr>
          <a:xfrm>
            <a:off x="896112" y="2387283"/>
            <a:ext cx="10387584" cy="21278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  <a:endParaRPr lang="en-US" altLang="zh-CN" sz="2400" dirty="0">
              <a:solidFill>
                <a:srgbClr val="000000"/>
              </a:solidFill>
              <a:latin typeface="SimSun" panose="02010600030101010101" pitchFamily="2" charset="-122"/>
            </a:endParaRPr>
          </a:p>
        </p:txBody>
      </p:sp>
      <p:sp>
        <p:nvSpPr>
          <p:cNvPr id="3" name="QB_3_AN.64_1#8d1826cd9?vcp=1&amp;pid=85f9b8d39&amp;color=0,0,0&amp;vtp=1&amp;bt=1&amp;bbb=1&amp;hb=1&amp;hla=1">
            <a:extLst>
              <a:ext uri="{FF2B5EF4-FFF2-40B4-BE49-F238E27FC236}">
                <a16:creationId xmlns:a16="http://schemas.microsoft.com/office/drawing/2014/main" id="{0E395B99-445C-D998-F2BD-AAD50B411378}"/>
              </a:ext>
            </a:extLst>
          </p:cNvPr>
          <p:cNvSpPr/>
          <p:nvPr/>
        </p:nvSpPr>
        <p:spPr>
          <a:xfrm>
            <a:off x="896112" y="2361883"/>
            <a:ext cx="10387584" cy="2074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【示例】游览路线：北门—芍药园—玫瑰园—岐山湖—纪念馆—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息波亭—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竹林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—东南门 从北门进入植物园后先参观芍药园，再到玫瑰园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，然后绕岐山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湖走到纪念馆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，再从纪念馆去息波亭，参观完息波亭再去竹林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，最后从东南门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离开植物园。</a:t>
            </a:r>
            <a:endParaRPr lang="en-US" altLang="zh-CN" sz="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6303bc93f?vcp=1&amp;pid=d97705f49&amp;color=0,0,0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三、下面是兰兰做旅游攻略的材料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、她的旅游攻略和她在华山游玩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时的过程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，请你完成练习。（28分）</a:t>
            </a:r>
            <a:endParaRPr lang="en-US" altLang="zh-CN" sz="2800" dirty="0"/>
          </a:p>
        </p:txBody>
      </p:sp>
      <p:sp>
        <p:nvSpPr>
          <p:cNvPr id="3" name="C_3_BD#e2bf4a0db?vcp=1&amp;pid=6303bc93f&amp;color=0,0,0&amp;vtp=1&amp;bbb=1"/>
          <p:cNvSpPr/>
          <p:nvPr/>
        </p:nvSpPr>
        <p:spPr>
          <a:xfrm>
            <a:off x="896112" y="1801988"/>
            <a:ext cx="10387584" cy="6593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（一）（11分）</a:t>
            </a:r>
            <a:endParaRPr lang="en-US" altLang="zh-CN" sz="2600" dirty="0"/>
          </a:p>
        </p:txBody>
      </p:sp>
      <p:sp>
        <p:nvSpPr>
          <p:cNvPr id="4" name="QM_4_BD.31_1#1faab0405?vcp=1&amp;pid=e2bf4a0db&amp;color=0,0,0&amp;vtp=1&amp;bbb=1&amp;hb=1"/>
          <p:cNvSpPr/>
          <p:nvPr/>
        </p:nvSpPr>
        <p:spPr>
          <a:xfrm>
            <a:off x="896112" y="2188211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【材料一】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旅游的意义在于带着一定的文化理解去解读和体验一座山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、一条河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、一个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城市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、一个国家。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31_2#1faab0405?vcp=1&amp;pid=e2bf4a0db&amp;color=0,0,0&amp;vtp=1&amp;bt=1&amp;bbb=1&amp;hb=1"/>
          <p:cNvSpPr/>
          <p:nvPr/>
        </p:nvSpPr>
        <p:spPr>
          <a:xfrm>
            <a:off x="896112" y="1527365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【材料二】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峨眉山坐落于四川盆地西南部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，素有“一山有四季，十里不同天”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之妙喻。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春夏两季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，云低雾浓，古木葱茏，雨后山野空气清新；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秋季峨眉河水位涨高，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乘风破浪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，白水秋风；冬季晴雪初霁，“幽峭精绝”的冬景令人称绝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。身临这山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灵水秀的旷世奇观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，把自己完全交给大自然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，在峨眉秀丽的山水中尽情吮吸天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地间的精华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2400" dirty="0"/>
          </a:p>
          <a:p>
            <a:pPr algn="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——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选自《行走峨眉山》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31_3#1faab0405?vcp=1&amp;pid=e2bf4a0db&amp;color=0,0,0&amp;vtp=1&amp;bt=1&amp;bbb=1&amp;hb=1"/>
          <p:cNvSpPr/>
          <p:nvPr/>
        </p:nvSpPr>
        <p:spPr>
          <a:xfrm>
            <a:off x="896112" y="1801686"/>
            <a:ext cx="10387584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【材料三】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洛阳这座城市已经有四千多年的历史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，是中国四大古都之一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，也是一座美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丽的牡丹花城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。白马寺和龙门石窟是洛阳的著名景点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。白马寺创建于东汉永平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十一年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，距今已有1900多年的历史；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龙门石窟开凿于北魏孝文帝迁都洛阳前后，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迄今已有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1500多年的历史。</a:t>
            </a:r>
            <a:endParaRPr lang="en-US" altLang="zh-CN" sz="2400" dirty="0"/>
          </a:p>
          <a:p>
            <a:pPr algn="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——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选自《中国传统文化》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31_4#1faab0405?vcp=1&amp;pid=e2bf4a0db&amp;color=0,0,0&amp;vtp=1&amp;bt=1&amp;bbb=1&amp;hb=1"/>
          <p:cNvSpPr/>
          <p:nvPr/>
        </p:nvSpPr>
        <p:spPr>
          <a:xfrm>
            <a:off x="896112" y="978408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【材料四】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 spc="-10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读万卷书</a:t>
            </a:r>
            <a:r>
              <a:rPr lang="en-US" altLang="zh-CN" sz="2400" b="0" i="0" spc="-1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，行万里路。今年暑假期间，</a:t>
            </a:r>
            <a:r>
              <a:rPr lang="en-US" altLang="zh-CN" sz="2400" b="0" i="0" spc="-10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兰兰准备同家人开启一次文化之旅。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pc="-10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首先</a:t>
            </a:r>
            <a:r>
              <a:rPr lang="en-US" altLang="zh-CN" sz="2400" b="0" i="0" spc="-1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，他们从郑州出发，途经安徽滁州，登临琅琊山</a:t>
            </a:r>
            <a:r>
              <a:rPr lang="en-US" altLang="zh-CN" sz="2400" b="0" i="0" spc="-10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，感受欧阳修醉乎山水的情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pc="-10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致</a:t>
            </a:r>
            <a:r>
              <a:rPr lang="en-US" altLang="zh-CN" sz="2400" b="0" i="0" spc="-1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；再赴杭州西湖，徜徉于白堤柳岸，忆一段白居易勤政爱民的佳话</a:t>
            </a:r>
            <a:r>
              <a:rPr lang="en-US" altLang="zh-CN" sz="2400" b="0" i="0" spc="-10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；最后再到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pc="-10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武汉的黄鹤楼</a:t>
            </a:r>
            <a:r>
              <a:rPr lang="en-US" altLang="zh-CN" sz="2400" b="0" i="0" spc="-1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，登楼游赏，寻觅当年李白在烟花三月送孟浩然下扬州的足迹。</a:t>
            </a:r>
            <a:endParaRPr lang="en-US" altLang="zh-CN" sz="2400" spc="-100" dirty="0"/>
          </a:p>
        </p:txBody>
      </p:sp>
      <p:sp>
        <p:nvSpPr>
          <p:cNvPr id="3" name="QB_5_BD.32_1#67faf0bb8?vcp=1&amp;pid=1faab0405&amp;color=0,0,0&amp;vtp=1&amp;bbb=1&amp;hb=1"/>
          <p:cNvSpPr/>
          <p:nvPr/>
        </p:nvSpPr>
        <p:spPr>
          <a:xfrm>
            <a:off x="896112" y="372732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1.阅读材料四，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兰兰准备的假期文化之旅的路线是：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→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→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→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（4分）</a:t>
            </a:r>
            <a:endParaRPr lang="en-US" altLang="zh-CN" sz="2400" dirty="0"/>
          </a:p>
        </p:txBody>
      </p:sp>
      <p:sp>
        <p:nvSpPr>
          <p:cNvPr id="4" name="QB_5_AN.33_1#67faf0bb8.blank?vcp=1&amp;pid=1faab0405&amp;color=0,0,0&amp;vpa=19&amp;vtp=1&amp;bbb=1"/>
          <p:cNvSpPr/>
          <p:nvPr/>
        </p:nvSpPr>
        <p:spPr>
          <a:xfrm>
            <a:off x="7923181" y="3699383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郑州</a:t>
            </a:r>
            <a:endParaRPr lang="en-US" altLang="zh-CN" sz="2400" dirty="0"/>
          </a:p>
        </p:txBody>
      </p:sp>
      <p:sp>
        <p:nvSpPr>
          <p:cNvPr id="5" name="QB_5_AN.34_1#67faf0bb8.blank?vcp=1&amp;pid=1faab0405&amp;color=0,0,0&amp;vpa=20&amp;vtp=1&amp;bbb=1&amp;hb=1"/>
          <p:cNvSpPr/>
          <p:nvPr/>
        </p:nvSpPr>
        <p:spPr>
          <a:xfrm>
            <a:off x="896112" y="3699383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安徽滁州琅琊山</a:t>
            </a:r>
            <a:endParaRPr lang="en-US" altLang="zh-CN" sz="2400" dirty="0"/>
          </a:p>
        </p:txBody>
      </p:sp>
      <p:sp>
        <p:nvSpPr>
          <p:cNvPr id="6" name="QB_5_AN.35_1#67faf0bb8.blank?vcp=1&amp;pid=1faab0405&amp;color=0,0,0&amp;vpa=21&amp;vtp=1&amp;bbb=1"/>
          <p:cNvSpPr/>
          <p:nvPr/>
        </p:nvSpPr>
        <p:spPr>
          <a:xfrm>
            <a:off x="1674781" y="4236593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杭州西湖</a:t>
            </a:r>
            <a:endParaRPr lang="en-US" altLang="zh-CN" sz="2400" dirty="0"/>
          </a:p>
        </p:txBody>
      </p:sp>
      <p:sp>
        <p:nvSpPr>
          <p:cNvPr id="7" name="QB_5_AN.36_1#67faf0bb8.blank?vcp=1&amp;pid=1faab0405&amp;color=0,0,0&amp;vpa=22&amp;vtp=1&amp;bbb=1"/>
          <p:cNvSpPr/>
          <p:nvPr/>
        </p:nvSpPr>
        <p:spPr>
          <a:xfrm>
            <a:off x="3503580" y="4236593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武汉黄鹤楼</a:t>
            </a:r>
            <a:endParaRPr lang="en-US" altLang="zh-CN" sz="2400" dirty="0"/>
          </a:p>
        </p:txBody>
      </p:sp>
      <p:sp>
        <p:nvSpPr>
          <p:cNvPr id="8" name="QB_5_BD.37_1#e9d810abe?vcp=1&amp;pid=1faab0405&amp;color=0,0,0&amp;vtp=1&amp;bbb=1&amp;hb=1"/>
          <p:cNvSpPr/>
          <p:nvPr/>
        </p:nvSpPr>
        <p:spPr>
          <a:xfrm>
            <a:off x="896112" y="483095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2.阅读材料三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，可知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是中国四大古都之一，其中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是它的著名景点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 （3分）</a:t>
            </a:r>
            <a:endParaRPr lang="en-US" altLang="zh-CN" sz="2400" dirty="0"/>
          </a:p>
        </p:txBody>
      </p:sp>
      <p:sp>
        <p:nvSpPr>
          <p:cNvPr id="9" name="QB_5_AN.38_1#e9d810abe.blank?vcp=1&amp;pid=1faab0405&amp;color=0,0,0&amp;vpa=23&amp;vtp=1&amp;bbb=1"/>
          <p:cNvSpPr/>
          <p:nvPr/>
        </p:nvSpPr>
        <p:spPr>
          <a:xfrm>
            <a:off x="3655980" y="4803013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洛阳</a:t>
            </a:r>
            <a:endParaRPr lang="en-US" altLang="zh-CN" sz="2400" dirty="0"/>
          </a:p>
        </p:txBody>
      </p:sp>
      <p:sp>
        <p:nvSpPr>
          <p:cNvPr id="10" name="QB_5_AN.39_1#e9d810abe.blank?vcp=1&amp;pid=1faab0405&amp;color=0,0,0&amp;vpa=24&amp;vtp=1&amp;bbb=1"/>
          <p:cNvSpPr/>
          <p:nvPr/>
        </p:nvSpPr>
        <p:spPr>
          <a:xfrm>
            <a:off x="8227981" y="4803013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白马寺</a:t>
            </a:r>
            <a:endParaRPr lang="en-US" altLang="zh-CN" sz="2400" dirty="0"/>
          </a:p>
        </p:txBody>
      </p:sp>
      <p:sp>
        <p:nvSpPr>
          <p:cNvPr id="11" name="QB_5_AN.40_1#e9d810abe.blank?vcp=1&amp;pid=1faab0405&amp;color=0,0,0&amp;vpa=25&amp;vtp=1&amp;bbb=1"/>
          <p:cNvSpPr/>
          <p:nvPr/>
        </p:nvSpPr>
        <p:spPr>
          <a:xfrm>
            <a:off x="9751981" y="4803013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龙门石窟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T_5_BD.41_1#8ba65f4dd?sp=1&amp;vcp=1&amp;pid=1faab0405&amp;color=0,0,0&amp;vtp=1&amp;bt=1&amp;bbb=1"/>
          <p:cNvSpPr/>
          <p:nvPr/>
        </p:nvSpPr>
        <p:spPr>
          <a:xfrm>
            <a:off x="896112" y="2359152"/>
            <a:ext cx="10507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3.结合材料，在“读万卷书，行万里路”的正确含义后面画“√”。 （2分）</a:t>
            </a:r>
            <a:endParaRPr lang="en-US" altLang="zh-CN" sz="2400" dirty="0"/>
          </a:p>
        </p:txBody>
      </p:sp>
      <p:sp>
        <p:nvSpPr>
          <p:cNvPr id="3" name="QT_5_BD.41_2#8ba65f4dd?sp=1&amp;vcp=1&amp;pid=1faab0405&amp;color=0,0,0&amp;vtp=1&amp;bbb=1"/>
          <p:cNvSpPr/>
          <p:nvPr/>
        </p:nvSpPr>
        <p:spPr>
          <a:xfrm>
            <a:off x="896112" y="289998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（1）在生活中，我们要读一万本书，走一万里路。（  ）</a:t>
            </a:r>
            <a:endParaRPr lang="en-US" altLang="zh-CN" sz="2400" dirty="0"/>
          </a:p>
        </p:txBody>
      </p:sp>
      <p:sp>
        <p:nvSpPr>
          <p:cNvPr id="4" name="QT_5_BD.41_3#8ba65f4dd?sp=1&amp;vcp=1&amp;pid=1faab0405&amp;color=0,0,0&amp;vtp=1&amp;bbb=1&amp;hb=1"/>
          <p:cNvSpPr/>
          <p:nvPr/>
        </p:nvSpPr>
        <p:spPr>
          <a:xfrm>
            <a:off x="896112" y="344131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（2）努力读书，增长才智，再结合所学知识，多去看一看外面的世界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，增长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见识。(   )</a:t>
            </a:r>
            <a:endParaRPr lang="en-US" altLang="zh-CN" sz="2400" dirty="0"/>
          </a:p>
        </p:txBody>
      </p:sp>
      <p:sp>
        <p:nvSpPr>
          <p:cNvPr id="5" name="QT_5_AN.42_1#8ba65f4dd.bracket?vcp=1&amp;pid=1faab0405&amp;color=0,0,0&amp;vpa=26&amp;vtp=1"/>
          <p:cNvSpPr/>
          <p:nvPr/>
        </p:nvSpPr>
        <p:spPr>
          <a:xfrm>
            <a:off x="1903381" y="398868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3_1#99835317d?vcp=1&amp;vopoq=1&amp;pid=1faab0405&amp;color=0,0,0&amp;vtp=1&amp;bt=1&amp;bbb=1"/>
          <p:cNvSpPr/>
          <p:nvPr/>
        </p:nvSpPr>
        <p:spPr>
          <a:xfrm>
            <a:off x="896112" y="262991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4.与“洛阳城中寻历史足迹”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这句上联相对应的下联是(     )。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（2分）</a:t>
            </a:r>
            <a:endParaRPr lang="en-US" altLang="zh-CN" sz="2400" dirty="0"/>
          </a:p>
        </p:txBody>
      </p:sp>
      <p:sp>
        <p:nvSpPr>
          <p:cNvPr id="3" name="QC_5_AN.44_1#99835317d.bracket?vcp=1&amp;vopoq=1&amp;pid=1faab0405&amp;color=0,0,0&amp;vpa=27&amp;vtp=1"/>
          <p:cNvSpPr/>
          <p:nvPr/>
        </p:nvSpPr>
        <p:spPr>
          <a:xfrm>
            <a:off x="8532781" y="261848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5_BD.43_2#99835317d.choices?vcp=1&amp;vopoq=1&amp;pid=1faab0405&amp;color=0,0,0&amp;vtp=1&amp;bbb=1"/>
          <p:cNvSpPr/>
          <p:nvPr/>
        </p:nvSpPr>
        <p:spPr>
          <a:xfrm>
            <a:off x="896112" y="316928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3017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.登黄鹤楼觅李白身影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.临洛阳城赏龙门石窟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3017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C.峨眉山上赏自然奇观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.赴杭州听白居易佳话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e46a25ddd?vcp=1&amp;pid=6303bc93f&amp;color=0,0,0&amp;vtp=1&amp;bt=1&amp;bbb=1"/>
          <p:cNvSpPr/>
          <p:nvPr/>
        </p:nvSpPr>
        <p:spPr>
          <a:xfrm>
            <a:off x="896112" y="896112"/>
            <a:ext cx="10387584" cy="6593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（二）游华山（节选）（17分）</a:t>
            </a:r>
            <a:endParaRPr lang="en-US" altLang="zh-CN" sz="2600" dirty="0"/>
          </a:p>
        </p:txBody>
      </p:sp>
      <p:sp>
        <p:nvSpPr>
          <p:cNvPr id="3" name="QM_4_BD.45_1#e49e50863?vcp=1&amp;pid=e46a25ddd&amp;color=0,0,0&amp;vtp=1&amp;bbb=1&amp;hb=1"/>
          <p:cNvSpPr/>
          <p:nvPr/>
        </p:nvSpPr>
        <p:spPr>
          <a:xfrm>
            <a:off x="896112" y="1284669"/>
            <a:ext cx="10387584" cy="4470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雄伟的西岳华山真是天造地设的奇观，悬崖绝壁，怪石突兀。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入山以后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，我们似乎掉进了一个石头的世界，山崖陡立，峡谷幽深，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①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华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山的路就在堆积的砾石和岩坎上跳跃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行了二十余里，路愈来愈险了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。忽遇绝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境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，只见一道铁索斜挂上空，上写“回心石”三个大字，②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使人触目惊心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我们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侧身擦壁攀索而上之后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，转身一望，③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一条石梯从天而垂，这就是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“太华咽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喉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”——千尺幢。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千尺幢有三百七十多个台阶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，呈陡槽形，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是在天然的石缝中人工凿出来的。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槽深三十多尺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，天开一线；俯视，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如掉井中。</a:t>
            </a:r>
          </a:p>
          <a:p>
            <a:pPr latinLnBrk="1">
              <a:lnSpc>
                <a:spcPts val="1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45_1#e49e50863?vcp=1&amp;pid=e46a25ddd&amp;color=0,0,0&amp;vtp=1&amp;bbb=1&amp;hb=1">
            <a:extLst>
              <a:ext uri="{FF2B5EF4-FFF2-40B4-BE49-F238E27FC236}">
                <a16:creationId xmlns:a16="http://schemas.microsoft.com/office/drawing/2014/main" id="{0C84A8F5-C78A-FA9C-A484-B9FBB844F1D2}"/>
              </a:ext>
            </a:extLst>
          </p:cNvPr>
          <p:cNvSpPr/>
          <p:nvPr/>
        </p:nvSpPr>
        <p:spPr>
          <a:xfrm>
            <a:off x="896112" y="899999"/>
            <a:ext cx="10387584" cy="5122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开始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，台阶面有半脚宽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，愈向上愈窄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，游人全凭手拉铁链而上。天梯顶端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，槽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口合拢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，仅容一人出入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，真可谓 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一夫当关，万夫莫开”。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爬完千尺幢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，越过百尺峡天险，又一条更长的天梯挂在山梁上，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④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左右皆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是一草不挂的陡壁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，真使人望而生畏。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传说，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韩愈当年在华山上看到山高路窄，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白云缭绕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，吓得不敢下山，给妻子写下遗书投于崖下诀别，至今岭上仍有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“韩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愈投书处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”五个大字。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华山险路使人胆寒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，然而华山之美就在于险。立于北峰远眺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，西岳险径尽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收眼底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。我想，人生的道路不也像华山的路一样曲折吗?只有那不畏艰险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，披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荆斩棘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，一步一个脚印的人，才有希望到达光辉的顶点。</a:t>
            </a:r>
            <a:endParaRPr lang="en-US" altLang="zh-CN" sz="2400" dirty="0"/>
          </a:p>
          <a:p>
            <a:pPr algn="r"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有删改）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2042142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d97705f49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91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第五单元</a:t>
            </a:r>
            <a:r>
              <a:rPr lang="en-US" altLang="zh-CN" sz="72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综合检测卷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6_1#f6cd271d9?vcp=1&amp;pid=e49e50863&amp;color=0,0,0&amp;vtp=1&amp;bt=1&amp;bbb=1"/>
          <p:cNvSpPr/>
          <p:nvPr/>
        </p:nvSpPr>
        <p:spPr>
          <a:xfrm>
            <a:off x="896112" y="206403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这篇短文是按照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顺序描写华山的景物的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 （2分）</a:t>
            </a:r>
            <a:endParaRPr lang="en-US" altLang="zh-CN" sz="2400" dirty="0"/>
          </a:p>
        </p:txBody>
      </p:sp>
      <p:pic>
        <p:nvPicPr>
          <p:cNvPr id="3" name="QB_5_BD.46_1#f6cd271d9?vcp=1&amp;pid=e49e50863&amp;color=0,0,0&amp;tib=255,255,255&amp;iip=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0944" y="2154271"/>
            <a:ext cx="1828800" cy="37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5_AN.47_1#f6cd271d9.blank?vcp=1&amp;pid=e49e50863&amp;color=0,0,0&amp;vpa=28&amp;vtp=1&amp;bbb=1"/>
          <p:cNvSpPr/>
          <p:nvPr/>
        </p:nvSpPr>
        <p:spPr>
          <a:xfrm>
            <a:off x="5179980" y="2014507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游览</a:t>
            </a:r>
            <a:endParaRPr lang="en-US" altLang="zh-CN" sz="2400" dirty="0"/>
          </a:p>
        </p:txBody>
      </p:sp>
      <p:sp>
        <p:nvSpPr>
          <p:cNvPr id="5" name="QB_5_BD.48_1#9f74427e9?vcp=1&amp;pid=e49e50863&amp;color=0,0,0&amp;vtp=1&amp;bbb=1"/>
          <p:cNvSpPr/>
          <p:nvPr/>
        </p:nvSpPr>
        <p:spPr>
          <a:xfrm>
            <a:off x="896112" y="2611533"/>
            <a:ext cx="10387584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厘清作者爬华山的顺序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，补充路线图。 （6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分）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入山→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→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→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→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→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→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</a:t>
            </a:r>
            <a:endParaRPr kumimoji="0" lang="en-US" altLang="zh-CN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algn="l" latinLnBrk="1">
              <a:lnSpc>
                <a:spcPct val="150000"/>
              </a:lnSpc>
            </a:pPr>
            <a:endParaRPr lang="en-US" altLang="zh-CN" sz="2400" dirty="0"/>
          </a:p>
        </p:txBody>
      </p:sp>
      <p:pic>
        <p:nvPicPr>
          <p:cNvPr id="6" name="QB_5_BD.48_1#9f74427e9?vcp=1&amp;pid=e49e50863&amp;color=0,0,0&amp;tib=255,255,255&amp;iip=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0944" y="2698401"/>
            <a:ext cx="1828800" cy="37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B_5_BD.48_2#9f74427e9?vcp=1&amp;pid=e49e50863&amp;color=0,0,0&amp;tib=255,255,255&amp;iip=6&amp;vip=29#29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26546" y="3265329"/>
            <a:ext cx="1225296" cy="338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B_5_BD.48_2#9f74427e9?vcp=1&amp;pid=e49e50863&amp;color=0,0,0&amp;tib=255,255,255&amp;iip=7&amp;vip=30#3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88646" y="3265329"/>
            <a:ext cx="1225296" cy="338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QB_5_BD.48_2#9f74427e9?vcp=1&amp;pid=e49e50863&amp;color=0,0,0&amp;tib=255,255,255&amp;iip=8&amp;vip=31#3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50746" y="3265329"/>
            <a:ext cx="1225296" cy="338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1" name="QB_5_BD.48_2#9f74427e9?vcp=1&amp;pid=e49e50863&amp;color=0,0,0&amp;tib=255,255,255&amp;iip=9&amp;vip=32#3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12846" y="3265329"/>
            <a:ext cx="1225296" cy="338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2" name="QB_5_BD.48_2#9f74427e9?vcp=1&amp;pid=e49e50863&amp;color=0,0,0&amp;tib=255,255,255&amp;iip=10&amp;vip=33#3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74946" y="3265329"/>
            <a:ext cx="1225296" cy="338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3" name="QB_5_BD.48_2#9f74427e9?vcp=1&amp;pid=e49e50863&amp;color=0,0,0&amp;tib=255,255,255&amp;iip=11&amp;vip=34#3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37046" y="3265329"/>
            <a:ext cx="1225296" cy="338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4" name="QB_5_AN.49_1#9f74427e9.blank?vcp=1&amp;pid=e49e50863&amp;color=0,0,0&amp;vpa=29&amp;vtp=1"/>
          <p:cNvSpPr/>
          <p:nvPr/>
        </p:nvSpPr>
        <p:spPr>
          <a:xfrm>
            <a:off x="1908842" y="3301905"/>
            <a:ext cx="1060704" cy="25603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回心石</a:t>
            </a:r>
            <a:endParaRPr lang="en-US" altLang="zh-CN" dirty="0"/>
          </a:p>
        </p:txBody>
      </p:sp>
      <p:sp>
        <p:nvSpPr>
          <p:cNvPr id="15" name="QB_5_AN.50_1#9f74427e9.blank?vcp=1&amp;pid=e49e50863&amp;color=0,0,0&amp;vpa=30&amp;vtp=1"/>
          <p:cNvSpPr/>
          <p:nvPr/>
        </p:nvSpPr>
        <p:spPr>
          <a:xfrm>
            <a:off x="3470942" y="3301905"/>
            <a:ext cx="1060704" cy="25603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千尺幢</a:t>
            </a:r>
            <a:endParaRPr lang="en-US" altLang="zh-CN" dirty="0"/>
          </a:p>
        </p:txBody>
      </p:sp>
      <p:sp>
        <p:nvSpPr>
          <p:cNvPr id="16" name="QB_5_AN.51_1#9f74427e9.blank?vcp=1&amp;pid=e49e50863&amp;color=0,0,0&amp;vpa=31&amp;vtp=1"/>
          <p:cNvSpPr/>
          <p:nvPr/>
        </p:nvSpPr>
        <p:spPr>
          <a:xfrm>
            <a:off x="5033042" y="3301905"/>
            <a:ext cx="1060704" cy="25603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百尺峡</a:t>
            </a:r>
            <a:endParaRPr lang="en-US" altLang="zh-CN" dirty="0"/>
          </a:p>
        </p:txBody>
      </p:sp>
      <p:sp>
        <p:nvSpPr>
          <p:cNvPr id="17" name="QB_5_AN.52_1#9f74427e9.blank?vcp=1&amp;pid=e49e50863&amp;color=0,0,0&amp;vpa=32&amp;vtp=1"/>
          <p:cNvSpPr/>
          <p:nvPr/>
        </p:nvSpPr>
        <p:spPr>
          <a:xfrm>
            <a:off x="6595142" y="3301905"/>
            <a:ext cx="1060704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更长的天梯</a:t>
            </a:r>
            <a:endParaRPr lang="en-US" altLang="zh-CN" dirty="0"/>
          </a:p>
        </p:txBody>
      </p:sp>
      <p:sp>
        <p:nvSpPr>
          <p:cNvPr id="18" name="QB_5_AN.53_1#9f74427e9.blank?vcp=1&amp;pid=e49e50863&amp;color=0,0,0&amp;vpa=33&amp;vtp=1"/>
          <p:cNvSpPr/>
          <p:nvPr/>
        </p:nvSpPr>
        <p:spPr>
          <a:xfrm>
            <a:off x="8157242" y="3301905"/>
            <a:ext cx="1060704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韩愈投书处</a:t>
            </a:r>
            <a:endParaRPr lang="en-US" altLang="zh-CN" dirty="0"/>
          </a:p>
        </p:txBody>
      </p:sp>
      <p:sp>
        <p:nvSpPr>
          <p:cNvPr id="19" name="QB_5_AN.54_1#9f74427e9.blank?vcp=1&amp;pid=e49e50863&amp;color=0,0,0&amp;vpa=34&amp;vtp=1"/>
          <p:cNvSpPr/>
          <p:nvPr/>
        </p:nvSpPr>
        <p:spPr>
          <a:xfrm>
            <a:off x="9719342" y="3301905"/>
            <a:ext cx="1060704" cy="25603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北峰</a:t>
            </a:r>
            <a:endParaRPr lang="en-US" altLang="zh-CN" dirty="0"/>
          </a:p>
        </p:txBody>
      </p:sp>
      <p:sp>
        <p:nvSpPr>
          <p:cNvPr id="20" name="QB_5_BD.55_1#0d050639d?sp=1&amp;vcp=1&amp;pid=e49e50863&amp;color=0,0,0&amp;vtp=1&amp;bbb=1"/>
          <p:cNvSpPr/>
          <p:nvPr/>
        </p:nvSpPr>
        <p:spPr>
          <a:xfrm>
            <a:off x="896112" y="377326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3.联系上下文解释下列成语在文中的意思。 （3分）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一夫当关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万夫莫开：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</a:t>
            </a:r>
            <a:endParaRPr lang="en-US" altLang="zh-CN" sz="2400" dirty="0"/>
          </a:p>
        </p:txBody>
      </p:sp>
      <p:sp>
        <p:nvSpPr>
          <p:cNvPr id="21" name="QB_5_AN.56_1#0d050639d.blank?vcp=1&amp;pid=e49e50863&amp;color=0,0,0&amp;vpa=35&amp;vtp=1&amp;bbb=1"/>
          <p:cNvSpPr/>
          <p:nvPr/>
        </p:nvSpPr>
        <p:spPr>
          <a:xfrm>
            <a:off x="3960780" y="4282534"/>
            <a:ext cx="5402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文中形容天梯的地势险要，易守难攻。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7_1#98c9c7924?vcp=1&amp;vopoq=1&amp;pid=e49e50863&amp;color=0,0,0&amp;vtp=1&amp;bt=1&amp;bbb=1"/>
          <p:cNvSpPr/>
          <p:nvPr/>
        </p:nvSpPr>
        <p:spPr>
          <a:xfrm>
            <a:off x="896112" y="124561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4.理解短文中的画线句，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下列说法有误的一项是(     )。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（3分）</a:t>
            </a:r>
            <a:endParaRPr lang="en-US" altLang="zh-CN" sz="2400" dirty="0"/>
          </a:p>
        </p:txBody>
      </p:sp>
      <p:sp>
        <p:nvSpPr>
          <p:cNvPr id="3" name="QC_5_AN.58_1#98c9c7924.bracket?vcp=1&amp;vopoq=1&amp;pid=e49e50863&amp;color=0,0,0&amp;vpa=36&amp;vtp=1"/>
          <p:cNvSpPr/>
          <p:nvPr/>
        </p:nvSpPr>
        <p:spPr>
          <a:xfrm>
            <a:off x="7618381" y="123418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5_BD.57_2#98c9c7924.choices?vcp=1&amp;vopoq=1&amp;pid=e49e50863&amp;color=0,0,0&amp;vtp=1&amp;bbb=1&amp;hb=1"/>
          <p:cNvSpPr/>
          <p:nvPr/>
        </p:nvSpPr>
        <p:spPr>
          <a:xfrm>
            <a:off x="896112" y="1784985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A.句①运用了拟人的修辞手法，将“华山的路”拟人化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，生动形象地写出了华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山的路的险峻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.句②可以去掉，因为前一句中“斜挂”已经说明了华山险峻的特点。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.句③中的“垂”字写出了石梯长、高、险的特点，用“下”则没有这样的效果。</a:t>
            </a:r>
            <a:endParaRPr lang="en-US" altLang="zh-CN" sz="2400" spc="-1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.句④写出了华山险峻的特点。</a:t>
            </a:r>
            <a:endParaRPr lang="en-US" altLang="zh-CN" sz="2400" dirty="0"/>
          </a:p>
        </p:txBody>
      </p:sp>
      <p:sp>
        <p:nvSpPr>
          <p:cNvPr id="5" name="QB_5_BD.59_1#ed112e483?vcp=1&amp;pid=e49e50863&amp;color=0,0,0&amp;vtp=1&amp;bt=1&amp;bbb=1&amp;hb=1">
            <a:extLst>
              <a:ext uri="{FF2B5EF4-FFF2-40B4-BE49-F238E27FC236}">
                <a16:creationId xmlns:a16="http://schemas.microsoft.com/office/drawing/2014/main" id="{6D715187-B5D5-C756-4901-BA477AD59234}"/>
              </a:ext>
            </a:extLst>
          </p:cNvPr>
          <p:cNvSpPr/>
          <p:nvPr/>
        </p:nvSpPr>
        <p:spPr>
          <a:xfrm>
            <a:off x="896112" y="452818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5.读了短文后，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我懂得的道理：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（3分）</a:t>
            </a:r>
            <a:endParaRPr lang="en-US" altLang="zh-CN" sz="2400" dirty="0"/>
          </a:p>
        </p:txBody>
      </p:sp>
      <p:sp>
        <p:nvSpPr>
          <p:cNvPr id="6" name="QB_5_AN.60_1#ed112e483.blank?vcp=1&amp;pid=e49e50863&amp;color=0,0,0&amp;vpa=37&amp;vtp=1&amp;bbb=1&amp;hb=1">
            <a:extLst>
              <a:ext uri="{FF2B5EF4-FFF2-40B4-BE49-F238E27FC236}">
                <a16:creationId xmlns:a16="http://schemas.microsoft.com/office/drawing/2014/main" id="{45CBF3EB-4D33-9B00-837B-1172659D48B5}"/>
              </a:ext>
            </a:extLst>
          </p:cNvPr>
          <p:cNvSpPr/>
          <p:nvPr/>
        </p:nvSpPr>
        <p:spPr>
          <a:xfrm>
            <a:off x="896112" y="4500244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示例】想要成功，只有不畏艰险，努力向前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c8814a853?vcp=1&amp;pid=d97705f49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四、请你为兰兰推荐一处景点。（30分）</a:t>
            </a:r>
            <a:endParaRPr lang="en-US" altLang="zh-CN" sz="2800" dirty="0"/>
          </a:p>
        </p:txBody>
      </p:sp>
      <p:sp>
        <p:nvSpPr>
          <p:cNvPr id="3" name="QO_3_BD.61_1#418e8e36b?vcp=1&amp;pid=c8814a853&amp;color=0,0,0&amp;vtp=1&amp;bbb=1&amp;hb=1"/>
          <p:cNvSpPr/>
          <p:nvPr/>
        </p:nvSpPr>
        <p:spPr>
          <a:xfrm>
            <a:off x="896112" y="1317562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风景如画的公园，历史悠久的名胜古迹，美丽的乡间原野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在游览过的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地方中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，一定有你最喜欢或印象最深刻的一处景物。请选取一处景物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，按照一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定的顺序写一写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。题目自拟，利用过渡句使景物转换自然，不少于400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字。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请另附作文纸）</a:t>
            </a:r>
            <a:endParaRPr lang="en-US" altLang="zh-CN" sz="2400" dirty="0"/>
          </a:p>
        </p:txBody>
      </p:sp>
      <p:sp>
        <p:nvSpPr>
          <p:cNvPr id="4" name="QO_3_AN.62_1#418e8e36b?vcp=1&amp;pid=c8814a853&amp;color=0,0,0&amp;vtp=1&amp;bbb=1"/>
          <p:cNvSpPr/>
          <p:nvPr/>
        </p:nvSpPr>
        <p:spPr>
          <a:xfrm>
            <a:off x="896112" y="350710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略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34edf287a?vcp=1&amp;pid=d97705f49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12787" y="2795588"/>
            <a:ext cx="21031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34edf287a?vcp=1&amp;pid=d97705f49&amp;color=0,0,0&amp;vtp=1&amp;bt=1&amp;bbb=1"/>
          <p:cNvSpPr/>
          <p:nvPr/>
        </p:nvSpPr>
        <p:spPr>
          <a:xfrm>
            <a:off x="896112" y="263099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：60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满分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100分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1.卷面整洁，字迹工整。2.用钢笔或签字笔答卷。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假期里，兰兰和爸爸妈妈出去旅行，饱览了祖国的大好河山。</a:t>
            </a:r>
            <a:endParaRPr lang="en-US" altLang="zh-CN" sz="100" dirty="0"/>
          </a:p>
        </p:txBody>
      </p:sp>
      <p:pic>
        <p:nvPicPr>
          <p:cNvPr id="4" name="P_2_BD#34edf287a?vcp=1&amp;pid=d97705f49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9158" y="2772728"/>
            <a:ext cx="274320" cy="26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f708be925?vcp=1&amp;pid=d97705f49&amp;color=0,0,0&amp;vtp=1&amp;bt=1&amp;bbb=1&amp;hb=1"/>
          <p:cNvSpPr/>
          <p:nvPr/>
        </p:nvSpPr>
        <p:spPr>
          <a:xfrm>
            <a:off x="896112" y="900000"/>
            <a:ext cx="10392018" cy="868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</a:t>
            </a:r>
            <a:r>
              <a:rPr lang="en-US" altLang="zh-CN" sz="29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下面是兰兰写的旅行笔记的部分内容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，我们一起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来看看吧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。（33分）</a:t>
            </a:r>
            <a:endParaRPr lang="en-US" altLang="zh-CN" sz="2800" dirty="0"/>
          </a:p>
        </p:txBody>
      </p:sp>
      <p:pic>
        <p:nvPicPr>
          <p:cNvPr id="3" name="C_2_BD#f708be925?vcp=1&amp;pid=d97705f49&amp;color=0,0,0&amp;tib=255,255,255&amp;iip=3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9357" y="901524"/>
            <a:ext cx="1810512" cy="438912"/>
          </a:xfrm>
          <a:prstGeom prst="rect">
            <a:avLst/>
          </a:prstGeom>
        </p:spPr>
      </p:pic>
      <p:graphicFrame>
        <p:nvGraphicFramePr>
          <p:cNvPr id="5" name="QM_3_BD.1_1#f959e4882?colgroup=33&amp;vcp=1&amp;pid=f708be925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8109561"/>
              </p:ext>
            </p:extLst>
          </p:nvPr>
        </p:nvGraphicFramePr>
        <p:xfrm>
          <a:off x="896112" y="1885330"/>
          <a:ext cx="10369296" cy="3835781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835781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天色有点儿hūn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à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n（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天空中还xi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nɡ（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）着几颗残星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太阳发出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c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à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à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n（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）的亮光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把云朵染成了zǐ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sè（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我怀着激动的心情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ɡu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sh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ǎ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nɡ（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）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沿途的美景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蜿___蜒___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的山路两边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开满了红艳艳的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dù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ju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n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）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枝条像负着重荷__似__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被花朵压弯了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一路迎着变化多端的溪流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随着山势,溪流时而宽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时而zh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ǎ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i（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）,时而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缓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时而急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溪声也时时变换调子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微风拂过我的é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ji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ǎ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o（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）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带来一阵清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进入内洞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我们看到了形状各异的石钟乳和丰富的壁画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这里【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】风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光秀丽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【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】古迹众多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值得一游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QM_3_BD.1_1#f959e4882?colgroup=33&amp;vcp=1&amp;pid=f708be925&amp;color=0,0,0&amp;vtp=1&amp;bbb=1&amp;hb=1&amp;zzd= 3">
            <a:extLst>
              <a:ext uri="{FF2B5EF4-FFF2-40B4-BE49-F238E27FC236}">
                <a16:creationId xmlns:a16="http://schemas.microsoft.com/office/drawing/2014/main" id="{EE66DB3E-02D7-09BE-5D77-8D7FCC3CB30A}"/>
              </a:ext>
            </a:extLst>
          </p:cNvPr>
          <p:cNvSpPr/>
          <p:nvPr/>
        </p:nvSpPr>
        <p:spPr>
          <a:xfrm>
            <a:off x="4560657" y="334049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M_3_BD.1_1#f959e4882?colgroup=33&amp;vcp=1&amp;pid=f708be925&amp;color=0,0,0&amp;vtp=1&amp;bbb=1&amp;hb=1&amp;zzd= 3">
            <a:extLst>
              <a:ext uri="{FF2B5EF4-FFF2-40B4-BE49-F238E27FC236}">
                <a16:creationId xmlns:a16="http://schemas.microsoft.com/office/drawing/2014/main" id="{6E1759A4-C00B-B46D-2A2E-4CF44B5703ED}"/>
              </a:ext>
            </a:extLst>
          </p:cNvPr>
          <p:cNvSpPr/>
          <p:nvPr/>
        </p:nvSpPr>
        <p:spPr>
          <a:xfrm>
            <a:off x="5322657" y="334049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M_3_BD.1_1#f959e4882?colgroup=33&amp;vcp=1&amp;pid=f708be925&amp;color=0,0,0&amp;vtp=1&amp;bbb=1&amp;hb=1&amp;zzd= 4">
            <a:extLst>
              <a:ext uri="{FF2B5EF4-FFF2-40B4-BE49-F238E27FC236}">
                <a16:creationId xmlns:a16="http://schemas.microsoft.com/office/drawing/2014/main" id="{76CEF373-58CC-692A-234E-E2267197270C}"/>
              </a:ext>
            </a:extLst>
          </p:cNvPr>
          <p:cNvSpPr/>
          <p:nvPr/>
        </p:nvSpPr>
        <p:spPr>
          <a:xfrm>
            <a:off x="4136794" y="382309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M_3_BD.1_1#f959e4882?colgroup=33&amp;vcp=1&amp;pid=f708be925&amp;color=0,0,0&amp;vtp=1&amp;bbb=1&amp;hb=1&amp;zzd= 4">
            <a:extLst>
              <a:ext uri="{FF2B5EF4-FFF2-40B4-BE49-F238E27FC236}">
                <a16:creationId xmlns:a16="http://schemas.microsoft.com/office/drawing/2014/main" id="{AF2B9A3A-EF1D-8E58-C2E6-AFA9980CCC05}"/>
              </a:ext>
            </a:extLst>
          </p:cNvPr>
          <p:cNvSpPr/>
          <p:nvPr/>
        </p:nvSpPr>
        <p:spPr>
          <a:xfrm>
            <a:off x="4746394" y="382309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  <p:bldP spid="8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_1#1e57d6705?vcp=1&amp;pid=f959e4882&amp;color=0,0,0&amp;vtp=1&amp;bt=1&amp;bbb=1&amp;hb=1"/>
          <p:cNvSpPr/>
          <p:nvPr/>
        </p:nvSpPr>
        <p:spPr>
          <a:xfrm>
            <a:off x="896112" y="181130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.笔记中有些字词的读音兰兰不太确定，请你为加点字词注音，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写在横线上。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其中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“荷”是一个多音字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，它的另一个读音是</a:t>
            </a:r>
            <a:r>
              <a:rPr lang="en-US" altLang="zh-CN" sz="240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，可以组词为</a:t>
            </a:r>
            <a:r>
              <a:rPr lang="en-US" altLang="zh-CN" sz="240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6分）</a:t>
            </a:r>
            <a:endParaRPr lang="en-US" altLang="zh-CN" sz="2400" spc="-50" dirty="0"/>
          </a:p>
        </p:txBody>
      </p:sp>
      <p:sp>
        <p:nvSpPr>
          <p:cNvPr id="3" name="QB_4_AN.3_1#1e57d6705.blank?vcp=1&amp;pid=f959e4882&amp;color=0,0,0&amp;vpa=1&amp;vtp=1&amp;bbb=1"/>
          <p:cNvSpPr/>
          <p:nvPr/>
        </p:nvSpPr>
        <p:spPr>
          <a:xfrm>
            <a:off x="6884956" y="2320576"/>
            <a:ext cx="50641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hé</a:t>
            </a:r>
            <a:endParaRPr lang="en-US" altLang="zh-CN" sz="2400" spc="-50" dirty="0"/>
          </a:p>
        </p:txBody>
      </p:sp>
      <p:sp>
        <p:nvSpPr>
          <p:cNvPr id="4" name="QB_4_AN.4_1#1e57d6705.blank?vcp=1&amp;pid=f959e4882&amp;color=0,0,0&amp;vpa=2&amp;vtp=1&amp;bbb=1"/>
          <p:cNvSpPr/>
          <p:nvPr/>
        </p:nvSpPr>
        <p:spPr>
          <a:xfrm>
            <a:off x="9247156" y="2320576"/>
            <a:ext cx="81121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荷花</a:t>
            </a:r>
            <a:endParaRPr lang="en-US" altLang="zh-CN" sz="2400" spc="-50" dirty="0"/>
          </a:p>
        </p:txBody>
      </p:sp>
      <p:sp>
        <p:nvSpPr>
          <p:cNvPr id="5" name="QB_4_AN.5_1#1e57d6705?vcp=1&amp;pid=f959e4882&amp;color=0,0,0&amp;vtp=1&amp;bbb=1"/>
          <p:cNvSpPr/>
          <p:nvPr/>
        </p:nvSpPr>
        <p:spPr>
          <a:xfrm>
            <a:off x="896112" y="290839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n; y</a:t>
            </a:r>
            <a:r>
              <a:rPr lang="en-US" altLang="zh-CN" sz="2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á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n; hè; shì</a:t>
            </a:r>
            <a:endParaRPr lang="en-US" altLang="zh-CN" sz="2400" dirty="0"/>
          </a:p>
        </p:txBody>
      </p:sp>
      <p:sp>
        <p:nvSpPr>
          <p:cNvPr id="6" name="QO_4_BD.6_1#185fea6e4?vcp=1&amp;pid=f959e4882&amp;color=0,0,0&amp;vtp=1&amp;bbb=1&amp;hb=1"/>
          <p:cNvSpPr/>
          <p:nvPr/>
        </p:nvSpPr>
        <p:spPr>
          <a:xfrm>
            <a:off x="896112" y="344973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2.写笔记时有些字词兰兰不会写，请你根据语境，看拼音写字词，并在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 】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中填上恰当的关联词语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，帮兰兰完善旅行日记。（12分）</a:t>
            </a:r>
            <a:endParaRPr lang="en-US" altLang="zh-CN" sz="2400" dirty="0"/>
          </a:p>
        </p:txBody>
      </p:sp>
      <p:sp>
        <p:nvSpPr>
          <p:cNvPr id="7" name="QO_4_AN.7_1#185fea6e4?vcp=1&amp;pid=f959e4882&amp;color=0,0,0&amp;vtp=1&amp;bbb=1"/>
          <p:cNvSpPr/>
          <p:nvPr/>
        </p:nvSpPr>
        <p:spPr>
          <a:xfrm>
            <a:off x="896112" y="454669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昏暗; 镶; 灿烂; 紫色; 观赏; 杜鹃; 窄; 额角; 【示例】不仅; 而且</a:t>
            </a:r>
            <a:endParaRPr lang="en-US" altLang="zh-CN" sz="2400" spc="-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8_1#9d5438481?sp=1&amp;vcp=1&amp;pid=f959e4882&amp;color=0,0,0&amp;vtp=1&amp;bt=1&amp;bbb=1&amp;hb=1"/>
          <p:cNvSpPr/>
          <p:nvPr/>
        </p:nvSpPr>
        <p:spPr>
          <a:xfrm>
            <a:off x="896112" y="964947"/>
            <a:ext cx="10387584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3.笔记中“形状各异”的“异”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指(   )，“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变化多端”的“端”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指(   )。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填序号）（2分）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异”的含义：A.不相同的 B.分开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.另外的，别的 D.特别的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端”的含义：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.东西的一头b.正，不歪斜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.用手很平正地拿着</a:t>
            </a:r>
            <a:endParaRPr lang="en-US" altLang="zh-CN" sz="2400" dirty="0"/>
          </a:p>
        </p:txBody>
      </p:sp>
      <p:sp>
        <p:nvSpPr>
          <p:cNvPr id="3" name="QB_4_AN.9_1#9d5438481.bracket?vcp=1&amp;pid=f959e4882&amp;color=0,0,0&amp;vpa=3&amp;vtp=1"/>
          <p:cNvSpPr/>
          <p:nvPr/>
        </p:nvSpPr>
        <p:spPr>
          <a:xfrm>
            <a:off x="5637180" y="97510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B_4_AN.10_1#9d5438481.bracket?vcp=1&amp;pid=f959e4882&amp;color=0,0,0&amp;vpa=4&amp;vtp=1"/>
          <p:cNvSpPr/>
          <p:nvPr/>
        </p:nvSpPr>
        <p:spPr>
          <a:xfrm>
            <a:off x="9976612" y="975107"/>
            <a:ext cx="457200" cy="4514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>
              <a:latin typeface="SimSun" panose="02010600030101010101" pitchFamily="2" charset="-122"/>
            </a:endParaRPr>
          </a:p>
        </p:txBody>
      </p:sp>
      <p:sp>
        <p:nvSpPr>
          <p:cNvPr id="5" name="QB_4_AS.11_1#9d5438481?vcp=1&amp;pid=f959e4882&amp;color=0,0,0&amp;vtp=1&amp;bbb=1&amp;hb=1"/>
          <p:cNvSpPr/>
          <p:nvPr/>
        </p:nvSpPr>
        <p:spPr>
          <a:xfrm>
            <a:off x="896112" y="4258945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本题考查在词语中理解字义。“形状各异”是指事物的形状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、姿态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等不尽相同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，各有特色，故选A。“变化多端”指变化多种多样，“端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”指头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绪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，故选</a:t>
            </a:r>
            <a:r>
              <a:rPr lang="en-US" altLang="zh-CN" sz="2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2_1#2c0cfe061?sp=1&amp;vcp=1&amp;pid=f959e4882&amp;color=0,0,0&amp;vtp=1&amp;bt=1&amp;bbb=1&amp;hb=1"/>
          <p:cNvSpPr/>
          <p:nvPr/>
        </p:nvSpPr>
        <p:spPr>
          <a:xfrm>
            <a:off x="896112" y="97186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4.兰兰的旅行笔记中还摘抄了一些描写美景的句子。请你阅读，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并完成练习。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5分）</a:t>
            </a:r>
            <a:endParaRPr lang="en-US" altLang="zh-CN" sz="2400" dirty="0"/>
          </a:p>
        </p:txBody>
      </p:sp>
      <p:graphicFrame>
        <p:nvGraphicFramePr>
          <p:cNvPr id="8" name="QB_4_BD.12_2#2c0cfe061?colgroup=33&amp;vcp=1&amp;pid=f959e4882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45509"/>
              </p:ext>
            </p:extLst>
          </p:nvPr>
        </p:nvGraphicFramePr>
        <p:xfrm>
          <a:off x="896112" y="2140014"/>
          <a:ext cx="10369296" cy="1471041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47104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摘抄卡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①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有哪一个春天的花园能比得过这时天山的无边繁花呢？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②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正前面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昆明湖静得像一面镜子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绿得像一块碧玉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QB_4_BD.12_3#2c0cfe061?vcp=1&amp;pid=f959e4882&amp;color=0,0,0&amp;vtp=1&amp;bbb=1&amp;hb=1"/>
          <p:cNvSpPr/>
          <p:nvPr/>
        </p:nvSpPr>
        <p:spPr>
          <a:xfrm>
            <a:off x="896112" y="3740214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①句是一个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句，强烈地表达出了作者对天山繁花的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之情。我能把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它改成陈述句：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句这样的句子我也会写：一轮明月从海平面上缓缓升起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，圆得像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，亮得像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B_4_AN.13_1#2c0cfe061.blank?vcp=1&amp;pid=f959e4882&amp;color=0,0,0&amp;vpa=5&amp;vtp=1&amp;bbb=1"/>
          <p:cNvSpPr/>
          <p:nvPr/>
        </p:nvSpPr>
        <p:spPr>
          <a:xfrm>
            <a:off x="2436781" y="3712274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反问</a:t>
            </a:r>
            <a:endParaRPr lang="en-US" altLang="zh-CN" sz="2400" dirty="0"/>
          </a:p>
        </p:txBody>
      </p:sp>
      <p:sp>
        <p:nvSpPr>
          <p:cNvPr id="6" name="QB_4_AN.14_1#2c0cfe061.blank?vcp=1&amp;pid=f959e4882&amp;color=0,0,0&amp;vpa=6&amp;vtp=1&amp;bbb=1"/>
          <p:cNvSpPr/>
          <p:nvPr/>
        </p:nvSpPr>
        <p:spPr>
          <a:xfrm>
            <a:off x="8532781" y="3712274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喜爱</a:t>
            </a:r>
            <a:endParaRPr lang="en-US" altLang="zh-CN" sz="2400" dirty="0"/>
          </a:p>
        </p:txBody>
      </p:sp>
      <p:sp>
        <p:nvSpPr>
          <p:cNvPr id="7" name="QB_4_AN.15_1#2c0cfe061.blank?vcp=1&amp;pid=f959e4882&amp;color=0,0,0&amp;vpa=7&amp;vtp=1&amp;bbb=1"/>
          <p:cNvSpPr/>
          <p:nvPr/>
        </p:nvSpPr>
        <p:spPr>
          <a:xfrm>
            <a:off x="3046381" y="4271074"/>
            <a:ext cx="7231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没有哪一个春天的花园能比得过这时天山的无边繁花</a:t>
            </a:r>
            <a:endParaRPr lang="en-US" altLang="zh-CN" sz="2400" dirty="0"/>
          </a:p>
        </p:txBody>
      </p:sp>
      <p:sp>
        <p:nvSpPr>
          <p:cNvPr id="3" name="QB_4_AN.16_1#2c0cfe061.blank?vcp=1&amp;pid=f959e4882&amp;color=0,0,0&amp;vpa=8&amp;vtp=1&amp;bbb=1&amp;hb=1"/>
          <p:cNvSpPr/>
          <p:nvPr/>
        </p:nvSpPr>
        <p:spPr>
          <a:xfrm>
            <a:off x="896112" y="4829874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【示例】一个大圆盘</a:t>
            </a:r>
            <a:endParaRPr lang="en-US" altLang="zh-CN" sz="2400" dirty="0"/>
          </a:p>
        </p:txBody>
      </p:sp>
      <p:sp>
        <p:nvSpPr>
          <p:cNvPr id="9" name="QB_4_AN.17_1#2c0cfe061.blank?vcp=1&amp;pid=f959e4882&amp;color=0,0,0&amp;vpa=9&amp;vtp=1&amp;bbb=1"/>
          <p:cNvSpPr/>
          <p:nvPr/>
        </p:nvSpPr>
        <p:spPr>
          <a:xfrm>
            <a:off x="3808380" y="5367084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一盏明灯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3" grpId="0" build="p" animBg="1"/>
      <p:bldP spid="9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8_1#d2564caf4?sp=1&amp;vcp=1&amp;pid=f959e4882&amp;color=0,0,0&amp;vtp=1&amp;bt=1&amp;bbb=1"/>
          <p:cNvSpPr/>
          <p:nvPr/>
        </p:nvSpPr>
        <p:spPr>
          <a:xfrm>
            <a:off x="896112" y="133426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5.你和兰兰讨论了描写景物的顺序，请补全对话。（8分）</a:t>
            </a:r>
            <a:endParaRPr lang="en-US" altLang="zh-CN" sz="2400" dirty="0"/>
          </a:p>
        </p:txBody>
      </p:sp>
      <p:pic>
        <p:nvPicPr>
          <p:cNvPr id="3" name="QB_4_BD.18_2#d2564caf4?vcp=1&amp;pid=f959e4882&amp;color=0,0,0&amp;tib=255,255,255&amp;vip=10#1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0008" y="1946148"/>
            <a:ext cx="7498080" cy="1700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B_4_BD.18_3#d2564caf4?vcp=1&amp;pid=f959e4882&amp;color=0,0,0&amp;tib=255,255,255&amp;vip=14#17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40280" y="3774948"/>
            <a:ext cx="7708392" cy="173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4_AN.19_1#d2564caf4.blank?vcp=1&amp;pid=f959e4882&amp;color=0,0,0&amp;vpa=10&amp;vtp=1"/>
          <p:cNvSpPr/>
          <p:nvPr/>
        </p:nvSpPr>
        <p:spPr>
          <a:xfrm>
            <a:off x="5458968" y="2430780"/>
            <a:ext cx="1115568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700"/>
              </a:lnSpc>
            </a:pPr>
            <a:r>
              <a:rPr lang="en-US" altLang="zh-CN" sz="22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巴金</a:t>
            </a:r>
            <a:endParaRPr lang="en-US" altLang="zh-CN" sz="2200" dirty="0"/>
          </a:p>
        </p:txBody>
      </p:sp>
      <p:sp>
        <p:nvSpPr>
          <p:cNvPr id="6" name="QB_4_AN.20_1#d2564caf4.blank?vcp=1&amp;pid=f959e4882&amp;color=0,0,0&amp;vpa=11&amp;vtp=1"/>
          <p:cNvSpPr/>
          <p:nvPr/>
        </p:nvSpPr>
        <p:spPr>
          <a:xfrm>
            <a:off x="4818888" y="2787396"/>
            <a:ext cx="1353312" cy="31089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700"/>
              </a:lnSpc>
            </a:pPr>
            <a:r>
              <a:rPr lang="en-US" altLang="zh-CN" sz="22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景物变化</a:t>
            </a:r>
            <a:endParaRPr lang="en-US" altLang="zh-CN" sz="2200" dirty="0"/>
          </a:p>
        </p:txBody>
      </p:sp>
      <p:sp>
        <p:nvSpPr>
          <p:cNvPr id="7" name="QB_4_AN.21_1#d2564caf4.blank?vcp=1&amp;pid=f959e4882&amp;color=0,0,0&amp;vpa=12&amp;vtp=1"/>
          <p:cNvSpPr/>
          <p:nvPr/>
        </p:nvSpPr>
        <p:spPr>
          <a:xfrm>
            <a:off x="3529584" y="3153156"/>
            <a:ext cx="1234440" cy="31089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700"/>
              </a:lnSpc>
            </a:pPr>
            <a:r>
              <a:rPr lang="en-US" altLang="zh-CN" sz="22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颜色</a:t>
            </a:r>
            <a:endParaRPr lang="en-US" altLang="zh-CN" sz="2200" dirty="0"/>
          </a:p>
        </p:txBody>
      </p:sp>
      <p:sp>
        <p:nvSpPr>
          <p:cNvPr id="8" name="QB_4_AN.22_1#d2564caf4.blank?vcp=1&amp;pid=f959e4882&amp;color=0,0,0&amp;vpa=13&amp;vtp=1"/>
          <p:cNvSpPr/>
          <p:nvPr/>
        </p:nvSpPr>
        <p:spPr>
          <a:xfrm>
            <a:off x="5148072" y="3153156"/>
            <a:ext cx="1371600" cy="33832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700"/>
              </a:lnSpc>
            </a:pPr>
            <a:r>
              <a:rPr lang="en-US" altLang="zh-CN" sz="22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位置</a:t>
            </a:r>
            <a:endParaRPr lang="en-US" altLang="zh-CN" sz="2200" dirty="0"/>
          </a:p>
        </p:txBody>
      </p:sp>
      <p:sp>
        <p:nvSpPr>
          <p:cNvPr id="9" name="QB_4_AN.23_1#d2564caf4.blank?vcp=1&amp;pid=f959e4882&amp;color=0,0,0&amp;vpa=14&amp;vtp=1"/>
          <p:cNvSpPr/>
          <p:nvPr/>
        </p:nvSpPr>
        <p:spPr>
          <a:xfrm>
            <a:off x="7040880" y="4241292"/>
            <a:ext cx="1819656" cy="320040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700"/>
              </a:lnSpc>
            </a:pPr>
            <a:r>
              <a:rPr lang="en-US" altLang="zh-CN" sz="22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外洞</a:t>
            </a:r>
            <a:endParaRPr lang="en-US" altLang="zh-CN" sz="2200" dirty="0"/>
          </a:p>
        </p:txBody>
      </p:sp>
      <p:sp>
        <p:nvSpPr>
          <p:cNvPr id="10" name="QB_4_AN.24_1#d2564caf4.blank?vcp=1&amp;pid=f959e4882&amp;color=0,0,0&amp;vpa=15&amp;vtp=1"/>
          <p:cNvSpPr/>
          <p:nvPr/>
        </p:nvSpPr>
        <p:spPr>
          <a:xfrm>
            <a:off x="3511296" y="4634484"/>
            <a:ext cx="2002536" cy="320040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700"/>
              </a:lnSpc>
            </a:pPr>
            <a:r>
              <a:rPr lang="en-US" altLang="zh-CN" sz="22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内洞</a:t>
            </a:r>
            <a:endParaRPr lang="en-US" altLang="zh-CN" sz="2200" dirty="0"/>
          </a:p>
        </p:txBody>
      </p:sp>
      <p:sp>
        <p:nvSpPr>
          <p:cNvPr id="11" name="QB_4_AN.25_1#d2564caf4.blank?vcp=1&amp;pid=f959e4882&amp;color=0,0,0&amp;vpa=16&amp;vtp=1"/>
          <p:cNvSpPr/>
          <p:nvPr/>
        </p:nvSpPr>
        <p:spPr>
          <a:xfrm>
            <a:off x="6144768" y="4634484"/>
            <a:ext cx="1901952" cy="31089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700"/>
              </a:lnSpc>
            </a:pPr>
            <a:r>
              <a:rPr lang="en-US" altLang="zh-CN" sz="22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出洞</a:t>
            </a:r>
            <a:endParaRPr lang="en-US" altLang="zh-CN" sz="2200" dirty="0"/>
          </a:p>
        </p:txBody>
      </p:sp>
      <p:sp>
        <p:nvSpPr>
          <p:cNvPr id="12" name="QB_4_AN.26_1#d2564caf4.blank?vcp=1&amp;pid=f959e4882&amp;color=0,0,0&amp;vpa=17&amp;vtp=1"/>
          <p:cNvSpPr/>
          <p:nvPr/>
        </p:nvSpPr>
        <p:spPr>
          <a:xfrm>
            <a:off x="3803904" y="5027676"/>
            <a:ext cx="2002536" cy="31089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700"/>
              </a:lnSpc>
            </a:pPr>
            <a:r>
              <a:rPr lang="en-US" altLang="zh-CN" sz="22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游览</a:t>
            </a:r>
            <a:endParaRPr lang="en-US" altLang="zh-CN" sz="2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5f9b8d39?vcp=1&amp;pid=d97705f49&amp;color=0,0,0&amp;vtp=1&amp;bt=1&amp;bb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二、兰兰要练习按游览顺序写游记的写作方法，请你帮帮她。（9分）</a:t>
            </a:r>
            <a:endParaRPr lang="en-US" altLang="zh-CN" sz="2800" spc="-50" dirty="0"/>
          </a:p>
        </p:txBody>
      </p:sp>
      <p:sp>
        <p:nvSpPr>
          <p:cNvPr id="3" name="QC_3_BD.27_1#2a1ae51c3?vcp=1&amp;vopoq=1&amp;pid=85f9b8d39&amp;color=0,0,0&amp;vtp=1&amp;bbb=1"/>
          <p:cNvSpPr/>
          <p:nvPr/>
        </p:nvSpPr>
        <p:spPr>
          <a:xfrm>
            <a:off x="896112" y="131756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1.关于写游记，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下列说法不恰当的一项是(     )。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（3分）</a:t>
            </a:r>
            <a:endParaRPr lang="en-US" altLang="zh-CN" sz="2400" dirty="0"/>
          </a:p>
        </p:txBody>
      </p:sp>
      <p:sp>
        <p:nvSpPr>
          <p:cNvPr id="4" name="QC_3_AN.28_1#2a1ae51c3.bracket?vcp=1&amp;vopoq=1&amp;pid=85f9b8d39&amp;color=0,0,0&amp;vpa=18&amp;vtp=1"/>
          <p:cNvSpPr/>
          <p:nvPr/>
        </p:nvSpPr>
        <p:spPr>
          <a:xfrm>
            <a:off x="6703981" y="1306132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C_3_BD.27_2#2a1ae51c3.choices?vcp=1&amp;vopoq=1&amp;pid=85f9b8d39&amp;color=0,0,0&amp;vtp=1&amp;bbb=1"/>
          <p:cNvSpPr/>
          <p:nvPr/>
        </p:nvSpPr>
        <p:spPr>
          <a:xfrm>
            <a:off x="896112" y="1864043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A.可以按照游览的顺序来写。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.把看到的景象一一细致地写出来。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.可以把特别吸引你的景物作为重点来写。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.如果景物发生了变化，可以按照变化的顺序来写。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.可以运用过渡句使景物的转换更加自然。</a:t>
            </a:r>
            <a:endParaRPr lang="en-US" altLang="zh-CN" sz="2400" dirty="0"/>
          </a:p>
        </p:txBody>
      </p:sp>
      <p:sp>
        <p:nvSpPr>
          <p:cNvPr id="6" name="QC_3_AS.29_1#2a1ae51c3?vcp=1&amp;vopoq=1&amp;pid=85f9b8d39&amp;color=0,0,0&amp;vtp=1&amp;bbb=1&amp;hb=1"/>
          <p:cNvSpPr/>
          <p:nvPr/>
        </p:nvSpPr>
        <p:spPr>
          <a:xfrm>
            <a:off x="896112" y="460724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本题考查写游记的方法。写游记的时候要详略得当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，不能把所有景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物都写下来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，要分清主次，详写最典型最突出的景物，略写其他景物，故选B。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1100</Words>
  <Application>Microsoft Office PowerPoint</Application>
  <PresentationFormat>宽屏</PresentationFormat>
  <Paragraphs>190</Paragraphs>
  <Slides>23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0" baseType="lpstr">
      <vt:lpstr>Heiti SC Medium</vt:lpstr>
      <vt:lpstr>Microsoft YaHei Bold</vt:lpstr>
      <vt:lpstr>SimSun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2025-01-24T06:45:59Z</dcterms:created>
  <dcterms:modified xsi:type="dcterms:W3CDTF">2025-01-24T06:47:15Z</dcterms:modified>
  <cp:category/>
  <cp:contentStatus/>
</cp:coreProperties>
</file>