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6289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85c678118c6a040d4d3326#tid=678f493258ebf60009e437c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0222992" y="4544568"/>
            <a:ext cx="1892808" cy="832104"/>
          </a:xfrm>
          <a:prstGeom prst="rect">
            <a:avLst/>
          </a:prstGeom>
          <a:noFill/>
          <a:ln/>
        </p:spPr>
        <p:txBody>
          <a:bodyPr wrap="square" lIns="0" tIns="0" rIns="0" bIns="0" rtlCol="0" anchor="ctr"/>
          <a:lstStyle/>
          <a:p>
            <a:pPr algn="l">
              <a:lnSpc>
                <a:spcPct val="100000"/>
              </a:lnSpc>
            </a:pPr>
            <a:r>
              <a:rPr lang="en-US" sz="4800" b="1" i="0" dirty="0">
                <a:solidFill>
                  <a:srgbClr val="FFFFFF"/>
                </a:solidFill>
                <a:latin typeface="Heiti SC Medium" pitchFamily="34" charset="0"/>
                <a:ea typeface="Heiti SC Medium" pitchFamily="34" charset="-122"/>
                <a:cs typeface="Heiti SC Medium" pitchFamily="34" charset="-120"/>
              </a:rPr>
              <a:t>语 文</a:t>
            </a:r>
            <a:endParaRPr lang="en-US" sz="4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C_2_BD#a083b8812?vcp=1&amp;pid=ea89e4b78&amp;color=0,0,0&amp;vtp=1&amp;bt=1&amp;bbb=1"/>
          <p:cNvSpPr/>
          <p:nvPr/>
        </p:nvSpPr>
        <p:spPr>
          <a:xfrm>
            <a:off x="896112" y="896112"/>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活动四：走进朗诵社团，体验播报乐趣。（29分）</a:t>
            </a:r>
            <a:endParaRPr lang="en-US" altLang="zh-CN" sz="2800" dirty="0"/>
          </a:p>
        </p:txBody>
      </p:sp>
      <p:sp>
        <p:nvSpPr>
          <p:cNvPr id="3" name="C_3_BD#ff9d4ca46?vcp=1&amp;pid=a083b8812&amp;color=0,0,0&amp;vtp=1&amp;bbb=1"/>
          <p:cNvSpPr/>
          <p:nvPr/>
        </p:nvSpPr>
        <p:spPr>
          <a:xfrm>
            <a:off x="896112" y="1377808"/>
            <a:ext cx="10387584" cy="659384"/>
          </a:xfrm>
          <a:prstGeom prst="rect">
            <a:avLst/>
          </a:prstGeom>
          <a:noFill/>
          <a:ln/>
        </p:spPr>
        <p:txBody>
          <a:bodyPr wrap="none" lIns="0" tIns="0" rIns="0" bIns="0" rtlCol="0" anchor="t"/>
          <a:lstStyle/>
          <a:p>
            <a:pPr algn="ctr" latinLnBrk="1">
              <a:lnSpc>
                <a:spcPts val="3200"/>
              </a:lnSpc>
            </a:pPr>
            <a:r>
              <a:rPr lang="en-US" altLang="zh-CN" sz="2600" b="1" i="0" dirty="0">
                <a:solidFill>
                  <a:srgbClr val="000000"/>
                </a:solidFill>
                <a:latin typeface="SimSun" pitchFamily="34" charset="0"/>
                <a:ea typeface="SimSun" pitchFamily="34" charset="-122"/>
                <a:cs typeface="SimSun" pitchFamily="34" charset="-120"/>
              </a:rPr>
              <a:t>（一）（13分）</a:t>
            </a:r>
            <a:endParaRPr lang="en-US" altLang="zh-CN" sz="2600" dirty="0"/>
          </a:p>
        </p:txBody>
      </p:sp>
      <p:sp>
        <p:nvSpPr>
          <p:cNvPr id="4" name="QM_4_BD.41_1#aeef0823a?vcp=1&amp;pid=ff9d4ca46&amp;color=0,0,0&amp;vtp=1&amp;bbb=1&amp;hb=1"/>
          <p:cNvSpPr/>
          <p:nvPr/>
        </p:nvSpPr>
        <p:spPr>
          <a:xfrm>
            <a:off x="896112" y="1764031"/>
            <a:ext cx="10387584" cy="3268599"/>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KaiTi" pitchFamily="34" charset="-122"/>
                <a:cs typeface="Times New Roman" pitchFamily="34" charset="-120"/>
              </a:rPr>
              <a:t>【材料一】北斗卫星导航系统</a:t>
            </a:r>
            <a:endParaRPr lang="en-US" altLang="zh-CN" sz="2400" dirty="0"/>
          </a:p>
          <a:p>
            <a:pPr latinLnBrk="1">
              <a:lnSpc>
                <a:spcPts val="4400"/>
              </a:lnSpc>
            </a:pPr>
            <a:r>
              <a:rPr lang="en-US" altLang="zh-CN" sz="2400" b="0" i="0">
                <a:solidFill>
                  <a:srgbClr val="000000"/>
                </a:solidFill>
                <a:latin typeface="SimSun" panose="02010600030101010101" pitchFamily="2" charset="-122"/>
                <a:ea typeface="KaiTi" pitchFamily="34" charset="-122"/>
                <a:cs typeface="Times New Roman" pitchFamily="34" charset="-120"/>
              </a:rPr>
              <a:t>    </a:t>
            </a:r>
            <a:r>
              <a:rPr lang="en-US" altLang="zh-CN" sz="2400" b="0" i="0">
                <a:solidFill>
                  <a:srgbClr val="000000"/>
                </a:solidFill>
                <a:latin typeface="Times New Roman" pitchFamily="34" charset="0"/>
                <a:ea typeface="KaiTi" pitchFamily="34" charset="-122"/>
                <a:cs typeface="Times New Roman" pitchFamily="34" charset="-120"/>
              </a:rPr>
              <a:t>从</a:t>
            </a:r>
            <a:r>
              <a:rPr lang="en-US" altLang="zh-CN" sz="2400" b="0" i="0" dirty="0">
                <a:solidFill>
                  <a:srgbClr val="000000"/>
                </a:solidFill>
                <a:latin typeface="Times New Roman" pitchFamily="34" charset="0"/>
                <a:ea typeface="KaiTi" pitchFamily="34" charset="-122"/>
                <a:cs typeface="Times New Roman" pitchFamily="34" charset="-120"/>
              </a:rPr>
              <a:t>20世纪70年代中国开始研发卫星导航系统到2020年“北斗三号</a:t>
            </a:r>
            <a:r>
              <a:rPr lang="en-US" altLang="zh-CN" sz="2400" b="0" i="0">
                <a:solidFill>
                  <a:srgbClr val="000000"/>
                </a:solidFill>
                <a:latin typeface="Times New Roman" pitchFamily="34" charset="0"/>
                <a:ea typeface="KaiTi" pitchFamily="34" charset="-122"/>
                <a:cs typeface="Times New Roman" pitchFamily="34" charset="-120"/>
              </a:rPr>
              <a:t>”全球卫星</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导航系统正式开通</a:t>
            </a:r>
            <a:r>
              <a:rPr lang="en-US" altLang="zh-CN" sz="2400" b="0" i="0" dirty="0">
                <a:solidFill>
                  <a:srgbClr val="000000"/>
                </a:solidFill>
                <a:latin typeface="Times New Roman" pitchFamily="34" charset="0"/>
                <a:ea typeface="KaiTi" pitchFamily="34" charset="-122"/>
                <a:cs typeface="Times New Roman" pitchFamily="34" charset="-120"/>
              </a:rPr>
              <a:t>,中华民族闯过了千难万险,付出了千辛万苦</a:t>
            </a:r>
            <a:r>
              <a:rPr lang="en-US" altLang="zh-CN" sz="2400" b="0" i="0">
                <a:solidFill>
                  <a:srgbClr val="000000"/>
                </a:solidFill>
                <a:latin typeface="Times New Roman" pitchFamily="34" charset="0"/>
                <a:ea typeface="KaiTi" pitchFamily="34" charset="-122"/>
                <a:cs typeface="Times New Roman" pitchFamily="34" charset="-120"/>
              </a:rPr>
              <a:t>，完成了质的飞</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跃</a:t>
            </a:r>
            <a:r>
              <a:rPr lang="en-US" altLang="zh-CN" sz="2400" b="0" i="0" dirty="0">
                <a:solidFill>
                  <a:srgbClr val="000000"/>
                </a:solidFill>
                <a:latin typeface="Times New Roman" pitchFamily="34" charset="0"/>
                <a:ea typeface="KaiTi" pitchFamily="34" charset="-122"/>
                <a:cs typeface="Times New Roman" pitchFamily="34" charset="-120"/>
              </a:rPr>
              <a:t>。中国北斗卫星导航系统用星座“北斗”来命名，</a:t>
            </a:r>
            <a:r>
              <a:rPr lang="en-US" altLang="zh-CN" sz="2400" b="0" i="0">
                <a:solidFill>
                  <a:srgbClr val="000000"/>
                </a:solidFill>
                <a:latin typeface="Times New Roman" pitchFamily="34" charset="0"/>
                <a:ea typeface="KaiTi" pitchFamily="34" charset="-122"/>
                <a:cs typeface="Times New Roman" pitchFamily="34" charset="-120"/>
              </a:rPr>
              <a:t>正是因为在中国传统文化中,</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KaiTi" pitchFamily="34" charset="-122"/>
                <a:cs typeface="Times New Roman" pitchFamily="34" charset="-120"/>
              </a:rPr>
              <a:t>北斗”自古就是中华民族的指路灯</a:t>
            </a:r>
            <a:r>
              <a:rPr lang="en-US" altLang="zh-CN" sz="2400" b="0" i="0">
                <a:solidFill>
                  <a:srgbClr val="000000"/>
                </a:solidFill>
                <a:latin typeface="Times New Roman" pitchFamily="34" charset="0"/>
                <a:ea typeface="KaiTi" pitchFamily="34" charset="-122"/>
                <a:cs typeface="Times New Roman" pitchFamily="34" charset="-120"/>
              </a:rPr>
              <a:t>,只要在天空中看到北斗七星就能找到永远</a:t>
            </a:r>
          </a:p>
          <a:p>
            <a:pPr latinLnBrk="1">
              <a:lnSpc>
                <a:spcPts val="4200"/>
              </a:lnSpc>
            </a:pPr>
            <a:r>
              <a:rPr lang="en-US" altLang="zh-CN" sz="2400" b="0" i="0">
                <a:solidFill>
                  <a:srgbClr val="000000"/>
                </a:solidFill>
                <a:latin typeface="Times New Roman" pitchFamily="34" charset="0"/>
                <a:ea typeface="KaiTi" pitchFamily="34" charset="-122"/>
                <a:cs typeface="Times New Roman" pitchFamily="34" charset="-120"/>
              </a:rPr>
              <a:t>处于正北方向上的北极星</a:t>
            </a:r>
            <a:r>
              <a:rPr lang="en-US" altLang="zh-CN" sz="2400" b="0" i="0" dirty="0">
                <a:solidFill>
                  <a:srgbClr val="000000"/>
                </a:solidFill>
                <a:latin typeface="Times New Roman" pitchFamily="34" charset="0"/>
                <a:ea typeface="KaiTi" pitchFamily="34" charset="-122"/>
                <a:cs typeface="Times New Roman" pitchFamily="34" charset="-120"/>
              </a:rPr>
              <a:t>。因此,“北斗”寓意着光明和方向。</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4_BD.41_2#aeef0823a?vcp=1&amp;pid=ff9d4ca46&amp;color=0,0,0&amp;vtp=1&amp;bt=1&amp;bbb=1&amp;hb=1"/>
              <p:cNvSpPr/>
              <p:nvPr/>
            </p:nvSpPr>
            <p:spPr>
              <a:xfrm>
                <a:off x="896112" y="1167416"/>
                <a:ext cx="10387584" cy="4386199"/>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KaiTi" pitchFamily="34" charset="-122"/>
                    <a:cs typeface="Times New Roman" pitchFamily="34" charset="-120"/>
                  </a:rPr>
                  <a:t>【材料二】暗物质粒子探测卫星“悟空”号</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“悟空”号是一颗暗物质粒子探测卫星</a:t>
                </a:r>
                <a:r>
                  <a:rPr lang="en-US" altLang="zh-CN" sz="2400" b="0" i="0">
                    <a:solidFill>
                      <a:srgbClr val="000000"/>
                    </a:solidFill>
                    <a:latin typeface="Times New Roman" pitchFamily="34" charset="0"/>
                    <a:ea typeface="KaiTi" pitchFamily="34" charset="-122"/>
                    <a:cs typeface="Times New Roman" pitchFamily="34" charset="-120"/>
                  </a:rPr>
                  <a:t>,也是中国发射的首颗专门用于空间</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高能粒子观测的卫星</a:t>
                </a:r>
                <a:r>
                  <a:rPr lang="en-US" altLang="zh-CN" sz="2400" b="0" i="0" dirty="0">
                    <a:solidFill>
                      <a:srgbClr val="000000"/>
                    </a:solidFill>
                    <a:latin typeface="Times New Roman" pitchFamily="34" charset="0"/>
                    <a:ea typeface="KaiTi" pitchFamily="34" charset="-122"/>
                    <a:cs typeface="Times New Roman" pitchFamily="34" charset="-120"/>
                  </a:rPr>
                  <a:t>。</a:t>
                </a:r>
                <a:r>
                  <a:rPr lang="en-US" altLang="zh-CN" sz="2400" b="0" i="0" u="sng" dirty="0">
                    <a:solidFill>
                      <a:srgbClr val="000000"/>
                    </a:solidFill>
                    <a:latin typeface="Times New Roman" pitchFamily="34" charset="0"/>
                    <a:ea typeface="KaiTi" pitchFamily="34" charset="-122"/>
                    <a:cs typeface="Times New Roman" pitchFamily="34" charset="-120"/>
                  </a:rPr>
                  <a:t>它能接收来自宇宙的高能原子核</a:t>
                </a:r>
                <a:r>
                  <a:rPr lang="en-US" altLang="zh-CN" sz="2400" b="0" i="0" u="sng">
                    <a:solidFill>
                      <a:srgbClr val="000000"/>
                    </a:solidFill>
                    <a:latin typeface="Times New Roman" pitchFamily="34" charset="0"/>
                    <a:ea typeface="KaiTi" pitchFamily="34" charset="-122"/>
                    <a:cs typeface="Times New Roman" pitchFamily="34" charset="-120"/>
                  </a:rPr>
                  <a:t>、电子和伽马射线的信</a:t>
                </a:r>
              </a:p>
              <a:p>
                <a:pPr latinLnBrk="1">
                  <a:lnSpc>
                    <a:spcPts val="4400"/>
                  </a:lnSpc>
                </a:pPr>
                <a:r>
                  <a:rPr lang="en-US" altLang="zh-CN" sz="2400" b="0" i="0" u="sng">
                    <a:solidFill>
                      <a:srgbClr val="000000"/>
                    </a:solidFill>
                    <a:latin typeface="Times New Roman" pitchFamily="34" charset="0"/>
                    <a:ea typeface="KaiTi" pitchFamily="34" charset="-122"/>
                    <a:cs typeface="Times New Roman" pitchFamily="34" charset="-120"/>
                  </a:rPr>
                  <a:t>号</a:t>
                </a:r>
                <a:r>
                  <a:rPr lang="en-US" altLang="zh-CN" sz="2400" b="0" i="0" u="sng" dirty="0">
                    <a:solidFill>
                      <a:srgbClr val="000000"/>
                    </a:solidFill>
                    <a:latin typeface="Times New Roman" pitchFamily="34" charset="0"/>
                    <a:ea typeface="KaiTi" pitchFamily="34" charset="-122"/>
                    <a:cs typeface="Times New Roman" pitchFamily="34" charset="-120"/>
                  </a:rPr>
                  <a:t>,是世界上迄今为止观测能段范围最宽、能量分辨率最优的空间探测器</a:t>
                </a:r>
                <a:r>
                  <a:rPr lang="en-US" altLang="zh-CN" sz="2400" b="0" i="0" u="sng">
                    <a:solidFill>
                      <a:srgbClr val="000000"/>
                    </a:solidFill>
                    <a:latin typeface="Times New Roman" pitchFamily="34" charset="0"/>
                    <a:ea typeface="KaiTi" pitchFamily="34" charset="-122"/>
                    <a:cs typeface="Times New Roman" pitchFamily="34" charset="-120"/>
                  </a:rPr>
                  <a:t>。</a:t>
                </a:r>
                <a:r>
                  <a:rPr lang="en-US" altLang="zh-CN" sz="2400" b="0" i="0">
                    <a:solidFill>
                      <a:srgbClr val="000000"/>
                    </a:solidFill>
                    <a:latin typeface="Times New Roman" pitchFamily="34" charset="0"/>
                    <a:ea typeface="KaiTi" pitchFamily="34" charset="-122"/>
                    <a:cs typeface="Times New Roman" pitchFamily="34" charset="-120"/>
                  </a:rPr>
                  <a:t>它</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的观测能段是阿尔法磁谱仪的</a:t>
                </a:r>
                <a:r>
                  <a:rPr lang="en-US" altLang="zh-CN" sz="2400" b="0" i="0" dirty="0">
                    <a:solidFill>
                      <a:srgbClr val="000000"/>
                    </a:solidFill>
                    <a:latin typeface="Times New Roman" pitchFamily="34" charset="0"/>
                    <a:ea typeface="KaiTi" pitchFamily="34" charset="-122"/>
                    <a:cs typeface="Times New Roman" pitchFamily="34" charset="-120"/>
                  </a:rPr>
                  <a:t>10倍</a:t>
                </a:r>
                <a:r>
                  <a:rPr lang="en-US" altLang="zh-CN" sz="2400" b="0" i="0">
                    <a:solidFill>
                      <a:srgbClr val="000000"/>
                    </a:solidFill>
                    <a:latin typeface="Times New Roman" pitchFamily="34" charset="0"/>
                    <a:ea typeface="KaiTi" pitchFamily="34" charset="-122"/>
                    <a:cs typeface="Times New Roman" pitchFamily="34" charset="-120"/>
                  </a:rPr>
                  <a:t>,能量分辨率比国际同类探测器高</a:t>
                </a:r>
                <a:r>
                  <a:rPr lang="en-US" altLang="zh-CN" sz="2400" b="0" i="0" dirty="0">
                    <a:solidFill>
                      <a:srgbClr val="000000"/>
                    </a:solidFill>
                    <a:latin typeface="Times New Roman" pitchFamily="34" charset="0"/>
                    <a:ea typeface="KaiTi" pitchFamily="34" charset="-122"/>
                    <a:cs typeface="Times New Roman" pitchFamily="34" charset="-120"/>
                  </a:rPr>
                  <a:t>3</a:t>
                </a:r>
                <a:r>
                  <a:rPr lang="en-US" altLang="zh-CN" sz="2400" b="0" i="0">
                    <a:solidFill>
                      <a:srgbClr val="000000"/>
                    </a:solidFill>
                    <a:latin typeface="Times New Roman" pitchFamily="34" charset="0"/>
                    <a:ea typeface="KaiTi" pitchFamily="34" charset="-122"/>
                    <a:cs typeface="Times New Roman" pitchFamily="34" charset="-120"/>
                  </a:rPr>
                  <a:t>倍以上。</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也正是因为如此</a:t>
                </a:r>
                <a:r>
                  <a:rPr lang="en-US" altLang="zh-CN" sz="2400" b="0" i="0" dirty="0">
                    <a:solidFill>
                      <a:srgbClr val="000000"/>
                    </a:solidFill>
                    <a:latin typeface="Times New Roman" pitchFamily="34" charset="0"/>
                    <a:ea typeface="KaiTi" pitchFamily="34" charset="-122"/>
                    <a:cs typeface="Times New Roman" pitchFamily="34" charset="-120"/>
                  </a:rPr>
                  <a:t>,“悟空”号可以在茫茫太空中,识别暗物质</a:t>
                </a:r>
                <a14:m>
                  <m:oMath xmlns:m="http://schemas.openxmlformats.org/officeDocument/2006/math">
                    <m:sSup>
                      <m:sSupPr>
                        <m:ctrlPr>
                          <a:rPr lang="en-US" altLang="zh-CN" sz="2400" b="0" i="1" dirty="0">
                            <a:solidFill>
                              <a:srgbClr val="000000"/>
                            </a:solidFill>
                            <a:latin typeface="Cambria Math" panose="02040503050406030204" pitchFamily="18" charset="0"/>
                            <a:ea typeface="KaiTi" pitchFamily="34" charset="-122"/>
                            <a:cs typeface="Times New Roman" pitchFamily="34" charset="-120"/>
                          </a:rPr>
                        </m:ctrlPr>
                      </m:sSupPr>
                      <m:e>
                        <m:r>
                          <a:rPr lang="en-US" altLang="zh-CN" sz="2400" b="0" i="0" dirty="0">
                            <a:solidFill>
                              <a:srgbClr val="000000"/>
                            </a:solidFill>
                            <a:latin typeface="Cambria Math" panose="02040503050406030204" pitchFamily="18" charset="0"/>
                            <a:ea typeface="KaiTi" pitchFamily="34" charset="-122"/>
                            <a:cs typeface="Times New Roman" pitchFamily="34" charset="-120"/>
                          </a:rPr>
                          <m:t>​</m:t>
                        </m:r>
                      </m:e>
                      <m:sup>
                        <m:r>
                          <a:rPr lang="en-US" altLang="zh-CN" sz="2400" b="0" i="0" dirty="0">
                            <a:solidFill>
                              <a:srgbClr val="000000"/>
                            </a:solidFill>
                            <a:latin typeface="Cambria Math" panose="02040503050406030204" pitchFamily="18" charset="0"/>
                            <a:ea typeface="KaiTi" pitchFamily="34" charset="-122"/>
                            <a:cs typeface="Times New Roman" pitchFamily="34" charset="-120"/>
                          </a:rPr>
                          <m:t>①</m:t>
                        </m:r>
                      </m:sup>
                    </m:sSup>
                  </m:oMath>
                </a14:m>
                <a:r>
                  <a:rPr lang="en-US" altLang="zh-CN" sz="100" b="0" i="0" kern="0" spc="-99900" dirty="0">
                    <a:solidFill>
                      <a:srgbClr val="FFFFFF"/>
                    </a:solidFill>
                    <a:latin typeface="Times New Roman" pitchFamily="34" charset="0"/>
                    <a:ea typeface="KaiTi" pitchFamily="34" charset="-122"/>
                    <a:cs typeface="Times New Roma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的踪影。</a:t>
                </a:r>
                <a:endParaRPr lang="en-US" altLang="zh-CN" sz="2400" dirty="0"/>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KaiTi" pitchFamily="34" charset="-122"/>
                    <a:cs typeface="Times New Roman" pitchFamily="34" charset="-120"/>
                  </a:rPr>
                  <a:t>注释】暗物质:理论上提出的可能存在于宇宙中的既不发光</a:t>
                </a:r>
                <a:r>
                  <a:rPr lang="en-US" altLang="zh-CN" sz="2400" b="0" i="0">
                    <a:solidFill>
                      <a:srgbClr val="000000"/>
                    </a:solidFill>
                    <a:latin typeface="Times New Roman" pitchFamily="34" charset="0"/>
                    <a:ea typeface="KaiTi" pitchFamily="34" charset="-122"/>
                    <a:cs typeface="Times New Roman" pitchFamily="34" charset="-120"/>
                  </a:rPr>
                  <a:t>，也不吸收和反</a:t>
                </a:r>
              </a:p>
              <a:p>
                <a:pPr latinLnBrk="1">
                  <a:lnSpc>
                    <a:spcPts val="4200"/>
                  </a:lnSpc>
                </a:pPr>
                <a:r>
                  <a:rPr lang="en-US" altLang="zh-CN" sz="2400" b="0" i="0">
                    <a:solidFill>
                      <a:srgbClr val="000000"/>
                    </a:solidFill>
                    <a:latin typeface="Times New Roman" pitchFamily="34" charset="0"/>
                    <a:ea typeface="KaiTi" pitchFamily="34" charset="-122"/>
                    <a:cs typeface="Times New Roman" pitchFamily="34" charset="-120"/>
                  </a:rPr>
                  <a:t>射光的物质</a:t>
                </a:r>
                <a:r>
                  <a:rPr lang="en-US" altLang="zh-CN" sz="2400" b="0" i="0" dirty="0">
                    <a:solidFill>
                      <a:srgbClr val="000000"/>
                    </a:solidFill>
                    <a:latin typeface="Times New Roman" pitchFamily="34" charset="0"/>
                    <a:ea typeface="KaiTi" pitchFamily="34" charset="-122"/>
                    <a:cs typeface="Times New Roman" pitchFamily="34" charset="-120"/>
                  </a:rPr>
                  <a:t>。</a:t>
                </a:r>
                <a:endParaRPr lang="en-US" altLang="zh-CN" sz="2400" dirty="0"/>
              </a:p>
            </p:txBody>
          </p:sp>
        </mc:Choice>
        <mc:Fallback>
          <p:sp>
            <p:nvSpPr>
              <p:cNvPr id="2" name="QM_4_BD.41_2#aeef0823a?vcp=1&amp;pid=ff9d4ca46&amp;color=0,0,0&amp;vtp=1&amp;bt=1&amp;bbb=1&amp;hb=1"/>
              <p:cNvSpPr>
                <a:spLocks noRot="1" noChangeAspect="1" noMove="1" noResize="1" noEditPoints="1" noAdjustHandles="1" noChangeArrowheads="1" noChangeShapeType="1" noTextEdit="1"/>
              </p:cNvSpPr>
              <p:nvPr/>
            </p:nvSpPr>
            <p:spPr>
              <a:xfrm>
                <a:off x="896112" y="1167416"/>
                <a:ext cx="10387584" cy="4386199"/>
              </a:xfrm>
              <a:prstGeom prst="rect">
                <a:avLst/>
              </a:prstGeom>
              <a:blipFill>
                <a:blip r:embed="rId3"/>
                <a:stretch>
                  <a:fillRect l="-1761" r="-1526" b="-3616"/>
                </a:stretch>
              </a:blipFill>
              <a:ln/>
            </p:spPr>
            <p:txBody>
              <a:bodyPr/>
              <a:lstStyle/>
              <a:p>
                <a:r>
                  <a:rPr lang="zh-CN" altLang="en-US">
                    <a:noFill/>
                  </a:rPr>
                  <a:t> </a:t>
                </a:r>
              </a:p>
            </p:txBody>
          </p:sp>
        </mc:Fallback>
      </mc:AlternateContent>
      <p:sp>
        <p:nvSpPr>
          <p:cNvPr id="3" name="QM_4_BD.41_2#aeef0823a?vcp=1&amp;pid=ff9d4ca46&amp;color=0,0,0&amp;vtp=1&amp;bt=1&amp;bbb=1&amp;hb=1&amp;zzd= 6">
            <a:extLst>
              <a:ext uri="{FF2B5EF4-FFF2-40B4-BE49-F238E27FC236}">
                <a16:creationId xmlns:a16="http://schemas.microsoft.com/office/drawing/2014/main" id="{51998B30-30C2-C08B-36DA-94DD3B78F267}"/>
              </a:ext>
            </a:extLst>
          </p:cNvPr>
          <p:cNvSpPr/>
          <p:nvPr/>
        </p:nvSpPr>
        <p:spPr>
          <a:xfrm>
            <a:off x="7201694" y="397411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nodePh="1">
                                  <p:stCondLst>
                                    <p:cond delay="0"/>
                                  </p:stCondLst>
                                  <p:endCondLst>
                                    <p:cond evt="begin" delay="0">
                                      <p:tn val="29"/>
                                    </p:cond>
                                  </p:endCondLst>
                                  <p:childTnLst>
                                    <p:set>
                                      <p:cBhvr>
                                        <p:cTn id="30" dur="1" fill="hold">
                                          <p:stCondLst>
                                            <p:cond delay="0"/>
                                          </p:stCondLst>
                                        </p:cTn>
                                        <p:tgtEl>
                                          <p:spTgt spid="3">
                                            <p:txEl>
                                              <p:pRg st="0" end="0"/>
                                            </p:txEl>
                                          </p:spTgt>
                                        </p:tgtEl>
                                        <p:attrNameLst>
                                          <p:attrName>style.visibility</p:attrName>
                                        </p:attrNameLst>
                                      </p:cBhvr>
                                      <p:to>
                                        <p:strVal val="visible"/>
                                      </p:to>
                                    </p:set>
                                    <p:anim calcmode="lin" valueType="num">
                                      <p:cBhvr additive="base">
                                        <p:cTn id="3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bg/>
                                          </p:spTgt>
                                        </p:tgtEl>
                                        <p:attrNameLst>
                                          <p:attrName>style.visibility</p:attrName>
                                        </p:attrNameLst>
                                      </p:cBhvr>
                                      <p:to>
                                        <p:strVal val="visible"/>
                                      </p:to>
                                    </p:set>
                                    <p:anim calcmode="lin" valueType="num">
                                      <p:cBhvr additive="base">
                                        <p:cTn id="35"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3">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anim calcmode="lin" valueType="num">
                                      <p:cBhvr additive="base">
                                        <p:cTn id="3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5" end="5"/>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 calcmode="lin" valueType="num">
                                      <p:cBhvr additive="base">
                                        <p:cTn id="47"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B_5_BD.42_1#900f4c50e?sp=1&amp;vcp=1&amp;pid=aeef0823a&amp;color=0,0,0&amp;vtp=1&amp;bt=1&amp;bbb=1&amp;hb=1"/>
          <p:cNvSpPr/>
          <p:nvPr/>
        </p:nvSpPr>
        <p:spPr>
          <a:xfrm>
            <a:off x="896112" y="1468438"/>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1.“北斗”“悟空”，这两种大国重器的名字都与中国传统文化有关</a:t>
            </a:r>
            <a:r>
              <a:rPr lang="en-US" altLang="zh-CN" sz="2400" b="0" i="0">
                <a:solidFill>
                  <a:srgbClr val="000000"/>
                </a:solidFill>
                <a:latin typeface="SimSun" pitchFamily="34" charset="0"/>
                <a:ea typeface="SimSun" pitchFamily="34" charset="-122"/>
                <a:cs typeface="SimSun" pitchFamily="34" charset="-120"/>
              </a:rPr>
              <a:t>，表达了</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中国人的美好愿望</a:t>
            </a:r>
            <a:r>
              <a:rPr lang="en-US" altLang="zh-CN" sz="2400" b="0" i="0" dirty="0">
                <a:solidFill>
                  <a:srgbClr val="000000"/>
                </a:solidFill>
                <a:latin typeface="SimSun" pitchFamily="34" charset="0"/>
                <a:ea typeface="SimSun" pitchFamily="34" charset="-122"/>
                <a:cs typeface="SimSun" pitchFamily="34" charset="-120"/>
              </a:rPr>
              <a:t>。请你根据材料内容，选择其中的一个，</a:t>
            </a:r>
            <a:r>
              <a:rPr lang="en-US" altLang="zh-CN" sz="2400" b="0" i="0">
                <a:solidFill>
                  <a:srgbClr val="000000"/>
                </a:solidFill>
                <a:latin typeface="SimSun" pitchFamily="34" charset="0"/>
                <a:ea typeface="SimSun" pitchFamily="34" charset="-122"/>
                <a:cs typeface="SimSun" pitchFamily="34" charset="-120"/>
              </a:rPr>
              <a:t>为它制作一张名片。</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graphicFrame>
        <p:nvGraphicFramePr>
          <p:cNvPr id="13" name="QB_5_BD.42_2#900f4c50e?colgroup=3,7,3,7,3,7&amp;vcp=1&amp;pid=aeef0823a&amp;color=0,0,0&amp;vtp=1&amp;bbb=1"/>
          <p:cNvGraphicFramePr>
            <a:graphicFrameLocks noGrp="1"/>
          </p:cNvGraphicFramePr>
          <p:nvPr>
            <p:extLst>
              <p:ext uri="{D42A27DB-BD31-4B8C-83A1-F6EECF244321}">
                <p14:modId xmlns:p14="http://schemas.microsoft.com/office/powerpoint/2010/main" val="3518855730"/>
              </p:ext>
            </p:extLst>
          </p:nvPr>
        </p:nvGraphicFramePr>
        <p:xfrm>
          <a:off x="896112" y="3183954"/>
          <a:ext cx="10387584" cy="494665"/>
        </p:xfrm>
        <a:graphic>
          <a:graphicData uri="http://schemas.openxmlformats.org/drawingml/2006/table">
            <a:tbl>
              <a:tblPr/>
              <a:tblGrid>
                <a:gridCol w="1243584">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2286000">
                  <a:extLst>
                    <a:ext uri="{9D8B030D-6E8A-4147-A177-3AD203B41FA5}">
                      <a16:colId xmlns:a16="http://schemas.microsoft.com/office/drawing/2014/main" val="20003"/>
                    </a:ext>
                  </a:extLst>
                </a:gridCol>
                <a:gridCol w="1143000">
                  <a:extLst>
                    <a:ext uri="{9D8B030D-6E8A-4147-A177-3AD203B41FA5}">
                      <a16:colId xmlns:a16="http://schemas.microsoft.com/office/drawing/2014/main" val="20004"/>
                    </a:ext>
                  </a:extLst>
                </a:gridCol>
                <a:gridCol w="2286000">
                  <a:extLst>
                    <a:ext uri="{9D8B030D-6E8A-4147-A177-3AD203B41FA5}">
                      <a16:colId xmlns:a16="http://schemas.microsoft.com/office/drawing/2014/main" val="20005"/>
                    </a:ext>
                  </a:extLst>
                </a:gridCol>
              </a:tblGrid>
              <a:tr h="494665">
                <a:tc>
                  <a:txBody>
                    <a:bodyPr/>
                    <a:lstStyle/>
                    <a:p>
                      <a:pPr algn="ctr" latinLnBrk="1" hangingPunct="0">
                        <a:lnSpc>
                          <a:spcPts val="3600"/>
                        </a:lnSpc>
                      </a:pPr>
                      <a:r>
                        <a:rPr lang="en-US" altLang="zh-CN" sz="2400" b="0" i="0" dirty="0">
                          <a:solidFill>
                            <a:srgbClr val="000000"/>
                          </a:solidFill>
                          <a:latin typeface="SimSun" pitchFamily="34" charset="0"/>
                          <a:ea typeface="SimSun" pitchFamily="34" charset="-122"/>
                          <a:cs typeface="SimSun" pitchFamily="34" charset="-120"/>
                        </a:rPr>
                        <a:t>名字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i="0">
                          <a:solidFill>
                            <a:srgbClr val="000000"/>
                          </a:solidFill>
                          <a:latin typeface="SimSun" pitchFamily="34" charset="0"/>
                          <a:ea typeface="SimSun" pitchFamily="34" charset="-122"/>
                          <a:cs typeface="SimSun" pitchFamily="34" charset="-120"/>
                        </a:rPr>
                        <a:t>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000000"/>
                          </a:solidFill>
                          <a:latin typeface="SimSun" pitchFamily="34" charset="0"/>
                          <a:ea typeface="SimSun" pitchFamily="34" charset="-122"/>
                          <a:cs typeface="SimSun" pitchFamily="34" charset="-120"/>
                        </a:rPr>
                        <a:t>来源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i="0">
                          <a:solidFill>
                            <a:srgbClr val="000000"/>
                          </a:solidFill>
                          <a:latin typeface="SimSun" pitchFamily="34" charset="0"/>
                          <a:ea typeface="SimSun" pitchFamily="34" charset="-122"/>
                          <a:cs typeface="SimSun" pitchFamily="34" charset="-120"/>
                        </a:rPr>
                        <a:t>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000000"/>
                          </a:solidFill>
                          <a:latin typeface="SimSun" pitchFamily="34" charset="0"/>
                          <a:ea typeface="SimSun" pitchFamily="34" charset="-122"/>
                          <a:cs typeface="SimSun" pitchFamily="34" charset="-120"/>
                        </a:rPr>
                        <a:t>寓意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i="0">
                          <a:solidFill>
                            <a:srgbClr val="000000"/>
                          </a:solidFill>
                          <a:latin typeface="SimSun" pitchFamily="34" charset="0"/>
                          <a:ea typeface="SimSun" pitchFamily="34" charset="-122"/>
                          <a:cs typeface="SimSun" pitchFamily="34" charset="-120"/>
                        </a:rPr>
                        <a:t>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 name="QB_5_AN.43_1#900f4c50e.blank?vcp=1&amp;pid=aeef0823a&amp;color=0,0,0&amp;vpa=31&amp;vtp=1&amp;bbb=1"/>
          <p:cNvSpPr/>
          <p:nvPr/>
        </p:nvSpPr>
        <p:spPr>
          <a:xfrm>
            <a:off x="2232564" y="3170746"/>
            <a:ext cx="20494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【示例】北斗</a:t>
            </a:r>
            <a:endParaRPr lang="en-US" altLang="zh-CN" sz="2400" dirty="0"/>
          </a:p>
        </p:txBody>
      </p:sp>
      <p:sp>
        <p:nvSpPr>
          <p:cNvPr id="5" name="QB_5_AN.44_1#900f4c50e.blank?vcp=1&amp;pid=aeef0823a&amp;color=0,0,0&amp;vpa=32&amp;vtp=1&amp;bbb=1"/>
          <p:cNvSpPr/>
          <p:nvPr/>
        </p:nvSpPr>
        <p:spPr>
          <a:xfrm>
            <a:off x="5661565" y="3170746"/>
            <a:ext cx="20494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星座“北斗”</a:t>
            </a:r>
            <a:endParaRPr lang="en-US" altLang="zh-CN" sz="2400" dirty="0"/>
          </a:p>
        </p:txBody>
      </p:sp>
      <p:sp>
        <p:nvSpPr>
          <p:cNvPr id="6" name="QB_5_AN.45_1#900f4c50e.blank?vcp=1&amp;pid=aeef0823a&amp;color=0,0,0&amp;vpa=33&amp;vtp=1&amp;bbb=1"/>
          <p:cNvSpPr/>
          <p:nvPr/>
        </p:nvSpPr>
        <p:spPr>
          <a:xfrm>
            <a:off x="9242964" y="3170746"/>
            <a:ext cx="17446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光明和方向</a:t>
            </a:r>
            <a:endParaRPr lang="en-US" altLang="zh-CN" sz="2400" dirty="0"/>
          </a:p>
        </p:txBody>
      </p:sp>
      <p:sp>
        <p:nvSpPr>
          <p:cNvPr id="7" name="QB_5_BD.46_1#4fdc0fb5c?vcp=1&amp;pid=aeef0823a&amp;color=0,0,0&amp;vtp=1&amp;bbb=1&amp;hb=1"/>
          <p:cNvSpPr/>
          <p:nvPr/>
        </p:nvSpPr>
        <p:spPr>
          <a:xfrm>
            <a:off x="896112" y="3806254"/>
            <a:ext cx="10387584" cy="1592199"/>
          </a:xfrm>
          <a:prstGeom prst="rect">
            <a:avLst/>
          </a:prstGeom>
          <a:noFill/>
          <a:ln/>
        </p:spPr>
        <p:txBody>
          <a:bodyPr wrap="none" lIns="0" tIns="0" rIns="0" bIns="0" rtlCol="0" anchor="t"/>
          <a:lstStyle/>
          <a:p>
            <a:pPr algn="l" latinLnBrk="1">
              <a:lnSpc>
                <a:spcPts val="4400"/>
              </a:lnSpc>
            </a:pPr>
            <a:r>
              <a:rPr lang="en-US" altLang="zh-CN" sz="2400" b="0" i="0">
                <a:solidFill>
                  <a:srgbClr val="000000"/>
                </a:solidFill>
                <a:latin typeface="SimSun" pitchFamily="34" charset="0"/>
                <a:ea typeface="SimSun" pitchFamily="34" charset="-122"/>
                <a:cs typeface="SimSun" pitchFamily="34" charset="-120"/>
              </a:rPr>
              <a:t>2.</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读了这两篇材料</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我最想提出的问题是：</a:t>
            </a:r>
            <a:r>
              <a:rPr lang="en-US" altLang="zh-CN" sz="2400" i="0">
                <a:solidFill>
                  <a:srgbClr val="000000"/>
                </a:solidFill>
                <a:latin typeface="SimSun" pitchFamily="34" charset="0"/>
                <a:ea typeface="SimSun" pitchFamily="34" charset="-122"/>
                <a:cs typeface="SimSun" pitchFamily="34" charset="-120"/>
              </a:rPr>
              <a:t>__________________</a:t>
            </a:r>
          </a:p>
          <a:p>
            <a:pPr latinLnBrk="1">
              <a:lnSpc>
                <a:spcPts val="4400"/>
              </a:lnSpc>
            </a:pPr>
            <a:r>
              <a:rPr lang="en-US" altLang="zh-CN" sz="2400" i="0">
                <a:solidFill>
                  <a:srgbClr val="000000"/>
                </a:solidFill>
                <a:latin typeface="SimSun" pitchFamily="34" charset="0"/>
                <a:ea typeface="SimSun" pitchFamily="34" charset="-122"/>
                <a:cs typeface="SimSun" pitchFamily="34" charset="-120"/>
              </a:rPr>
              <a:t>_____________________________________________________</a:t>
            </a:r>
            <a:r>
              <a:rPr lang="en-US" altLang="zh-CN" sz="2400" b="0" i="0">
                <a:solidFill>
                  <a:srgbClr val="000000"/>
                </a:solidFill>
                <a:latin typeface="SimSun" pitchFamily="34" charset="0"/>
                <a:ea typeface="SimSun" pitchFamily="34" charset="-122"/>
                <a:cs typeface="SimSun" pitchFamily="34" charset="-120"/>
              </a:rPr>
              <a:t>?我想用</a:t>
            </a:r>
            <a:r>
              <a:rPr lang="en-US" altLang="zh-CN" sz="2400" i="0">
                <a:solidFill>
                  <a:srgbClr val="000000"/>
                </a:solidFill>
                <a:latin typeface="SimSun" pitchFamily="34" charset="0"/>
                <a:ea typeface="SimSun" pitchFamily="34" charset="-122"/>
                <a:cs typeface="SimSun" pitchFamily="34" charset="-120"/>
              </a:rPr>
              <a:t>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的方法解决这个问题</a:t>
            </a:r>
            <a:r>
              <a:rPr lang="en-US" altLang="zh-CN" sz="2400" b="0" i="0" dirty="0">
                <a:solidFill>
                  <a:srgbClr val="000000"/>
                </a:solidFill>
                <a:latin typeface="SimSun" pitchFamily="34" charset="0"/>
                <a:ea typeface="SimSun" pitchFamily="34" charset="-122"/>
                <a:cs typeface="SimSun" pitchFamily="34" charset="-120"/>
              </a:rPr>
              <a:t>。（4分）</a:t>
            </a:r>
            <a:endParaRPr lang="en-US" altLang="zh-CN" sz="2400" dirty="0"/>
          </a:p>
        </p:txBody>
      </p:sp>
      <p:pic>
        <p:nvPicPr>
          <p:cNvPr id="8" name="QB_5_BD.46_1#4fdc0fb5c?vcp=1&amp;pid=aeef0823a&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200944" y="3893122"/>
            <a:ext cx="1828800" cy="3749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QB_5_AN.47_1#4fdc0fb5c.blank?vcp=1&amp;pid=aeef0823a&amp;color=0,0,0&amp;vpa=34&amp;vtp=1&amp;bbb=1&amp;hb=1"/>
          <p:cNvSpPr/>
          <p:nvPr/>
        </p:nvSpPr>
        <p:spPr>
          <a:xfrm>
            <a:off x="896112" y="3778314"/>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a:t>
            </a:r>
            <a:r>
              <a:rPr lang="en-US" altLang="zh-CN" sz="2400" b="0" i="0" dirty="0">
                <a:solidFill>
                  <a:srgbClr val="FF0000"/>
                </a:solidFill>
                <a:latin typeface="SimSun" pitchFamily="34" charset="0"/>
                <a:ea typeface="SimSun" pitchFamily="34" charset="-122"/>
                <a:cs typeface="SimSun" pitchFamily="34" charset="-120"/>
              </a:rPr>
              <a:t>示例</a:t>
            </a:r>
            <a:r>
              <a:rPr lang="en-US" altLang="zh-CN" sz="2400" b="0" i="0">
                <a:solidFill>
                  <a:srgbClr val="FF0000"/>
                </a:solidFill>
                <a:latin typeface="SimSun" pitchFamily="34" charset="0"/>
                <a:ea typeface="SimSun" pitchFamily="34" charset="-122"/>
                <a:cs typeface="SimSun" pitchFamily="34" charset="-120"/>
              </a:rPr>
              <a:t>】除了这两种大国重器</a:t>
            </a:r>
            <a:r>
              <a:rPr lang="en-US" altLang="zh-CN" sz="2400" b="0" i="0" dirty="0">
                <a:solidFill>
                  <a:srgbClr val="FF0000"/>
                </a:solidFill>
                <a:latin typeface="SimSun" pitchFamily="34" charset="0"/>
                <a:ea typeface="SimSun" pitchFamily="34" charset="-122"/>
                <a:cs typeface="SimSun" pitchFamily="34" charset="-120"/>
              </a:rPr>
              <a:t>，还有哪些大国重器的名字与中国传统文化有关</a:t>
            </a:r>
            <a:endParaRPr lang="en-US" altLang="zh-CN" sz="2400" dirty="0"/>
          </a:p>
        </p:txBody>
      </p:sp>
      <p:sp>
        <p:nvSpPr>
          <p:cNvPr id="10" name="QB_5_AN.48_1#4fdc0fb5c.blank?vcp=1&amp;pid=aeef0823a&amp;color=0,0,0&amp;vpa=35&amp;vtp=1&amp;bbb=1&amp;hb=1"/>
          <p:cNvSpPr/>
          <p:nvPr/>
        </p:nvSpPr>
        <p:spPr>
          <a:xfrm>
            <a:off x="896112" y="4337114"/>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查阅资料</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 calcmode="lin" valueType="num">
                                      <p:cBhvr additive="base">
                                        <p:cTn id="2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4">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 calcmode="lin" valueType="num">
                                      <p:cBhvr additive="base">
                                        <p:cTn id="3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5">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0" end="0"/>
                                            </p:txEl>
                                          </p:spTgt>
                                        </p:tgtEl>
                                        <p:attrNameLst>
                                          <p:attrName>style.visibility</p:attrName>
                                        </p:attrNameLst>
                                      </p:cBhvr>
                                      <p:to>
                                        <p:strVal val="visible"/>
                                      </p:to>
                                    </p:set>
                                    <p:anim calcmode="lin" valueType="num">
                                      <p:cBhvr additive="base">
                                        <p:cTn id="4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bg/>
                                          </p:spTgt>
                                        </p:tgtEl>
                                        <p:attrNameLst>
                                          <p:attrName>style.visibility</p:attrName>
                                        </p:attrNameLst>
                                      </p:cBhvr>
                                      <p:to>
                                        <p:strVal val="visible"/>
                                      </p:to>
                                    </p:set>
                                    <p:anim calcmode="lin" valueType="num">
                                      <p:cBhvr additive="base">
                                        <p:cTn id="4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6">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 calcmode="lin" valueType="num">
                                      <p:cBhvr additive="base">
                                        <p:cTn id="4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bg/>
                                          </p:spTgt>
                                        </p:tgtEl>
                                        <p:attrNameLst>
                                          <p:attrName>style.visibility</p:attrName>
                                        </p:attrNameLst>
                                      </p:cBhvr>
                                      <p:to>
                                        <p:strVal val="visible"/>
                                      </p:to>
                                    </p:set>
                                    <p:anim calcmode="lin" valueType="num">
                                      <p:cBhvr additive="base">
                                        <p:cTn id="5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7">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
                                            <p:txEl>
                                              <p:pRg st="0" end="0"/>
                                            </p:txEl>
                                          </p:spTgt>
                                        </p:tgtEl>
                                        <p:attrNameLst>
                                          <p:attrName>style.visibility</p:attrName>
                                        </p:attrNameLst>
                                      </p:cBhvr>
                                      <p:to>
                                        <p:strVal val="visible"/>
                                      </p:to>
                                    </p:set>
                                    <p:anim calcmode="lin" valueType="num">
                                      <p:cBhvr additive="base">
                                        <p:cTn id="5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7">
                                            <p:txEl>
                                              <p:pRg st="1" end="1"/>
                                            </p:txEl>
                                          </p:spTgt>
                                        </p:tgtEl>
                                        <p:attrNameLst>
                                          <p:attrName>style.visibility</p:attrName>
                                        </p:attrNameLst>
                                      </p:cBhvr>
                                      <p:to>
                                        <p:strVal val="visible"/>
                                      </p:to>
                                    </p:set>
                                    <p:anim calcmode="lin" valueType="num">
                                      <p:cBhvr additive="base">
                                        <p:cTn id="6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7">
                                            <p:txEl>
                                              <p:pRg st="2" end="2"/>
                                            </p:txEl>
                                          </p:spTgt>
                                        </p:tgtEl>
                                        <p:attrNameLst>
                                          <p:attrName>style.visibility</p:attrName>
                                        </p:attrNameLst>
                                      </p:cBhvr>
                                      <p:to>
                                        <p:strVal val="visible"/>
                                      </p:to>
                                    </p:set>
                                    <p:anim calcmode="lin" valueType="num">
                                      <p:cBhvr additive="base">
                                        <p:cTn id="6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8"/>
                                        </p:tgtEl>
                                        <p:attrNameLst>
                                          <p:attrName>style.visibility</p:attrName>
                                        </p:attrNameLst>
                                      </p:cBhvr>
                                      <p:to>
                                        <p:strVal val="visible"/>
                                      </p:to>
                                    </p:set>
                                    <p:anim calcmode="lin" valueType="num">
                                      <p:cBhvr additive="base">
                                        <p:cTn id="71" dur="500" fill="hold"/>
                                        <p:tgtEl>
                                          <p:spTgt spid="8"/>
                                        </p:tgtEl>
                                        <p:attrNameLst>
                                          <p:attrName>ppt_x</p:attrName>
                                        </p:attrNameLst>
                                      </p:cBhvr>
                                      <p:tavLst>
                                        <p:tav tm="0">
                                          <p:val>
                                            <p:strVal val="#ppt_x"/>
                                          </p:val>
                                        </p:tav>
                                        <p:tav tm="100000">
                                          <p:val>
                                            <p:strVal val="#ppt_x"/>
                                          </p:val>
                                        </p:tav>
                                      </p:tavLst>
                                    </p:anim>
                                    <p:anim calcmode="lin" valueType="num">
                                      <p:cBhvr additive="base">
                                        <p:cTn id="7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9">
                                            <p:bg/>
                                          </p:spTgt>
                                        </p:tgtEl>
                                        <p:attrNameLst>
                                          <p:attrName>style.visibility</p:attrName>
                                        </p:attrNameLst>
                                      </p:cBhvr>
                                      <p:to>
                                        <p:strVal val="visible"/>
                                      </p:to>
                                    </p:set>
                                    <p:anim calcmode="lin" valueType="num">
                                      <p:cBhvr additive="base">
                                        <p:cTn id="7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9">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9">
                                            <p:txEl>
                                              <p:pRg st="0" end="0"/>
                                            </p:txEl>
                                          </p:spTgt>
                                        </p:tgtEl>
                                        <p:attrNameLst>
                                          <p:attrName>style.visibility</p:attrName>
                                        </p:attrNameLst>
                                      </p:cBhvr>
                                      <p:to>
                                        <p:strVal val="visible"/>
                                      </p:to>
                                    </p:set>
                                    <p:anim calcmode="lin" valueType="num">
                                      <p:cBhvr additive="base">
                                        <p:cTn id="8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bg/>
                                          </p:spTgt>
                                        </p:tgtEl>
                                        <p:attrNameLst>
                                          <p:attrName>style.visibility</p:attrName>
                                        </p:attrNameLst>
                                      </p:cBhvr>
                                      <p:to>
                                        <p:strVal val="visible"/>
                                      </p:to>
                                    </p:set>
                                    <p:anim calcmode="lin" valueType="num">
                                      <p:cBhvr additive="base">
                                        <p:cTn id="8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bg/>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0" end="0"/>
                                            </p:txEl>
                                          </p:spTgt>
                                        </p:tgtEl>
                                        <p:attrNameLst>
                                          <p:attrName>style.visibility</p:attrName>
                                        </p:attrNameLst>
                                      </p:cBhvr>
                                      <p:to>
                                        <p:strVal val="visible"/>
                                      </p:to>
                                    </p:set>
                                    <p:anim calcmode="lin" valueType="num">
                                      <p:cBhvr additive="base">
                                        <p:cTn id="8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6" grpId="0" build="p" animBg="1"/>
      <p:bldP spid="7" grpId="0" build="p" animBg="1"/>
      <p:bldP spid="9" grpId="0" build="p" animBg="1"/>
      <p:bldP spid="10"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O_5_BD.49_1#111f1dc3b?vcp=1&amp;pid=aeef0823a&amp;color=0,0,0&amp;vtp=1&amp;bt=1&amp;bbb=1"/>
          <p:cNvSpPr/>
          <p:nvPr/>
        </p:nvSpPr>
        <p:spPr>
          <a:xfrm>
            <a:off x="896112" y="1809242"/>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3.画“____”句子中的“迄今为止”这个词可以删掉吗?为什么?（3分）</a:t>
            </a:r>
            <a:endParaRPr lang="en-US" altLang="zh-CN" sz="2400" dirty="0"/>
          </a:p>
        </p:txBody>
      </p:sp>
      <p:sp>
        <p:nvSpPr>
          <p:cNvPr id="3" name="QO_5_AN.50_1#111f1dc3b?vcp=1&amp;pid=aeef0823a&amp;color=0,0,0&amp;vtp=1&amp;bbb=1&amp;hb=1"/>
          <p:cNvSpPr/>
          <p:nvPr/>
        </p:nvSpPr>
        <p:spPr>
          <a:xfrm>
            <a:off x="896112" y="2356739"/>
            <a:ext cx="10387584" cy="27097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不能删掉。因为“迄今为止”的意思是到现在为止</a:t>
            </a:r>
            <a:r>
              <a:rPr lang="en-US" altLang="zh-CN" sz="2400" b="0" i="0">
                <a:solidFill>
                  <a:srgbClr val="FF0000"/>
                </a:solidFill>
                <a:latin typeface="SimSun" pitchFamily="34" charset="0"/>
                <a:ea typeface="SimSun" pitchFamily="34" charset="-122"/>
                <a:cs typeface="SimSun" pitchFamily="34" charset="-120"/>
              </a:rPr>
              <a:t>，用在这里表示</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a:t>
            </a:r>
            <a:r>
              <a:rPr lang="en-US" altLang="zh-CN" sz="2400" b="0" i="0" dirty="0">
                <a:solidFill>
                  <a:srgbClr val="FF0000"/>
                </a:solidFill>
                <a:latin typeface="SimSun" pitchFamily="34" charset="0"/>
                <a:ea typeface="SimSun" pitchFamily="34" charset="-122"/>
                <a:cs typeface="SimSun" pitchFamily="34" charset="-120"/>
              </a:rPr>
              <a:t>悟空”号是世界上到现在为止观测能段范围最宽</a:t>
            </a:r>
            <a:r>
              <a:rPr lang="en-US" altLang="zh-CN" sz="2400" b="0" i="0">
                <a:solidFill>
                  <a:srgbClr val="FF0000"/>
                </a:solidFill>
                <a:latin typeface="SimSun" pitchFamily="34" charset="0"/>
                <a:ea typeface="SimSun" pitchFamily="34" charset="-122"/>
                <a:cs typeface="SimSun" pitchFamily="34" charset="-120"/>
              </a:rPr>
              <a:t>、能量分辨率最优的空间探</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测器</a:t>
            </a:r>
            <a:r>
              <a:rPr lang="en-US" altLang="zh-CN" sz="2400" b="0" i="0" dirty="0">
                <a:solidFill>
                  <a:srgbClr val="FF0000"/>
                </a:solidFill>
                <a:latin typeface="SimSun" pitchFamily="34" charset="0"/>
                <a:ea typeface="SimSun" pitchFamily="34" charset="-122"/>
                <a:cs typeface="SimSun" pitchFamily="34" charset="-120"/>
              </a:rPr>
              <a:t>。如果去掉，意思就变成了它始终是世界上观测能段范围最宽</a:t>
            </a:r>
            <a:r>
              <a:rPr lang="en-US" altLang="zh-CN" sz="2400" b="0" i="0">
                <a:solidFill>
                  <a:srgbClr val="FF0000"/>
                </a:solidFill>
                <a:latin typeface="SimSun" pitchFamily="34" charset="0"/>
                <a:ea typeface="SimSun" pitchFamily="34" charset="-122"/>
                <a:cs typeface="SimSun" pitchFamily="34" charset="-120"/>
              </a:rPr>
              <a:t>、能量分辨</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率最优的空间探测器</a:t>
            </a:r>
            <a:r>
              <a:rPr lang="en-US" altLang="zh-CN" sz="2400" b="0" i="0" dirty="0">
                <a:solidFill>
                  <a:srgbClr val="FF0000"/>
                </a:solidFill>
                <a:latin typeface="SimSun" pitchFamily="34" charset="0"/>
                <a:ea typeface="SimSun" pitchFamily="34" charset="-122"/>
                <a:cs typeface="SimSun" pitchFamily="34" charset="-120"/>
              </a:rPr>
              <a:t>，与原文意思不符。“迄今为止”的使用</a:t>
            </a:r>
            <a:r>
              <a:rPr lang="en-US" altLang="zh-CN" sz="2400" b="0" i="0">
                <a:solidFill>
                  <a:srgbClr val="FF0000"/>
                </a:solidFill>
                <a:latin typeface="SimSun" pitchFamily="34" charset="0"/>
                <a:ea typeface="SimSun" pitchFamily="34" charset="-122"/>
                <a:cs typeface="SimSun" pitchFamily="34" charset="-120"/>
              </a:rPr>
              <a:t>，体现了说明文</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语言的科学性</a:t>
            </a:r>
            <a:r>
              <a:rPr lang="en-US" altLang="zh-CN" sz="2400" b="0" i="0" dirty="0">
                <a:solidFill>
                  <a:srgbClr val="FF0000"/>
                </a:solidFill>
                <a:latin typeface="SimSun" pitchFamily="34" charset="0"/>
                <a:ea typeface="SimSun" pitchFamily="34" charset="-122"/>
                <a:cs typeface="SimSun" pitchFamily="34" charset="-120"/>
              </a:rPr>
              <a:t>、准确性和严谨性。</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additive="base">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5_BD.51_1#982bc0296?vcp=1&amp;pid=aeef0823a&amp;color=0,0,0&amp;vtp=1&amp;bt=1&amp;bbb=1&amp;hb=1"/>
          <p:cNvSpPr/>
          <p:nvPr/>
        </p:nvSpPr>
        <p:spPr>
          <a:xfrm>
            <a:off x="896112" y="2088705"/>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4.“它的观测能段是阿尔法磁谱仪的10倍</a:t>
            </a:r>
            <a:r>
              <a:rPr lang="en-US" altLang="zh-CN" sz="2400" b="0" i="0">
                <a:solidFill>
                  <a:srgbClr val="000000"/>
                </a:solidFill>
                <a:latin typeface="SimSun" pitchFamily="34" charset="0"/>
                <a:ea typeface="SimSun" pitchFamily="34" charset="-122"/>
                <a:cs typeface="SimSun" pitchFamily="34" charset="-120"/>
              </a:rPr>
              <a:t>，能量分辨率比国际同类探测器高3</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倍以上</a:t>
            </a:r>
            <a:r>
              <a:rPr lang="en-US" altLang="zh-CN" sz="2400" b="0" i="0" dirty="0">
                <a:solidFill>
                  <a:srgbClr val="000000"/>
                </a:solidFill>
                <a:latin typeface="SimSun" pitchFamily="34" charset="0"/>
                <a:ea typeface="SimSun" pitchFamily="34" charset="-122"/>
                <a:cs typeface="SimSun" pitchFamily="34" charset="-120"/>
              </a:rPr>
              <a:t>”，关注这句话中加点的字</a:t>
            </a:r>
            <a:r>
              <a:rPr lang="en-US" altLang="zh-CN" sz="2400" b="0" i="0">
                <a:solidFill>
                  <a:srgbClr val="000000"/>
                </a:solidFill>
                <a:latin typeface="SimSun" pitchFamily="34" charset="0"/>
                <a:ea typeface="SimSun" pitchFamily="34" charset="-122"/>
                <a:cs typeface="SimSun" pitchFamily="34" charset="-120"/>
              </a:rPr>
              <a:t>，我们会发现作者运用了</a:t>
            </a:r>
            <a:r>
              <a:rPr lang="en-US" altLang="zh-CN" sz="2400" i="0">
                <a:solidFill>
                  <a:srgbClr val="000000"/>
                </a:solidFill>
                <a:latin typeface="SimSun" pitchFamily="34" charset="0"/>
                <a:ea typeface="SimSun" pitchFamily="34" charset="-122"/>
                <a:cs typeface="SimSun" pitchFamily="34" charset="-120"/>
              </a:rPr>
              <a:t>________</a:t>
            </a:r>
            <a:r>
              <a:rPr lang="en-US" altLang="zh-CN" sz="2400" b="0" i="0">
                <a:solidFill>
                  <a:srgbClr val="000000"/>
                </a:solidFill>
                <a:latin typeface="SimSun" pitchFamily="34" charset="0"/>
                <a:ea typeface="SimSun" pitchFamily="34" charset="-122"/>
                <a:cs typeface="SimSun" pitchFamily="34" charset="-120"/>
              </a:rPr>
              <a:t>的说明方</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法</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这样写的好处是：</a:t>
            </a:r>
            <a:r>
              <a:rPr lang="en-US" altLang="zh-CN" sz="2400" i="0">
                <a:solidFill>
                  <a:srgbClr val="000000"/>
                </a:solidFill>
                <a:latin typeface="SimSun" pitchFamily="34" charset="0"/>
                <a:ea typeface="SimSun" pitchFamily="34" charset="-122"/>
                <a:cs typeface="SimSun" pitchFamily="34" charset="-120"/>
              </a:rPr>
              <a:t>________________________________________________</a:t>
            </a:r>
          </a:p>
          <a:p>
            <a:pPr latinLnBrk="1">
              <a:lnSpc>
                <a:spcPts val="4400"/>
              </a:lnSpc>
            </a:pPr>
            <a:r>
              <a:rPr lang="en-US" altLang="zh-CN" sz="2400" i="0">
                <a:solidFill>
                  <a:srgbClr val="000000"/>
                </a:solidFill>
                <a:latin typeface="SimSun" pitchFamily="34" charset="0"/>
                <a:ea typeface="SimSun" pitchFamily="34" charset="-122"/>
                <a:cs typeface="SimSun" pitchFamily="34" charset="-120"/>
              </a:rPr>
              <a:t>___________________________________________________________________</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sp>
        <p:nvSpPr>
          <p:cNvPr id="3" name="QB_5_AN.52_1#982bc0296.blank?vcp=1&amp;pid=aeef0823a&amp;color=0,0,0&amp;vpa=36&amp;vtp=1&amp;bbb=1"/>
          <p:cNvSpPr/>
          <p:nvPr/>
        </p:nvSpPr>
        <p:spPr>
          <a:xfrm>
            <a:off x="8837581" y="2619566"/>
            <a:ext cx="1135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作比较</a:t>
            </a:r>
            <a:endParaRPr lang="en-US" altLang="zh-CN" sz="2400" dirty="0"/>
          </a:p>
        </p:txBody>
      </p:sp>
      <p:sp>
        <p:nvSpPr>
          <p:cNvPr id="4" name="QB_5_AN.53_1#982bc0296.blank?vcp=1&amp;pid=aeef0823a&amp;color=0,0,0&amp;vpa=37&amp;vtp=1&amp;bbb=1&amp;hb=1"/>
          <p:cNvSpPr/>
          <p:nvPr/>
        </p:nvSpPr>
        <p:spPr>
          <a:xfrm>
            <a:off x="896112" y="3178366"/>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能够更好地突出迄今为止</a:t>
            </a:r>
            <a:r>
              <a:rPr lang="en-US" altLang="zh-CN" sz="2400" b="0" i="0" dirty="0">
                <a:solidFill>
                  <a:srgbClr val="FF0000"/>
                </a:solidFill>
                <a:latin typeface="SimSun" pitchFamily="34" charset="0"/>
                <a:ea typeface="SimSun" pitchFamily="34" charset="-122"/>
                <a:cs typeface="SimSun" pitchFamily="34" charset="-120"/>
              </a:rPr>
              <a:t>“悟空</a:t>
            </a:r>
            <a:r>
              <a:rPr lang="en-US" altLang="zh-CN" sz="2400" b="0" i="0">
                <a:solidFill>
                  <a:srgbClr val="FF0000"/>
                </a:solidFill>
                <a:latin typeface="SimSun" pitchFamily="34" charset="0"/>
                <a:ea typeface="SimSun" pitchFamily="34" charset="-122"/>
                <a:cs typeface="SimSun" pitchFamily="34" charset="-120"/>
              </a:rPr>
              <a:t>”号观测能段范围最宽</a:t>
            </a:r>
            <a:r>
              <a:rPr lang="en-US" altLang="zh-CN" sz="2400" b="0" i="0" dirty="0">
                <a:solidFill>
                  <a:srgbClr val="FF0000"/>
                </a:solidFill>
                <a:latin typeface="SimSun" pitchFamily="34" charset="0"/>
                <a:ea typeface="SimSun" pitchFamily="34" charset="-122"/>
                <a:cs typeface="SimSun" pitchFamily="34" charset="-120"/>
              </a:rPr>
              <a:t>、能量分辨率最优的特点，给读者留下深刻的印象，增强了说明的效果。</a:t>
            </a:r>
            <a:endParaRPr lang="en-US" altLang="zh-CN" sz="2400" dirty="0"/>
          </a:p>
        </p:txBody>
      </p:sp>
      <p:sp>
        <p:nvSpPr>
          <p:cNvPr id="5" name="QB_5_BD.51_1#982bc0296?vcp=1&amp;pid=aeef0823a&amp;color=0,0,0&amp;vtp=1&amp;bt=1&amp;bbb=1&amp;hb=1&amp;zzd= 1">
            <a:extLst>
              <a:ext uri="{FF2B5EF4-FFF2-40B4-BE49-F238E27FC236}">
                <a16:creationId xmlns:a16="http://schemas.microsoft.com/office/drawing/2014/main" id="{3DF84C95-5321-E82A-923A-F0CE765D92A0}"/>
              </a:ext>
            </a:extLst>
          </p:cNvPr>
          <p:cNvSpPr/>
          <p:nvPr/>
        </p:nvSpPr>
        <p:spPr>
          <a:xfrm>
            <a:off x="8344694" y="266020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nodePh="1">
                                  <p:stCondLst>
                                    <p:cond delay="0"/>
                                  </p:stCondLst>
                                  <p:endCondLst>
                                    <p:cond evt="begin" delay="0">
                                      <p:tn val="13"/>
                                    </p:cond>
                                  </p:end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bg/>
                                          </p:spTgt>
                                        </p:tgtEl>
                                        <p:attrNameLst>
                                          <p:attrName>style.visibility</p:attrName>
                                        </p:attrNameLst>
                                      </p:cBhvr>
                                      <p:to>
                                        <p:strVal val="visible"/>
                                      </p:to>
                                    </p:set>
                                    <p:anim calcmode="lin" valueType="num">
                                      <p:cBhvr additive="base">
                                        <p:cTn id="1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5">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anim calcmode="lin" valueType="num">
                                      <p:cBhvr additive="base">
                                        <p:cTn id="2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anim calcmode="lin" valueType="num">
                                      <p:cBhvr additive="base">
                                        <p:cTn id="2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additive="base">
                                        <p:cTn id="3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 calcmode="lin" valueType="num">
                                      <p:cBhvr additive="base">
                                        <p:cTn id="3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bg/>
                                          </p:spTgt>
                                        </p:tgtEl>
                                        <p:attrNameLst>
                                          <p:attrName>style.visibility</p:attrName>
                                        </p:attrNameLst>
                                      </p:cBhvr>
                                      <p:to>
                                        <p:strVal val="visible"/>
                                      </p:to>
                                    </p:set>
                                    <p:anim calcmode="lin" valueType="num">
                                      <p:cBhvr additive="base">
                                        <p:cTn id="4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3">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0" end="0"/>
                                            </p:txEl>
                                          </p:spTgt>
                                        </p:tgtEl>
                                        <p:attrNameLst>
                                          <p:attrName>style.visibility</p:attrName>
                                        </p:attrNameLst>
                                      </p:cBhvr>
                                      <p:to>
                                        <p:strVal val="visible"/>
                                      </p:to>
                                    </p:set>
                                    <p:anim calcmode="lin" valueType="num">
                                      <p:cBhvr additive="base">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bg/>
                                          </p:spTgt>
                                        </p:tgtEl>
                                        <p:attrNameLst>
                                          <p:attrName>style.visibility</p:attrName>
                                        </p:attrNameLst>
                                      </p:cBhvr>
                                      <p:to>
                                        <p:strVal val="visible"/>
                                      </p:to>
                                    </p:set>
                                    <p:anim calcmode="lin" valueType="num">
                                      <p:cBhvr additive="base">
                                        <p:cTn id="4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4">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
                                            <p:txEl>
                                              <p:pRg st="0" end="0"/>
                                            </p:txEl>
                                          </p:spTgt>
                                        </p:tgtEl>
                                        <p:attrNameLst>
                                          <p:attrName>style.visibility</p:attrName>
                                        </p:attrNameLst>
                                      </p:cBhvr>
                                      <p:to>
                                        <p:strVal val="visible"/>
                                      </p:to>
                                    </p:set>
                                    <p:anim calcmode="lin" valueType="num">
                                      <p:cBhvr additive="base">
                                        <p:cTn id="5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C_3_BD#264b53601?vcp=1&amp;pid=a083b8812&amp;color=0,0,0&amp;vtp=1&amp;bt=1&amp;bbb=1"/>
          <p:cNvSpPr/>
          <p:nvPr/>
        </p:nvSpPr>
        <p:spPr>
          <a:xfrm>
            <a:off x="896112" y="896112"/>
            <a:ext cx="10387584" cy="396240"/>
          </a:xfrm>
          <a:prstGeom prst="rect">
            <a:avLst/>
          </a:prstGeom>
          <a:noFill/>
          <a:ln/>
        </p:spPr>
        <p:txBody>
          <a:bodyPr wrap="none" lIns="0" tIns="0" rIns="0" bIns="0" rtlCol="0" anchor="t"/>
          <a:lstStyle/>
          <a:p>
            <a:pPr algn="ctr" latinLnBrk="1">
              <a:lnSpc>
                <a:spcPts val="3200"/>
              </a:lnSpc>
            </a:pPr>
            <a:r>
              <a:rPr lang="en-US" altLang="zh-CN" sz="2600" b="1" i="0" dirty="0">
                <a:solidFill>
                  <a:srgbClr val="000000"/>
                </a:solidFill>
                <a:latin typeface="SimSun" pitchFamily="34" charset="0"/>
                <a:ea typeface="SimSun" pitchFamily="34" charset="-122"/>
                <a:cs typeface="SimSun" pitchFamily="34" charset="-120"/>
              </a:rPr>
              <a:t>（二）攀在树梢上的童年（16分）</a:t>
            </a:r>
            <a:endParaRPr lang="en-US" altLang="zh-CN" sz="2600" dirty="0"/>
          </a:p>
        </p:txBody>
      </p:sp>
      <p:sp>
        <p:nvSpPr>
          <p:cNvPr id="3" name="QM_4_BD.54_1#55c0c5b66?vcp=1&amp;pid=264b53601&amp;color=0,0,0&amp;vtp=1&amp;bbb=1&amp;hb=1"/>
          <p:cNvSpPr/>
          <p:nvPr/>
        </p:nvSpPr>
        <p:spPr>
          <a:xfrm>
            <a:off x="896112" y="1284669"/>
            <a:ext cx="10387584" cy="2830449"/>
          </a:xfrm>
          <a:prstGeom prst="rect">
            <a:avLst/>
          </a:prstGeom>
          <a:noFill/>
          <a:ln/>
        </p:spPr>
        <p:txBody>
          <a:bodyPr wrap="none" lIns="0" tIns="0" rIns="0" bIns="0" rtlCol="0" anchor="t"/>
          <a:lstStyle/>
          <a:p>
            <a:pPr algn="l" latinLnBrk="1">
              <a:lnSpc>
                <a:spcPts val="38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①小小的身子在高高的枝叶间，随着风的舞动而弹跳</a:t>
            </a:r>
            <a:r>
              <a:rPr lang="en-US" altLang="zh-CN" sz="2400" b="0" i="0">
                <a:solidFill>
                  <a:srgbClr val="000000"/>
                </a:solidFill>
                <a:latin typeface="Times New Roman" pitchFamily="34" charset="0"/>
                <a:ea typeface="KaiTi" pitchFamily="34" charset="-122"/>
                <a:cs typeface="Times New Roman" pitchFamily="34" charset="-120"/>
              </a:rPr>
              <a:t>，当细长的树枝快要</a:t>
            </a:r>
          </a:p>
          <a:p>
            <a:pPr latinLnBrk="1">
              <a:lnSpc>
                <a:spcPts val="3800"/>
              </a:lnSpc>
            </a:pPr>
            <a:r>
              <a:rPr lang="en-US" altLang="zh-CN" sz="2400" b="0" i="0">
                <a:solidFill>
                  <a:srgbClr val="000000"/>
                </a:solidFill>
                <a:latin typeface="Times New Roman" pitchFamily="34" charset="0"/>
                <a:ea typeface="KaiTi" pitchFamily="34" charset="-122"/>
                <a:cs typeface="Times New Roman" pitchFamily="34" charset="-120"/>
              </a:rPr>
              <a:t>承受不住一个儿童的重量时</a:t>
            </a:r>
            <a:r>
              <a:rPr lang="en-US" altLang="zh-CN" sz="2400" b="0" i="0" dirty="0">
                <a:solidFill>
                  <a:srgbClr val="000000"/>
                </a:solidFill>
                <a:latin typeface="Times New Roman" pitchFamily="34" charset="0"/>
                <a:ea typeface="KaiTi" pitchFamily="34" charset="-122"/>
                <a:cs typeface="Times New Roman" pitchFamily="34" charset="-120"/>
              </a:rPr>
              <a:t>，我终于在小伙伴们的一片惊呼声中</a:t>
            </a:r>
            <a:r>
              <a:rPr lang="en-US" altLang="zh-CN" sz="2400" b="0" i="0">
                <a:solidFill>
                  <a:srgbClr val="000000"/>
                </a:solidFill>
                <a:latin typeface="Times New Roman" pitchFamily="34" charset="0"/>
                <a:ea typeface="KaiTi" pitchFamily="34" charset="-122"/>
                <a:cs typeface="Times New Roman" pitchFamily="34" charset="-120"/>
              </a:rPr>
              <a:t>，得意地取下</a:t>
            </a:r>
          </a:p>
          <a:p>
            <a:pPr latinLnBrk="1">
              <a:lnSpc>
                <a:spcPts val="3800"/>
              </a:lnSpc>
            </a:pPr>
            <a:r>
              <a:rPr lang="en-US" altLang="zh-CN" sz="2400" b="0" i="0">
                <a:solidFill>
                  <a:srgbClr val="000000"/>
                </a:solidFill>
                <a:latin typeface="Times New Roman" pitchFamily="34" charset="0"/>
                <a:ea typeface="KaiTi" pitchFamily="34" charset="-122"/>
                <a:cs typeface="Times New Roman" pitchFamily="34" charset="-120"/>
              </a:rPr>
              <a:t>那只筑在树梢头上的鸟窝</a:t>
            </a:r>
            <a:r>
              <a:rPr lang="en-US" altLang="zh-CN" sz="2400" b="0" i="0" dirty="0">
                <a:solidFill>
                  <a:srgbClr val="000000"/>
                </a:solidFill>
                <a:latin typeface="Times New Roman" pitchFamily="34" charset="0"/>
                <a:ea typeface="KaiTi" pitchFamily="34" charset="-122"/>
                <a:cs typeface="Times New Roman" pitchFamily="34" charset="-120"/>
              </a:rPr>
              <a:t>。</a:t>
            </a:r>
            <a:endParaRPr lang="en-US" altLang="zh-CN" sz="2400" dirty="0"/>
          </a:p>
          <a:p>
            <a:pPr latinLnBrk="1">
              <a:lnSpc>
                <a:spcPts val="3800"/>
              </a:lnSpc>
            </a:pPr>
            <a:r>
              <a:rPr lang="en-US" altLang="zh-CN" sz="2400" b="0" i="0">
                <a:solidFill>
                  <a:srgbClr val="000000"/>
                </a:solidFill>
                <a:latin typeface="SimSun" panose="02010600030101010101" pitchFamily="2" charset="-122"/>
                <a:ea typeface="KaiTi" pitchFamily="34" charset="-122"/>
                <a:cs typeface="Times New Roman" pitchFamily="34" charset="-120"/>
              </a:rPr>
              <a:t>    </a:t>
            </a:r>
            <a:r>
              <a:rPr lang="en-US" altLang="zh-CN" sz="2400" b="0" i="0">
                <a:solidFill>
                  <a:srgbClr val="000000"/>
                </a:solidFill>
                <a:latin typeface="Times New Roman" pitchFamily="34" charset="0"/>
                <a:ea typeface="KaiTi" pitchFamily="34" charset="-122"/>
                <a:cs typeface="Times New Roman" pitchFamily="34" charset="-120"/>
              </a:rPr>
              <a:t>②</a:t>
            </a:r>
            <a:r>
              <a:rPr lang="en-US" altLang="zh-CN" sz="2400" b="0" i="0" dirty="0">
                <a:solidFill>
                  <a:srgbClr val="000000"/>
                </a:solidFill>
                <a:latin typeface="Times New Roman" pitchFamily="34" charset="0"/>
                <a:ea typeface="KaiTi" pitchFamily="34" charset="-122"/>
                <a:cs typeface="Times New Roman" pitchFamily="34" charset="-120"/>
              </a:rPr>
              <a:t>“这伢子很皮。”这是大人们在得知我的一次次树上历险后</a:t>
            </a:r>
            <a:r>
              <a:rPr lang="en-US" altLang="zh-CN" sz="2400" b="0" i="0">
                <a:solidFill>
                  <a:srgbClr val="000000"/>
                </a:solidFill>
                <a:latin typeface="Times New Roman" pitchFamily="34" charset="0"/>
                <a:ea typeface="KaiTi" pitchFamily="34" charset="-122"/>
                <a:cs typeface="Times New Roman" pitchFamily="34" charset="-120"/>
              </a:rPr>
              <a:t>，给我的童年</a:t>
            </a:r>
          </a:p>
          <a:p>
            <a:pPr latinLnBrk="1">
              <a:lnSpc>
                <a:spcPts val="3800"/>
              </a:lnSpc>
            </a:pPr>
            <a:r>
              <a:rPr lang="en-US" altLang="zh-CN" sz="2400" b="0" i="0">
                <a:solidFill>
                  <a:srgbClr val="000000"/>
                </a:solidFill>
                <a:latin typeface="Times New Roman" pitchFamily="34" charset="0"/>
                <a:ea typeface="KaiTi" pitchFamily="34" charset="-122"/>
                <a:cs typeface="Times New Roman" pitchFamily="34" charset="-120"/>
              </a:rPr>
              <a:t>下的一个评语</a:t>
            </a:r>
            <a:r>
              <a:rPr lang="en-US" altLang="zh-CN" sz="2400" b="0" i="0" dirty="0">
                <a:solidFill>
                  <a:srgbClr val="000000"/>
                </a:solidFill>
                <a:latin typeface="Times New Roman" pitchFamily="34" charset="0"/>
                <a:ea typeface="KaiTi" pitchFamily="34" charset="-122"/>
                <a:cs typeface="Times New Roman" pitchFamily="34" charset="-120"/>
              </a:rPr>
              <a:t>。可他们不知道，房前屋后、村里庄外、田间坡头</a:t>
            </a:r>
            <a:r>
              <a:rPr lang="en-US" altLang="zh-CN" sz="2400" b="0" i="0">
                <a:solidFill>
                  <a:srgbClr val="000000"/>
                </a:solidFill>
                <a:latin typeface="Times New Roman" pitchFamily="34" charset="0"/>
                <a:ea typeface="KaiTi" pitchFamily="34" charset="-122"/>
                <a:cs typeface="Times New Roman" pitchFamily="34" charset="-120"/>
              </a:rPr>
              <a:t>，那一棵棵或</a:t>
            </a:r>
          </a:p>
          <a:p>
            <a:pPr latinLnBrk="1">
              <a:lnSpc>
                <a:spcPts val="3600"/>
              </a:lnSpc>
            </a:pPr>
            <a:r>
              <a:rPr lang="en-US" altLang="zh-CN" sz="2400" b="0" i="0">
                <a:solidFill>
                  <a:srgbClr val="000000"/>
                </a:solidFill>
                <a:latin typeface="Times New Roman" pitchFamily="34" charset="0"/>
                <a:ea typeface="KaiTi" pitchFamily="34" charset="-122"/>
                <a:cs typeface="Times New Roman" pitchFamily="34" charset="-120"/>
              </a:rPr>
              <a:t>高大</a:t>
            </a:r>
            <a:r>
              <a:rPr lang="en-US" altLang="zh-CN" sz="2400" b="0" i="0" dirty="0">
                <a:solidFill>
                  <a:srgbClr val="000000"/>
                </a:solidFill>
                <a:latin typeface="Times New Roman" pitchFamily="34" charset="0"/>
                <a:ea typeface="KaiTi" pitchFamily="34" charset="-122"/>
                <a:cs typeface="Times New Roman" pitchFamily="34" charset="-120"/>
              </a:rPr>
              <a:t>、或粗壮、或繁茂、或遒劲的身姿，给了我多少童年的欢乐！</a:t>
            </a:r>
            <a:endParaRPr lang="en-US" altLang="zh-CN" sz="2400" dirty="0"/>
          </a:p>
        </p:txBody>
      </p:sp>
      <p:sp>
        <p:nvSpPr>
          <p:cNvPr id="4" name="QM_4_BD.54_2#55c0c5b66?sp=1&amp;vcp=1&amp;pid=264b53601&amp;color=0,0,0&amp;vtp=1&amp;bbb=1"/>
          <p:cNvSpPr/>
          <p:nvPr/>
        </p:nvSpPr>
        <p:spPr>
          <a:xfrm>
            <a:off x="896112" y="4134612"/>
            <a:ext cx="10387584" cy="417449"/>
          </a:xfrm>
          <a:prstGeom prst="rect">
            <a:avLst/>
          </a:prstGeom>
          <a:noFill/>
          <a:ln/>
        </p:spPr>
        <p:txBody>
          <a:bodyPr wrap="none" lIns="0" tIns="0" rIns="0" bIns="0" rtlCol="0" anchor="t"/>
          <a:lstStyle/>
          <a:p>
            <a:pPr algn="l" latinLnBrk="1">
              <a:lnSpc>
                <a:spcPts val="36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③我想，有多少种树生长在我的童年里，我的童年就该有多少快乐吧。</a:t>
            </a:r>
            <a:endParaRPr lang="en-US" altLang="zh-CN" sz="2400" dirty="0"/>
          </a:p>
        </p:txBody>
      </p:sp>
      <p:sp>
        <p:nvSpPr>
          <p:cNvPr id="5" name="QM_4_BD.54_3#55c0c5b66?sp=1&amp;vcp=1&amp;pid=264b53601&amp;color=0,0,0&amp;vtp=1&amp;bbb=1&amp;hb=1"/>
          <p:cNvSpPr/>
          <p:nvPr/>
        </p:nvSpPr>
        <p:spPr>
          <a:xfrm>
            <a:off x="896112" y="4606353"/>
            <a:ext cx="10387584" cy="1382649"/>
          </a:xfrm>
          <a:prstGeom prst="rect">
            <a:avLst/>
          </a:prstGeom>
          <a:noFill/>
          <a:ln/>
        </p:spPr>
        <p:txBody>
          <a:bodyPr wrap="none" lIns="0" tIns="0" rIns="0" bIns="0" rtlCol="0" anchor="t"/>
          <a:lstStyle/>
          <a:p>
            <a:pPr algn="l" latinLnBrk="1">
              <a:lnSpc>
                <a:spcPts val="38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④春天来了，椿树发芽。在大人手中的竹竿够不到的时候，</a:t>
            </a:r>
            <a:r>
              <a:rPr lang="en-US" altLang="zh-CN" sz="2400" b="0" i="0">
                <a:solidFill>
                  <a:srgbClr val="000000"/>
                </a:solidFill>
                <a:latin typeface="Times New Roman" pitchFamily="34" charset="0"/>
                <a:ea typeface="KaiTi" pitchFamily="34" charset="-122"/>
                <a:cs typeface="Times New Roman" pitchFamily="34" charset="-120"/>
              </a:rPr>
              <a:t>就轮到我了。</a:t>
            </a:r>
          </a:p>
          <a:p>
            <a:pPr latinLnBrk="1">
              <a:lnSpc>
                <a:spcPts val="3800"/>
              </a:lnSpc>
            </a:pPr>
            <a:r>
              <a:rPr lang="en-US" altLang="zh-CN" sz="2400" b="0" i="0">
                <a:solidFill>
                  <a:srgbClr val="000000"/>
                </a:solidFill>
                <a:latin typeface="Times New Roman" pitchFamily="34" charset="0"/>
                <a:ea typeface="KaiTi" pitchFamily="34" charset="-122"/>
                <a:cs typeface="Times New Roman" pitchFamily="34" charset="-120"/>
              </a:rPr>
              <a:t>一溜烟</a:t>
            </a:r>
            <a:r>
              <a:rPr lang="en-US" altLang="zh-CN" sz="2400" b="0" i="0" dirty="0">
                <a:solidFill>
                  <a:srgbClr val="000000"/>
                </a:solidFill>
                <a:latin typeface="Times New Roman" pitchFamily="34" charset="0"/>
                <a:ea typeface="KaiTi" pitchFamily="34" charset="-122"/>
                <a:cs typeface="Times New Roman" pitchFamily="34" charset="-120"/>
              </a:rPr>
              <a:t>，我就窜上了树的半腰。因椿树的枝丫是脆的，</a:t>
            </a:r>
            <a:r>
              <a:rPr lang="en-US" altLang="zh-CN" sz="2400" b="0" i="0">
                <a:solidFill>
                  <a:srgbClr val="000000"/>
                </a:solidFill>
                <a:latin typeface="Times New Roman" pitchFamily="34" charset="0"/>
                <a:ea typeface="KaiTi" pitchFamily="34" charset="-122"/>
                <a:cs typeface="Times New Roman" pitchFamily="34" charset="-120"/>
              </a:rPr>
              <a:t>站在粗壮点的枝杈间，</a:t>
            </a:r>
          </a:p>
          <a:p>
            <a:pPr latinLnBrk="1">
              <a:lnSpc>
                <a:spcPts val="3600"/>
              </a:lnSpc>
            </a:pPr>
            <a:r>
              <a:rPr lang="en-US" altLang="zh-CN" sz="2400" b="0" i="0">
                <a:solidFill>
                  <a:srgbClr val="000000"/>
                </a:solidFill>
                <a:latin typeface="Times New Roman" pitchFamily="34" charset="0"/>
                <a:ea typeface="KaiTi" pitchFamily="34" charset="-122"/>
                <a:cs typeface="Times New Roman" pitchFamily="34" charset="-120"/>
              </a:rPr>
              <a:t>得意地接过递上来的竹棍</a:t>
            </a:r>
            <a:r>
              <a:rPr lang="en-US" altLang="zh-CN" sz="2400" b="0" i="0" dirty="0">
                <a:solidFill>
                  <a:srgbClr val="000000"/>
                </a:solidFill>
                <a:latin typeface="Times New Roman" pitchFamily="34" charset="0"/>
                <a:ea typeface="KaiTi" pitchFamily="34" charset="-122"/>
                <a:cs typeface="Times New Roman" pitchFamily="34" charset="-120"/>
              </a:rPr>
              <a:t>，</a:t>
            </a:r>
            <a:r>
              <a:rPr lang="en-US" altLang="zh-CN" sz="2400" b="0" i="0" u="sng" dirty="0">
                <a:solidFill>
                  <a:srgbClr val="000000"/>
                </a:solidFill>
                <a:latin typeface="Times New Roman" pitchFamily="34" charset="0"/>
                <a:ea typeface="KaiTi" pitchFamily="34" charset="-122"/>
                <a:cs typeface="Times New Roman" pitchFamily="34" charset="-120"/>
              </a:rPr>
              <a:t>一茎茎散发着浓浓香馨的香椿就投进春天的怀抱里。</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bg/>
                                          </p:spTgt>
                                        </p:tgtEl>
                                        <p:attrNameLst>
                                          <p:attrName>style.visibility</p:attrName>
                                        </p:attrNameLst>
                                      </p:cBhvr>
                                      <p:to>
                                        <p:strVal val="visible"/>
                                      </p:to>
                                    </p:set>
                                    <p:anim calcmode="lin" valueType="num">
                                      <p:cBhvr additive="base">
                                        <p:cTn id="3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4">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 calcmode="lin" valueType="num">
                                      <p:cBhvr additive="base">
                                        <p:cTn id="3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bg/>
                                          </p:spTgt>
                                        </p:tgtEl>
                                        <p:attrNameLst>
                                          <p:attrName>style.visibility</p:attrName>
                                        </p:attrNameLst>
                                      </p:cBhvr>
                                      <p:to>
                                        <p:strVal val="visible"/>
                                      </p:to>
                                    </p:set>
                                    <p:anim calcmode="lin" valueType="num">
                                      <p:cBhvr additive="base">
                                        <p:cTn id="4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5">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 calcmode="lin" valueType="num">
                                      <p:cBhvr additive="base">
                                        <p:cTn id="4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 calcmode="lin" valueType="num">
                                      <p:cBhvr additive="base">
                                        <p:cTn id="5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2" end="2"/>
                                            </p:txEl>
                                          </p:spTgt>
                                        </p:tgtEl>
                                        <p:attrNameLst>
                                          <p:attrName>style.visibility</p:attrName>
                                        </p:attrNameLst>
                                      </p:cBhvr>
                                      <p:to>
                                        <p:strVal val="visible"/>
                                      </p:to>
                                    </p:set>
                                    <p:anim calcmode="lin" valueType="num">
                                      <p:cBhvr additive="base">
                                        <p:cTn id="5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M_4_BD.54_4#55c0c5b66?sp=1&amp;vcp=1&amp;pid=264b53601&amp;color=0,0,0&amp;vtp=1&amp;bt=1&amp;bbb=1&amp;hb=1"/>
          <p:cNvSpPr/>
          <p:nvPr/>
        </p:nvSpPr>
        <p:spPr>
          <a:xfrm>
            <a:off x="896112" y="983488"/>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⑤当槐花把一座座村庄笼罩在它纯净的香气里时</a:t>
            </a:r>
            <a:r>
              <a:rPr lang="en-US" altLang="zh-CN" sz="2400" b="0" i="0">
                <a:solidFill>
                  <a:srgbClr val="000000"/>
                </a:solidFill>
                <a:latin typeface="Times New Roman" pitchFamily="34" charset="0"/>
                <a:ea typeface="KaiTi" pitchFamily="34" charset="-122"/>
                <a:cs typeface="Times New Roman" pitchFamily="34" charset="-120"/>
              </a:rPr>
              <a:t>，透过垂悬的一串串洁白</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花瓣</a:t>
            </a:r>
            <a:r>
              <a:rPr lang="en-US" altLang="zh-CN" sz="2400" b="0" i="0" dirty="0">
                <a:solidFill>
                  <a:srgbClr val="000000"/>
                </a:solidFill>
                <a:latin typeface="Times New Roman" pitchFamily="34" charset="0"/>
                <a:ea typeface="KaiTi" pitchFamily="34" charset="-122"/>
                <a:cs typeface="Times New Roman" pitchFamily="34" charset="-120"/>
              </a:rPr>
              <a:t>，中午静静的阳光总可照见我及小伙伴们攀在树头的身影</a:t>
            </a:r>
            <a:r>
              <a:rPr lang="en-US" altLang="zh-CN" sz="2400" b="0" i="0">
                <a:solidFill>
                  <a:srgbClr val="000000"/>
                </a:solidFill>
                <a:latin typeface="Times New Roman" pitchFamily="34" charset="0"/>
                <a:ea typeface="KaiTi" pitchFamily="34" charset="-122"/>
                <a:cs typeface="Times New Roman" pitchFamily="34" charset="-120"/>
              </a:rPr>
              <a:t>。芬芳的四月被</a:t>
            </a:r>
          </a:p>
          <a:p>
            <a:pPr latinLnBrk="1">
              <a:lnSpc>
                <a:spcPts val="4200"/>
              </a:lnSpc>
            </a:pPr>
            <a:r>
              <a:rPr lang="en-US" altLang="zh-CN" sz="2400" b="0" i="0">
                <a:solidFill>
                  <a:srgbClr val="000000"/>
                </a:solidFill>
                <a:latin typeface="Times New Roman" pitchFamily="34" charset="0"/>
                <a:ea typeface="KaiTi" pitchFamily="34" charset="-122"/>
                <a:cs typeface="Times New Roman" pitchFamily="34" charset="-120"/>
              </a:rPr>
              <a:t>一篮篮地拎回家</a:t>
            </a:r>
            <a:r>
              <a:rPr lang="en-US" altLang="zh-CN" sz="2400" b="0" i="0" dirty="0">
                <a:solidFill>
                  <a:srgbClr val="000000"/>
                </a:solidFill>
                <a:latin typeface="Times New Roman" pitchFamily="34" charset="0"/>
                <a:ea typeface="KaiTi" pitchFamily="34" charset="-122"/>
                <a:cs typeface="Times New Roman" pitchFamily="34" charset="-120"/>
              </a:rPr>
              <a:t>，看母亲把它揉进面粉里，包成几个玲珑剔透、润玉般的水饺。</a:t>
            </a:r>
            <a:endParaRPr lang="en-US" altLang="zh-CN" sz="2400" dirty="0"/>
          </a:p>
        </p:txBody>
      </p:sp>
      <p:sp>
        <p:nvSpPr>
          <p:cNvPr id="3" name="QM_4_BD.54_5#55c0c5b66?sp=1&amp;vcp=1&amp;pid=264b53601&amp;color=0,0,0&amp;vtp=1&amp;bbb=1&amp;hb=1"/>
          <p:cNvSpPr/>
          <p:nvPr/>
        </p:nvSpPr>
        <p:spPr>
          <a:xfrm>
            <a:off x="896112" y="2640203"/>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⑥我的童年时代，没有各种快餐，没有超市里的各色零食与水果。</a:t>
            </a:r>
            <a:r>
              <a:rPr lang="en-US" altLang="zh-CN" sz="2400" b="0" i="0">
                <a:solidFill>
                  <a:srgbClr val="000000"/>
                </a:solidFill>
                <a:latin typeface="Times New Roman" pitchFamily="34" charset="0"/>
                <a:ea typeface="KaiTi" pitchFamily="34" charset="-122"/>
                <a:cs typeface="Times New Roman" pitchFamily="34" charset="-120"/>
              </a:rPr>
              <a:t>馋了，</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自己向大自然要</a:t>
            </a:r>
            <a:r>
              <a:rPr lang="en-US" altLang="zh-CN" sz="2400" b="0" i="0" dirty="0">
                <a:solidFill>
                  <a:srgbClr val="000000"/>
                </a:solidFill>
                <a:latin typeface="Times New Roman" pitchFamily="34" charset="0"/>
                <a:ea typeface="KaiTi" pitchFamily="34" charset="-122"/>
                <a:cs typeface="Times New Roman" pitchFamily="34" charset="-120"/>
              </a:rPr>
              <a:t>。春摘野桃，夏打酸枣，秋偷青柿，冬掏鸟蛋，不会爬树</a:t>
            </a:r>
            <a:r>
              <a:rPr lang="en-US" altLang="zh-CN" sz="2400" b="0" i="0">
                <a:solidFill>
                  <a:srgbClr val="000000"/>
                </a:solidFill>
                <a:latin typeface="Times New Roman" pitchFamily="34" charset="0"/>
                <a:ea typeface="KaiTi" pitchFamily="34" charset="-122"/>
                <a:cs typeface="Times New Roman" pitchFamily="34" charset="-120"/>
              </a:rPr>
              <a:t>，那</a:t>
            </a:r>
          </a:p>
          <a:p>
            <a:pPr latinLnBrk="1">
              <a:lnSpc>
                <a:spcPts val="4200"/>
              </a:lnSpc>
            </a:pPr>
            <a:r>
              <a:rPr lang="en-US" altLang="zh-CN" sz="2400" b="0" i="0">
                <a:solidFill>
                  <a:srgbClr val="000000"/>
                </a:solidFill>
                <a:latin typeface="Times New Roman" pitchFamily="34" charset="0"/>
                <a:ea typeface="KaiTi" pitchFamily="34" charset="-122"/>
                <a:cs typeface="Times New Roman" pitchFamily="34" charset="-120"/>
              </a:rPr>
              <a:t>你就只好在树下流口水吧</a:t>
            </a:r>
            <a:r>
              <a:rPr lang="en-US" altLang="zh-CN" sz="2400" b="0" i="0" dirty="0">
                <a:solidFill>
                  <a:srgbClr val="000000"/>
                </a:solidFill>
                <a:latin typeface="Times New Roman" pitchFamily="34" charset="0"/>
                <a:ea typeface="KaiTi" pitchFamily="34" charset="-122"/>
                <a:cs typeface="Times New Roman" pitchFamily="34" charset="-120"/>
              </a:rPr>
              <a:t>。</a:t>
            </a:r>
            <a:endParaRPr lang="en-US" altLang="zh-CN" sz="2400" dirty="0"/>
          </a:p>
        </p:txBody>
      </p:sp>
      <p:sp>
        <p:nvSpPr>
          <p:cNvPr id="4" name="QM_4_BD.54_6#55c0c5b66?sp=1&amp;vcp=1&amp;pid=264b53601&amp;color=0,0,0&amp;vtp=1&amp;bbb=1&amp;hb=1"/>
          <p:cNvSpPr/>
          <p:nvPr/>
        </p:nvSpPr>
        <p:spPr>
          <a:xfrm>
            <a:off x="896112" y="4291203"/>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⑦我也在树上吃过不少苦头。比如摘桑果时被一种叫“羊辣子”</a:t>
            </a:r>
            <a:r>
              <a:rPr lang="en-US" altLang="zh-CN" sz="2400" b="0" i="0">
                <a:solidFill>
                  <a:srgbClr val="000000"/>
                </a:solidFill>
                <a:latin typeface="Times New Roman" pitchFamily="34" charset="0"/>
                <a:ea typeface="KaiTi" pitchFamily="34" charset="-122"/>
                <a:cs typeface="Times New Roman" pitchFamily="34" charset="-120"/>
              </a:rPr>
              <a:t>的毛虫辣了，</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采槐花时被尖刺扎进了肌肤</a:t>
            </a:r>
            <a:r>
              <a:rPr lang="en-US" altLang="zh-CN" sz="2400" b="0" i="0" dirty="0">
                <a:solidFill>
                  <a:srgbClr val="000000"/>
                </a:solidFill>
                <a:latin typeface="Times New Roman" pitchFamily="34" charset="0"/>
                <a:ea typeface="KaiTi" pitchFamily="34" charset="-122"/>
                <a:cs typeface="Times New Roman" pitchFamily="34" charset="-120"/>
              </a:rPr>
              <a:t>，打栗子时被黄蜂将额头蜇出一个大包</a:t>
            </a:r>
            <a:r>
              <a:rPr lang="en-US" altLang="zh-CN" sz="2400" b="0" i="0">
                <a:solidFill>
                  <a:srgbClr val="000000"/>
                </a:solidFill>
                <a:latin typeface="SimSun" panose="02010600030101010101" pitchFamily="2" charset="-122"/>
                <a:ea typeface="KaiTi" pitchFamily="34" charset="-122"/>
                <a:cs typeface="Times New Roman" pitchFamily="34" charset="-120"/>
              </a:rPr>
              <a:t>……</a:t>
            </a:r>
            <a:r>
              <a:rPr lang="en-US" altLang="zh-CN" sz="2400" b="0" i="0">
                <a:solidFill>
                  <a:srgbClr val="000000"/>
                </a:solidFill>
                <a:latin typeface="Times New Roman" pitchFamily="34" charset="0"/>
                <a:ea typeface="KaiTi" pitchFamily="34" charset="-122"/>
                <a:cs typeface="Times New Roman" pitchFamily="34" charset="-120"/>
              </a:rPr>
              <a:t>但仍乐</a:t>
            </a:r>
          </a:p>
          <a:p>
            <a:pPr latinLnBrk="1">
              <a:lnSpc>
                <a:spcPts val="4200"/>
              </a:lnSpc>
            </a:pPr>
            <a:r>
              <a:rPr lang="en-US" altLang="zh-CN" sz="2400" b="0" i="0">
                <a:solidFill>
                  <a:srgbClr val="000000"/>
                </a:solidFill>
                <a:latin typeface="Times New Roman" pitchFamily="34" charset="0"/>
                <a:ea typeface="KaiTi" pitchFamily="34" charset="-122"/>
                <a:cs typeface="Times New Roman" pitchFamily="34" charset="-120"/>
              </a:rPr>
              <a:t>此不疲地将小小的童年悬挂在乡村的树梢上</a:t>
            </a:r>
            <a:r>
              <a:rPr lang="en-US" altLang="zh-CN" sz="2400" b="0" i="0" dirty="0">
                <a:solidFill>
                  <a:srgbClr val="000000"/>
                </a:solidFill>
                <a:latin typeface="Times New Roman" pitchFamily="34" charset="0"/>
                <a:ea typeface="KaiTi" pitchFamily="34" charset="-122"/>
                <a:cs typeface="Times New Roman" pitchFamily="34" charset="-120"/>
              </a:rPr>
              <a:t>。</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bg/>
                                          </p:spTgt>
                                        </p:tgtEl>
                                        <p:attrNameLst>
                                          <p:attrName>style.visibility</p:attrName>
                                        </p:attrNameLst>
                                      </p:cBhvr>
                                      <p:to>
                                        <p:strVal val="visible"/>
                                      </p:to>
                                    </p:set>
                                    <p:anim calcmode="lin" valueType="num">
                                      <p:cBhvr additive="base">
                                        <p:cTn id="2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4" dur="500" fill="hold"/>
                                        <p:tgtEl>
                                          <p:spTgt spid="3">
                                            <p:bg/>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 calcmode="lin" valueType="num">
                                      <p:cBhvr additive="base">
                                        <p:cTn id="2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additive="base">
                                        <p:cTn id="3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 calcmode="lin" valueType="num">
                                      <p:cBhvr additive="base">
                                        <p:cTn id="3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bg/>
                                          </p:spTgt>
                                        </p:tgtEl>
                                        <p:attrNameLst>
                                          <p:attrName>style.visibility</p:attrName>
                                        </p:attrNameLst>
                                      </p:cBhvr>
                                      <p:to>
                                        <p:strVal val="visible"/>
                                      </p:to>
                                    </p:set>
                                    <p:anim calcmode="lin" valueType="num">
                                      <p:cBhvr additive="base">
                                        <p:cTn id="3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4">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 calcmode="lin" valueType="num">
                                      <p:cBhvr additive="base">
                                        <p:cTn id="4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xEl>
                                              <p:pRg st="1" end="1"/>
                                            </p:txEl>
                                          </p:spTgt>
                                        </p:tgtEl>
                                        <p:attrNameLst>
                                          <p:attrName>style.visibility</p:attrName>
                                        </p:attrNameLst>
                                      </p:cBhvr>
                                      <p:to>
                                        <p:strVal val="visible"/>
                                      </p:to>
                                    </p:set>
                                    <p:anim calcmode="lin" valueType="num">
                                      <p:cBhvr additive="base">
                                        <p:cTn id="4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
                                            <p:txEl>
                                              <p:pRg st="2" end="2"/>
                                            </p:txEl>
                                          </p:spTgt>
                                        </p:tgtEl>
                                        <p:attrNameLst>
                                          <p:attrName>style.visibility</p:attrName>
                                        </p:attrNameLst>
                                      </p:cBhvr>
                                      <p:to>
                                        <p:strVal val="visible"/>
                                      </p:to>
                                    </p:set>
                                    <p:anim calcmode="lin" valueType="num">
                                      <p:cBhvr additive="base">
                                        <p:cTn id="5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M_4_BD.54_7#55c0c5b66?vcp=1&amp;pid=264b53601&amp;color=0,0,0&amp;vtp=1&amp;bt=1&amp;bbb=1&amp;hb=1"/>
          <p:cNvSpPr/>
          <p:nvPr/>
        </p:nvSpPr>
        <p:spPr>
          <a:xfrm>
            <a:off x="896112" y="1535462"/>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⑧想起那首叫《童年》的歌曲：“池塘边的榕树上</a:t>
            </a:r>
            <a:r>
              <a:rPr lang="en-US" altLang="zh-CN" sz="2400" b="0" i="0">
                <a:solidFill>
                  <a:srgbClr val="000000"/>
                </a:solidFill>
                <a:latin typeface="Times New Roman" pitchFamily="34" charset="0"/>
                <a:ea typeface="KaiTi" pitchFamily="34" charset="-122"/>
                <a:cs typeface="Times New Roman" pitchFamily="34" charset="-120"/>
              </a:rPr>
              <a:t>，知了在声声地叫着夏</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天</a:t>
            </a:r>
            <a:r>
              <a:rPr lang="en-US" altLang="zh-CN" sz="2400" b="0" i="0" dirty="0">
                <a:solidFill>
                  <a:srgbClr val="000000"/>
                </a:solidFill>
                <a:latin typeface="Times New Roman" pitchFamily="34" charset="0"/>
                <a:ea typeface="KaiTi" pitchFamily="34" charset="-122"/>
                <a:cs typeface="Times New Roman" pitchFamily="34" charset="-120"/>
              </a:rPr>
              <a:t>；操场边的秋千上，只有蝴蝶停在上面</a:t>
            </a:r>
            <a:r>
              <a:rPr lang="en-US" altLang="zh-CN" sz="2400" b="0" i="0" dirty="0">
                <a:solidFill>
                  <a:srgbClr val="000000"/>
                </a:solidFill>
                <a:latin typeface="SimSun" panose="02010600030101010101" pitchFamily="2" charset="-122"/>
                <a:ea typeface="KaiTi" pitchFamily="34" charset="-122"/>
                <a:cs typeface="Times New Roman" pitchFamily="34" charset="-120"/>
              </a:rPr>
              <a:t>……</a:t>
            </a:r>
            <a:r>
              <a:rPr lang="en-US" altLang="zh-CN" sz="2400" b="0" i="0" dirty="0">
                <a:solidFill>
                  <a:srgbClr val="000000"/>
                </a:solidFill>
                <a:latin typeface="Times New Roman" pitchFamily="34" charset="0"/>
                <a:ea typeface="KaiTi" pitchFamily="34" charset="-122"/>
                <a:cs typeface="Times New Roman" pitchFamily="34" charset="-120"/>
              </a:rPr>
              <a:t>”歌声里</a:t>
            </a:r>
            <a:r>
              <a:rPr lang="en-US" altLang="zh-CN" sz="2400" b="0" i="0">
                <a:solidFill>
                  <a:srgbClr val="000000"/>
                </a:solidFill>
                <a:latin typeface="Times New Roman" pitchFamily="34" charset="0"/>
                <a:ea typeface="KaiTi" pitchFamily="34" charset="-122"/>
                <a:cs typeface="Times New Roman" pitchFamily="34" charset="-120"/>
              </a:rPr>
              <a:t>，童年随着那只蝴蝶越</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飞越远了</a:t>
            </a:r>
            <a:r>
              <a:rPr lang="en-US" altLang="zh-CN" sz="2400" b="0" i="0" dirty="0">
                <a:solidFill>
                  <a:srgbClr val="000000"/>
                </a:solidFill>
                <a:latin typeface="Times New Roman" pitchFamily="34" charset="0"/>
                <a:ea typeface="KaiTi" pitchFamily="34" charset="-122"/>
                <a:cs typeface="Times New Roman" pitchFamily="34" charset="-120"/>
              </a:rPr>
              <a:t>，不禁有一丝忧伤。只是不知</a:t>
            </a:r>
            <a:r>
              <a:rPr lang="en-US" altLang="zh-CN" sz="2400" b="0" i="0">
                <a:solidFill>
                  <a:srgbClr val="000000"/>
                </a:solidFill>
                <a:latin typeface="Times New Roman" pitchFamily="34" charset="0"/>
                <a:ea typeface="KaiTi" pitchFamily="34" charset="-122"/>
                <a:cs typeface="Times New Roman" pitchFamily="34" charset="-120"/>
              </a:rPr>
              <a:t>，故乡里那一棵棵给我欢乐的身姿是否</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依然健壮葱茏</a:t>
            </a:r>
            <a:r>
              <a:rPr lang="en-US" altLang="zh-CN" sz="2400" b="0" i="0" dirty="0">
                <a:solidFill>
                  <a:srgbClr val="000000"/>
                </a:solidFill>
                <a:latin typeface="Times New Roman" pitchFamily="34" charset="0"/>
                <a:ea typeface="KaiTi" pitchFamily="34" charset="-122"/>
                <a:cs typeface="Times New Roman" pitchFamily="34" charset="-120"/>
              </a:rPr>
              <a:t>，那上面，是否还攀附着一个个小小快乐的童年？</a:t>
            </a:r>
            <a:endParaRPr lang="en-US" altLang="zh-CN" sz="2400" dirty="0"/>
          </a:p>
          <a:p>
            <a:pPr algn="r" latinLnBrk="1">
              <a:lnSpc>
                <a:spcPts val="4200"/>
              </a:lnSpc>
            </a:pPr>
            <a:r>
              <a:rPr lang="en-US" altLang="zh-CN" sz="2400" b="0" i="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KaiTi" pitchFamily="34" charset="-122"/>
                <a:cs typeface="Times New Roman" pitchFamily="34" charset="-120"/>
              </a:rPr>
              <a:t>有删改）</a:t>
            </a:r>
            <a:endParaRPr lang="en-US" altLang="zh-CN" sz="2400" dirty="0"/>
          </a:p>
        </p:txBody>
      </p:sp>
      <p:sp>
        <p:nvSpPr>
          <p:cNvPr id="3" name="QC_5_BD.55_1#c6d268801?vcp=1&amp;vopoq=1&amp;pid=55c0c5b66&amp;color=0,0,0&amp;vtp=1&amp;bbb=1"/>
          <p:cNvSpPr/>
          <p:nvPr/>
        </p:nvSpPr>
        <p:spPr>
          <a:xfrm>
            <a:off x="896112" y="4277709"/>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1.文章第④自然段中画“ ___”</a:t>
            </a:r>
            <a:r>
              <a:rPr lang="en-US" altLang="zh-CN" sz="2400" b="0" i="0">
                <a:solidFill>
                  <a:srgbClr val="000000"/>
                </a:solidFill>
                <a:latin typeface="SimSun" pitchFamily="34" charset="0"/>
                <a:ea typeface="SimSun" pitchFamily="34" charset="-122"/>
                <a:cs typeface="SimSun" pitchFamily="34" charset="-120"/>
              </a:rPr>
              <a:t>的句子使用了(     )</a:t>
            </a:r>
            <a:r>
              <a:rPr lang="en-US" altLang="zh-CN" sz="2400" b="0" i="0" dirty="0">
                <a:solidFill>
                  <a:srgbClr val="000000"/>
                </a:solidFill>
                <a:latin typeface="SimSun" pitchFamily="34" charset="0"/>
                <a:ea typeface="SimSun" pitchFamily="34" charset="-122"/>
                <a:cs typeface="SimSun" pitchFamily="34" charset="-120"/>
              </a:rPr>
              <a:t>的修辞手法。（2分）</a:t>
            </a:r>
            <a:endParaRPr lang="en-US" altLang="zh-CN" sz="2400" dirty="0"/>
          </a:p>
        </p:txBody>
      </p:sp>
      <p:sp>
        <p:nvSpPr>
          <p:cNvPr id="4" name="QC_5_AN.56_1#c6d268801.bracket?vcp=1&amp;vopoq=1&amp;pid=55c0c5b66&amp;color=0,0,0&amp;vpa=38&amp;vtp=1"/>
          <p:cNvSpPr/>
          <p:nvPr/>
        </p:nvSpPr>
        <p:spPr>
          <a:xfrm>
            <a:off x="7313581" y="4266279"/>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B</a:t>
            </a:r>
            <a:endParaRPr lang="en-US" altLang="zh-CN" sz="2400" dirty="0"/>
          </a:p>
        </p:txBody>
      </p:sp>
      <p:sp>
        <p:nvSpPr>
          <p:cNvPr id="5" name="QC_5_BD.55_2#c6d268801.choices?vcp=1&amp;vopoq=1&amp;pid=55c0c5b66&amp;color=0,0,0&amp;vtp=1&amp;bbb=1"/>
          <p:cNvSpPr/>
          <p:nvPr/>
        </p:nvSpPr>
        <p:spPr>
          <a:xfrm>
            <a:off x="896112" y="4812379"/>
            <a:ext cx="10387584" cy="474599"/>
          </a:xfrm>
          <a:prstGeom prst="rect">
            <a:avLst/>
          </a:prstGeom>
          <a:noFill/>
          <a:ln/>
        </p:spPr>
        <p:txBody>
          <a:bodyPr wrap="none" lIns="0" tIns="0" rIns="0" bIns="0" rtlCol="0" anchor="t"/>
          <a:lstStyle/>
          <a:p>
            <a:pPr latinLnBrk="1">
              <a:lnSpc>
                <a:spcPts val="4200"/>
              </a:lnSpc>
              <a:tabLst>
                <a:tab pos="2657221" algn="l"/>
                <a:tab pos="5301742" algn="l"/>
                <a:tab pos="7946263" algn="l"/>
              </a:tabLst>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.比喻</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B.拟人</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C.夸张</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.对比</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bg/>
                                          </p:spTgt>
                                        </p:tgtEl>
                                        <p:attrNameLst>
                                          <p:attrName>style.visibility</p:attrName>
                                        </p:attrNameLst>
                                      </p:cBhvr>
                                      <p:to>
                                        <p:strVal val="visible"/>
                                      </p:to>
                                    </p:set>
                                    <p:anim calcmode="lin" valueType="num">
                                      <p:cBhvr additive="base">
                                        <p:cTn id="3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3">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 calcmode="lin" valueType="num">
                                      <p:cBhvr additive="base">
                                        <p:cTn id="3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bg/>
                                          </p:spTgt>
                                        </p:tgtEl>
                                        <p:attrNameLst>
                                          <p:attrName>style.visibility</p:attrName>
                                        </p:attrNameLst>
                                      </p:cBhvr>
                                      <p:to>
                                        <p:strVal val="visible"/>
                                      </p:to>
                                    </p:set>
                                    <p:anim calcmode="lin" valueType="num">
                                      <p:cBhvr additive="base">
                                        <p:cTn id="4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5">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
                                            <p:txEl>
                                              <p:pRg st="0" end="0"/>
                                            </p:txEl>
                                          </p:spTgt>
                                        </p:tgtEl>
                                        <p:attrNameLst>
                                          <p:attrName>style.visibility</p:attrName>
                                        </p:attrNameLst>
                                      </p:cBhvr>
                                      <p:to>
                                        <p:strVal val="visible"/>
                                      </p:to>
                                    </p:set>
                                    <p:anim calcmode="lin" valueType="num">
                                      <p:cBhvr additive="base">
                                        <p:cTn id="4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
                                            <p:bg/>
                                          </p:spTgt>
                                        </p:tgtEl>
                                        <p:attrNameLst>
                                          <p:attrName>style.visibility</p:attrName>
                                        </p:attrNameLst>
                                      </p:cBhvr>
                                      <p:to>
                                        <p:strVal val="visible"/>
                                      </p:to>
                                    </p:set>
                                    <p:anim calcmode="lin" valueType="num">
                                      <p:cBhvr additive="base">
                                        <p:cTn id="5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4">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
                                            <p:txEl>
                                              <p:pRg st="0" end="0"/>
                                            </p:txEl>
                                          </p:spTgt>
                                        </p:tgtEl>
                                        <p:attrNameLst>
                                          <p:attrName>style.visibility</p:attrName>
                                        </p:attrNameLst>
                                      </p:cBhvr>
                                      <p:to>
                                        <p:strVal val="visible"/>
                                      </p:to>
                                    </p:set>
                                    <p:anim calcmode="lin" valueType="num">
                                      <p:cBhvr additive="base">
                                        <p:cTn id="5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O_5_BD.57_1#dc26c2673?vcp=1&amp;pid=55c0c5b66&amp;color=0,0,0&amp;vtp=1&amp;bt=1&amp;bbb=1"/>
          <p:cNvSpPr/>
          <p:nvPr/>
        </p:nvSpPr>
        <p:spPr>
          <a:xfrm>
            <a:off x="896112" y="2643759"/>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2.把描写“我”攀树时吃过不少苦头的句子在文中用横线画出来。（2分）</a:t>
            </a:r>
            <a:endParaRPr lang="en-US" altLang="zh-CN" sz="2400" dirty="0"/>
          </a:p>
        </p:txBody>
      </p:sp>
      <p:sp>
        <p:nvSpPr>
          <p:cNvPr id="3" name="QO_5_AN.58_1#dc26c2673?vcp=1&amp;pid=55c0c5b66&amp;color=0,0,0&amp;vtp=1&amp;bbb=1&amp;hb=1"/>
          <p:cNvSpPr/>
          <p:nvPr/>
        </p:nvSpPr>
        <p:spPr>
          <a:xfrm>
            <a:off x="896112" y="3191256"/>
            <a:ext cx="10387584" cy="1010285"/>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u="sng" dirty="0">
                <a:solidFill>
                  <a:srgbClr val="FF0000"/>
                </a:solidFill>
                <a:latin typeface="SimSun" pitchFamily="34" charset="0"/>
                <a:ea typeface="SimSun" pitchFamily="34" charset="-122"/>
                <a:cs typeface="SimSun" pitchFamily="34" charset="-120"/>
              </a:rPr>
              <a:t>比如摘桑果时被一种叫“羊辣子”的毛虫辣了</a:t>
            </a:r>
            <a:r>
              <a:rPr lang="en-US" altLang="zh-CN" sz="2400" b="0" i="0" u="sng">
                <a:solidFill>
                  <a:srgbClr val="FF0000"/>
                </a:solidFill>
                <a:latin typeface="SimSun" pitchFamily="34" charset="0"/>
                <a:ea typeface="SimSun" pitchFamily="34" charset="-122"/>
                <a:cs typeface="SimSun" pitchFamily="34" charset="-120"/>
              </a:rPr>
              <a:t>，采槐花时被尖刺扎</a:t>
            </a:r>
          </a:p>
          <a:p>
            <a:pPr latinLnBrk="1">
              <a:lnSpc>
                <a:spcPts val="4200"/>
              </a:lnSpc>
            </a:pPr>
            <a:r>
              <a:rPr lang="en-US" altLang="zh-CN" sz="2400" b="0" i="0" u="sng">
                <a:solidFill>
                  <a:srgbClr val="FF0000"/>
                </a:solidFill>
                <a:latin typeface="SimSun" pitchFamily="34" charset="0"/>
                <a:ea typeface="SimSun" pitchFamily="34" charset="-122"/>
                <a:cs typeface="SimSun" pitchFamily="34" charset="-120"/>
              </a:rPr>
              <a:t>进了肌肤</a:t>
            </a:r>
            <a:r>
              <a:rPr lang="en-US" altLang="zh-CN" sz="2400" b="0" i="0" u="sng" dirty="0">
                <a:solidFill>
                  <a:srgbClr val="FF0000"/>
                </a:solidFill>
                <a:latin typeface="SimSun" pitchFamily="34" charset="0"/>
                <a:ea typeface="SimSun" pitchFamily="34" charset="-122"/>
                <a:cs typeface="SimSun" pitchFamily="34" charset="-120"/>
              </a:rPr>
              <a:t>，打栗子时被黄蜂将额头蜇出一个大包</a:t>
            </a:r>
            <a:r>
              <a:rPr lang="en-US" altLang="zh-CN" sz="2400" b="0" i="0" u="sng" dirty="0">
                <a:solidFill>
                  <a:srgbClr val="FF0000"/>
                </a:solidFill>
                <a:latin typeface="SimSun" panose="02010600030101010101" pitchFamily="2" charset="-122"/>
                <a:ea typeface="SimSun" pitchFamily="34" charset="-122"/>
                <a:cs typeface="SimSun" pitchFamily="34" charset="-120"/>
              </a:rPr>
              <a:t>……</a:t>
            </a:r>
            <a:endParaRPr lang="en-US" altLang="zh-CN" sz="2400" dirty="0">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5_BD.59_1#dc424b722?vcp=1&amp;pid=55c0c5b66&amp;color=0,0,0&amp;vtp=1&amp;bt=1&amp;bbb=1&amp;hb=1"/>
          <p:cNvSpPr/>
          <p:nvPr/>
        </p:nvSpPr>
        <p:spPr>
          <a:xfrm>
            <a:off x="896112" y="900000"/>
            <a:ext cx="10387584" cy="1557274"/>
          </a:xfrm>
          <a:prstGeom prst="rect">
            <a:avLst/>
          </a:prstGeom>
          <a:noFill/>
          <a:ln/>
        </p:spPr>
        <p:txBody>
          <a:bodyPr wrap="none" lIns="0" tIns="0" rIns="0" bIns="0" rtlCol="0" anchor="t"/>
          <a:lstStyle/>
          <a:p>
            <a:pPr algn="l" latinLnBrk="1">
              <a:lnSpc>
                <a:spcPts val="4300"/>
              </a:lnSpc>
            </a:pPr>
            <a:r>
              <a:rPr lang="en-US" altLang="zh-CN" sz="2400" b="0" i="0">
                <a:solidFill>
                  <a:srgbClr val="000000"/>
                </a:solidFill>
                <a:latin typeface="SimSun" pitchFamily="34" charset="0"/>
                <a:ea typeface="SimSun" pitchFamily="34" charset="-122"/>
                <a:cs typeface="SimSun" pitchFamily="34" charset="-120"/>
              </a:rPr>
              <a:t>3.</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芬芳的四月被一篮篮地拎回家，看母亲把它揉进面粉里</a:t>
            </a:r>
            <a:r>
              <a:rPr lang="en-US" altLang="zh-CN" sz="2400" b="0" i="0">
                <a:solidFill>
                  <a:srgbClr val="000000"/>
                </a:solidFill>
                <a:latin typeface="SimSun" pitchFamily="34" charset="0"/>
                <a:ea typeface="SimSun" pitchFamily="34" charset="-122"/>
                <a:cs typeface="SimSun" pitchFamily="34" charset="-120"/>
              </a:rPr>
              <a:t>，包</a:t>
            </a:r>
          </a:p>
          <a:p>
            <a:pPr latinLnBrk="1">
              <a:lnSpc>
                <a:spcPts val="4300"/>
              </a:lnSpc>
            </a:pPr>
            <a:r>
              <a:rPr lang="en-US" altLang="zh-CN" sz="2400" b="0" i="0">
                <a:solidFill>
                  <a:srgbClr val="000000"/>
                </a:solidFill>
                <a:latin typeface="SimSun" pitchFamily="34" charset="0"/>
                <a:ea typeface="SimSun" pitchFamily="34" charset="-122"/>
                <a:cs typeface="SimSun" pitchFamily="34" charset="-120"/>
              </a:rPr>
              <a:t>成几个玲珑剔透</a:t>
            </a:r>
            <a:r>
              <a:rPr lang="en-US" altLang="zh-CN" sz="2400" b="0" i="0" dirty="0">
                <a:solidFill>
                  <a:srgbClr val="000000"/>
                </a:solidFill>
                <a:latin typeface="SimSun" pitchFamily="34" charset="0"/>
                <a:ea typeface="SimSun" pitchFamily="34" charset="-122"/>
                <a:cs typeface="SimSun" pitchFamily="34" charset="-120"/>
              </a:rPr>
              <a:t>、润玉般的水饺”一句中的“芬芳的四月</a:t>
            </a:r>
            <a:r>
              <a:rPr lang="en-US" altLang="zh-CN" sz="2400" b="0" i="0">
                <a:solidFill>
                  <a:srgbClr val="000000"/>
                </a:solidFill>
                <a:latin typeface="SimSun" pitchFamily="34" charset="0"/>
                <a:ea typeface="SimSun" pitchFamily="34" charset="-122"/>
                <a:cs typeface="SimSun" pitchFamily="34" charset="-120"/>
              </a:rPr>
              <a:t>”指的是</a:t>
            </a:r>
            <a:r>
              <a:rPr lang="en-US" altLang="zh-CN" sz="2400" i="0">
                <a:solidFill>
                  <a:srgbClr val="000000"/>
                </a:solidFill>
                <a:latin typeface="SimSun" pitchFamily="34" charset="0"/>
                <a:ea typeface="SimSun" pitchFamily="34" charset="-122"/>
                <a:cs typeface="SimSun" pitchFamily="34" charset="-120"/>
              </a:rPr>
              <a:t>__________</a:t>
            </a:r>
          </a:p>
          <a:p>
            <a:pPr latinLnBrk="1">
              <a:lnSpc>
                <a:spcPts val="4100"/>
              </a:lnSpc>
            </a:pPr>
            <a:r>
              <a:rPr lang="en-US" altLang="zh-CN" sz="2400" i="0">
                <a:solidFill>
                  <a:srgbClr val="000000"/>
                </a:solidFill>
                <a:latin typeface="SimSun" pitchFamily="34" charset="0"/>
                <a:ea typeface="SimSun" pitchFamily="34" charset="-122"/>
                <a:cs typeface="SimSun" pitchFamily="34" charset="-120"/>
              </a:rPr>
              <a:t>_____________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作者这样写表达了“我</a:t>
            </a:r>
            <a:r>
              <a:rPr lang="en-US" altLang="zh-CN" sz="2400" b="0" i="0">
                <a:solidFill>
                  <a:srgbClr val="000000"/>
                </a:solidFill>
                <a:latin typeface="SimSun" pitchFamily="34" charset="0"/>
                <a:ea typeface="SimSun" pitchFamily="34" charset="-122"/>
                <a:cs typeface="SimSun" pitchFamily="34" charset="-120"/>
              </a:rPr>
              <a:t>”对</a:t>
            </a:r>
            <a:r>
              <a:rPr lang="en-US" altLang="zh-CN" sz="2400" i="0">
                <a:solidFill>
                  <a:srgbClr val="000000"/>
                </a:solidFill>
                <a:latin typeface="SimSun" pitchFamily="34" charset="0"/>
                <a:ea typeface="SimSun" pitchFamily="34" charset="-122"/>
                <a:cs typeface="SimSun" pitchFamily="34" charset="-120"/>
              </a:rPr>
              <a:t>____________</a:t>
            </a:r>
            <a:r>
              <a:rPr lang="en-US" altLang="zh-CN" sz="2400" b="0" i="0">
                <a:solidFill>
                  <a:srgbClr val="000000"/>
                </a:solidFill>
                <a:latin typeface="SimSun" pitchFamily="34" charset="0"/>
                <a:ea typeface="SimSun" pitchFamily="34" charset="-122"/>
                <a:cs typeface="SimSun" pitchFamily="34" charset="-120"/>
              </a:rPr>
              <a:t>的喜爱</a:t>
            </a:r>
            <a:r>
              <a:rPr lang="en-US" altLang="zh-CN" sz="2400" b="0" i="0" dirty="0">
                <a:solidFill>
                  <a:srgbClr val="000000"/>
                </a:solidFill>
                <a:latin typeface="SimSun" pitchFamily="34" charset="0"/>
                <a:ea typeface="SimSun" pitchFamily="34" charset="-122"/>
                <a:cs typeface="SimSun" pitchFamily="34" charset="-120"/>
              </a:rPr>
              <a:t>。（6分）</a:t>
            </a:r>
            <a:endParaRPr lang="en-US" altLang="zh-CN" sz="2400" dirty="0"/>
          </a:p>
        </p:txBody>
      </p:sp>
      <p:pic>
        <p:nvPicPr>
          <p:cNvPr id="3" name="QB_5_BD.59_1#dc424b722?vcp=1&amp;pid=55c0c5b66&amp;color=0,0,0&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200944" y="983217"/>
            <a:ext cx="1828800" cy="3749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AN.60_1#dc424b722.blank?vcp=1&amp;pid=55c0c5b66&amp;color=0,0,0&amp;vpa=39&amp;vtp=1&amp;bbb=1&amp;hb=1"/>
          <p:cNvSpPr/>
          <p:nvPr/>
        </p:nvSpPr>
        <p:spPr>
          <a:xfrm>
            <a:off x="896112" y="1412763"/>
            <a:ext cx="10387584" cy="1021906"/>
          </a:xfrm>
          <a:prstGeom prst="rect">
            <a:avLst/>
          </a:prstGeom>
          <a:noFill/>
          <a:ln/>
        </p:spPr>
        <p:txBody>
          <a:bodyPr wrap="square" lIns="0" tIns="0" rIns="0" bIns="0" rtlCol="0" anchor="t"/>
          <a:lstStyle/>
          <a:p>
            <a:pPr latinLnBrk="1">
              <a:lnSpc>
                <a:spcPct val="148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散发着纯净香气的槐花</a:t>
            </a:r>
            <a:endParaRPr lang="en-US" altLang="zh-CN" sz="2400" dirty="0"/>
          </a:p>
        </p:txBody>
      </p:sp>
      <p:sp>
        <p:nvSpPr>
          <p:cNvPr id="5" name="QB_5_AN.61_1#dc424b722.blank?vcp=1&amp;pid=55c0c5b66&amp;color=0,0,0&amp;vpa=40&amp;vtp=1&amp;bbb=1"/>
          <p:cNvSpPr/>
          <p:nvPr/>
        </p:nvSpPr>
        <p:spPr>
          <a:xfrm>
            <a:off x="6856381" y="1938606"/>
            <a:ext cx="1744663" cy="465074"/>
          </a:xfrm>
          <a:prstGeom prst="rect">
            <a:avLst/>
          </a:prstGeom>
          <a:noFill/>
          <a:ln/>
        </p:spPr>
        <p:txBody>
          <a:bodyPr wrap="none" lIns="0" tIns="0" rIns="0" bIns="0" rtlCol="0" anchor="t"/>
          <a:lstStyle/>
          <a:p>
            <a:pPr algn="ctr" latinLnBrk="1">
              <a:lnSpc>
                <a:spcPts val="4100"/>
              </a:lnSpc>
            </a:pPr>
            <a:r>
              <a:rPr lang="en-US" altLang="zh-CN" sz="2400" b="0" i="0" dirty="0">
                <a:solidFill>
                  <a:srgbClr val="FF0000"/>
                </a:solidFill>
                <a:latin typeface="SimSun" pitchFamily="34" charset="0"/>
                <a:ea typeface="SimSun" pitchFamily="34" charset="-122"/>
                <a:cs typeface="SimSun" pitchFamily="34" charset="-120"/>
              </a:rPr>
              <a:t>槐花和春天</a:t>
            </a:r>
            <a:endParaRPr lang="en-US" altLang="zh-CN" sz="2400" dirty="0"/>
          </a:p>
        </p:txBody>
      </p:sp>
      <p:sp>
        <p:nvSpPr>
          <p:cNvPr id="6" name="QB_5_AS.62_1#dc424b722?vcp=1&amp;pid=55c0c5b66&amp;color=0,0,0&amp;vtp=1&amp;bbb=1&amp;hb=1"/>
          <p:cNvSpPr/>
          <p:nvPr/>
        </p:nvSpPr>
        <p:spPr>
          <a:xfrm>
            <a:off x="896112" y="2527569"/>
            <a:ext cx="10387584" cy="3195574"/>
          </a:xfrm>
          <a:prstGeom prst="rect">
            <a:avLst/>
          </a:prstGeom>
          <a:noFill/>
          <a:ln/>
        </p:spPr>
        <p:txBody>
          <a:bodyPr wrap="none" lIns="0" tIns="0" rIns="0" bIns="0" rtlCol="0" anchor="t"/>
          <a:lstStyle/>
          <a:p>
            <a:pPr algn="l" latinLnBrk="1">
              <a:lnSpc>
                <a:spcPts val="43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本题考查理解词语含义及感受文章表达的情感。结合文章第</a:t>
            </a:r>
            <a:r>
              <a:rPr lang="en-US" altLang="zh-CN" sz="2400" b="0" i="0">
                <a:solidFill>
                  <a:srgbClr val="FF0000"/>
                </a:solidFill>
                <a:latin typeface="SimSun" pitchFamily="34" charset="0"/>
                <a:ea typeface="SimSun" pitchFamily="34" charset="-122"/>
                <a:cs typeface="SimSun" pitchFamily="34" charset="-120"/>
              </a:rPr>
              <a:t>⑤自然</a:t>
            </a:r>
          </a:p>
          <a:p>
            <a:pPr latinLnBrk="1">
              <a:lnSpc>
                <a:spcPts val="4300"/>
              </a:lnSpc>
            </a:pPr>
            <a:r>
              <a:rPr lang="en-US" altLang="zh-CN" sz="2400" b="0" i="0">
                <a:solidFill>
                  <a:srgbClr val="FF0000"/>
                </a:solidFill>
                <a:latin typeface="SimSun" pitchFamily="34" charset="0"/>
                <a:ea typeface="SimSun" pitchFamily="34" charset="-122"/>
                <a:cs typeface="SimSun" pitchFamily="34" charset="-120"/>
              </a:rPr>
              <a:t>段中</a:t>
            </a:r>
            <a:r>
              <a:rPr lang="en-US" altLang="zh-CN" sz="2400" b="0" i="0" dirty="0">
                <a:solidFill>
                  <a:srgbClr val="FF0000"/>
                </a:solidFill>
                <a:latin typeface="SimSun" pitchFamily="34" charset="0"/>
                <a:ea typeface="SimSun" pitchFamily="34" charset="-122"/>
                <a:cs typeface="SimSun" pitchFamily="34" charset="-120"/>
              </a:rPr>
              <a:t>“当槐花把一座座村庄</a:t>
            </a:r>
            <a:r>
              <a:rPr lang="en-US" altLang="zh-CN" sz="2400" b="0" i="0" dirty="0">
                <a:solidFill>
                  <a:srgbClr val="FF0000"/>
                </a:solidFill>
                <a:latin typeface="SimSun" panose="02010600030101010101" pitchFamily="2" charset="-122"/>
                <a:ea typeface="SimSun" pitchFamily="34" charset="-122"/>
                <a:cs typeface="SimSun" pitchFamily="34" charset="-120"/>
              </a:rPr>
              <a:t>……</a:t>
            </a:r>
            <a:r>
              <a:rPr lang="en-US" altLang="zh-CN" sz="2400" b="0" i="0" dirty="0">
                <a:solidFill>
                  <a:srgbClr val="FF0000"/>
                </a:solidFill>
                <a:latin typeface="SimSun" pitchFamily="34" charset="0"/>
                <a:ea typeface="SimSun" pitchFamily="34" charset="-122"/>
                <a:cs typeface="SimSun" pitchFamily="34" charset="-120"/>
              </a:rPr>
              <a:t>攀在树头的身影”一句可知，这里讲的是“</a:t>
            </a:r>
            <a:r>
              <a:rPr lang="en-US" altLang="zh-CN" sz="2400" b="0" i="0">
                <a:solidFill>
                  <a:srgbClr val="FF0000"/>
                </a:solidFill>
                <a:latin typeface="SimSun" pitchFamily="34" charset="0"/>
                <a:ea typeface="SimSun" pitchFamily="34" charset="-122"/>
                <a:cs typeface="SimSun" pitchFamily="34" charset="-120"/>
              </a:rPr>
              <a:t>我”</a:t>
            </a:r>
          </a:p>
          <a:p>
            <a:pPr latinLnBrk="1">
              <a:lnSpc>
                <a:spcPts val="4300"/>
              </a:lnSpc>
            </a:pPr>
            <a:r>
              <a:rPr lang="en-US" altLang="zh-CN" sz="2400" b="0" i="0">
                <a:solidFill>
                  <a:srgbClr val="FF0000"/>
                </a:solidFill>
                <a:latin typeface="SimSun" pitchFamily="34" charset="0"/>
                <a:ea typeface="SimSun" pitchFamily="34" charset="-122"/>
                <a:cs typeface="SimSun" pitchFamily="34" charset="-120"/>
              </a:rPr>
              <a:t>和小伙伴们上树摘槐花的情景</a:t>
            </a:r>
            <a:r>
              <a:rPr lang="en-US" altLang="zh-CN" sz="2400" b="0" i="0" dirty="0">
                <a:solidFill>
                  <a:srgbClr val="FF0000"/>
                </a:solidFill>
                <a:latin typeface="SimSun" pitchFamily="34" charset="0"/>
                <a:ea typeface="SimSun" pitchFamily="34" charset="-122"/>
                <a:cs typeface="SimSun" pitchFamily="34" charset="-120"/>
              </a:rPr>
              <a:t>。“芬芳的四月被一篮篮地拎回家</a:t>
            </a:r>
            <a:r>
              <a:rPr lang="en-US" altLang="zh-CN" sz="2400" b="0" i="0">
                <a:solidFill>
                  <a:srgbClr val="FF0000"/>
                </a:solidFill>
                <a:latin typeface="SimSun" pitchFamily="34" charset="0"/>
                <a:ea typeface="SimSun" pitchFamily="34" charset="-122"/>
                <a:cs typeface="SimSun" pitchFamily="34" charset="-120"/>
              </a:rPr>
              <a:t>，看母亲把它</a:t>
            </a:r>
          </a:p>
          <a:p>
            <a:pPr latinLnBrk="1">
              <a:lnSpc>
                <a:spcPts val="4300"/>
              </a:lnSpc>
            </a:pPr>
            <a:r>
              <a:rPr lang="en-US" altLang="zh-CN" sz="2400" b="0" i="0">
                <a:solidFill>
                  <a:srgbClr val="FF0000"/>
                </a:solidFill>
                <a:latin typeface="SimSun" pitchFamily="34" charset="0"/>
                <a:ea typeface="SimSun" pitchFamily="34" charset="-122"/>
                <a:cs typeface="SimSun" pitchFamily="34" charset="-120"/>
              </a:rPr>
              <a:t>揉进面粉里</a:t>
            </a:r>
            <a:r>
              <a:rPr lang="en-US" altLang="zh-CN" sz="2400" b="0" i="0" dirty="0">
                <a:solidFill>
                  <a:srgbClr val="FF0000"/>
                </a:solidFill>
                <a:latin typeface="SimSun" pitchFamily="34" charset="0"/>
                <a:ea typeface="SimSun" pitchFamily="34" charset="-122"/>
                <a:cs typeface="SimSun" pitchFamily="34" charset="-120"/>
              </a:rPr>
              <a:t>，包成几个玲珑剔透、润玉般的水饺</a:t>
            </a:r>
            <a:r>
              <a:rPr lang="en-US" altLang="zh-CN" sz="2400" b="0" i="0">
                <a:solidFill>
                  <a:srgbClr val="FF0000"/>
                </a:solidFill>
                <a:latin typeface="SimSun" pitchFamily="34" charset="0"/>
                <a:ea typeface="SimSun" pitchFamily="34" charset="-122"/>
                <a:cs typeface="SimSun" pitchFamily="34" charset="-120"/>
              </a:rPr>
              <a:t>”是说把摘下的槐花拎回家揉</a:t>
            </a:r>
          </a:p>
          <a:p>
            <a:pPr latinLnBrk="1">
              <a:lnSpc>
                <a:spcPts val="4300"/>
              </a:lnSpc>
            </a:pPr>
            <a:r>
              <a:rPr lang="en-US" altLang="zh-CN" sz="2400" b="0" i="0">
                <a:solidFill>
                  <a:srgbClr val="FF0000"/>
                </a:solidFill>
                <a:latin typeface="SimSun" pitchFamily="34" charset="0"/>
                <a:ea typeface="SimSun" pitchFamily="34" charset="-122"/>
                <a:cs typeface="SimSun" pitchFamily="34" charset="-120"/>
              </a:rPr>
              <a:t>进面粉里包饺子</a:t>
            </a:r>
            <a:r>
              <a:rPr lang="en-US" altLang="zh-CN" sz="2400" b="0" i="0" dirty="0">
                <a:solidFill>
                  <a:srgbClr val="FF0000"/>
                </a:solidFill>
                <a:latin typeface="SimSun" pitchFamily="34" charset="0"/>
                <a:ea typeface="SimSun" pitchFamily="34" charset="-122"/>
                <a:cs typeface="SimSun" pitchFamily="34" charset="-120"/>
              </a:rPr>
              <a:t>。所以，这里的“芬芳的四月</a:t>
            </a:r>
            <a:r>
              <a:rPr lang="en-US" altLang="zh-CN" sz="2400" b="0" i="0">
                <a:solidFill>
                  <a:srgbClr val="FF0000"/>
                </a:solidFill>
                <a:latin typeface="SimSun" pitchFamily="34" charset="0"/>
                <a:ea typeface="SimSun" pitchFamily="34" charset="-122"/>
                <a:cs typeface="SimSun" pitchFamily="34" charset="-120"/>
              </a:rPr>
              <a:t>”指的就是散发着纯净香气的槐</a:t>
            </a:r>
          </a:p>
          <a:p>
            <a:pPr latinLnBrk="1">
              <a:lnSpc>
                <a:spcPts val="4100"/>
              </a:lnSpc>
            </a:pPr>
            <a:r>
              <a:rPr lang="en-US" altLang="zh-CN" sz="2400" b="0" i="0">
                <a:solidFill>
                  <a:srgbClr val="FF0000"/>
                </a:solidFill>
                <a:latin typeface="SimSun" pitchFamily="34" charset="0"/>
                <a:ea typeface="SimSun" pitchFamily="34" charset="-122"/>
                <a:cs typeface="SimSun" pitchFamily="34" charset="-120"/>
              </a:rPr>
              <a:t>花</a:t>
            </a:r>
            <a:r>
              <a:rPr lang="en-US" altLang="zh-CN" sz="2400" b="0" i="0" dirty="0">
                <a:solidFill>
                  <a:srgbClr val="FF0000"/>
                </a:solidFill>
                <a:latin typeface="SimSun" pitchFamily="34" charset="0"/>
                <a:ea typeface="SimSun" pitchFamily="34" charset="-122"/>
                <a:cs typeface="SimSun" pitchFamily="34" charset="-120"/>
              </a:rPr>
              <a:t>。这样写表达了“我”对槐花和春天的喜爱之情。</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 calcmode="lin" valueType="num">
                                      <p:cBhvr additive="base">
                                        <p:cTn id="2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4">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 calcmode="lin" valueType="num">
                                      <p:cBhvr additive="base">
                                        <p:cTn id="3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5">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0" end="0"/>
                                            </p:txEl>
                                          </p:spTgt>
                                        </p:tgtEl>
                                        <p:attrNameLst>
                                          <p:attrName>style.visibility</p:attrName>
                                        </p:attrNameLst>
                                      </p:cBhvr>
                                      <p:to>
                                        <p:strVal val="visible"/>
                                      </p:to>
                                    </p:set>
                                    <p:anim calcmode="lin" valueType="num">
                                      <p:cBhvr additive="base">
                                        <p:cTn id="4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6">
                                            <p:bg/>
                                          </p:spTgt>
                                        </p:tgtEl>
                                        <p:attrNameLst>
                                          <p:attrName>style.visibility</p:attrName>
                                        </p:attrNameLst>
                                      </p:cBhvr>
                                      <p:to>
                                        <p:strVal val="visible"/>
                                      </p:to>
                                    </p:set>
                                    <p:anim calcmode="lin" valueType="num">
                                      <p:cBhvr additive="base">
                                        <p:cTn id="4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6">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0" end="0"/>
                                            </p:txEl>
                                          </p:spTgt>
                                        </p:tgtEl>
                                        <p:attrNameLst>
                                          <p:attrName>style.visibility</p:attrName>
                                        </p:attrNameLst>
                                      </p:cBhvr>
                                      <p:to>
                                        <p:strVal val="visible"/>
                                      </p:to>
                                    </p:set>
                                    <p:anim calcmode="lin" valueType="num">
                                      <p:cBhvr additive="base">
                                        <p:cTn id="5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txEl>
                                              <p:pRg st="1" end="1"/>
                                            </p:txEl>
                                          </p:spTgt>
                                        </p:tgtEl>
                                        <p:attrNameLst>
                                          <p:attrName>style.visibility</p:attrName>
                                        </p:attrNameLst>
                                      </p:cBhvr>
                                      <p:to>
                                        <p:strVal val="visible"/>
                                      </p:to>
                                    </p:set>
                                    <p:anim calcmode="lin" valueType="num">
                                      <p:cBhvr additive="base">
                                        <p:cTn id="5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txEl>
                                              <p:pRg st="2" end="2"/>
                                            </p:txEl>
                                          </p:spTgt>
                                        </p:tgtEl>
                                        <p:attrNameLst>
                                          <p:attrName>style.visibility</p:attrName>
                                        </p:attrNameLst>
                                      </p:cBhvr>
                                      <p:to>
                                        <p:strVal val="visible"/>
                                      </p:to>
                                    </p:set>
                                    <p:anim calcmode="lin" valueType="num">
                                      <p:cBhvr additive="base">
                                        <p:cTn id="5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6">
                                            <p:txEl>
                                              <p:pRg st="3" end="3"/>
                                            </p:txEl>
                                          </p:spTgt>
                                        </p:tgtEl>
                                        <p:attrNameLst>
                                          <p:attrName>style.visibility</p:attrName>
                                        </p:attrNameLst>
                                      </p:cBhvr>
                                      <p:to>
                                        <p:strVal val="visible"/>
                                      </p:to>
                                    </p:set>
                                    <p:anim calcmode="lin" valueType="num">
                                      <p:cBhvr additive="base">
                                        <p:cTn id="6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6">
                                            <p:txEl>
                                              <p:pRg st="4" end="4"/>
                                            </p:txEl>
                                          </p:spTgt>
                                        </p:tgtEl>
                                        <p:attrNameLst>
                                          <p:attrName>style.visibility</p:attrName>
                                        </p:attrNameLst>
                                      </p:cBhvr>
                                      <p:to>
                                        <p:strVal val="visible"/>
                                      </p:to>
                                    </p:set>
                                    <p:anim calcmode="lin" valueType="num">
                                      <p:cBhvr additive="base">
                                        <p:cTn id="6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6">
                                            <p:txEl>
                                              <p:pRg st="5" end="5"/>
                                            </p:txEl>
                                          </p:spTgt>
                                        </p:tgtEl>
                                        <p:attrNameLst>
                                          <p:attrName>style.visibility</p:attrName>
                                        </p:attrNameLst>
                                      </p:cBhvr>
                                      <p:to>
                                        <p:strVal val="visible"/>
                                      </p:to>
                                    </p:set>
                                    <p:anim calcmode="lin" valueType="num">
                                      <p:cBhvr additive="base">
                                        <p:cTn id="7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6"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_BD#ea89e4b78.fixed?vcp=1&amp;color=0,0,0&amp;vtp=1&amp;bbb=1"/>
          <p:cNvSpPr/>
          <p:nvPr/>
        </p:nvSpPr>
        <p:spPr>
          <a:xfrm>
            <a:off x="384048" y="2231136"/>
            <a:ext cx="1142085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000000"/>
                </a:solidFill>
                <a:latin typeface="Microsoft YaHei Bold" pitchFamily="34" charset="0"/>
                <a:ea typeface="Microsoft YaHei Bold" pitchFamily="34" charset="-122"/>
                <a:cs typeface="Microsoft YaHei Bold" pitchFamily="34" charset="-120"/>
              </a:rPr>
              <a:t>期中检测卷</a:t>
            </a:r>
            <a:endParaRPr lang="en-US" altLang="zh-CN" sz="7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63_1#aa9e6cb3f?vcp=1&amp;vopoq=1&amp;pid=55c0c5b66&amp;color=0,0,0&amp;vtp=1&amp;bt=1&amp;bbb=1&amp;hb=1"/>
          <p:cNvSpPr/>
          <p:nvPr/>
        </p:nvSpPr>
        <p:spPr>
          <a:xfrm>
            <a:off x="896112" y="1791463"/>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4.文章主要表现“我”童年攀树的快乐，第⑦自然段却写了不少“我</a:t>
            </a:r>
            <a:r>
              <a:rPr lang="en-US" altLang="zh-CN" sz="2400" b="0" i="0">
                <a:solidFill>
                  <a:srgbClr val="000000"/>
                </a:solidFill>
                <a:latin typeface="SimSun" pitchFamily="34" charset="0"/>
                <a:ea typeface="SimSun" pitchFamily="34" charset="-122"/>
                <a:cs typeface="SimSun" pitchFamily="34" charset="-120"/>
              </a:rPr>
              <a:t>”攀树时</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吃过的苦头</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作者这样写的目的是(      )。（</a:t>
            </a:r>
            <a:r>
              <a:rPr lang="en-US" altLang="zh-CN" sz="2400" b="0" i="0" dirty="0">
                <a:solidFill>
                  <a:srgbClr val="000000"/>
                </a:solidFill>
                <a:latin typeface="SimSun" pitchFamily="34" charset="0"/>
                <a:ea typeface="SimSun" pitchFamily="34" charset="-122"/>
                <a:cs typeface="SimSun" pitchFamily="34" charset="-120"/>
              </a:rPr>
              <a:t>多选题）（3分）</a:t>
            </a:r>
            <a:endParaRPr lang="en-US" altLang="zh-CN" sz="2400" dirty="0"/>
          </a:p>
        </p:txBody>
      </p:sp>
      <p:sp>
        <p:nvSpPr>
          <p:cNvPr id="3" name="QC_5_AN.64_1#aa9e6cb3f.bracket?vcp=1&amp;vopoq=1&amp;pid=55c0c5b66&amp;color=0,0,0&amp;vpa=41&amp;vtp=1&amp;bbb=1"/>
          <p:cNvSpPr/>
          <p:nvPr/>
        </p:nvSpPr>
        <p:spPr>
          <a:xfrm>
            <a:off x="5789580" y="2338833"/>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BD</a:t>
            </a:r>
            <a:endParaRPr lang="en-US" altLang="zh-CN" sz="2400" dirty="0"/>
          </a:p>
        </p:txBody>
      </p:sp>
      <p:sp>
        <p:nvSpPr>
          <p:cNvPr id="4" name="QC_5_BD.63_2#aa9e6cb3f.choices?vcp=1&amp;vopoq=1&amp;pid=55c0c5b66&amp;color=0,0,0&amp;vtp=1&amp;bbb=1"/>
          <p:cNvSpPr/>
          <p:nvPr/>
        </p:nvSpPr>
        <p:spPr>
          <a:xfrm>
            <a:off x="896112" y="2895219"/>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A.表现攀树留给“我”的痛苦回忆。</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.对比突出攀树带给“我”的乐趣。</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.反映“我”童年生活的艰难。</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.侧面衬托“我”对攀树的喜爱之情。</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 calcmode="lin" valueType="num">
                                      <p:cBhvr additive="base">
                                        <p:cTn id="1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4">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 calcmode="lin" valueType="num">
                                      <p:cBhvr additive="base">
                                        <p:cTn id="2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calcmode="lin" valueType="num">
                                      <p:cBhvr additive="base">
                                        <p:cTn id="3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anim calcmode="lin" valueType="num">
                                      <p:cBhvr additive="base">
                                        <p:cTn id="3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bg/>
                                          </p:spTgt>
                                        </p:tgtEl>
                                        <p:attrNameLst>
                                          <p:attrName>style.visibility</p:attrName>
                                        </p:attrNameLst>
                                      </p:cBhvr>
                                      <p:to>
                                        <p:strVal val="visible"/>
                                      </p:to>
                                    </p:set>
                                    <p:anim calcmode="lin" valueType="num">
                                      <p:cBhvr additive="base">
                                        <p:cTn id="4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3">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0" end="0"/>
                                            </p:txEl>
                                          </p:spTgt>
                                        </p:tgtEl>
                                        <p:attrNameLst>
                                          <p:attrName>style.visibility</p:attrName>
                                        </p:attrNameLst>
                                      </p:cBhvr>
                                      <p:to>
                                        <p:strVal val="visible"/>
                                      </p:to>
                                    </p:set>
                                    <p:anim calcmode="lin" valueType="num">
                                      <p:cBhvr additive="base">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65_1#aa9e6cb3f?vcp=1&amp;vopoq=1&amp;pid=55c0c5b66&amp;color=0,0,0&amp;vtp=1&amp;bt=1&amp;bbb=1&amp;hb=1"/>
          <p:cNvSpPr/>
          <p:nvPr/>
        </p:nvSpPr>
        <p:spPr>
          <a:xfrm>
            <a:off x="896112" y="1814385"/>
            <a:ext cx="10387584" cy="32685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本题考查对文章内容的理解。在文章中</a:t>
            </a:r>
            <a:r>
              <a:rPr lang="en-US" altLang="zh-CN" sz="2400" b="0" i="0">
                <a:solidFill>
                  <a:srgbClr val="FF0000"/>
                </a:solidFill>
                <a:latin typeface="SimSun" pitchFamily="34" charset="0"/>
                <a:ea typeface="SimSun" pitchFamily="34" charset="-122"/>
                <a:cs typeface="SimSun" pitchFamily="34" charset="-120"/>
              </a:rPr>
              <a:t>，作者多处描述了童年攀树</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的快乐场景</a:t>
            </a:r>
            <a:r>
              <a:rPr lang="en-US" altLang="zh-CN" sz="2400" b="0" i="0" dirty="0">
                <a:solidFill>
                  <a:srgbClr val="FF0000"/>
                </a:solidFill>
                <a:latin typeface="SimSun" pitchFamily="34" charset="0"/>
                <a:ea typeface="SimSun" pitchFamily="34" charset="-122"/>
                <a:cs typeface="SimSun" pitchFamily="34" charset="-120"/>
              </a:rPr>
              <a:t>。描写“我”攀树时吃过的苦头，能通过快乐与痛苦的对比</a:t>
            </a:r>
            <a:r>
              <a:rPr lang="en-US" altLang="zh-CN" sz="2400" b="0" i="0">
                <a:solidFill>
                  <a:srgbClr val="FF0000"/>
                </a:solidFill>
                <a:latin typeface="SimSun" pitchFamily="34" charset="0"/>
                <a:ea typeface="SimSun" pitchFamily="34" charset="-122"/>
                <a:cs typeface="SimSun" pitchFamily="34" charset="-120"/>
              </a:rPr>
              <a:t>，展现</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出童年生活的多面性</a:t>
            </a:r>
            <a:r>
              <a:rPr lang="en-US" altLang="zh-CN" sz="2400" b="0" i="0" dirty="0">
                <a:solidFill>
                  <a:srgbClr val="FF0000"/>
                </a:solidFill>
                <a:latin typeface="SimSun" pitchFamily="34" charset="0"/>
                <a:ea typeface="SimSun" pitchFamily="34" charset="-122"/>
                <a:cs typeface="SimSun" pitchFamily="34" charset="-120"/>
              </a:rPr>
              <a:t>，使童年的回忆更加立体和真实。对比之下</a:t>
            </a:r>
            <a:r>
              <a:rPr lang="en-US" altLang="zh-CN" sz="2400" b="0" i="0">
                <a:solidFill>
                  <a:srgbClr val="FF0000"/>
                </a:solidFill>
                <a:latin typeface="SimSun" pitchFamily="34" charset="0"/>
                <a:ea typeface="SimSun" pitchFamily="34" charset="-122"/>
                <a:cs typeface="SimSun" pitchFamily="34" charset="-120"/>
              </a:rPr>
              <a:t>，也更能凸显</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出即使吃过苦头</a:t>
            </a:r>
            <a:r>
              <a:rPr lang="en-US" altLang="zh-CN" sz="2400" b="0" i="0" dirty="0">
                <a:solidFill>
                  <a:srgbClr val="FF0000"/>
                </a:solidFill>
                <a:latin typeface="SimSun" pitchFamily="34" charset="0"/>
                <a:ea typeface="SimSun" pitchFamily="34" charset="-122"/>
                <a:cs typeface="SimSun" pitchFamily="34" charset="-120"/>
              </a:rPr>
              <a:t>，“我”对攀树的热情依然不减，进一步强调了攀树在“</a:t>
            </a:r>
            <a:r>
              <a:rPr lang="en-US" altLang="zh-CN" sz="2400" b="0" i="0">
                <a:solidFill>
                  <a:srgbClr val="FF0000"/>
                </a:solidFill>
                <a:latin typeface="SimSun" pitchFamily="34" charset="0"/>
                <a:ea typeface="SimSun" pitchFamily="34" charset="-122"/>
                <a:cs typeface="SimSun" pitchFamily="34" charset="-120"/>
              </a:rPr>
              <a:t>我”</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童年生活中的重要性</a:t>
            </a:r>
            <a:r>
              <a:rPr lang="en-US" altLang="zh-CN" sz="2400" b="0" i="0" dirty="0">
                <a:solidFill>
                  <a:srgbClr val="FF0000"/>
                </a:solidFill>
                <a:latin typeface="SimSun" pitchFamily="34" charset="0"/>
                <a:ea typeface="SimSun" pitchFamily="34" charset="-122"/>
                <a:cs typeface="SimSun" pitchFamily="34" charset="-120"/>
              </a:rPr>
              <a:t>，突出攀树给“我”的乐趣和“我”</a:t>
            </a:r>
            <a:r>
              <a:rPr lang="en-US" altLang="zh-CN" sz="2400" b="0" i="0">
                <a:solidFill>
                  <a:srgbClr val="FF0000"/>
                </a:solidFill>
                <a:latin typeface="SimSun" pitchFamily="34" charset="0"/>
                <a:ea typeface="SimSun" pitchFamily="34" charset="-122"/>
                <a:cs typeface="SimSun" pitchFamily="34" charset="-120"/>
              </a:rPr>
              <a:t>对攀树的喜爱之情。</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故选</a:t>
            </a:r>
            <a:r>
              <a:rPr lang="en-US" altLang="zh-CN" sz="2400" b="0" i="0" dirty="0">
                <a:solidFill>
                  <a:srgbClr val="FF0000"/>
                </a:solidFill>
                <a:latin typeface="SimSun" pitchFamily="34" charset="0"/>
                <a:ea typeface="SimSun" pitchFamily="34" charset="-122"/>
                <a:cs typeface="SimSun" pitchFamily="34" charset="-120"/>
              </a:rPr>
              <a:t>BD。</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5_BD.66_1#11f6c9d97?sp=1&amp;vcp=1&amp;pid=55c0c5b66&amp;color=0,0,0&amp;vtp=1&amp;bt=1&amp;bbb=1"/>
          <p:cNvSpPr/>
          <p:nvPr/>
        </p:nvSpPr>
        <p:spPr>
          <a:xfrm>
            <a:off x="896112" y="2911665"/>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5.文章以“攀在树梢上的童年”为题，表达了作者怎样的情感？（3</a:t>
            </a:r>
            <a:r>
              <a:rPr lang="en-US" altLang="zh-CN" sz="2400" b="0" i="0">
                <a:solidFill>
                  <a:srgbClr val="000000"/>
                </a:solidFill>
                <a:latin typeface="SimSun" pitchFamily="34" charset="0"/>
                <a:ea typeface="SimSun" pitchFamily="34" charset="-122"/>
                <a:cs typeface="SimSun" pitchFamily="34" charset="-120"/>
              </a:rPr>
              <a:t>分）</a:t>
            </a: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a:t>
            </a:r>
            <a:endParaRPr lang="en-US" altLang="zh-CN" sz="2400" dirty="0"/>
          </a:p>
        </p:txBody>
      </p:sp>
      <p:sp>
        <p:nvSpPr>
          <p:cNvPr id="4" name="QB_5_AN.67_1#11f6c9d97.blank?vcp=1&amp;pid=55c0c5b66&amp;color=0,0,0&amp;vpa=42&amp;vtp=1&amp;bbb=1"/>
          <p:cNvSpPr/>
          <p:nvPr/>
        </p:nvSpPr>
        <p:spPr>
          <a:xfrm>
            <a:off x="938180" y="3420935"/>
            <a:ext cx="10279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表达了作者对童年快乐时光的怀念之情和对故乡的树以及故乡的思念之情。</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 calcmode="lin" valueType="num">
                                      <p:cBhvr additive="base">
                                        <p:cTn id="2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4">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C_2_BD#54e74711a?vcp=1&amp;pid=ea89e4b78&amp;color=0,0,0&amp;vtp=1&amp;bt=1&amp;bbb=1"/>
          <p:cNvSpPr/>
          <p:nvPr/>
        </p:nvSpPr>
        <p:spPr>
          <a:xfrm>
            <a:off x="896112" y="896112"/>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活动五:走进写作社团，书写精彩文字。（30分）</a:t>
            </a:r>
            <a:endParaRPr lang="en-US" altLang="zh-CN" sz="2800" dirty="0"/>
          </a:p>
        </p:txBody>
      </p:sp>
      <p:sp>
        <p:nvSpPr>
          <p:cNvPr id="3" name="QO_3_BD.68_1#3e42ff9c8?vcp=1&amp;pid=54e74711a&amp;color=0,0,0&amp;vtp=1&amp;bbb=1&amp;hb=1"/>
          <p:cNvSpPr/>
          <p:nvPr/>
        </p:nvSpPr>
        <p:spPr>
          <a:xfrm>
            <a:off x="896112" y="1317562"/>
            <a:ext cx="10387584" cy="2709799"/>
          </a:xfrm>
          <a:prstGeom prst="rect">
            <a:avLst/>
          </a:prstGeom>
          <a:noFill/>
          <a:ln/>
        </p:spPr>
        <p:txBody>
          <a:bodyPr wrap="none" lIns="0" tIns="0" rIns="0" bIns="0" rtlCol="0" anchor="t"/>
          <a:lstStyle/>
          <a:p>
            <a:pPr algn="l" latinLnBrk="1">
              <a:lnSpc>
                <a:spcPts val="4400"/>
              </a:lnSpc>
            </a:pPr>
            <a:r>
              <a:rPr lang="en-US" altLang="zh-CN" sz="24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第</a:t>
            </a:r>
            <a:r>
              <a:rPr lang="en-US" altLang="zh-CN" sz="2400" b="0" i="0" dirty="0">
                <a:solidFill>
                  <a:srgbClr val="000000"/>
                </a:solidFill>
                <a:latin typeface="SimSun" pitchFamily="34" charset="0"/>
                <a:ea typeface="SimSun" pitchFamily="34" charset="-122"/>
                <a:cs typeface="SimSun" pitchFamily="34" charset="-120"/>
              </a:rPr>
              <a:t>33届夏季奥林匹克运动会于2024年7月</a:t>
            </a:r>
            <a:r>
              <a:rPr lang="en-US" altLang="zh-CN" sz="2400" b="0" i="0">
                <a:solidFill>
                  <a:srgbClr val="000000"/>
                </a:solidFill>
                <a:latin typeface="SimSun" pitchFamily="34" charset="0"/>
                <a:ea typeface="SimSun" pitchFamily="34" charset="-122"/>
                <a:cs typeface="SimSun" pitchFamily="34" charset="-120"/>
              </a:rPr>
              <a:t>26日在法国巴黎拉开</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序幕</a:t>
            </a:r>
            <a:r>
              <a:rPr lang="en-US" altLang="zh-CN" sz="2400" b="0" i="0" dirty="0">
                <a:solidFill>
                  <a:srgbClr val="000000"/>
                </a:solidFill>
                <a:latin typeface="SimSun" pitchFamily="34" charset="0"/>
                <a:ea typeface="SimSun" pitchFamily="34" charset="-122"/>
                <a:cs typeface="SimSun" pitchFamily="34" charset="-120"/>
              </a:rPr>
              <a:t>，我们国家有众多运动员出征赛事。请展开你的奇思妙想</a:t>
            </a:r>
            <a:r>
              <a:rPr lang="en-US" altLang="zh-CN" sz="2400" b="0" i="0">
                <a:solidFill>
                  <a:srgbClr val="000000"/>
                </a:solidFill>
                <a:latin typeface="SimSun" pitchFamily="34" charset="0"/>
                <a:ea typeface="SimSun" pitchFamily="34" charset="-122"/>
                <a:cs typeface="SimSun" pitchFamily="34" charset="-120"/>
              </a:rPr>
              <a:t>，为运动员们设</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计一款新发明</a:t>
            </a:r>
            <a:r>
              <a:rPr lang="en-US" altLang="zh-CN" sz="2400" b="0" i="0" dirty="0">
                <a:solidFill>
                  <a:srgbClr val="000000"/>
                </a:solidFill>
                <a:latin typeface="SimSun" pitchFamily="34" charset="0"/>
                <a:ea typeface="SimSun" pitchFamily="34" charset="-122"/>
                <a:cs typeface="SimSun" pitchFamily="34" charset="-120"/>
              </a:rPr>
              <a:t>，可以是一件方便他们在国外生活的用品</a:t>
            </a:r>
            <a:r>
              <a:rPr lang="en-US" altLang="zh-CN" sz="2400" b="0" i="0">
                <a:solidFill>
                  <a:srgbClr val="000000"/>
                </a:solidFill>
                <a:latin typeface="SimSun" pitchFamily="34" charset="0"/>
                <a:ea typeface="SimSun" pitchFamily="34" charset="-122"/>
                <a:cs typeface="SimSun" pitchFamily="34" charset="-120"/>
              </a:rPr>
              <a:t>，也可以是有利于他们</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比赛的事物</a:t>
            </a:r>
            <a:r>
              <a:rPr lang="en-US" altLang="zh-CN" sz="2400" b="0" i="0" dirty="0">
                <a:solidFill>
                  <a:srgbClr val="000000"/>
                </a:solidFill>
                <a:latin typeface="SimSun" panose="02010600030101010101" pitchFamily="2" charset="-122"/>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为此，你想发明的是什么？它是什么样子的？有什么功能</a:t>
            </a:r>
            <a:r>
              <a:rPr lang="en-US" altLang="zh-CN" sz="2400" b="0" i="0">
                <a:solidFill>
                  <a:srgbClr val="000000"/>
                </a:solidFill>
                <a:latin typeface="SimSun" pitchFamily="34" charset="0"/>
                <a:ea typeface="SimSun" pitchFamily="34" charset="-122"/>
                <a:cs typeface="SimSun" pitchFamily="34" charset="-120"/>
              </a:rPr>
              <a:t>？把</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它写出来分享给大家吧</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pic>
        <p:nvPicPr>
          <p:cNvPr id="4" name="QO_3_BD.68_1#3e42ff9c8?vcp=1&amp;pid=54e74711a&amp;color=0,0,0&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528604" y="1404430"/>
            <a:ext cx="1554480" cy="3749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3_AN.69_1#3e42ff9c8?vcp=1&amp;pid=54e74711a&amp;color=0,0,0&amp;vtp=1&amp;bbb=1"/>
          <p:cNvSpPr/>
          <p:nvPr/>
        </p:nvSpPr>
        <p:spPr>
          <a:xfrm>
            <a:off x="896112" y="4065905"/>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略</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5">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0" end="0"/>
                                            </p:txEl>
                                          </p:spTgt>
                                        </p:tgtEl>
                                        <p:attrNameLst>
                                          <p:attrName>style.visibility</p:attrName>
                                        </p:attrNameLst>
                                      </p:cBhvr>
                                      <p:to>
                                        <p:strVal val="visible"/>
                                      </p:to>
                                    </p:set>
                                    <p:anim calcmode="lin" valueType="num">
                                      <p:cBhvr additive="base">
                                        <p:cTn id="4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P_2_BD#6a37b3a92?vcp=1&amp;pid=ea89e4b78&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12787" y="2521268"/>
            <a:ext cx="21031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2_BD#6a37b3a92?vcp=1&amp;pid=ea89e4b78&amp;color=0,0,0&amp;vtp=1&amp;bt=1&amp;bbb=1"/>
          <p:cNvSpPr/>
          <p:nvPr/>
        </p:nvSpPr>
        <p:spPr>
          <a:xfrm>
            <a:off x="896112" y="2356676"/>
            <a:ext cx="10387584" cy="2150999"/>
          </a:xfrm>
          <a:prstGeom prst="rect">
            <a:avLst/>
          </a:prstGeom>
          <a:noFill/>
          <a:ln/>
        </p:spPr>
        <p:txBody>
          <a:bodyPr wrap="none" lIns="0" tIns="0" rIns="0" bIns="0" rtlCol="0" anchor="t"/>
          <a:lstStyle/>
          <a:p>
            <a:pPr algn="ctr" latinLnBrk="1">
              <a:lnSpc>
                <a:spcPts val="4400"/>
              </a:lnSpc>
            </a:pP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时间</a:t>
            </a:r>
            <a:r>
              <a:rPr lang="en-US" altLang="zh-CN" sz="2400" b="0" i="0" dirty="0">
                <a:solidFill>
                  <a:srgbClr val="000000"/>
                </a:solidFill>
                <a:latin typeface="SimSun" pitchFamily="34" charset="0"/>
                <a:ea typeface="SimSun" pitchFamily="34" charset="-122"/>
                <a:cs typeface="SimSun" pitchFamily="34" charset="-120"/>
              </a:rPr>
              <a:t>：60</a:t>
            </a:r>
            <a:r>
              <a:rPr lang="en-US" altLang="zh-CN" sz="2400" b="0" i="0">
                <a:solidFill>
                  <a:srgbClr val="000000"/>
                </a:solidFill>
                <a:latin typeface="SimSun" pitchFamily="34" charset="0"/>
                <a:ea typeface="SimSun" pitchFamily="34" charset="-122"/>
                <a:cs typeface="SimSun" pitchFamily="34" charset="-120"/>
              </a:rPr>
              <a:t>分钟 </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满分</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100分</a:t>
            </a: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要求：</a:t>
            </a: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1.卷面整洁，字迹工整。2.用钢笔或签字笔答卷。</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strike="noStrike" kern="1200" cap="none" spc="0" normalizeH="0" baseline="0" noProof="0">
                <a:ln>
                  <a:noFill/>
                </a:ln>
                <a:solidFill>
                  <a:srgbClr val="000000"/>
                </a:solidFill>
                <a:effectLst/>
                <a:uLnTx/>
                <a:uFillTx/>
                <a:latin typeface="SimSun" panose="02010600030101010101" pitchFamily="2" charset="-122"/>
                <a:ea typeface="SimSun" pitchFamily="34" charset="-122"/>
                <a:cs typeface="SimSun" pitchFamily="34" charset="-120"/>
              </a:rPr>
              <a:t>    </a:t>
            </a: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学校将举行以“走进社团，展示自我”为主题的语文学习成果展示会，并</a:t>
            </a: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开展一系列的活动，让我们一起参加吧!</a:t>
            </a:r>
            <a:endParaRPr lang="en-US" altLang="zh-CN" sz="100" dirty="0"/>
          </a:p>
        </p:txBody>
      </p:sp>
      <p:pic>
        <p:nvPicPr>
          <p:cNvPr id="4" name="P_2_BD#6a37b3a92?vcp=1&amp;pid=ea89e4b78&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19158" y="2498408"/>
            <a:ext cx="274320" cy="2651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C_2_BD#23bfb11ec?vcp=1&amp;pid=ea89e4b78&amp;color=0,0,0&amp;vtp=1&amp;bt=1&amp;bbb=1"/>
          <p:cNvSpPr/>
          <p:nvPr/>
        </p:nvSpPr>
        <p:spPr>
          <a:xfrm>
            <a:off x="896112" y="896112"/>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活动一:走进书法社团，书写汉字之美。（16分）</a:t>
            </a:r>
            <a:endParaRPr lang="en-US" altLang="zh-CN" sz="2800" dirty="0"/>
          </a:p>
        </p:txBody>
      </p:sp>
      <p:sp>
        <p:nvSpPr>
          <p:cNvPr id="3" name="QO_3_BD.1_1#c1630ea13?sp=1&amp;vcp=1&amp;pid=23bfb11ec&amp;color=0,0,0&amp;vtp=1&amp;bbb=1&amp;hb=1"/>
          <p:cNvSpPr/>
          <p:nvPr/>
        </p:nvSpPr>
        <p:spPr>
          <a:xfrm>
            <a:off x="896112" y="1317562"/>
            <a:ext cx="10387584" cy="1592199"/>
          </a:xfrm>
          <a:prstGeom prst="rect">
            <a:avLst/>
          </a:prstGeom>
          <a:noFill/>
          <a:ln/>
        </p:spPr>
        <p:txBody>
          <a:bodyPr wrap="none" lIns="0" tIns="0" rIns="0" bIns="0" rtlCol="0" anchor="t"/>
          <a:lstStyle/>
          <a:p>
            <a:pPr algn="l" latinLnBrk="1">
              <a:lnSpc>
                <a:spcPts val="4400"/>
              </a:lnSpc>
            </a:pPr>
            <a:r>
              <a:rPr lang="en-US" altLang="zh-CN" sz="2400" b="0" i="0" spc="-50" dirty="0">
                <a:solidFill>
                  <a:srgbClr val="000000"/>
                </a:solidFill>
                <a:latin typeface="SimSun" pitchFamily="34" charset="0"/>
                <a:ea typeface="SimSun" pitchFamily="34" charset="-122"/>
                <a:cs typeface="SimSun" pitchFamily="34" charset="-120"/>
              </a:rPr>
              <a:t>1.走进书法社团，映入眼帘的是一幅社员的书法作品</a:t>
            </a:r>
            <a:r>
              <a:rPr lang="en-US" altLang="zh-CN" sz="2400" b="0" i="0" spc="-50">
                <a:solidFill>
                  <a:srgbClr val="000000"/>
                </a:solidFill>
                <a:latin typeface="SimSun" pitchFamily="34" charset="0"/>
                <a:ea typeface="SimSun" pitchFamily="34" charset="-122"/>
                <a:cs typeface="SimSun" pitchFamily="34" charset="-120"/>
              </a:rPr>
              <a:t>。请你把这两句诗抄写下</a:t>
            </a:r>
          </a:p>
          <a:p>
            <a:pPr latinLnBrk="1">
              <a:lnSpc>
                <a:spcPts val="4400"/>
              </a:lnSpc>
            </a:pPr>
            <a:r>
              <a:rPr lang="en-US" altLang="zh-CN" sz="2400" b="0" i="0" spc="-50">
                <a:solidFill>
                  <a:srgbClr val="000000"/>
                </a:solidFill>
                <a:latin typeface="SimSun" pitchFamily="34" charset="0"/>
                <a:ea typeface="SimSun" pitchFamily="34" charset="-122"/>
                <a:cs typeface="SimSun" pitchFamily="34" charset="-120"/>
              </a:rPr>
              <a:t>来</a:t>
            </a:r>
            <a:r>
              <a:rPr lang="en-US" altLang="zh-CN" sz="2400" b="0" i="0" spc="-50" dirty="0">
                <a:solidFill>
                  <a:srgbClr val="000000"/>
                </a:solidFill>
                <a:latin typeface="SimSun" pitchFamily="34" charset="0"/>
                <a:ea typeface="SimSun" pitchFamily="34" charset="-122"/>
                <a:cs typeface="SimSun" pitchFamily="34" charset="-120"/>
              </a:rPr>
              <a:t>，注意字距要比行距小，字的大小基本一致，两边留的空白大致相等。（3分）</a:t>
            </a:r>
            <a:endParaRPr lang="en-US" altLang="zh-CN" sz="2400" spc="-50" dirty="0"/>
          </a:p>
          <a:p>
            <a:pPr algn="ctr" latinLnBrk="1">
              <a:lnSpc>
                <a:spcPts val="4200"/>
              </a:lnSpc>
            </a:pPr>
            <a:r>
              <a:rPr lang="en-US" altLang="zh-CN" sz="2400" b="0" i="0">
                <a:solidFill>
                  <a:srgbClr val="000000"/>
                </a:solidFill>
                <a:latin typeface="SimSun" pitchFamily="34" charset="0"/>
                <a:ea typeface="SimSun" pitchFamily="34" charset="-122"/>
                <a:cs typeface="SimSun" pitchFamily="34" charset="-120"/>
              </a:rPr>
              <a:t>书山有路勤为径</a:t>
            </a:r>
            <a:r>
              <a:rPr lang="en-US" altLang="zh-CN" sz="2400" b="0" i="0" dirty="0">
                <a:solidFill>
                  <a:srgbClr val="000000"/>
                </a:solidFill>
                <a:latin typeface="SimSun" pitchFamily="34" charset="0"/>
                <a:ea typeface="SimSun" pitchFamily="34" charset="-122"/>
                <a:cs typeface="SimSun" pitchFamily="34" charset="-120"/>
              </a:rPr>
              <a:t>，学海无涯苦作舟。</a:t>
            </a:r>
            <a:endParaRPr lang="en-US" altLang="zh-CN" sz="2400" dirty="0"/>
          </a:p>
        </p:txBody>
      </p:sp>
      <p:pic>
        <p:nvPicPr>
          <p:cNvPr id="4" name="QO_3_BD.1_2#c1630ea13?vcp=1&amp;pid=23bfb11e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606040" y="3032062"/>
            <a:ext cx="6976872" cy="10789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3_AN.2_1#c1630ea13?vcp=1&amp;pid=23bfb11ec&amp;color=0,0,0&amp;vtp=1&amp;bbb=1"/>
          <p:cNvSpPr/>
          <p:nvPr/>
        </p:nvSpPr>
        <p:spPr>
          <a:xfrm>
            <a:off x="896112" y="4238562"/>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略</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 calcmode="lin" valueType="num">
                                      <p:cBhvr additive="base">
                                        <p:cTn id="2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5">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0" end="0"/>
                                            </p:txEl>
                                          </p:spTgt>
                                        </p:tgtEl>
                                        <p:attrNameLst>
                                          <p:attrName>style.visibility</p:attrName>
                                        </p:attrNameLst>
                                      </p:cBhvr>
                                      <p:to>
                                        <p:strVal val="visible"/>
                                      </p:to>
                                    </p:set>
                                    <p:anim calcmode="lin" valueType="num">
                                      <p:cBhvr additive="base">
                                        <p:cTn id="3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B_3_BD.3_1#ec0ce9446?sp=1&amp;vcp=1&amp;pid=23bfb11ec&amp;color=0,0,0&amp;vtp=1&amp;bt=1&amp;bbb=1&amp;hb=1"/>
          <p:cNvSpPr/>
          <p:nvPr/>
        </p:nvSpPr>
        <p:spPr>
          <a:xfrm>
            <a:off x="896112" y="900000"/>
            <a:ext cx="10387584" cy="5008499"/>
          </a:xfrm>
          <a:prstGeom prst="rect">
            <a:avLst/>
          </a:prstGeom>
          <a:noFill/>
          <a:ln/>
        </p:spPr>
        <p:txBody>
          <a:bodyPr wrap="none" lIns="0" tIns="0" rIns="0" bIns="0" rtlCol="0" anchor="t"/>
          <a:lstStyle/>
          <a:p>
            <a:pPr algn="l" latinLnBrk="1">
              <a:lnSpc>
                <a:spcPts val="4000"/>
              </a:lnSpc>
            </a:pPr>
            <a:r>
              <a:rPr lang="en-US" altLang="zh-CN" sz="2400" b="0" i="0" dirty="0">
                <a:solidFill>
                  <a:srgbClr val="000000"/>
                </a:solidFill>
                <a:latin typeface="SimSun" pitchFamily="34" charset="0"/>
                <a:ea typeface="SimSun" pitchFamily="34" charset="-122"/>
                <a:cs typeface="SimSun" pitchFamily="34" charset="-120"/>
              </a:rPr>
              <a:t>2.观摩了社员的书法作品后，请你也来展示一下自己的汉字学习成果吧</a:t>
            </a:r>
            <a:r>
              <a:rPr lang="en-US" altLang="zh-CN" sz="2400" b="0" i="0">
                <a:solidFill>
                  <a:srgbClr val="000000"/>
                </a:solidFill>
                <a:latin typeface="SimSun" pitchFamily="34" charset="0"/>
                <a:ea typeface="SimSun" pitchFamily="34" charset="-122"/>
                <a:cs typeface="SimSun" pitchFamily="34" charset="-120"/>
              </a:rPr>
              <a:t>。相信</a:t>
            </a:r>
          </a:p>
          <a:p>
            <a:pPr latinLnBrk="1">
              <a:lnSpc>
                <a:spcPts val="4000"/>
              </a:lnSpc>
            </a:pPr>
            <a:r>
              <a:rPr lang="en-US" altLang="zh-CN" sz="2400" b="0" i="0">
                <a:solidFill>
                  <a:srgbClr val="000000"/>
                </a:solidFill>
                <a:latin typeface="SimSun" pitchFamily="34" charset="0"/>
                <a:ea typeface="SimSun" pitchFamily="34" charset="-122"/>
                <a:cs typeface="SimSun" pitchFamily="34" charset="-120"/>
              </a:rPr>
              <a:t>你一定能写得既准确又美观</a:t>
            </a:r>
            <a:r>
              <a:rPr lang="en-US" altLang="zh-CN" sz="2400" b="0" i="0" dirty="0">
                <a:solidFill>
                  <a:srgbClr val="000000"/>
                </a:solidFill>
                <a:latin typeface="SimSun" pitchFamily="34" charset="0"/>
                <a:ea typeface="SimSun" pitchFamily="34" charset="-122"/>
                <a:cs typeface="SimSun" pitchFamily="34" charset="-120"/>
              </a:rPr>
              <a:t>。（13分）</a:t>
            </a:r>
            <a:endParaRPr lang="en-US" altLang="zh-CN" sz="2400" dirty="0"/>
          </a:p>
          <a:p>
            <a:pPr latinLnBrk="1">
              <a:lnSpc>
                <a:spcPts val="40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我了解到琥珀是sōnɡ zhī(      )</a:t>
            </a:r>
            <a:r>
              <a:rPr lang="en-US" altLang="zh-CN" sz="2400" b="0" i="0" dirty="0">
                <a:solidFill>
                  <a:srgbClr val="000000"/>
                </a:solidFill>
                <a:latin typeface="SimSun" pitchFamily="34" charset="0"/>
                <a:ea typeface="SimSun" pitchFamily="34" charset="-122"/>
                <a:cs typeface="SimSun" pitchFamily="34" charset="-120"/>
              </a:rPr>
              <a:t>球经过一系列变化而形成的化石</a:t>
            </a:r>
            <a:r>
              <a:rPr lang="en-US" altLang="zh-CN" sz="2400" b="0" i="0">
                <a:solidFill>
                  <a:srgbClr val="000000"/>
                </a:solidFill>
                <a:latin typeface="SimSun" pitchFamily="34" charset="0"/>
                <a:ea typeface="SimSun" pitchFamily="34" charset="-122"/>
                <a:cs typeface="SimSun" pitchFamily="34" charset="-120"/>
              </a:rPr>
              <a:t>；纳米</a:t>
            </a:r>
          </a:p>
          <a:p>
            <a:pPr latinLnBrk="1">
              <a:lnSpc>
                <a:spcPts val="4000"/>
              </a:lnSpc>
            </a:pPr>
            <a:r>
              <a:rPr lang="en-US" altLang="zh-CN" sz="2400" b="0" i="0">
                <a:solidFill>
                  <a:srgbClr val="000000"/>
                </a:solidFill>
                <a:latin typeface="SimSun" pitchFamily="34" charset="0"/>
                <a:ea typeface="SimSun" pitchFamily="34" charset="-122"/>
                <a:cs typeface="SimSun" pitchFamily="34" charset="-120"/>
              </a:rPr>
              <a:t>技术拥有很多神奇的ɡōnɡ nénɡ(      )；línɡ kōnɡ(      )翱翔的鸟儿竟然</a:t>
            </a:r>
          </a:p>
          <a:p>
            <a:pPr latinLnBrk="1">
              <a:lnSpc>
                <a:spcPts val="4000"/>
              </a:lnSpc>
            </a:pPr>
            <a:r>
              <a:rPr lang="en-US" altLang="zh-CN" sz="2400" b="0" i="0">
                <a:solidFill>
                  <a:srgbClr val="000000"/>
                </a:solidFill>
                <a:latin typeface="SimSun" pitchFamily="34" charset="0"/>
                <a:ea typeface="SimSun" pitchFamily="34" charset="-122"/>
                <a:cs typeface="SimSun" pitchFamily="34" charset="-120"/>
              </a:rPr>
              <a:t>可能是kǒnɡ lónɡ(      )</a:t>
            </a:r>
            <a:r>
              <a:rPr lang="en-US" altLang="zh-CN" sz="2400" b="0" i="0" dirty="0">
                <a:solidFill>
                  <a:srgbClr val="000000"/>
                </a:solidFill>
                <a:latin typeface="SimSun" pitchFamily="34" charset="0"/>
                <a:ea typeface="SimSun" pitchFamily="34" charset="-122"/>
                <a:cs typeface="SimSun" pitchFamily="34" charset="-120"/>
              </a:rPr>
              <a:t>的一支演化而来的。我结识了t</a:t>
            </a:r>
            <a:r>
              <a:rPr lang="en-US" altLang="zh-CN" sz="2400" b="0" i="0" dirty="0">
                <a:solidFill>
                  <a:srgbClr val="000000"/>
                </a:solidFill>
                <a:latin typeface="SimSun" panose="02010600030101010101" pitchFamily="2" charset="-122"/>
                <a:ea typeface="SimSun" pitchFamily="34" charset="-122"/>
                <a:cs typeface="SimSun" pitchFamily="34" charset="-120"/>
              </a:rPr>
              <a:t>á</a:t>
            </a:r>
            <a:r>
              <a:rPr lang="en-US" altLang="zh-CN" sz="2400" b="0" i="0" dirty="0">
                <a:solidFill>
                  <a:srgbClr val="000000"/>
                </a:solidFill>
                <a:latin typeface="SimSun" pitchFamily="34" charset="0"/>
                <a:ea typeface="SimSun" pitchFamily="34" charset="-122"/>
                <a:cs typeface="SimSun" pitchFamily="34" charset="-120"/>
              </a:rPr>
              <a:t>o </a:t>
            </a:r>
            <a:r>
              <a:rPr lang="en-US" altLang="zh-CN" sz="2400" b="0" i="0">
                <a:solidFill>
                  <a:srgbClr val="000000"/>
                </a:solidFill>
                <a:latin typeface="SimSun" pitchFamily="34" charset="0"/>
                <a:ea typeface="SimSun" pitchFamily="34" charset="-122"/>
                <a:cs typeface="SimSun" pitchFamily="34" charset="-120"/>
              </a:rPr>
              <a:t>qì(      )的小</a:t>
            </a:r>
          </a:p>
          <a:p>
            <a:pPr latinLnBrk="1">
              <a:lnSpc>
                <a:spcPts val="4000"/>
              </a:lnSpc>
            </a:pPr>
            <a:r>
              <a:rPr lang="en-US" altLang="zh-CN" sz="2400" b="0" i="0">
                <a:solidFill>
                  <a:srgbClr val="000000"/>
                </a:solidFill>
                <a:latin typeface="SimSun" pitchFamily="34" charset="0"/>
                <a:ea typeface="SimSun" pitchFamily="34" charset="-122"/>
                <a:cs typeface="SimSun" pitchFamily="34" charset="-120"/>
              </a:rPr>
              <a:t>猫</a:t>
            </a:r>
            <a:r>
              <a:rPr lang="en-US" altLang="zh-CN" sz="2400" b="0" i="0" dirty="0">
                <a:solidFill>
                  <a:srgbClr val="000000"/>
                </a:solidFill>
                <a:latin typeface="SimSun" pitchFamily="34" charset="0"/>
                <a:ea typeface="SimSun" pitchFamily="34" charset="-122"/>
                <a:cs typeface="SimSun" pitchFamily="34" charset="-120"/>
              </a:rPr>
              <a:t>、曾经令老舍先生十分t</a:t>
            </a:r>
            <a:r>
              <a:rPr lang="en-US" altLang="zh-CN" sz="2400" b="0" i="0" dirty="0">
                <a:solidFill>
                  <a:srgbClr val="000000"/>
                </a:solidFill>
                <a:latin typeface="SimSun" panose="02010600030101010101" pitchFamily="2" charset="-122"/>
                <a:ea typeface="SimSun" pitchFamily="34" charset="-122"/>
                <a:cs typeface="SimSun" pitchFamily="34" charset="-120"/>
              </a:rPr>
              <a:t>ǎ</a:t>
            </a:r>
            <a:r>
              <a:rPr lang="en-US" altLang="zh-CN" sz="2400" b="0" i="0" dirty="0">
                <a:solidFill>
                  <a:srgbClr val="000000"/>
                </a:solidFill>
                <a:latin typeface="SimSun" pitchFamily="34" charset="0"/>
                <a:ea typeface="SimSun" pitchFamily="34" charset="-122"/>
                <a:cs typeface="SimSun" pitchFamily="34" charset="-120"/>
              </a:rPr>
              <a:t>o </a:t>
            </a:r>
            <a:r>
              <a:rPr lang="en-US" altLang="zh-CN" sz="2400" b="0" i="0">
                <a:solidFill>
                  <a:srgbClr val="000000"/>
                </a:solidFill>
                <a:latin typeface="SimSun" pitchFamily="34" charset="0"/>
                <a:ea typeface="SimSun" pitchFamily="34" charset="-122"/>
                <a:cs typeface="SimSun" pitchFamily="34" charset="-120"/>
              </a:rPr>
              <a:t>y</a:t>
            </a:r>
            <a:r>
              <a:rPr lang="en-US" altLang="zh-CN" sz="2400" b="0" i="0">
                <a:solidFill>
                  <a:srgbClr val="000000"/>
                </a:solidFill>
                <a:latin typeface="SimSun" panose="02010600030101010101" pitchFamily="2" charset="-122"/>
                <a:ea typeface="SimSun" pitchFamily="34" charset="-122"/>
                <a:cs typeface="SimSun" pitchFamily="34" charset="-120"/>
              </a:rPr>
              <a:t>à</a:t>
            </a:r>
            <a:r>
              <a:rPr lang="en-US" altLang="zh-CN" sz="2400" b="0" i="0">
                <a:solidFill>
                  <a:srgbClr val="000000"/>
                </a:solidFill>
                <a:latin typeface="SimSun" pitchFamily="34" charset="0"/>
                <a:ea typeface="SimSun" pitchFamily="34" charset="-122"/>
                <a:cs typeface="SimSun" pitchFamily="34" charset="-120"/>
              </a:rPr>
              <a:t>n(      )的母鸡、ɡ</a:t>
            </a:r>
            <a:r>
              <a:rPr lang="en-US" altLang="zh-CN" sz="2400" b="0" i="0">
                <a:solidFill>
                  <a:srgbClr val="000000"/>
                </a:solidFill>
                <a:latin typeface="SimSun" panose="02010600030101010101" pitchFamily="2" charset="-122"/>
                <a:ea typeface="SimSun" pitchFamily="34" charset="-122"/>
                <a:cs typeface="SimSun" pitchFamily="34" charset="-120"/>
              </a:rPr>
              <a:t>ā</a:t>
            </a:r>
            <a:r>
              <a:rPr lang="en-US" altLang="zh-CN" sz="2400" b="0" i="0">
                <a:solidFill>
                  <a:srgbClr val="000000"/>
                </a:solidFill>
                <a:latin typeface="SimSun" pitchFamily="34" charset="0"/>
                <a:ea typeface="SimSun" pitchFamily="34" charset="-122"/>
                <a:cs typeface="SimSun" pitchFamily="34" charset="-120"/>
              </a:rPr>
              <a:t>o </a:t>
            </a:r>
            <a:r>
              <a:rPr lang="en-US" altLang="zh-CN" sz="2400" b="0" i="0">
                <a:solidFill>
                  <a:srgbClr val="000000"/>
                </a:solidFill>
                <a:latin typeface="SimSun" panose="02010600030101010101" pitchFamily="2" charset="-122"/>
                <a:ea typeface="SimSun" pitchFamily="34" charset="-122"/>
                <a:cs typeface="SimSun" pitchFamily="34" charset="-120"/>
              </a:rPr>
              <a:t>à</a:t>
            </a:r>
            <a:r>
              <a:rPr lang="en-US" altLang="zh-CN" sz="2400" b="0" i="0">
                <a:solidFill>
                  <a:srgbClr val="000000"/>
                </a:solidFill>
                <a:latin typeface="SimSun" pitchFamily="34" charset="0"/>
                <a:ea typeface="SimSun" pitchFamily="34" charset="-122"/>
                <a:cs typeface="SimSun" pitchFamily="34" charset="-120"/>
              </a:rPr>
              <a:t>o(      )的白鹅。</a:t>
            </a:r>
          </a:p>
          <a:p>
            <a:pPr latinLnBrk="1">
              <a:lnSpc>
                <a:spcPts val="4000"/>
              </a:lnSpc>
            </a:pPr>
            <a:r>
              <a:rPr lang="en-US" altLang="zh-CN" sz="2400" b="0" i="0">
                <a:solidFill>
                  <a:srgbClr val="000000"/>
                </a:solidFill>
                <a:latin typeface="SimSun" pitchFamily="34" charset="0"/>
                <a:ea typeface="SimSun" pitchFamily="34" charset="-122"/>
                <a:cs typeface="SimSun" pitchFamily="34" charset="-120"/>
              </a:rPr>
              <a:t>我还领略到乡村风景如画</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不仅有ténɡ luó(      )</a:t>
            </a:r>
            <a:r>
              <a:rPr lang="en-US" altLang="zh-CN" sz="2400" b="0" i="0" dirty="0">
                <a:solidFill>
                  <a:srgbClr val="000000"/>
                </a:solidFill>
                <a:latin typeface="SimSun" pitchFamily="34" charset="0"/>
                <a:ea typeface="SimSun" pitchFamily="34" charset="-122"/>
                <a:cs typeface="SimSun" pitchFamily="34" charset="-120"/>
              </a:rPr>
              <a:t>树下wú yōu </a:t>
            </a:r>
            <a:r>
              <a:rPr lang="en-US" altLang="zh-CN" sz="2400" b="0" i="0">
                <a:solidFill>
                  <a:srgbClr val="000000"/>
                </a:solidFill>
                <a:latin typeface="SimSun" pitchFamily="34" charset="0"/>
                <a:ea typeface="SimSun" pitchFamily="34" charset="-122"/>
                <a:cs typeface="SimSun" pitchFamily="34" charset="-120"/>
              </a:rPr>
              <a:t>wú lǜ</a:t>
            </a:r>
          </a:p>
          <a:p>
            <a:pPr latinLnBrk="1">
              <a:lnSpc>
                <a:spcPts val="4000"/>
              </a:lnSpc>
            </a:pPr>
            <a:r>
              <a:rPr lang="en-US" altLang="zh-CN" sz="2400" b="0" i="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SimSun" pitchFamily="34" charset="0"/>
                <a:ea typeface="SimSun" pitchFamily="34" charset="-122"/>
                <a:cs typeface="SimSun" pitchFamily="34" charset="-120"/>
              </a:rPr>
              <a:t>玩耍的孩子，</a:t>
            </a:r>
            <a:r>
              <a:rPr lang="en-US" altLang="zh-CN" sz="2400" b="0" i="0">
                <a:solidFill>
                  <a:srgbClr val="000000"/>
                </a:solidFill>
                <a:latin typeface="SimSun" pitchFamily="34" charset="0"/>
                <a:ea typeface="SimSun" pitchFamily="34" charset="-122"/>
                <a:cs typeface="SimSun" pitchFamily="34" charset="-120"/>
              </a:rPr>
              <a:t>还有ménɡ lónɡ(      )</a:t>
            </a:r>
            <a:r>
              <a:rPr lang="en-US" altLang="zh-CN" sz="2400" b="0" i="0" dirty="0">
                <a:solidFill>
                  <a:srgbClr val="000000"/>
                </a:solidFill>
                <a:latin typeface="SimSun" pitchFamily="34" charset="0"/>
                <a:ea typeface="SimSun" pitchFamily="34" charset="-122"/>
                <a:cs typeface="SimSun" pitchFamily="34" charset="-120"/>
              </a:rPr>
              <a:t>的月光下</a:t>
            </a:r>
            <a:r>
              <a:rPr lang="en-US" altLang="zh-CN" sz="2400" b="0" i="0">
                <a:solidFill>
                  <a:srgbClr val="000000"/>
                </a:solidFill>
                <a:latin typeface="SimSun" pitchFamily="34" charset="0"/>
                <a:ea typeface="SimSun" pitchFamily="34" charset="-122"/>
                <a:cs typeface="SimSun" pitchFamily="34" charset="-120"/>
              </a:rPr>
              <a:t>，偶尔飞过的几</a:t>
            </a:r>
          </a:p>
          <a:p>
            <a:pPr latinLnBrk="1">
              <a:lnSpc>
                <a:spcPts val="4000"/>
              </a:lnSpc>
            </a:pPr>
            <a:r>
              <a:rPr lang="en-US" altLang="zh-CN" sz="2400" b="0" i="0">
                <a:solidFill>
                  <a:srgbClr val="000000"/>
                </a:solidFill>
                <a:latin typeface="SimSun" pitchFamily="34" charset="0"/>
                <a:ea typeface="SimSun" pitchFamily="34" charset="-122"/>
                <a:cs typeface="SimSun" pitchFamily="34" charset="-120"/>
              </a:rPr>
              <a:t>只动作</a:t>
            </a:r>
            <a:r>
              <a:rPr lang="en-US" altLang="zh-CN" sz="2400" b="0" i="0" dirty="0">
                <a:solidFill>
                  <a:srgbClr val="000000"/>
                </a:solidFill>
                <a:latin typeface="SimSun" pitchFamily="34" charset="0"/>
                <a:ea typeface="SimSun" pitchFamily="34" charset="-122"/>
                <a:cs typeface="SimSun" pitchFamily="34" charset="-120"/>
              </a:rPr>
              <a:t>mǐn </a:t>
            </a:r>
            <a:r>
              <a:rPr lang="en-US" altLang="zh-CN" sz="2400" b="0" i="0">
                <a:solidFill>
                  <a:srgbClr val="000000"/>
                </a:solidFill>
                <a:latin typeface="SimSun" pitchFamily="34" charset="0"/>
                <a:ea typeface="SimSun" pitchFamily="34" charset="-122"/>
                <a:cs typeface="SimSun" pitchFamily="34" charset="-120"/>
              </a:rPr>
              <a:t>jié(      )</a:t>
            </a:r>
            <a:r>
              <a:rPr lang="en-US" altLang="zh-CN" sz="2400" b="0" i="0" dirty="0">
                <a:solidFill>
                  <a:srgbClr val="000000"/>
                </a:solidFill>
                <a:latin typeface="SimSun" pitchFamily="34" charset="0"/>
                <a:ea typeface="SimSun" pitchFamily="34" charset="-122"/>
                <a:cs typeface="SimSun" pitchFamily="34" charset="-120"/>
              </a:rPr>
              <a:t>的bi</a:t>
            </a:r>
            <a:r>
              <a:rPr lang="en-US" altLang="zh-CN" sz="2400" b="0" i="0" dirty="0">
                <a:solidFill>
                  <a:srgbClr val="000000"/>
                </a:solidFill>
                <a:latin typeface="SimSun" panose="02010600030101010101" pitchFamily="2" charset="-122"/>
                <a:ea typeface="SimSun" pitchFamily="34" charset="-122"/>
                <a:cs typeface="SimSun" pitchFamily="34" charset="-120"/>
              </a:rPr>
              <a:t>ā</a:t>
            </a:r>
            <a:r>
              <a:rPr lang="en-US" altLang="zh-CN" sz="2400" b="0" i="0" dirty="0">
                <a:solidFill>
                  <a:srgbClr val="000000"/>
                </a:solidFill>
                <a:latin typeface="SimSun" pitchFamily="34" charset="0"/>
                <a:ea typeface="SimSun" pitchFamily="34" charset="-122"/>
                <a:cs typeface="SimSun" pitchFamily="34" charset="-120"/>
              </a:rPr>
              <a:t>n </a:t>
            </a:r>
            <a:r>
              <a:rPr lang="en-US" altLang="zh-CN" sz="2400" b="0" i="0">
                <a:solidFill>
                  <a:srgbClr val="000000"/>
                </a:solidFill>
                <a:latin typeface="SimSun" pitchFamily="34" charset="0"/>
                <a:ea typeface="SimSun" pitchFamily="34" charset="-122"/>
                <a:cs typeface="SimSun" pitchFamily="34" charset="-120"/>
              </a:rPr>
              <a:t>fú(      )。我真切地感受到阅读不仅可以丰</a:t>
            </a:r>
          </a:p>
          <a:p>
            <a:pPr latinLnBrk="1">
              <a:lnSpc>
                <a:spcPts val="3800"/>
              </a:lnSpc>
            </a:pPr>
            <a:r>
              <a:rPr lang="en-US" altLang="zh-CN" sz="2400" b="0" i="0">
                <a:solidFill>
                  <a:srgbClr val="000000"/>
                </a:solidFill>
                <a:latin typeface="SimSun" pitchFamily="34" charset="0"/>
                <a:ea typeface="SimSun" pitchFamily="34" charset="-122"/>
                <a:cs typeface="SimSun" pitchFamily="34" charset="-120"/>
              </a:rPr>
              <a:t>富我们的知识</a:t>
            </a:r>
            <a:r>
              <a:rPr lang="en-US" altLang="zh-CN" sz="2400" b="0" i="0" dirty="0">
                <a:solidFill>
                  <a:srgbClr val="000000"/>
                </a:solidFill>
                <a:latin typeface="SimSun" pitchFamily="34" charset="0"/>
                <a:ea typeface="SimSun" pitchFamily="34" charset="-122"/>
                <a:cs typeface="SimSun" pitchFamily="34" charset="-120"/>
              </a:rPr>
              <a:t>，更能陶冶我们的情操。</a:t>
            </a:r>
            <a:endParaRPr lang="en-US" altLang="zh-CN" sz="2400" dirty="0"/>
          </a:p>
        </p:txBody>
      </p:sp>
      <p:sp>
        <p:nvSpPr>
          <p:cNvPr id="3" name="QB_3_AN.4_1#ec0ce9446.bracket?vcp=1&amp;pid=23bfb11ec&amp;color=0,0,0&amp;vpa=1&amp;vtp=1&amp;bbb=1"/>
          <p:cNvSpPr/>
          <p:nvPr/>
        </p:nvSpPr>
        <p:spPr>
          <a:xfrm>
            <a:off x="5027580" y="1922921"/>
            <a:ext cx="8302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松脂</a:t>
            </a:r>
            <a:endParaRPr lang="en-US" altLang="zh-CN" sz="2400" dirty="0"/>
          </a:p>
        </p:txBody>
      </p:sp>
      <p:sp>
        <p:nvSpPr>
          <p:cNvPr id="4" name="QB_3_AN.5_1#ec0ce9446.bracket?vcp=1&amp;pid=23bfb11ec&amp;color=0,0,0&amp;vpa=2&amp;vtp=1&amp;bbb=1"/>
          <p:cNvSpPr/>
          <p:nvPr/>
        </p:nvSpPr>
        <p:spPr>
          <a:xfrm>
            <a:off x="5179980" y="2430922"/>
            <a:ext cx="8302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功能</a:t>
            </a:r>
            <a:endParaRPr lang="en-US" altLang="zh-CN" sz="2400" dirty="0"/>
          </a:p>
        </p:txBody>
      </p:sp>
      <p:sp>
        <p:nvSpPr>
          <p:cNvPr id="5" name="QB_3_AN.6_1#ec0ce9446.bracket?vcp=1&amp;pid=23bfb11ec&amp;color=0,0,0&amp;vpa=3&amp;vtp=1&amp;bbb=1"/>
          <p:cNvSpPr/>
          <p:nvPr/>
        </p:nvSpPr>
        <p:spPr>
          <a:xfrm>
            <a:off x="8075581" y="2430922"/>
            <a:ext cx="8302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凌空</a:t>
            </a:r>
            <a:endParaRPr lang="en-US" altLang="zh-CN" sz="2400" dirty="0"/>
          </a:p>
        </p:txBody>
      </p:sp>
      <p:sp>
        <p:nvSpPr>
          <p:cNvPr id="6" name="QB_3_AN.7_1#ec0ce9446.bracket?vcp=1&amp;pid=23bfb11ec&amp;color=0,0,0&amp;vpa=4&amp;vtp=1&amp;bbb=1"/>
          <p:cNvSpPr/>
          <p:nvPr/>
        </p:nvSpPr>
        <p:spPr>
          <a:xfrm>
            <a:off x="3351180" y="2938921"/>
            <a:ext cx="8302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恐龙</a:t>
            </a:r>
            <a:endParaRPr lang="en-US" altLang="zh-CN" sz="2400" dirty="0"/>
          </a:p>
        </p:txBody>
      </p:sp>
      <p:sp>
        <p:nvSpPr>
          <p:cNvPr id="7" name="QB_3_AN.8_1#ec0ce9446.bracket?vcp=1&amp;pid=23bfb11ec&amp;color=0,0,0&amp;vpa=5&amp;vtp=1&amp;bbb=1"/>
          <p:cNvSpPr/>
          <p:nvPr/>
        </p:nvSpPr>
        <p:spPr>
          <a:xfrm>
            <a:off x="9447181" y="2938921"/>
            <a:ext cx="8302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淘气</a:t>
            </a:r>
            <a:endParaRPr lang="en-US" altLang="zh-CN" sz="2400" dirty="0"/>
          </a:p>
        </p:txBody>
      </p:sp>
      <p:sp>
        <p:nvSpPr>
          <p:cNvPr id="8" name="QB_3_AN.9_1#ec0ce9446.bracket?vcp=1&amp;pid=23bfb11ec&amp;color=0,0,0&amp;vpa=6&amp;vtp=1&amp;bbb=1"/>
          <p:cNvSpPr/>
          <p:nvPr/>
        </p:nvSpPr>
        <p:spPr>
          <a:xfrm>
            <a:off x="5484780" y="3446922"/>
            <a:ext cx="8302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讨厌</a:t>
            </a:r>
            <a:endParaRPr lang="en-US" altLang="zh-CN" sz="2400" dirty="0"/>
          </a:p>
        </p:txBody>
      </p:sp>
      <p:sp>
        <p:nvSpPr>
          <p:cNvPr id="9" name="QB_3_AN.10_1#ec0ce9446.bracket?vcp=1&amp;pid=23bfb11ec&amp;color=0,0,0&amp;vpa=7&amp;vtp=1&amp;bbb=1"/>
          <p:cNvSpPr/>
          <p:nvPr/>
        </p:nvSpPr>
        <p:spPr>
          <a:xfrm>
            <a:off x="8837581" y="3446922"/>
            <a:ext cx="8302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高傲</a:t>
            </a:r>
            <a:endParaRPr lang="en-US" altLang="zh-CN" sz="2400" dirty="0"/>
          </a:p>
        </p:txBody>
      </p:sp>
      <p:sp>
        <p:nvSpPr>
          <p:cNvPr id="10" name="QB_3_AN.11_1#ec0ce9446.bracket?vcp=1&amp;pid=23bfb11ec&amp;color=0,0,0&amp;vpa=8&amp;vtp=1&amp;bbb=1"/>
          <p:cNvSpPr/>
          <p:nvPr/>
        </p:nvSpPr>
        <p:spPr>
          <a:xfrm>
            <a:off x="6856381" y="3954921"/>
            <a:ext cx="8302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藤萝</a:t>
            </a:r>
            <a:endParaRPr lang="en-US" altLang="zh-CN" sz="2400" dirty="0"/>
          </a:p>
        </p:txBody>
      </p:sp>
      <p:sp>
        <p:nvSpPr>
          <p:cNvPr id="11" name="QB_3_AN.12_1#ec0ce9446.bracket?vcp=1&amp;pid=23bfb11ec&amp;color=0,0,0&amp;vpa=9&amp;vtp=1&amp;bbb=1"/>
          <p:cNvSpPr/>
          <p:nvPr/>
        </p:nvSpPr>
        <p:spPr>
          <a:xfrm>
            <a:off x="1065180" y="4462922"/>
            <a:ext cx="14398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无忧无虑</a:t>
            </a:r>
            <a:endParaRPr lang="en-US" altLang="zh-CN" sz="2400" dirty="0"/>
          </a:p>
        </p:txBody>
      </p:sp>
      <p:sp>
        <p:nvSpPr>
          <p:cNvPr id="12" name="QB_3_AN.13_1#ec0ce9446.bracket?vcp=1&amp;pid=23bfb11ec&amp;color=0,0,0&amp;vpa=10&amp;vtp=1&amp;bbb=1"/>
          <p:cNvSpPr/>
          <p:nvPr/>
        </p:nvSpPr>
        <p:spPr>
          <a:xfrm>
            <a:off x="6703981" y="4462922"/>
            <a:ext cx="8302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朦胧</a:t>
            </a:r>
            <a:endParaRPr lang="en-US" altLang="zh-CN" sz="2400" dirty="0"/>
          </a:p>
        </p:txBody>
      </p:sp>
      <p:sp>
        <p:nvSpPr>
          <p:cNvPr id="13" name="QB_3_AN.14_1#ec0ce9446.bracket?vcp=1&amp;pid=23bfb11ec&amp;color=0,0,0&amp;vpa=11&amp;vtp=1&amp;bbb=1"/>
          <p:cNvSpPr/>
          <p:nvPr/>
        </p:nvSpPr>
        <p:spPr>
          <a:xfrm>
            <a:off x="3046381" y="4970921"/>
            <a:ext cx="8302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敏捷</a:t>
            </a:r>
            <a:endParaRPr lang="en-US" altLang="zh-CN" sz="2400" dirty="0"/>
          </a:p>
        </p:txBody>
      </p:sp>
      <p:sp>
        <p:nvSpPr>
          <p:cNvPr id="14" name="QB_3_AN.15_1#ec0ce9446.bracket?vcp=1&amp;pid=23bfb11ec&amp;color=0,0,0&amp;vpa=12&amp;vtp=1&amp;bbb=1"/>
          <p:cNvSpPr/>
          <p:nvPr/>
        </p:nvSpPr>
        <p:spPr>
          <a:xfrm>
            <a:off x="5637180" y="4970921"/>
            <a:ext cx="8302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蝙蝠</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 calcmode="lin" valueType="num">
                                      <p:cBhvr additive="base">
                                        <p:cTn id="4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
                                            <p:txEl>
                                              <p:pRg st="9" end="9"/>
                                            </p:txEl>
                                          </p:spTgt>
                                        </p:tgtEl>
                                        <p:attrNameLst>
                                          <p:attrName>style.visibility</p:attrName>
                                        </p:attrNameLst>
                                      </p:cBhvr>
                                      <p:to>
                                        <p:strVal val="visible"/>
                                      </p:to>
                                    </p:set>
                                    <p:anim calcmode="lin" valueType="num">
                                      <p:cBhvr additive="base">
                                        <p:cTn id="47"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
                                            <p:bg/>
                                          </p:spTgt>
                                        </p:tgtEl>
                                        <p:attrNameLst>
                                          <p:attrName>style.visibility</p:attrName>
                                        </p:attrNameLst>
                                      </p:cBhvr>
                                      <p:to>
                                        <p:strVal val="visible"/>
                                      </p:to>
                                    </p:set>
                                    <p:anim calcmode="lin" valueType="num">
                                      <p:cBhvr additive="base">
                                        <p:cTn id="5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3">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
                                            <p:txEl>
                                              <p:pRg st="0" end="0"/>
                                            </p:txEl>
                                          </p:spTgt>
                                        </p:tgtEl>
                                        <p:attrNameLst>
                                          <p:attrName>style.visibility</p:attrName>
                                        </p:attrNameLst>
                                      </p:cBhvr>
                                      <p:to>
                                        <p:strVal val="visible"/>
                                      </p:to>
                                    </p:set>
                                    <p:anim calcmode="lin" valueType="num">
                                      <p:cBhvr additive="base">
                                        <p:cTn id="5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
                                            <p:bg/>
                                          </p:spTgt>
                                        </p:tgtEl>
                                        <p:attrNameLst>
                                          <p:attrName>style.visibility</p:attrName>
                                        </p:attrNameLst>
                                      </p:cBhvr>
                                      <p:to>
                                        <p:strVal val="visible"/>
                                      </p:to>
                                    </p:set>
                                    <p:anim calcmode="lin" valueType="num">
                                      <p:cBhvr additive="base">
                                        <p:cTn id="6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4">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
                                            <p:txEl>
                                              <p:pRg st="0" end="0"/>
                                            </p:txEl>
                                          </p:spTgt>
                                        </p:tgtEl>
                                        <p:attrNameLst>
                                          <p:attrName>style.visibility</p:attrName>
                                        </p:attrNameLst>
                                      </p:cBhvr>
                                      <p:to>
                                        <p:strVal val="visible"/>
                                      </p:to>
                                    </p:set>
                                    <p:anim calcmode="lin" valueType="num">
                                      <p:cBhvr additive="base">
                                        <p:cTn id="6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4">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5">
                                            <p:bg/>
                                          </p:spTgt>
                                        </p:tgtEl>
                                        <p:attrNameLst>
                                          <p:attrName>style.visibility</p:attrName>
                                        </p:attrNameLst>
                                      </p:cBhvr>
                                      <p:to>
                                        <p:strVal val="visible"/>
                                      </p:to>
                                    </p:set>
                                    <p:anim calcmode="lin" valueType="num">
                                      <p:cBhvr additive="base">
                                        <p:cTn id="6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5">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5">
                                            <p:txEl>
                                              <p:pRg st="0" end="0"/>
                                            </p:txEl>
                                          </p:spTgt>
                                        </p:tgtEl>
                                        <p:attrNameLst>
                                          <p:attrName>style.visibility</p:attrName>
                                        </p:attrNameLst>
                                      </p:cBhvr>
                                      <p:to>
                                        <p:strVal val="visible"/>
                                      </p:to>
                                    </p:set>
                                    <p:anim calcmode="lin" valueType="num">
                                      <p:cBhvr additive="base">
                                        <p:cTn id="7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6">
                                            <p:bg/>
                                          </p:spTgt>
                                        </p:tgtEl>
                                        <p:attrNameLst>
                                          <p:attrName>style.visibility</p:attrName>
                                        </p:attrNameLst>
                                      </p:cBhvr>
                                      <p:to>
                                        <p:strVal val="visible"/>
                                      </p:to>
                                    </p:set>
                                    <p:anim calcmode="lin" valueType="num">
                                      <p:cBhvr additive="base">
                                        <p:cTn id="7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6">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6">
                                            <p:txEl>
                                              <p:pRg st="0" end="0"/>
                                            </p:txEl>
                                          </p:spTgt>
                                        </p:tgtEl>
                                        <p:attrNameLst>
                                          <p:attrName>style.visibility</p:attrName>
                                        </p:attrNameLst>
                                      </p:cBhvr>
                                      <p:to>
                                        <p:strVal val="visible"/>
                                      </p:to>
                                    </p:set>
                                    <p:anim calcmode="lin" valueType="num">
                                      <p:cBhvr additive="base">
                                        <p:cTn id="8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7">
                                            <p:bg/>
                                          </p:spTgt>
                                        </p:tgtEl>
                                        <p:attrNameLst>
                                          <p:attrName>style.visibility</p:attrName>
                                        </p:attrNameLst>
                                      </p:cBhvr>
                                      <p:to>
                                        <p:strVal val="visible"/>
                                      </p:to>
                                    </p:set>
                                    <p:anim calcmode="lin" valueType="num">
                                      <p:cBhvr additive="base">
                                        <p:cTn id="8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86" dur="500" fill="hold"/>
                                        <p:tgtEl>
                                          <p:spTgt spid="7">
                                            <p:bg/>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7">
                                            <p:txEl>
                                              <p:pRg st="0" end="0"/>
                                            </p:txEl>
                                          </p:spTgt>
                                        </p:tgtEl>
                                        <p:attrNameLst>
                                          <p:attrName>style.visibility</p:attrName>
                                        </p:attrNameLst>
                                      </p:cBhvr>
                                      <p:to>
                                        <p:strVal val="visible"/>
                                      </p:to>
                                    </p:set>
                                    <p:anim calcmode="lin" valueType="num">
                                      <p:cBhvr additive="base">
                                        <p:cTn id="8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8">
                                            <p:bg/>
                                          </p:spTgt>
                                        </p:tgtEl>
                                        <p:attrNameLst>
                                          <p:attrName>style.visibility</p:attrName>
                                        </p:attrNameLst>
                                      </p:cBhvr>
                                      <p:to>
                                        <p:strVal val="visible"/>
                                      </p:to>
                                    </p:set>
                                    <p:anim calcmode="lin" valueType="num">
                                      <p:cBhvr additive="base">
                                        <p:cTn id="93" dur="500" fill="hold"/>
                                        <p:tgtEl>
                                          <p:spTgt spid="8">
                                            <p:bg/>
                                          </p:spTgt>
                                        </p:tgtEl>
                                        <p:attrNameLst>
                                          <p:attrName>ppt_x</p:attrName>
                                        </p:attrNameLst>
                                      </p:cBhvr>
                                      <p:tavLst>
                                        <p:tav tm="0">
                                          <p:val>
                                            <p:strVal val="#ppt_x"/>
                                          </p:val>
                                        </p:tav>
                                        <p:tav tm="100000">
                                          <p:val>
                                            <p:strVal val="#ppt_x"/>
                                          </p:val>
                                        </p:tav>
                                      </p:tavLst>
                                    </p:anim>
                                    <p:anim calcmode="lin" valueType="num">
                                      <p:cBhvr additive="base">
                                        <p:cTn id="94" dur="500" fill="hold"/>
                                        <p:tgtEl>
                                          <p:spTgt spid="8">
                                            <p:bg/>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8">
                                            <p:txEl>
                                              <p:pRg st="0" end="0"/>
                                            </p:txEl>
                                          </p:spTgt>
                                        </p:tgtEl>
                                        <p:attrNameLst>
                                          <p:attrName>style.visibility</p:attrName>
                                        </p:attrNameLst>
                                      </p:cBhvr>
                                      <p:to>
                                        <p:strVal val="visible"/>
                                      </p:to>
                                    </p:set>
                                    <p:anim calcmode="lin" valueType="num">
                                      <p:cBhvr additive="base">
                                        <p:cTn id="9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9">
                                            <p:bg/>
                                          </p:spTgt>
                                        </p:tgtEl>
                                        <p:attrNameLst>
                                          <p:attrName>style.visibility</p:attrName>
                                        </p:attrNameLst>
                                      </p:cBhvr>
                                      <p:to>
                                        <p:strVal val="visible"/>
                                      </p:to>
                                    </p:set>
                                    <p:anim calcmode="lin" valueType="num">
                                      <p:cBhvr additive="base">
                                        <p:cTn id="10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102" dur="500" fill="hold"/>
                                        <p:tgtEl>
                                          <p:spTgt spid="9">
                                            <p:bg/>
                                          </p:spTgt>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9">
                                            <p:txEl>
                                              <p:pRg st="0" end="0"/>
                                            </p:txEl>
                                          </p:spTgt>
                                        </p:tgtEl>
                                        <p:attrNameLst>
                                          <p:attrName>style.visibility</p:attrName>
                                        </p:attrNameLst>
                                      </p:cBhvr>
                                      <p:to>
                                        <p:strVal val="visible"/>
                                      </p:to>
                                    </p:set>
                                    <p:anim calcmode="lin" valueType="num">
                                      <p:cBhvr additive="base">
                                        <p:cTn id="10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10">
                                            <p:bg/>
                                          </p:spTgt>
                                        </p:tgtEl>
                                        <p:attrNameLst>
                                          <p:attrName>style.visibility</p:attrName>
                                        </p:attrNameLst>
                                      </p:cBhvr>
                                      <p:to>
                                        <p:strVal val="visible"/>
                                      </p:to>
                                    </p:set>
                                    <p:anim calcmode="lin" valueType="num">
                                      <p:cBhvr additive="base">
                                        <p:cTn id="10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110" dur="500" fill="hold"/>
                                        <p:tgtEl>
                                          <p:spTgt spid="10">
                                            <p:bg/>
                                          </p:spTgt>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10">
                                            <p:txEl>
                                              <p:pRg st="0" end="0"/>
                                            </p:txEl>
                                          </p:spTgt>
                                        </p:tgtEl>
                                        <p:attrNameLst>
                                          <p:attrName>style.visibility</p:attrName>
                                        </p:attrNameLst>
                                      </p:cBhvr>
                                      <p:to>
                                        <p:strVal val="visible"/>
                                      </p:to>
                                    </p:set>
                                    <p:anim calcmode="lin" valueType="num">
                                      <p:cBhvr additive="base">
                                        <p:cTn id="11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11">
                                            <p:bg/>
                                          </p:spTgt>
                                        </p:tgtEl>
                                        <p:attrNameLst>
                                          <p:attrName>style.visibility</p:attrName>
                                        </p:attrNameLst>
                                      </p:cBhvr>
                                      <p:to>
                                        <p:strVal val="visible"/>
                                      </p:to>
                                    </p:set>
                                    <p:anim calcmode="lin" valueType="num">
                                      <p:cBhvr additive="base">
                                        <p:cTn id="11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118" dur="500" fill="hold"/>
                                        <p:tgtEl>
                                          <p:spTgt spid="11">
                                            <p:bg/>
                                          </p:spTgt>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11">
                                            <p:txEl>
                                              <p:pRg st="0" end="0"/>
                                            </p:txEl>
                                          </p:spTgt>
                                        </p:tgtEl>
                                        <p:attrNameLst>
                                          <p:attrName>style.visibility</p:attrName>
                                        </p:attrNameLst>
                                      </p:cBhvr>
                                      <p:to>
                                        <p:strVal val="visible"/>
                                      </p:to>
                                    </p:set>
                                    <p:anim calcmode="lin" valueType="num">
                                      <p:cBhvr additive="base">
                                        <p:cTn id="12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12">
                                            <p:bg/>
                                          </p:spTgt>
                                        </p:tgtEl>
                                        <p:attrNameLst>
                                          <p:attrName>style.visibility</p:attrName>
                                        </p:attrNameLst>
                                      </p:cBhvr>
                                      <p:to>
                                        <p:strVal val="visible"/>
                                      </p:to>
                                    </p:set>
                                    <p:anim calcmode="lin" valueType="num">
                                      <p:cBhvr additive="base">
                                        <p:cTn id="125"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126" dur="500" fill="hold"/>
                                        <p:tgtEl>
                                          <p:spTgt spid="12">
                                            <p:bg/>
                                          </p:spTgt>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12">
                                            <p:txEl>
                                              <p:pRg st="0" end="0"/>
                                            </p:txEl>
                                          </p:spTgt>
                                        </p:tgtEl>
                                        <p:attrNameLst>
                                          <p:attrName>style.visibility</p:attrName>
                                        </p:attrNameLst>
                                      </p:cBhvr>
                                      <p:to>
                                        <p:strVal val="visible"/>
                                      </p:to>
                                    </p:set>
                                    <p:anim calcmode="lin" valueType="num">
                                      <p:cBhvr additive="base">
                                        <p:cTn id="12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30"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13">
                                            <p:bg/>
                                          </p:spTgt>
                                        </p:tgtEl>
                                        <p:attrNameLst>
                                          <p:attrName>style.visibility</p:attrName>
                                        </p:attrNameLst>
                                      </p:cBhvr>
                                      <p:to>
                                        <p:strVal val="visible"/>
                                      </p:to>
                                    </p:set>
                                    <p:anim calcmode="lin" valueType="num">
                                      <p:cBhvr additive="base">
                                        <p:cTn id="13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134" dur="500" fill="hold"/>
                                        <p:tgtEl>
                                          <p:spTgt spid="13">
                                            <p:bg/>
                                          </p:spTgt>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13">
                                            <p:txEl>
                                              <p:pRg st="0" end="0"/>
                                            </p:txEl>
                                          </p:spTgt>
                                        </p:tgtEl>
                                        <p:attrNameLst>
                                          <p:attrName>style.visibility</p:attrName>
                                        </p:attrNameLst>
                                      </p:cBhvr>
                                      <p:to>
                                        <p:strVal val="visible"/>
                                      </p:to>
                                    </p:set>
                                    <p:anim calcmode="lin" valueType="num">
                                      <p:cBhvr additive="base">
                                        <p:cTn id="13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3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14">
                                            <p:bg/>
                                          </p:spTgt>
                                        </p:tgtEl>
                                        <p:attrNameLst>
                                          <p:attrName>style.visibility</p:attrName>
                                        </p:attrNameLst>
                                      </p:cBhvr>
                                      <p:to>
                                        <p:strVal val="visible"/>
                                      </p:to>
                                    </p:set>
                                    <p:anim calcmode="lin" valueType="num">
                                      <p:cBhvr additive="base">
                                        <p:cTn id="141" dur="500" fill="hold"/>
                                        <p:tgtEl>
                                          <p:spTgt spid="14">
                                            <p:bg/>
                                          </p:spTgt>
                                        </p:tgtEl>
                                        <p:attrNameLst>
                                          <p:attrName>ppt_x</p:attrName>
                                        </p:attrNameLst>
                                      </p:cBhvr>
                                      <p:tavLst>
                                        <p:tav tm="0">
                                          <p:val>
                                            <p:strVal val="#ppt_x"/>
                                          </p:val>
                                        </p:tav>
                                        <p:tav tm="100000">
                                          <p:val>
                                            <p:strVal val="#ppt_x"/>
                                          </p:val>
                                        </p:tav>
                                      </p:tavLst>
                                    </p:anim>
                                    <p:anim calcmode="lin" valueType="num">
                                      <p:cBhvr additive="base">
                                        <p:cTn id="142" dur="500" fill="hold"/>
                                        <p:tgtEl>
                                          <p:spTgt spid="14">
                                            <p:bg/>
                                          </p:spTgt>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14">
                                            <p:txEl>
                                              <p:pRg st="0" end="0"/>
                                            </p:txEl>
                                          </p:spTgt>
                                        </p:tgtEl>
                                        <p:attrNameLst>
                                          <p:attrName>style.visibility</p:attrName>
                                        </p:attrNameLst>
                                      </p:cBhvr>
                                      <p:to>
                                        <p:strVal val="visible"/>
                                      </p:to>
                                    </p:set>
                                    <p:anim calcmode="lin" valueType="num">
                                      <p:cBhvr additive="base">
                                        <p:cTn id="14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4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P spid="13" grpId="0" build="p" animBg="1"/>
      <p:bldP spid="1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C_2_BD#14ce350d7?vcp=1&amp;pid=ea89e4b78&amp;color=0,0,0&amp;vtp=1&amp;bt=1&amp;bbb=1"/>
          <p:cNvSpPr/>
          <p:nvPr/>
        </p:nvSpPr>
        <p:spPr>
          <a:xfrm>
            <a:off x="896112" y="896112"/>
            <a:ext cx="10387584" cy="426720"/>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活动二：走进文学社团，展示文学风采。（15分）</a:t>
            </a:r>
            <a:endParaRPr lang="en-US" altLang="zh-CN" sz="2800" dirty="0"/>
          </a:p>
        </p:txBody>
      </p:sp>
      <p:sp>
        <p:nvSpPr>
          <p:cNvPr id="3" name="P_3_BD#bd7b869e4?vcp=1&amp;pid=14ce350d7&amp;color=0,0,0&amp;vtp=1&amp;bbb=1&amp;hb=1"/>
          <p:cNvSpPr/>
          <p:nvPr/>
        </p:nvSpPr>
        <p:spPr>
          <a:xfrm>
            <a:off x="896112" y="1317562"/>
            <a:ext cx="10387584" cy="887349"/>
          </a:xfrm>
          <a:prstGeom prst="rect">
            <a:avLst/>
          </a:prstGeom>
          <a:noFill/>
          <a:ln/>
        </p:spPr>
        <p:txBody>
          <a:bodyPr wrap="none" lIns="0" tIns="0" rIns="0" bIns="0" rtlCol="0" anchor="t"/>
          <a:lstStyle/>
          <a:p>
            <a:pPr algn="l" latinLnBrk="1">
              <a:lnSpc>
                <a:spcPts val="3700"/>
              </a:lnSpc>
            </a:pPr>
            <a:r>
              <a:rPr lang="en-US" altLang="zh-CN" sz="2400" b="0" i="0" dirty="0">
                <a:solidFill>
                  <a:srgbClr val="000000"/>
                </a:solidFill>
                <a:latin typeface="SimSun" pitchFamily="34" charset="0"/>
                <a:ea typeface="SimSun" pitchFamily="34" charset="-122"/>
                <a:cs typeface="SimSun" pitchFamily="34" charset="-120"/>
              </a:rPr>
              <a:t>    走进文学社团，激烈的讨论、</a:t>
            </a:r>
            <a:r>
              <a:rPr lang="en-US" altLang="zh-CN" sz="2400" b="0" i="0">
                <a:solidFill>
                  <a:srgbClr val="000000"/>
                </a:solidFill>
                <a:latin typeface="SimSun" pitchFamily="34" charset="0"/>
                <a:ea typeface="SimSun" pitchFamily="34" charset="-122"/>
                <a:cs typeface="SimSun" pitchFamily="34" charset="-120"/>
              </a:rPr>
              <a:t>精彩的表达一下子就吸引了同学们的注意力，</a:t>
            </a:r>
          </a:p>
          <a:p>
            <a:pPr latinLnBrk="1">
              <a:lnSpc>
                <a:spcPts val="3600"/>
              </a:lnSpc>
            </a:pPr>
            <a:r>
              <a:rPr lang="en-US" altLang="zh-CN" sz="2400" b="0" i="0">
                <a:solidFill>
                  <a:srgbClr val="000000"/>
                </a:solidFill>
                <a:latin typeface="SimSun" pitchFamily="34" charset="0"/>
                <a:ea typeface="SimSun" pitchFamily="34" charset="-122"/>
                <a:cs typeface="SimSun" pitchFamily="34" charset="-120"/>
              </a:rPr>
              <a:t>原来文学社团的老师正在给社员们做写作训练呢</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
        <p:nvSpPr>
          <p:cNvPr id="4" name="QB_3_BD.16_1#c158a0d6a?sp=1&amp;vcp=1&amp;pid=14ce350d7&amp;color=0,0,0&amp;vtp=1&amp;bbb=1&amp;hb=1"/>
          <p:cNvSpPr/>
          <p:nvPr/>
        </p:nvSpPr>
        <p:spPr>
          <a:xfrm>
            <a:off x="896112" y="2247965"/>
            <a:ext cx="10387584" cy="1357249"/>
          </a:xfrm>
          <a:prstGeom prst="rect">
            <a:avLst/>
          </a:prstGeom>
          <a:noFill/>
          <a:ln/>
        </p:spPr>
        <p:txBody>
          <a:bodyPr wrap="none" lIns="0" tIns="0" rIns="0" bIns="0" rtlCol="0" anchor="t"/>
          <a:lstStyle/>
          <a:p>
            <a:pPr algn="l" latinLnBrk="1">
              <a:lnSpc>
                <a:spcPts val="3700"/>
              </a:lnSpc>
            </a:pPr>
            <a:r>
              <a:rPr lang="en-US" altLang="zh-CN" sz="2400" b="0" i="0" dirty="0">
                <a:solidFill>
                  <a:srgbClr val="000000"/>
                </a:solidFill>
                <a:latin typeface="SimSun" pitchFamily="34" charset="0"/>
                <a:ea typeface="SimSun" pitchFamily="34" charset="-122"/>
                <a:cs typeface="SimSun" pitchFamily="34" charset="-120"/>
              </a:rPr>
              <a:t>1.“有一种叫作‘碳纳米管’的神奇材料，比钢铁结实百倍”</a:t>
            </a:r>
            <a:r>
              <a:rPr lang="en-US" altLang="zh-CN" sz="2400" b="0" i="0">
                <a:solidFill>
                  <a:srgbClr val="000000"/>
                </a:solidFill>
                <a:latin typeface="SimSun" pitchFamily="34" charset="0"/>
                <a:ea typeface="SimSun" pitchFamily="34" charset="-122"/>
                <a:cs typeface="SimSun" pitchFamily="34" charset="-120"/>
              </a:rPr>
              <a:t>一句中把“</a:t>
            </a:r>
          </a:p>
          <a:p>
            <a:pPr latinLnBrk="1">
              <a:lnSpc>
                <a:spcPts val="3700"/>
              </a:lnSpc>
            </a:pPr>
            <a:r>
              <a:rPr lang="en-US" altLang="zh-CN" sz="2400" i="0">
                <a:solidFill>
                  <a:srgbClr val="000000"/>
                </a:solidFill>
                <a:latin typeface="SimSun" pitchFamily="34" charset="0"/>
                <a:ea typeface="SimSun" pitchFamily="34" charset="-122"/>
                <a:cs typeface="SimSun" pitchFamily="34" charset="-120"/>
              </a:rPr>
              <a:t>___________</a:t>
            </a:r>
            <a:r>
              <a:rPr lang="en-US" altLang="zh-CN" sz="2400" b="0" i="0">
                <a:solidFill>
                  <a:srgbClr val="000000"/>
                </a:solidFill>
                <a:latin typeface="SimSun" pitchFamily="34" charset="0"/>
                <a:ea typeface="SimSun" pitchFamily="34" charset="-122"/>
                <a:cs typeface="SimSun" pitchFamily="34" charset="-120"/>
              </a:rPr>
              <a:t>”和“</a:t>
            </a:r>
            <a:r>
              <a:rPr lang="en-US" altLang="zh-CN" sz="2400" i="0">
                <a:solidFill>
                  <a:srgbClr val="000000"/>
                </a:solidFill>
                <a:latin typeface="SimSun" pitchFamily="34" charset="0"/>
                <a:ea typeface="SimSun" pitchFamily="34" charset="-122"/>
                <a:cs typeface="SimSun" pitchFamily="34" charset="-120"/>
              </a:rPr>
              <a:t>______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进行了比较，生动形象地体现了“</a:t>
            </a:r>
            <a:r>
              <a:rPr lang="en-US" altLang="zh-CN" sz="2400" b="0" i="0">
                <a:solidFill>
                  <a:srgbClr val="000000"/>
                </a:solidFill>
                <a:latin typeface="SimSun" pitchFamily="34" charset="0"/>
                <a:ea typeface="SimSun" pitchFamily="34" charset="-122"/>
                <a:cs typeface="SimSun" pitchFamily="34" charset="-120"/>
              </a:rPr>
              <a:t>碳纳米管”</a:t>
            </a:r>
          </a:p>
          <a:p>
            <a:pPr latinLnBrk="1">
              <a:lnSpc>
                <a:spcPts val="3600"/>
              </a:lnSpc>
            </a:pPr>
            <a:r>
              <a:rPr lang="en-US" altLang="zh-CN" sz="2400" i="0">
                <a:solidFill>
                  <a:srgbClr val="000000"/>
                </a:solidFill>
                <a:latin typeface="SimSun" pitchFamily="34" charset="0"/>
                <a:ea typeface="SimSun" pitchFamily="34" charset="-122"/>
                <a:cs typeface="SimSun" pitchFamily="34" charset="-120"/>
              </a:rPr>
              <a:t>______</a:t>
            </a:r>
            <a:r>
              <a:rPr lang="en-US" altLang="zh-CN" sz="2400" b="0" i="0">
                <a:solidFill>
                  <a:srgbClr val="000000"/>
                </a:solidFill>
                <a:latin typeface="SimSun" pitchFamily="34" charset="0"/>
                <a:ea typeface="SimSun" pitchFamily="34" charset="-122"/>
                <a:cs typeface="SimSun" pitchFamily="34" charset="-120"/>
              </a:rPr>
              <a:t>的特点</a:t>
            </a:r>
            <a:r>
              <a:rPr lang="en-US" altLang="zh-CN" sz="2400" b="0" i="0" dirty="0">
                <a:solidFill>
                  <a:srgbClr val="000000"/>
                </a:solidFill>
                <a:latin typeface="SimSun" pitchFamily="34" charset="0"/>
                <a:ea typeface="SimSun" pitchFamily="34" charset="-122"/>
                <a:cs typeface="SimSun" pitchFamily="34" charset="-120"/>
              </a:rPr>
              <a:t>。（请你用与这句话同样的说明方法来写一个事物）（5分）</a:t>
            </a:r>
            <a:endParaRPr lang="en-US" altLang="zh-CN" sz="2400" dirty="0"/>
          </a:p>
        </p:txBody>
      </p:sp>
      <p:sp>
        <p:nvSpPr>
          <p:cNvPr id="5" name="QB_3_BD.16_2#c158a0d6a?sp=1&amp;vcp=1&amp;pid=14ce350d7&amp;color=0,0,0&amp;vtp=1&amp;bbb=1"/>
          <p:cNvSpPr/>
          <p:nvPr/>
        </p:nvSpPr>
        <p:spPr>
          <a:xfrm>
            <a:off x="896112" y="3659378"/>
            <a:ext cx="10387584" cy="417449"/>
          </a:xfrm>
          <a:prstGeom prst="rect">
            <a:avLst/>
          </a:prstGeom>
          <a:noFill/>
          <a:ln/>
        </p:spPr>
        <p:txBody>
          <a:bodyPr wrap="none" lIns="0" tIns="0" rIns="0" bIns="0" rtlCol="0" anchor="t"/>
          <a:lstStyle/>
          <a:p>
            <a:pPr algn="l" latinLnBrk="1">
              <a:lnSpc>
                <a:spcPts val="3600"/>
              </a:lnSpc>
            </a:pPr>
            <a:r>
              <a:rPr lang="en-US" altLang="zh-CN" sz="2400" i="0">
                <a:solidFill>
                  <a:srgbClr val="000000"/>
                </a:solidFill>
                <a:latin typeface="SimSun" pitchFamily="34" charset="0"/>
                <a:ea typeface="SimSun" pitchFamily="34" charset="-122"/>
                <a:cs typeface="SimSun" pitchFamily="34" charset="-120"/>
              </a:rPr>
              <a:t>__________________________________________________</a:t>
            </a:r>
            <a:endParaRPr lang="en-US" altLang="zh-CN" sz="2400" dirty="0"/>
          </a:p>
        </p:txBody>
      </p:sp>
      <p:sp>
        <p:nvSpPr>
          <p:cNvPr id="6" name="QB_3_AN.17_1#c158a0d6a.blank?vcp=1&amp;pid=14ce350d7&amp;color=0,0,0&amp;vpa=13&amp;vtp=1&amp;bbb=1"/>
          <p:cNvSpPr/>
          <p:nvPr/>
        </p:nvSpPr>
        <p:spPr>
          <a:xfrm>
            <a:off x="988980" y="2685163"/>
            <a:ext cx="1439863" cy="417449"/>
          </a:xfrm>
          <a:prstGeom prst="rect">
            <a:avLst/>
          </a:prstGeom>
          <a:noFill/>
          <a:ln/>
        </p:spPr>
        <p:txBody>
          <a:bodyPr wrap="none" lIns="0" tIns="0" rIns="0" bIns="0" rtlCol="0" anchor="t"/>
          <a:lstStyle/>
          <a:p>
            <a:pPr algn="ctr" latinLnBrk="1">
              <a:lnSpc>
                <a:spcPts val="3600"/>
              </a:lnSpc>
            </a:pPr>
            <a:r>
              <a:rPr lang="en-US" altLang="zh-CN" sz="2400" b="0" i="0">
                <a:solidFill>
                  <a:srgbClr val="FF0000"/>
                </a:solidFill>
                <a:latin typeface="SimSun" pitchFamily="34" charset="0"/>
                <a:ea typeface="SimSun" pitchFamily="34" charset="-122"/>
                <a:cs typeface="SimSun" pitchFamily="34" charset="-120"/>
              </a:rPr>
              <a:t>碳纳米管</a:t>
            </a:r>
            <a:endParaRPr lang="en-US" altLang="zh-CN" sz="2400" dirty="0"/>
          </a:p>
        </p:txBody>
      </p:sp>
      <p:sp>
        <p:nvSpPr>
          <p:cNvPr id="7" name="QB_3_AN.18_1#c158a0d6a.blank?vcp=1&amp;pid=14ce350d7&amp;color=0,0,0&amp;vpa=14&amp;vtp=1&amp;bbb=1"/>
          <p:cNvSpPr/>
          <p:nvPr/>
        </p:nvSpPr>
        <p:spPr>
          <a:xfrm>
            <a:off x="3503580" y="2685163"/>
            <a:ext cx="8302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钢铁</a:t>
            </a:r>
            <a:endParaRPr lang="en-US" altLang="zh-CN" sz="2400" dirty="0"/>
          </a:p>
        </p:txBody>
      </p:sp>
      <p:sp>
        <p:nvSpPr>
          <p:cNvPr id="8" name="QB_3_AN.19_1#c158a0d6a.blank?vcp=1&amp;pid=14ce350d7&amp;color=0,0,0&amp;vpa=15&amp;vtp=1&amp;bbb=1"/>
          <p:cNvSpPr/>
          <p:nvPr/>
        </p:nvSpPr>
        <p:spPr>
          <a:xfrm>
            <a:off x="912780" y="3144140"/>
            <a:ext cx="830263" cy="417449"/>
          </a:xfrm>
          <a:prstGeom prst="rect">
            <a:avLst/>
          </a:prstGeom>
          <a:noFill/>
          <a:ln/>
        </p:spPr>
        <p:txBody>
          <a:bodyPr wrap="none" lIns="0" tIns="0" rIns="0" bIns="0" rtlCol="0" anchor="t"/>
          <a:lstStyle/>
          <a:p>
            <a:pPr algn="ctr" latinLnBrk="1">
              <a:lnSpc>
                <a:spcPts val="3600"/>
              </a:lnSpc>
            </a:pPr>
            <a:r>
              <a:rPr lang="en-US" altLang="zh-CN" sz="2400" b="0" i="0">
                <a:solidFill>
                  <a:srgbClr val="FF0000"/>
                </a:solidFill>
                <a:latin typeface="SimSun" pitchFamily="34" charset="0"/>
                <a:ea typeface="SimSun" pitchFamily="34" charset="-122"/>
                <a:cs typeface="SimSun" pitchFamily="34" charset="-120"/>
              </a:rPr>
              <a:t>结实</a:t>
            </a:r>
            <a:endParaRPr lang="en-US" altLang="zh-CN" sz="2400" dirty="0"/>
          </a:p>
        </p:txBody>
      </p:sp>
      <p:sp>
        <p:nvSpPr>
          <p:cNvPr id="9" name="QB_3_AN.20_1#c158a0d6a.blank?vcp=1&amp;pid=14ce350d7&amp;color=0,0,0&amp;vpa=16&amp;vtp=1&amp;bbb=1"/>
          <p:cNvSpPr/>
          <p:nvPr/>
        </p:nvSpPr>
        <p:spPr>
          <a:xfrm>
            <a:off x="938180" y="3615753"/>
            <a:ext cx="75358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【示例】那颗钻石和黄豆一般大，在阳光下闪闪发光。</a:t>
            </a:r>
            <a:endParaRPr lang="en-US" altLang="zh-CN" sz="2400" dirty="0"/>
          </a:p>
        </p:txBody>
      </p:sp>
      <p:sp>
        <p:nvSpPr>
          <p:cNvPr id="10" name="QB_3_BD.21_1#2ab8db5ac?sp=1&amp;vcp=1&amp;pid=14ce350d7&amp;color=0,0,0&amp;vtp=1&amp;bbb=1&amp;hb=1"/>
          <p:cNvSpPr/>
          <p:nvPr/>
        </p:nvSpPr>
        <p:spPr>
          <a:xfrm>
            <a:off x="896112" y="4122039"/>
            <a:ext cx="10387584" cy="1827149"/>
          </a:xfrm>
          <a:prstGeom prst="rect">
            <a:avLst/>
          </a:prstGeom>
          <a:noFill/>
          <a:ln/>
        </p:spPr>
        <p:txBody>
          <a:bodyPr wrap="none" lIns="0" tIns="0" rIns="0" bIns="0" rtlCol="0" anchor="t"/>
          <a:lstStyle/>
          <a:p>
            <a:pPr algn="l" latinLnBrk="1">
              <a:lnSpc>
                <a:spcPts val="3700"/>
              </a:lnSpc>
            </a:pPr>
            <a:r>
              <a:rPr lang="en-US" altLang="zh-CN" sz="2400" b="0" i="0" dirty="0">
                <a:solidFill>
                  <a:srgbClr val="000000"/>
                </a:solidFill>
                <a:latin typeface="SimSun" pitchFamily="34" charset="0"/>
                <a:ea typeface="SimSun" pitchFamily="34" charset="-122"/>
                <a:cs typeface="SimSun" pitchFamily="34" charset="-120"/>
              </a:rPr>
              <a:t>2.风景优美的乡村，像一幅和谐、静谧的画卷</a:t>
            </a:r>
            <a:r>
              <a:rPr lang="en-US" altLang="zh-CN" sz="2400" b="0" i="0">
                <a:solidFill>
                  <a:srgbClr val="000000"/>
                </a:solidFill>
                <a:latin typeface="SimSun" pitchFamily="34" charset="0"/>
                <a:ea typeface="SimSun" pitchFamily="34" charset="-122"/>
                <a:cs typeface="SimSun" pitchFamily="34" charset="-120"/>
              </a:rPr>
              <a:t>。繁华的都市夜景也有一种别样</a:t>
            </a:r>
          </a:p>
          <a:p>
            <a:pPr latinLnBrk="1">
              <a:lnSpc>
                <a:spcPts val="3700"/>
              </a:lnSpc>
            </a:pPr>
            <a:r>
              <a:rPr lang="en-US" altLang="zh-CN" sz="2400" b="0" i="0">
                <a:solidFill>
                  <a:srgbClr val="000000"/>
                </a:solidFill>
                <a:latin typeface="SimSun" pitchFamily="34" charset="0"/>
                <a:ea typeface="SimSun" pitchFamily="34" charset="-122"/>
                <a:cs typeface="SimSun" pitchFamily="34" charset="-120"/>
              </a:rPr>
              <a:t>的美</a:t>
            </a:r>
            <a:r>
              <a:rPr lang="en-US" altLang="zh-CN" sz="2400" b="0" i="0" dirty="0">
                <a:solidFill>
                  <a:srgbClr val="000000"/>
                </a:solidFill>
                <a:latin typeface="SimSun" pitchFamily="34" charset="0"/>
                <a:ea typeface="SimSun" pitchFamily="34" charset="-122"/>
                <a:cs typeface="SimSun" pitchFamily="34" charset="-120"/>
              </a:rPr>
              <a:t>，请你从以下词语中选择两三个，写一写你心中的城市景象吧。（3分）</a:t>
            </a:r>
            <a:endParaRPr lang="en-US" altLang="zh-CN" sz="2400" dirty="0"/>
          </a:p>
          <a:p>
            <a:pPr latinLnBrk="1">
              <a:lnSpc>
                <a:spcPts val="3700"/>
              </a:lnSpc>
            </a:pPr>
            <a:r>
              <a:rPr lang="en-US" altLang="zh-CN" sz="2400" b="0" i="0">
                <a:solidFill>
                  <a:srgbClr val="000000"/>
                </a:solidFill>
                <a:latin typeface="SimSun" pitchFamily="34" charset="0"/>
                <a:ea typeface="SimSun" pitchFamily="34" charset="-122"/>
                <a:cs typeface="SimSun" pitchFamily="34" charset="-120"/>
              </a:rPr>
              <a:t>璀璨 </a:t>
            </a:r>
            <a:r>
              <a:rPr lang="en-US" altLang="zh-CN" sz="2400" b="0" i="0" dirty="0">
                <a:solidFill>
                  <a:srgbClr val="000000"/>
                </a:solidFill>
                <a:latin typeface="SimSun" pitchFamily="34" charset="0"/>
                <a:ea typeface="SimSun" pitchFamily="34" charset="-122"/>
                <a:cs typeface="SimSun" pitchFamily="34" charset="-120"/>
              </a:rPr>
              <a:t>高楼林立 车水马龙 灯火辉煌</a:t>
            </a:r>
            <a:endParaRPr lang="en-US" altLang="zh-CN" sz="2400" dirty="0"/>
          </a:p>
          <a:p>
            <a:pPr latinLnBrk="1">
              <a:lnSpc>
                <a:spcPts val="3600"/>
              </a:lnSpc>
            </a:pPr>
            <a:r>
              <a:rPr lang="en-US" altLang="zh-CN" sz="2400" i="0">
                <a:solidFill>
                  <a:srgbClr val="000000"/>
                </a:solidFill>
                <a:latin typeface="SimSun" pitchFamily="34" charset="0"/>
                <a:ea typeface="SimSun" pitchFamily="34" charset="-122"/>
                <a:cs typeface="SimSun" pitchFamily="34" charset="-120"/>
              </a:rPr>
              <a:t>____________________________________________________________</a:t>
            </a:r>
            <a:endParaRPr lang="en-US" altLang="zh-CN" sz="2400" dirty="0"/>
          </a:p>
        </p:txBody>
      </p:sp>
      <p:sp>
        <p:nvSpPr>
          <p:cNvPr id="11" name="QB_3_AN.22_1#2ab8db5ac.blank?vcp=1&amp;pid=14ce350d7&amp;color=0,0,0&amp;vpa=17&amp;vtp=1&amp;bbb=1"/>
          <p:cNvSpPr/>
          <p:nvPr/>
        </p:nvSpPr>
        <p:spPr>
          <a:xfrm>
            <a:off x="938180" y="5488115"/>
            <a:ext cx="90598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【示例】车水马龙的城市里高楼林立，晚上到处都有璀璨的灯光。</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bg/>
                                          </p:spTgt>
                                        </p:tgtEl>
                                        <p:attrNameLst>
                                          <p:attrName>style.visibility</p:attrName>
                                        </p:attrNameLst>
                                      </p:cBhvr>
                                      <p:to>
                                        <p:strVal val="visible"/>
                                      </p:to>
                                    </p:set>
                                    <p:anim calcmode="lin" valueType="num">
                                      <p:cBhvr additive="base">
                                        <p:cTn id="2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4" dur="500" fill="hold"/>
                                        <p:tgtEl>
                                          <p:spTgt spid="5">
                                            <p:bg/>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 calcmode="lin" valueType="num">
                                      <p:cBhvr additive="base">
                                        <p:cTn id="2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6">
                                            <p:bg/>
                                          </p:spTgt>
                                        </p:tgtEl>
                                        <p:attrNameLst>
                                          <p:attrName>style.visibility</p:attrName>
                                        </p:attrNameLst>
                                      </p:cBhvr>
                                      <p:to>
                                        <p:strVal val="visible"/>
                                      </p:to>
                                    </p:set>
                                    <p:anim calcmode="lin" valueType="num">
                                      <p:cBhvr additive="base">
                                        <p:cTn id="3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6">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additive="base">
                                        <p:cTn id="3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
                                            <p:bg/>
                                          </p:spTgt>
                                        </p:tgtEl>
                                        <p:attrNameLst>
                                          <p:attrName>style.visibility</p:attrName>
                                        </p:attrNameLst>
                                      </p:cBhvr>
                                      <p:to>
                                        <p:strVal val="visible"/>
                                      </p:to>
                                    </p:set>
                                    <p:anim calcmode="lin" valueType="num">
                                      <p:cBhvr additive="base">
                                        <p:cTn id="49"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8">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
                                            <p:txEl>
                                              <p:pRg st="0" end="0"/>
                                            </p:txEl>
                                          </p:spTgt>
                                        </p:tgtEl>
                                        <p:attrNameLst>
                                          <p:attrName>style.visibility</p:attrName>
                                        </p:attrNameLst>
                                      </p:cBhvr>
                                      <p:to>
                                        <p:strVal val="visible"/>
                                      </p:to>
                                    </p:set>
                                    <p:anim calcmode="lin" valueType="num">
                                      <p:cBhvr additive="base">
                                        <p:cTn id="5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8">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bg/>
                                          </p:spTgt>
                                        </p:tgtEl>
                                        <p:attrNameLst>
                                          <p:attrName>style.visibility</p:attrName>
                                        </p:attrNameLst>
                                      </p:cBhvr>
                                      <p:to>
                                        <p:strVal val="visible"/>
                                      </p:to>
                                    </p:set>
                                    <p:anim calcmode="lin" valueType="num">
                                      <p:cBhvr additive="base">
                                        <p:cTn id="6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0">
                                            <p:txEl>
                                              <p:pRg st="0" end="0"/>
                                            </p:txEl>
                                          </p:spTgt>
                                        </p:tgtEl>
                                        <p:attrNameLst>
                                          <p:attrName>style.visibility</p:attrName>
                                        </p:attrNameLst>
                                      </p:cBhvr>
                                      <p:to>
                                        <p:strVal val="visible"/>
                                      </p:to>
                                    </p:set>
                                    <p:anim calcmode="lin" valueType="num">
                                      <p:cBhvr additive="base">
                                        <p:cTn id="7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0">
                                            <p:txEl>
                                              <p:pRg st="1" end="1"/>
                                            </p:txEl>
                                          </p:spTgt>
                                        </p:tgtEl>
                                        <p:attrNameLst>
                                          <p:attrName>style.visibility</p:attrName>
                                        </p:attrNameLst>
                                      </p:cBhvr>
                                      <p:to>
                                        <p:strVal val="visible"/>
                                      </p:to>
                                    </p:set>
                                    <p:anim calcmode="lin" valueType="num">
                                      <p:cBhvr additive="base">
                                        <p:cTn id="7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0">
                                            <p:txEl>
                                              <p:pRg st="2" end="2"/>
                                            </p:txEl>
                                          </p:spTgt>
                                        </p:tgtEl>
                                        <p:attrNameLst>
                                          <p:attrName>style.visibility</p:attrName>
                                        </p:attrNameLst>
                                      </p:cBhvr>
                                      <p:to>
                                        <p:strVal val="visible"/>
                                      </p:to>
                                    </p:set>
                                    <p:anim calcmode="lin" valueType="num">
                                      <p:cBhvr additive="base">
                                        <p:cTn id="7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0">
                                            <p:txEl>
                                              <p:pRg st="3" end="3"/>
                                            </p:txEl>
                                          </p:spTgt>
                                        </p:tgtEl>
                                        <p:attrNameLst>
                                          <p:attrName>style.visibility</p:attrName>
                                        </p:attrNameLst>
                                      </p:cBhvr>
                                      <p:to>
                                        <p:strVal val="visible"/>
                                      </p:to>
                                    </p:set>
                                    <p:anim calcmode="lin" valueType="num">
                                      <p:cBhvr additive="base">
                                        <p:cTn id="83"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11">
                                            <p:bg/>
                                          </p:spTgt>
                                        </p:tgtEl>
                                        <p:attrNameLst>
                                          <p:attrName>style.visibility</p:attrName>
                                        </p:attrNameLst>
                                      </p:cBhvr>
                                      <p:to>
                                        <p:strVal val="visible"/>
                                      </p:to>
                                    </p:set>
                                    <p:anim calcmode="lin" valueType="num">
                                      <p:cBhvr additive="base">
                                        <p:cTn id="89"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90" dur="500" fill="hold"/>
                                        <p:tgtEl>
                                          <p:spTgt spid="11">
                                            <p:bg/>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1">
                                            <p:txEl>
                                              <p:pRg st="0" end="0"/>
                                            </p:txEl>
                                          </p:spTgt>
                                        </p:tgtEl>
                                        <p:attrNameLst>
                                          <p:attrName>style.visibility</p:attrName>
                                        </p:attrNameLst>
                                      </p:cBhvr>
                                      <p:to>
                                        <p:strVal val="visible"/>
                                      </p:to>
                                    </p:set>
                                    <p:anim calcmode="lin" valueType="num">
                                      <p:cBhvr additive="base">
                                        <p:cTn id="9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P spid="10" grpId="0" build="p" animBg="1"/>
      <p:bldP spid="11"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3_BD.23_1#29b7305d7?sp=1&amp;vcp=1&amp;pid=14ce350d7&amp;color=0,0,0&amp;vtp=1&amp;bt=1&amp;bbb=1&amp;hb=1"/>
          <p:cNvSpPr/>
          <p:nvPr/>
        </p:nvSpPr>
        <p:spPr>
          <a:xfrm>
            <a:off x="896112" y="1540065"/>
            <a:ext cx="10387584" cy="3827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3.仔细体会，</a:t>
            </a:r>
            <a:r>
              <a:rPr lang="en-US" altLang="zh-CN" sz="2400" b="0" i="0">
                <a:solidFill>
                  <a:srgbClr val="000000"/>
                </a:solidFill>
                <a:latin typeface="SimSun" pitchFamily="34" charset="0"/>
                <a:ea typeface="SimSun" pitchFamily="34" charset="-122"/>
                <a:cs typeface="SimSun" pitchFamily="34" charset="-120"/>
              </a:rPr>
              <a:t>下面例句中冒号的用法是:</a:t>
            </a:r>
            <a:r>
              <a:rPr lang="en-US" altLang="zh-CN" sz="2400" i="0">
                <a:solidFill>
                  <a:srgbClr val="000000"/>
                </a:solidFill>
                <a:latin typeface="SimSun" pitchFamily="34" charset="0"/>
                <a:ea typeface="SimSun" pitchFamily="34" charset="-122"/>
                <a:cs typeface="SimSun" pitchFamily="34" charset="-120"/>
              </a:rPr>
              <a:t>__________</a:t>
            </a:r>
            <a:r>
              <a:rPr lang="en-US" altLang="zh-CN" sz="2400" b="0" i="0">
                <a:solidFill>
                  <a:srgbClr val="000000"/>
                </a:solidFill>
                <a:latin typeface="SimSun" pitchFamily="34" charset="0"/>
                <a:ea typeface="SimSun" pitchFamily="34" charset="-122"/>
                <a:cs typeface="SimSun" pitchFamily="34" charset="-120"/>
              </a:rPr>
              <a:t>。再从下面的词组中选择</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一个</a:t>
            </a:r>
            <a:r>
              <a:rPr lang="en-US" altLang="zh-CN" sz="2400" b="0" i="0" dirty="0">
                <a:solidFill>
                  <a:srgbClr val="000000"/>
                </a:solidFill>
                <a:latin typeface="SimSun" pitchFamily="34" charset="0"/>
                <a:ea typeface="SimSun" pitchFamily="34" charset="-122"/>
                <a:cs typeface="SimSun" pitchFamily="34" charset="-120"/>
              </a:rPr>
              <a:t>，仿照例句写一写。（5分）</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例</a:t>
            </a:r>
            <a:r>
              <a:rPr lang="en-US" altLang="zh-CN" sz="2400" b="0" i="0" dirty="0">
                <a:solidFill>
                  <a:srgbClr val="000000"/>
                </a:solidFill>
                <a:latin typeface="SimSun" pitchFamily="34" charset="0"/>
                <a:ea typeface="SimSun" pitchFamily="34" charset="-122"/>
                <a:cs typeface="SimSun" pitchFamily="34" charset="-120"/>
              </a:rPr>
              <a:t>：它要是高兴，能比谁都温柔可亲：用身子蹭你的腿</a:t>
            </a:r>
            <a:r>
              <a:rPr lang="en-US" altLang="zh-CN" sz="2400" b="0" i="0">
                <a:solidFill>
                  <a:srgbClr val="000000"/>
                </a:solidFill>
                <a:latin typeface="SimSun" pitchFamily="34" charset="0"/>
                <a:ea typeface="SimSun" pitchFamily="34" charset="-122"/>
                <a:cs typeface="SimSun" pitchFamily="34" charset="-120"/>
              </a:rPr>
              <a:t>，把脖子伸出来让你给</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它抓痒</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勤快的妈妈 </a:t>
            </a:r>
            <a:r>
              <a:rPr lang="en-US" altLang="zh-CN" sz="2400" b="0" i="0" dirty="0">
                <a:solidFill>
                  <a:srgbClr val="000000"/>
                </a:solidFill>
                <a:latin typeface="SimSun" pitchFamily="34" charset="0"/>
                <a:ea typeface="SimSun" pitchFamily="34" charset="-122"/>
                <a:cs typeface="SimSun" pitchFamily="34" charset="-120"/>
              </a:rPr>
              <a:t>幽默的老师 热心的班长</a:t>
            </a:r>
            <a:endParaRPr lang="en-US" altLang="zh-CN" sz="2400" dirty="0"/>
          </a:p>
          <a:p>
            <a:pPr latinLnBrk="1">
              <a:lnSpc>
                <a:spcPts val="4400"/>
              </a:lnSpc>
            </a:pPr>
            <a:r>
              <a:rPr lang="en-US" altLang="zh-CN" sz="2400" i="0">
                <a:solidFill>
                  <a:srgbClr val="000000"/>
                </a:solidFill>
                <a:latin typeface="SimSun" pitchFamily="34" charset="0"/>
                <a:ea typeface="SimSun" pitchFamily="34" charset="-122"/>
                <a:cs typeface="SimSun" pitchFamily="34" charset="-120"/>
              </a:rPr>
              <a:t>____________________________________________________________________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________________________________________</a:t>
            </a:r>
            <a:endParaRPr lang="en-US" altLang="zh-CN" sz="2400" dirty="0"/>
          </a:p>
        </p:txBody>
      </p:sp>
      <p:sp>
        <p:nvSpPr>
          <p:cNvPr id="3" name="QB_3_AN.24_1#29b7305d7.blank?vcp=1&amp;pid=14ce350d7&amp;color=0,0,0&amp;vpa=18&amp;vtp=1&amp;bbb=1"/>
          <p:cNvSpPr/>
          <p:nvPr/>
        </p:nvSpPr>
        <p:spPr>
          <a:xfrm>
            <a:off x="6246780" y="1512125"/>
            <a:ext cx="14398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解释说明</a:t>
            </a:r>
            <a:endParaRPr lang="en-US" altLang="zh-CN" sz="2400" dirty="0"/>
          </a:p>
        </p:txBody>
      </p:sp>
      <p:sp>
        <p:nvSpPr>
          <p:cNvPr id="4" name="QB_3_AN.25_1#29b7305d7.blank?vcp=1&amp;pid=14ce350d7&amp;color=0,0,0&amp;vpa=19&amp;vtp=1&amp;bbb=1&amp;hb=1"/>
          <p:cNvSpPr/>
          <p:nvPr/>
        </p:nvSpPr>
        <p:spPr>
          <a:xfrm>
            <a:off x="896112" y="4306126"/>
            <a:ext cx="10387584" cy="1034669"/>
          </a:xfrm>
          <a:prstGeom prst="rect">
            <a:avLst/>
          </a:prstGeom>
          <a:noFill/>
          <a:ln/>
        </p:spPr>
        <p:txBody>
          <a:bodyPr wrap="square" lIns="0" tIns="0" rIns="0" bIns="0" rtlCol="0" anchor="t"/>
          <a:lstStyle/>
          <a:p>
            <a:pPr latinLnBrk="1">
              <a:lnSpc>
                <a:spcPct val="150000"/>
              </a:lnSpc>
            </a:pPr>
            <a:r>
              <a:rPr lang="en-US" altLang="zh-CN" sz="2400" b="0" i="0" dirty="0">
                <a:solidFill>
                  <a:srgbClr val="FF0000"/>
                </a:solidFill>
                <a:latin typeface="SimSun" pitchFamily="34" charset="0"/>
                <a:ea typeface="SimSun" pitchFamily="34" charset="-122"/>
                <a:cs typeface="SimSun" pitchFamily="34" charset="-120"/>
              </a:rPr>
              <a:t>【示例】勤快的妈妈 妈妈很勤快：早上妈妈很早就起来做饭</a:t>
            </a:r>
            <a:r>
              <a:rPr lang="en-US" altLang="zh-CN" sz="2400" b="0" i="0">
                <a:solidFill>
                  <a:srgbClr val="FF0000"/>
                </a:solidFill>
                <a:latin typeface="SimSun" pitchFamily="34" charset="0"/>
                <a:ea typeface="SimSun" pitchFamily="34" charset="-122"/>
                <a:cs typeface="SimSun" pitchFamily="34" charset="-120"/>
              </a:rPr>
              <a:t>，吃完饭送我去上学</a:t>
            </a:r>
            <a:r>
              <a:rPr lang="en-US" altLang="zh-CN" sz="2400" b="0" i="0" dirty="0">
                <a:solidFill>
                  <a:srgbClr val="FF0000"/>
                </a:solidFill>
                <a:latin typeface="SimSun" pitchFamily="34" charset="0"/>
                <a:ea typeface="SimSun" pitchFamily="34" charset="-122"/>
                <a:cs typeface="SimSun" pitchFamily="34" charset="-120"/>
              </a:rPr>
              <a:t>，回来后她也不闲着，还要打扫卫生。</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bg/>
                                          </p:spTgt>
                                        </p:tgtEl>
                                        <p:attrNameLst>
                                          <p:attrName>style.visibility</p:attrName>
                                        </p:attrNameLst>
                                      </p:cBhvr>
                                      <p:to>
                                        <p:strVal val="visible"/>
                                      </p:to>
                                    </p:set>
                                    <p:anim calcmode="lin" valueType="num">
                                      <p:cBhvr additive="base">
                                        <p:cTn id="4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3">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0" end="0"/>
                                            </p:txEl>
                                          </p:spTgt>
                                        </p:tgtEl>
                                        <p:attrNameLst>
                                          <p:attrName>style.visibility</p:attrName>
                                        </p:attrNameLst>
                                      </p:cBhvr>
                                      <p:to>
                                        <p:strVal val="visible"/>
                                      </p:to>
                                    </p:set>
                                    <p:anim calcmode="lin" valueType="num">
                                      <p:cBhvr additive="base">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bg/>
                                          </p:spTgt>
                                        </p:tgtEl>
                                        <p:attrNameLst>
                                          <p:attrName>style.visibility</p:attrName>
                                        </p:attrNameLst>
                                      </p:cBhvr>
                                      <p:to>
                                        <p:strVal val="visible"/>
                                      </p:to>
                                    </p:set>
                                    <p:anim calcmode="lin" valueType="num">
                                      <p:cBhvr additive="base">
                                        <p:cTn id="4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4">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
                                            <p:txEl>
                                              <p:pRg st="0" end="0"/>
                                            </p:txEl>
                                          </p:spTgt>
                                        </p:tgtEl>
                                        <p:attrNameLst>
                                          <p:attrName>style.visibility</p:attrName>
                                        </p:attrNameLst>
                                      </p:cBhvr>
                                      <p:to>
                                        <p:strVal val="visible"/>
                                      </p:to>
                                    </p:set>
                                    <p:anim calcmode="lin" valueType="num">
                                      <p:cBhvr additive="base">
                                        <p:cTn id="5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3_BD.26_1#a37de2fe0?sp=1&amp;vcp=1&amp;pid=14ce350d7&amp;color=0,0,0&amp;vtp=1&amp;bt=1&amp;bbb=1&amp;hb=1"/>
          <p:cNvSpPr/>
          <p:nvPr/>
        </p:nvSpPr>
        <p:spPr>
          <a:xfrm>
            <a:off x="896112" y="2076005"/>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4.请仿照示例写句子。（2分）</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例</a:t>
            </a:r>
            <a:r>
              <a:rPr lang="en-US" altLang="zh-CN" sz="2400" b="0" i="0" dirty="0">
                <a:solidFill>
                  <a:srgbClr val="000000"/>
                </a:solidFill>
                <a:latin typeface="SimSun" pitchFamily="34" charset="0"/>
                <a:ea typeface="SimSun" pitchFamily="34" charset="-122"/>
                <a:cs typeface="SimSun" pitchFamily="34" charset="-120"/>
              </a:rPr>
              <a:t>：那草滩的绿，绿得娇嫩；那菜花的黄，黄得蓬勃；而那湖水的蓝</a:t>
            </a:r>
            <a:r>
              <a:rPr lang="en-US" altLang="zh-CN" sz="2400" b="0" i="0">
                <a:solidFill>
                  <a:srgbClr val="000000"/>
                </a:solidFill>
                <a:latin typeface="SimSun" pitchFamily="34" charset="0"/>
                <a:ea typeface="SimSun" pitchFamily="34" charset="-122"/>
                <a:cs typeface="SimSun" pitchFamily="34" charset="-120"/>
              </a:rPr>
              <a:t>，又是蓝</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得多么醉人啊</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400"/>
              </a:lnSpc>
            </a:pPr>
            <a:r>
              <a:rPr lang="en-US" altLang="zh-CN" sz="2400" i="0">
                <a:solidFill>
                  <a:srgbClr val="000000"/>
                </a:solidFill>
                <a:latin typeface="SimSun" pitchFamily="34" charset="0"/>
                <a:ea typeface="SimSun" pitchFamily="34" charset="-122"/>
                <a:cs typeface="SimSun" pitchFamily="34" charset="-120"/>
              </a:rPr>
              <a:t>____________________________________________________________________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__________________</a:t>
            </a:r>
            <a:endParaRPr lang="en-US" altLang="zh-CN" sz="2400" dirty="0"/>
          </a:p>
        </p:txBody>
      </p:sp>
      <p:sp>
        <p:nvSpPr>
          <p:cNvPr id="3" name="QB_3_AN.27_1#a37de2fe0.blank?vcp=1&amp;pid=14ce350d7&amp;color=0,0,0&amp;vpa=20&amp;vtp=1&amp;bbb=1&amp;hb=1"/>
          <p:cNvSpPr/>
          <p:nvPr/>
        </p:nvSpPr>
        <p:spPr>
          <a:xfrm>
            <a:off x="896112" y="3724466"/>
            <a:ext cx="10387584" cy="1034669"/>
          </a:xfrm>
          <a:prstGeom prst="rect">
            <a:avLst/>
          </a:prstGeom>
          <a:noFill/>
          <a:ln/>
        </p:spPr>
        <p:txBody>
          <a:bodyPr wrap="square" lIns="0" tIns="0" rIns="0" bIns="0" rtlCol="0" anchor="t"/>
          <a:lstStyle/>
          <a:p>
            <a:pPr latinLnBrk="1">
              <a:lnSpc>
                <a:spcPct val="150000"/>
              </a:lnSpc>
            </a:pPr>
            <a:r>
              <a:rPr lang="en-US" altLang="zh-CN" sz="2400" b="0" i="0" dirty="0">
                <a:solidFill>
                  <a:srgbClr val="FF0000"/>
                </a:solidFill>
                <a:latin typeface="SimSun" pitchFamily="34" charset="0"/>
                <a:ea typeface="SimSun" pitchFamily="34" charset="-122"/>
                <a:cs typeface="SimSun" pitchFamily="34" charset="-120"/>
              </a:rPr>
              <a:t>【示例】那玫瑰的红，红得热烈；那云朵的白，白得纯洁；那桃花的粉</a:t>
            </a:r>
            <a:r>
              <a:rPr lang="en-US" altLang="zh-CN" sz="2400" b="0" i="0">
                <a:solidFill>
                  <a:srgbClr val="FF0000"/>
                </a:solidFill>
                <a:latin typeface="SimSun" pitchFamily="34" charset="0"/>
                <a:ea typeface="SimSun" pitchFamily="34" charset="-122"/>
                <a:cs typeface="SimSun" pitchFamily="34" charset="-120"/>
              </a:rPr>
              <a:t>，又是粉得多么娇艳啊</a:t>
            </a: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bg/>
                                          </p:spTgt>
                                        </p:tgtEl>
                                        <p:attrNameLst>
                                          <p:attrName>style.visibility</p:attrName>
                                        </p:attrNameLst>
                                      </p:cBhvr>
                                      <p:to>
                                        <p:strVal val="visible"/>
                                      </p:to>
                                    </p:set>
                                    <p:anim calcmode="lin" valueType="num">
                                      <p:cBhvr additive="base">
                                        <p:cTn id="3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3">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 calcmode="lin" valueType="num">
                                      <p:cBhvr additive="base">
                                        <p:cTn id="3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C_2_BD#18aed1125?vcp=1&amp;pid=ea89e4b78&amp;color=0,0,0&amp;vtp=1&amp;bt=1&amp;bbb=1"/>
          <p:cNvSpPr/>
          <p:nvPr/>
        </p:nvSpPr>
        <p:spPr>
          <a:xfrm>
            <a:off x="896112" y="896112"/>
            <a:ext cx="10387584" cy="426720"/>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活动三：走进诗词社团，感受诗词魅力。（10分）</a:t>
            </a:r>
            <a:endParaRPr lang="en-US" altLang="zh-CN" sz="2800" dirty="0"/>
          </a:p>
        </p:txBody>
      </p:sp>
      <p:sp>
        <p:nvSpPr>
          <p:cNvPr id="3" name="QB_3_BD.28_1#d0cd7a32b?vcp=1&amp;pid=18aed1125&amp;color=0,0,0&amp;vtp=1&amp;bbb=1&amp;hb=1"/>
          <p:cNvSpPr/>
          <p:nvPr/>
        </p:nvSpPr>
        <p:spPr>
          <a:xfrm>
            <a:off x="896112" y="1317562"/>
            <a:ext cx="10387584" cy="1827149"/>
          </a:xfrm>
          <a:prstGeom prst="rect">
            <a:avLst/>
          </a:prstGeom>
          <a:noFill/>
          <a:ln/>
        </p:spPr>
        <p:txBody>
          <a:bodyPr wrap="none" lIns="0" tIns="0" rIns="0" bIns="0" rtlCol="0" anchor="t"/>
          <a:lstStyle/>
          <a:p>
            <a:pPr algn="l" latinLnBrk="1">
              <a:lnSpc>
                <a:spcPts val="3700"/>
              </a:lnSpc>
            </a:pPr>
            <a:r>
              <a:rPr lang="en-US" altLang="zh-CN" sz="2400" b="0" i="0" dirty="0">
                <a:solidFill>
                  <a:srgbClr val="000000"/>
                </a:solidFill>
                <a:latin typeface="SimSun" pitchFamily="34" charset="0"/>
                <a:ea typeface="SimSun" pitchFamily="34" charset="-122"/>
                <a:cs typeface="SimSun" pitchFamily="34" charset="-120"/>
              </a:rPr>
              <a:t>1.诗词里有美丽的自然风景。杨万里的笔下，</a:t>
            </a:r>
            <a:r>
              <a:rPr lang="en-US" altLang="zh-CN" sz="2400" b="0" i="0">
                <a:solidFill>
                  <a:srgbClr val="000000"/>
                </a:solidFill>
                <a:latin typeface="SimSun" pitchFamily="34" charset="0"/>
                <a:ea typeface="SimSun" pitchFamily="34" charset="-122"/>
                <a:cs typeface="SimSun" pitchFamily="34" charset="-120"/>
              </a:rPr>
              <a:t>它是清新的乡村景色：“</a:t>
            </a:r>
            <a:r>
              <a:rPr lang="en-US" altLang="zh-CN" sz="2400" i="0">
                <a:solidFill>
                  <a:srgbClr val="000000"/>
                </a:solidFill>
                <a:latin typeface="SimSun" pitchFamily="34" charset="0"/>
                <a:ea typeface="SimSun" pitchFamily="34" charset="-122"/>
                <a:cs typeface="SimSun" pitchFamily="34" charset="-120"/>
              </a:rPr>
              <a:t>______</a:t>
            </a:r>
          </a:p>
          <a:p>
            <a:pPr latinLnBrk="1">
              <a:lnSpc>
                <a:spcPts val="3700"/>
              </a:lnSpc>
            </a:pPr>
            <a:r>
              <a:rPr lang="en-US" altLang="zh-CN" sz="2400" i="0">
                <a:solidFill>
                  <a:srgbClr val="000000"/>
                </a:solidFill>
                <a:latin typeface="SimSun" pitchFamily="34" charset="0"/>
                <a:ea typeface="SimSun" pitchFamily="34" charset="-122"/>
                <a:cs typeface="SimSun" pitchFamily="34" charset="-120"/>
              </a:rPr>
              <a:t>___________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树头新绿未成阴。”范成大的文字里，</a:t>
            </a:r>
            <a:r>
              <a:rPr lang="en-US" altLang="zh-CN" sz="2400" b="0" i="0">
                <a:solidFill>
                  <a:srgbClr val="000000"/>
                </a:solidFill>
                <a:latin typeface="SimSun" pitchFamily="34" charset="0"/>
                <a:ea typeface="SimSun" pitchFamily="34" charset="-122"/>
                <a:cs typeface="SimSun" pitchFamily="34" charset="-120"/>
              </a:rPr>
              <a:t>它是富饶的田园风光:</a:t>
            </a:r>
          </a:p>
          <a:p>
            <a:pPr latinLnBrk="1">
              <a:lnSpc>
                <a:spcPts val="3700"/>
              </a:lnSpc>
            </a:pPr>
            <a:r>
              <a:rPr lang="en-US" altLang="zh-CN" sz="2400" b="0" i="0">
                <a:solidFill>
                  <a:srgbClr val="000000"/>
                </a:solidFill>
                <a:latin typeface="SimSun" pitchFamily="34" charset="0"/>
                <a:ea typeface="SimSun" pitchFamily="34" charset="-122"/>
                <a:cs typeface="SimSun" pitchFamily="34" charset="-120"/>
              </a:rPr>
              <a:t>“梅子金黄杏子肥，</a:t>
            </a:r>
            <a:r>
              <a:rPr lang="en-US" altLang="zh-CN" sz="2400" i="0">
                <a:solidFill>
                  <a:srgbClr val="000000"/>
                </a:solidFill>
                <a:latin typeface="SimSun" pitchFamily="34" charset="0"/>
                <a:ea typeface="SimSun" pitchFamily="34" charset="-122"/>
                <a:cs typeface="SimSun" pitchFamily="34" charset="-120"/>
              </a:rPr>
              <a:t>________________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在杜甫的眼里</a:t>
            </a:r>
            <a:r>
              <a:rPr lang="en-US" altLang="zh-CN" sz="2400" b="0" i="0">
                <a:solidFill>
                  <a:srgbClr val="000000"/>
                </a:solidFill>
                <a:latin typeface="SimSun" pitchFamily="34" charset="0"/>
                <a:ea typeface="SimSun" pitchFamily="34" charset="-122"/>
                <a:cs typeface="SimSun" pitchFamily="34" charset="-120"/>
              </a:rPr>
              <a:t>，它是江畔的一簇桃</a:t>
            </a:r>
          </a:p>
          <a:p>
            <a:pPr latinLnBrk="1">
              <a:lnSpc>
                <a:spcPts val="3600"/>
              </a:lnSpc>
            </a:pPr>
            <a:r>
              <a:rPr lang="en-US" altLang="zh-CN" sz="2400" b="0" i="0">
                <a:solidFill>
                  <a:srgbClr val="000000"/>
                </a:solidFill>
                <a:latin typeface="SimSun" pitchFamily="34" charset="0"/>
                <a:ea typeface="SimSun" pitchFamily="34" charset="-122"/>
                <a:cs typeface="SimSun" pitchFamily="34" charset="-120"/>
              </a:rPr>
              <a:t>花：“</a:t>
            </a:r>
            <a:r>
              <a:rPr lang="en-US" altLang="zh-CN" sz="2400" i="0">
                <a:solidFill>
                  <a:srgbClr val="000000"/>
                </a:solidFill>
                <a:latin typeface="SimSun" pitchFamily="34" charset="0"/>
                <a:ea typeface="SimSun" pitchFamily="34" charset="-122"/>
                <a:cs typeface="SimSun" pitchFamily="34" charset="-120"/>
              </a:rPr>
              <a:t>________________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i="0">
                <a:solidFill>
                  <a:srgbClr val="000000"/>
                </a:solidFill>
                <a:latin typeface="SimSun" pitchFamily="34" charset="0"/>
                <a:ea typeface="SimSun" pitchFamily="34" charset="-122"/>
                <a:cs typeface="SimSun" pitchFamily="34" charset="-120"/>
              </a:rPr>
              <a:t>________________</a:t>
            </a:r>
            <a:r>
              <a:rPr lang="en-US" altLang="zh-CN" sz="2400" b="0" i="0">
                <a:solidFill>
                  <a:srgbClr val="000000"/>
                </a:solidFill>
                <a:latin typeface="SimSun" pitchFamily="34" charset="0"/>
                <a:ea typeface="SimSun" pitchFamily="34" charset="-122"/>
                <a:cs typeface="SimSun" pitchFamily="34" charset="-120"/>
              </a:rPr>
              <a:t>？”</a:t>
            </a:r>
            <a:endParaRPr lang="en-US" altLang="zh-CN" sz="2400" dirty="0"/>
          </a:p>
        </p:txBody>
      </p:sp>
      <p:sp>
        <p:nvSpPr>
          <p:cNvPr id="4" name="QB_3_AN.29_1#d0cd7a32b.blank?vcp=1&amp;pid=18aed1125&amp;color=0,0,0&amp;vpa=21&amp;vtp=1&amp;bbb=1&amp;hb=1"/>
          <p:cNvSpPr/>
          <p:nvPr/>
        </p:nvSpPr>
        <p:spPr>
          <a:xfrm>
            <a:off x="896112" y="1281176"/>
            <a:ext cx="10387584" cy="893890"/>
          </a:xfrm>
          <a:prstGeom prst="rect">
            <a:avLst/>
          </a:prstGeom>
          <a:noFill/>
          <a:ln/>
        </p:spPr>
        <p:txBody>
          <a:bodyPr wrap="square" lIns="0" tIns="0" rIns="0" bIns="0" rtlCol="0" anchor="t"/>
          <a:lstStyle/>
          <a:p>
            <a:pPr latinLnBrk="1">
              <a:lnSpc>
                <a:spcPct val="128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篱落疏疏一径深</a:t>
            </a:r>
            <a:endParaRPr lang="en-US" altLang="zh-CN" sz="2400" dirty="0"/>
          </a:p>
        </p:txBody>
      </p:sp>
      <p:sp>
        <p:nvSpPr>
          <p:cNvPr id="5" name="QB_3_AN.30_1#d0cd7a32b.blank?vcp=1&amp;pid=18aed1125&amp;color=0,0,0&amp;vpa=22&amp;vtp=1&amp;bbb=1"/>
          <p:cNvSpPr/>
          <p:nvPr/>
        </p:nvSpPr>
        <p:spPr>
          <a:xfrm>
            <a:off x="3655980" y="2220976"/>
            <a:ext cx="23542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麦花雪白菜花稀</a:t>
            </a:r>
            <a:endParaRPr lang="en-US" altLang="zh-CN" sz="2400" dirty="0"/>
          </a:p>
        </p:txBody>
      </p:sp>
      <p:sp>
        <p:nvSpPr>
          <p:cNvPr id="6" name="QB_3_AN.31_1#d0cd7a32b.blank?vcp=1&amp;pid=18aed1125&amp;color=0,0,0&amp;vpa=23&amp;vtp=1&amp;bbb=1"/>
          <p:cNvSpPr/>
          <p:nvPr/>
        </p:nvSpPr>
        <p:spPr>
          <a:xfrm>
            <a:off x="1827181" y="2680907"/>
            <a:ext cx="23542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桃花一簇开无主</a:t>
            </a:r>
            <a:endParaRPr lang="en-US" altLang="zh-CN" sz="2400" dirty="0"/>
          </a:p>
        </p:txBody>
      </p:sp>
      <p:sp>
        <p:nvSpPr>
          <p:cNvPr id="7" name="QB_3_AN.32_1#d0cd7a32b.blank?vcp=1&amp;pid=18aed1125&amp;color=0,0,0&amp;vpa=24&amp;vtp=1&amp;bbb=1"/>
          <p:cNvSpPr/>
          <p:nvPr/>
        </p:nvSpPr>
        <p:spPr>
          <a:xfrm>
            <a:off x="4570380" y="2680907"/>
            <a:ext cx="23542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可爱深红爱浅红</a:t>
            </a:r>
            <a:endParaRPr lang="en-US" altLang="zh-CN" sz="2400" dirty="0"/>
          </a:p>
        </p:txBody>
      </p:sp>
      <p:sp>
        <p:nvSpPr>
          <p:cNvPr id="8" name="QB_3_BD.33_1#a79ccc36c?vcp=1&amp;pid=18aed1125&amp;color=0,0,0&amp;vtp=1&amp;bbb=1&amp;hb=1"/>
          <p:cNvSpPr/>
          <p:nvPr/>
        </p:nvSpPr>
        <p:spPr>
          <a:xfrm>
            <a:off x="896112" y="3198432"/>
            <a:ext cx="10387584" cy="1357249"/>
          </a:xfrm>
          <a:prstGeom prst="rect">
            <a:avLst/>
          </a:prstGeom>
          <a:noFill/>
          <a:ln/>
        </p:spPr>
        <p:txBody>
          <a:bodyPr wrap="none" lIns="0" tIns="0" rIns="0" bIns="0" rtlCol="0" anchor="t"/>
          <a:lstStyle/>
          <a:p>
            <a:pPr algn="l" latinLnBrk="1">
              <a:lnSpc>
                <a:spcPts val="3700"/>
              </a:lnSpc>
            </a:pPr>
            <a:r>
              <a:rPr lang="en-US" altLang="zh-CN" sz="2400" b="0" i="0" dirty="0">
                <a:solidFill>
                  <a:srgbClr val="000000"/>
                </a:solidFill>
                <a:latin typeface="SimSun" pitchFamily="34" charset="0"/>
                <a:ea typeface="SimSun" pitchFamily="34" charset="-122"/>
                <a:cs typeface="SimSun" pitchFamily="34" charset="-120"/>
              </a:rPr>
              <a:t>2.诗歌能让我们用一双美丽的眼睛看世界。著名的英国诗人华兹华斯说</a:t>
            </a:r>
            <a:r>
              <a:rPr lang="en-US" altLang="zh-CN" sz="2400" b="0" i="0">
                <a:solidFill>
                  <a:srgbClr val="000000"/>
                </a:solidFill>
                <a:latin typeface="SimSun" pitchFamily="34" charset="0"/>
                <a:ea typeface="SimSun" pitchFamily="34" charset="-122"/>
                <a:cs typeface="SimSun" pitchFamily="34" charset="-120"/>
              </a:rPr>
              <a:t>：“诗</a:t>
            </a:r>
          </a:p>
          <a:p>
            <a:pPr latinLnBrk="1">
              <a:lnSpc>
                <a:spcPts val="3700"/>
              </a:lnSpc>
            </a:pPr>
            <a:r>
              <a:rPr lang="en-US" altLang="zh-CN" sz="2400" b="0" i="0">
                <a:solidFill>
                  <a:srgbClr val="000000"/>
                </a:solidFill>
                <a:latin typeface="SimSun" pitchFamily="34" charset="0"/>
                <a:ea typeface="SimSun" pitchFamily="34" charset="-122"/>
                <a:cs typeface="SimSun" pitchFamily="34" charset="-120"/>
              </a:rPr>
              <a:t>是</a:t>
            </a:r>
            <a:r>
              <a:rPr lang="en-US" altLang="zh-CN" sz="2400" i="0">
                <a:solidFill>
                  <a:srgbClr val="000000"/>
                </a:solidFill>
                <a:latin typeface="SimSun" pitchFamily="34" charset="0"/>
                <a:ea typeface="SimSun" pitchFamily="34" charset="-122"/>
                <a:cs typeface="SimSun" pitchFamily="34" charset="-120"/>
              </a:rPr>
              <a:t>__________</a:t>
            </a:r>
            <a:r>
              <a:rPr lang="en-US" altLang="zh-CN" sz="2400" b="0" i="0">
                <a:solidFill>
                  <a:srgbClr val="000000"/>
                </a:solidFill>
                <a:latin typeface="SimSun" pitchFamily="34" charset="0"/>
                <a:ea typeface="SimSun" pitchFamily="34" charset="-122"/>
                <a:cs typeface="SimSun" pitchFamily="34" charset="-120"/>
              </a:rPr>
              <a:t>的自然流露，它源于</a:t>
            </a:r>
            <a:r>
              <a:rPr lang="en-US" altLang="zh-CN" sz="2400" i="0">
                <a:solidFill>
                  <a:srgbClr val="000000"/>
                </a:solidFill>
                <a:latin typeface="SimSun" pitchFamily="34" charset="0"/>
                <a:ea typeface="SimSun" pitchFamily="34" charset="-122"/>
                <a:cs typeface="SimSun" pitchFamily="34" charset="-120"/>
              </a:rPr>
              <a:t>________________</a:t>
            </a:r>
            <a:r>
              <a:rPr lang="en-US" altLang="zh-CN" sz="2400" b="0" i="0">
                <a:solidFill>
                  <a:srgbClr val="000000"/>
                </a:solidFill>
                <a:latin typeface="SimSun" pitchFamily="34" charset="0"/>
                <a:ea typeface="SimSun" pitchFamily="34" charset="-122"/>
                <a:cs typeface="SimSun" pitchFamily="34" charset="-120"/>
              </a:rPr>
              <a:t>的情感</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艾青也说：</a:t>
            </a:r>
          </a:p>
          <a:p>
            <a:pPr latinLnBrk="1">
              <a:lnSpc>
                <a:spcPts val="3600"/>
              </a:lnSpc>
            </a:pPr>
            <a:r>
              <a:rPr lang="en-US" altLang="zh-CN" sz="2400" b="0" i="0">
                <a:solidFill>
                  <a:srgbClr val="000000"/>
                </a:solidFill>
                <a:latin typeface="SimSun" pitchFamily="34" charset="0"/>
                <a:ea typeface="SimSun" pitchFamily="34" charset="-122"/>
                <a:cs typeface="SimSun" pitchFamily="34" charset="-120"/>
              </a:rPr>
              <a:t>“诗是人类</a:t>
            </a:r>
            <a:r>
              <a:rPr lang="en-US" altLang="zh-CN" sz="2400" i="0">
                <a:solidFill>
                  <a:srgbClr val="000000"/>
                </a:solidFill>
                <a:latin typeface="SimSun" pitchFamily="34" charset="0"/>
                <a:ea typeface="SimSun" pitchFamily="34" charset="-122"/>
                <a:cs typeface="SimSun" pitchFamily="34" charset="-120"/>
              </a:rPr>
              <a:t>____________________</a:t>
            </a:r>
            <a:r>
              <a:rPr lang="en-US" altLang="zh-CN" sz="2400" b="0" i="0">
                <a:solidFill>
                  <a:srgbClr val="000000"/>
                </a:solidFill>
                <a:latin typeface="SimSun" pitchFamily="34" charset="0"/>
                <a:ea typeface="SimSun" pitchFamily="34" charset="-122"/>
                <a:cs typeface="SimSun" pitchFamily="34" charset="-120"/>
              </a:rPr>
              <a:t>，诗给人类</a:t>
            </a:r>
            <a:r>
              <a:rPr lang="en-US" altLang="zh-CN" sz="2400" i="0">
                <a:solidFill>
                  <a:srgbClr val="000000"/>
                </a:solidFill>
                <a:latin typeface="SimSun" pitchFamily="34" charset="0"/>
                <a:ea typeface="SimSun" pitchFamily="34" charset="-122"/>
                <a:cs typeface="SimSun" pitchFamily="34" charset="-120"/>
              </a:rPr>
              <a:t>__________________</a:t>
            </a:r>
            <a:r>
              <a:rPr lang="en-US" altLang="zh-CN" sz="2400" b="0" i="0">
                <a:solidFill>
                  <a:srgbClr val="000000"/>
                </a:solidFill>
                <a:latin typeface="SimSun" pitchFamily="34" charset="0"/>
                <a:ea typeface="SimSun" pitchFamily="34" charset="-122"/>
                <a:cs typeface="SimSun" pitchFamily="34" charset="-120"/>
              </a:rPr>
              <a:t>。”</a:t>
            </a:r>
            <a:endParaRPr lang="en-US" altLang="zh-CN" sz="2400" dirty="0"/>
          </a:p>
        </p:txBody>
      </p:sp>
      <p:sp>
        <p:nvSpPr>
          <p:cNvPr id="9" name="QB_3_AN.34_1#a79ccc36c.blank?vcp=1&amp;pid=18aed1125&amp;color=0,0,0&amp;vpa=25&amp;vtp=1&amp;bbb=1"/>
          <p:cNvSpPr/>
          <p:nvPr/>
        </p:nvSpPr>
        <p:spPr>
          <a:xfrm>
            <a:off x="1217580" y="3631947"/>
            <a:ext cx="14398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强烈感情</a:t>
            </a:r>
            <a:endParaRPr lang="en-US" altLang="zh-CN" sz="2400" dirty="0"/>
          </a:p>
        </p:txBody>
      </p:sp>
      <p:sp>
        <p:nvSpPr>
          <p:cNvPr id="10" name="QB_3_AN.35_1#a79ccc36c.blank?vcp=1&amp;pid=18aed1125&amp;color=0,0,0&amp;vpa=26&amp;vtp=1&amp;bbb=1"/>
          <p:cNvSpPr/>
          <p:nvPr/>
        </p:nvSpPr>
        <p:spPr>
          <a:xfrm>
            <a:off x="5484780" y="3631947"/>
            <a:ext cx="23542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宁静中回忆起来</a:t>
            </a:r>
            <a:endParaRPr lang="en-US" altLang="zh-CN" sz="2400" dirty="0"/>
          </a:p>
        </p:txBody>
      </p:sp>
      <p:sp>
        <p:nvSpPr>
          <p:cNvPr id="11" name="QB_3_AN.36_1#a79ccc36c.blank?vcp=1&amp;pid=18aed1125&amp;color=0,0,0&amp;vpa=27&amp;vtp=1&amp;bbb=1"/>
          <p:cNvSpPr/>
          <p:nvPr/>
        </p:nvSpPr>
        <p:spPr>
          <a:xfrm>
            <a:off x="2436781" y="4091877"/>
            <a:ext cx="29638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向未来所寄发的信息</a:t>
            </a:r>
            <a:endParaRPr lang="en-US" altLang="zh-CN" sz="2400" dirty="0"/>
          </a:p>
        </p:txBody>
      </p:sp>
      <p:sp>
        <p:nvSpPr>
          <p:cNvPr id="12" name="QB_3_AN.37_1#a79ccc36c.blank?vcp=1&amp;pid=18aed1125&amp;color=0,0,0&amp;vpa=28&amp;vtp=1&amp;bbb=1"/>
          <p:cNvSpPr/>
          <p:nvPr/>
        </p:nvSpPr>
        <p:spPr>
          <a:xfrm>
            <a:off x="7008781" y="4091877"/>
            <a:ext cx="26590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以朝向理想的勇气</a:t>
            </a:r>
            <a:endParaRPr lang="en-US" altLang="zh-CN" sz="2400" dirty="0"/>
          </a:p>
        </p:txBody>
      </p:sp>
      <p:sp>
        <p:nvSpPr>
          <p:cNvPr id="13" name="QB_3_BD.38_1#a95f876e1?vcp=1&amp;pid=18aed1125&amp;color=0,0,0&amp;vtp=1&amp;bbb=1&amp;hb=1"/>
          <p:cNvSpPr/>
          <p:nvPr/>
        </p:nvSpPr>
        <p:spPr>
          <a:xfrm>
            <a:off x="896112" y="4603306"/>
            <a:ext cx="10387584" cy="1357249"/>
          </a:xfrm>
          <a:prstGeom prst="rect">
            <a:avLst/>
          </a:prstGeom>
          <a:noFill/>
          <a:ln/>
        </p:spPr>
        <p:txBody>
          <a:bodyPr wrap="none" lIns="0" tIns="0" rIns="0" bIns="0" rtlCol="0" anchor="t"/>
          <a:lstStyle/>
          <a:p>
            <a:pPr algn="l" latinLnBrk="1">
              <a:lnSpc>
                <a:spcPts val="3700"/>
              </a:lnSpc>
            </a:pPr>
            <a:r>
              <a:rPr lang="en-US" altLang="zh-CN" sz="2400" b="0" i="0" dirty="0">
                <a:solidFill>
                  <a:srgbClr val="000000"/>
                </a:solidFill>
                <a:latin typeface="SimSun" pitchFamily="34" charset="0"/>
                <a:ea typeface="SimSun" pitchFamily="34" charset="-122"/>
                <a:cs typeface="SimSun" pitchFamily="34" charset="-120"/>
              </a:rPr>
              <a:t>3.诗还能言志。</a:t>
            </a:r>
            <a:r>
              <a:rPr lang="en-US" altLang="zh-CN" sz="2400" b="0" i="0">
                <a:solidFill>
                  <a:srgbClr val="000000"/>
                </a:solidFill>
                <a:latin typeface="SimSun" pitchFamily="34" charset="0"/>
                <a:ea typeface="SimSun" pitchFamily="34" charset="-122"/>
                <a:cs typeface="SimSun" pitchFamily="34" charset="-120"/>
              </a:rPr>
              <a:t>毛泽东主席借“</a:t>
            </a:r>
            <a:r>
              <a:rPr lang="en-US" altLang="zh-CN" sz="2400" i="0">
                <a:solidFill>
                  <a:srgbClr val="000000"/>
                </a:solidFill>
                <a:latin typeface="SimSun" pitchFamily="34" charset="0"/>
                <a:ea typeface="SimSun" pitchFamily="34" charset="-122"/>
                <a:cs typeface="SimSun" pitchFamily="34" charset="-120"/>
              </a:rPr>
              <a:t>________________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犹有花枝俏</a:t>
            </a:r>
            <a:r>
              <a:rPr lang="en-US" altLang="zh-CN" sz="2400" b="0" i="0">
                <a:solidFill>
                  <a:srgbClr val="000000"/>
                </a:solidFill>
                <a:latin typeface="SimSun" pitchFamily="34" charset="0"/>
                <a:ea typeface="SimSun" pitchFamily="34" charset="-122"/>
                <a:cs typeface="SimSun" pitchFamily="34" charset="-120"/>
              </a:rPr>
              <a:t>”表现革命者</a:t>
            </a:r>
          </a:p>
          <a:p>
            <a:pPr latinLnBrk="1">
              <a:lnSpc>
                <a:spcPts val="3700"/>
              </a:lnSpc>
            </a:pPr>
            <a:r>
              <a:rPr lang="en-US" altLang="zh-CN" sz="2400" b="0" i="0">
                <a:solidFill>
                  <a:srgbClr val="000000"/>
                </a:solidFill>
                <a:latin typeface="SimSun" pitchFamily="34" charset="0"/>
                <a:ea typeface="SimSun" pitchFamily="34" charset="-122"/>
                <a:cs typeface="SimSun" pitchFamily="34" charset="-120"/>
              </a:rPr>
              <a:t>面对困难时的坚强不屈</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罗隐借“</a:t>
            </a:r>
            <a:r>
              <a:rPr lang="en-US" altLang="zh-CN" sz="2400" i="0">
                <a:solidFill>
                  <a:srgbClr val="000000"/>
                </a:solidFill>
                <a:latin typeface="SimSun" pitchFamily="34" charset="0"/>
                <a:ea typeface="SimSun" pitchFamily="34" charset="-122"/>
                <a:cs typeface="SimSun" pitchFamily="34" charset="-120"/>
              </a:rPr>
              <a:t>________________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为谁辛苦为谁甜</a:t>
            </a:r>
            <a:r>
              <a:rPr lang="en-US" altLang="zh-CN" sz="2400" b="0" i="0">
                <a:solidFill>
                  <a:srgbClr val="000000"/>
                </a:solidFill>
                <a:latin typeface="SimSun" pitchFamily="34" charset="0"/>
                <a:ea typeface="SimSun" pitchFamily="34" charset="-122"/>
                <a:cs typeface="SimSun" pitchFamily="34" charset="-120"/>
              </a:rPr>
              <a:t>”赞美</a:t>
            </a:r>
          </a:p>
          <a:p>
            <a:pPr latinLnBrk="1">
              <a:lnSpc>
                <a:spcPts val="3600"/>
              </a:lnSpc>
            </a:pPr>
            <a:r>
              <a:rPr lang="en-US" altLang="zh-CN" sz="2400" b="0" i="0">
                <a:solidFill>
                  <a:srgbClr val="000000"/>
                </a:solidFill>
                <a:latin typeface="SimSun" pitchFamily="34" charset="0"/>
                <a:ea typeface="SimSun" pitchFamily="34" charset="-122"/>
                <a:cs typeface="SimSun" pitchFamily="34" charset="-120"/>
              </a:rPr>
              <a:t>劳动人民像蜜蜂一样辛勤劳动的高尚品格</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
        <p:nvSpPr>
          <p:cNvPr id="14" name="QB_3_AN.39_1#a95f876e1.blank?vcp=1&amp;pid=18aed1125&amp;color=0,0,0&amp;vpa=29&amp;vtp=1&amp;bbb=1"/>
          <p:cNvSpPr/>
          <p:nvPr/>
        </p:nvSpPr>
        <p:spPr>
          <a:xfrm>
            <a:off x="5179980" y="4566920"/>
            <a:ext cx="23542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已是悬崖百丈冰</a:t>
            </a:r>
            <a:endParaRPr lang="en-US" altLang="zh-CN" sz="2400" dirty="0"/>
          </a:p>
        </p:txBody>
      </p:sp>
      <p:sp>
        <p:nvSpPr>
          <p:cNvPr id="15" name="QB_3_AN.40_1#a95f876e1.blank?vcp=1&amp;pid=18aed1125&amp;color=0,0,0&amp;vpa=30&amp;vtp=1&amp;bbb=1"/>
          <p:cNvSpPr/>
          <p:nvPr/>
        </p:nvSpPr>
        <p:spPr>
          <a:xfrm>
            <a:off x="5484780" y="5036821"/>
            <a:ext cx="23542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采得百花成蜜后</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 calcmode="lin" valueType="num">
                                      <p:cBhvr additive="base">
                                        <p:cTn id="2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4">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 calcmode="lin" valueType="num">
                                      <p:cBhvr additive="base">
                                        <p:cTn id="3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5">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0" end="0"/>
                                            </p:txEl>
                                          </p:spTgt>
                                        </p:tgtEl>
                                        <p:attrNameLst>
                                          <p:attrName>style.visibility</p:attrName>
                                        </p:attrNameLst>
                                      </p:cBhvr>
                                      <p:to>
                                        <p:strVal val="visible"/>
                                      </p:to>
                                    </p:set>
                                    <p:anim calcmode="lin" valueType="num">
                                      <p:cBhvr additive="base">
                                        <p:cTn id="4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bg/>
                                          </p:spTgt>
                                        </p:tgtEl>
                                        <p:attrNameLst>
                                          <p:attrName>style.visibility</p:attrName>
                                        </p:attrNameLst>
                                      </p:cBhvr>
                                      <p:to>
                                        <p:strVal val="visible"/>
                                      </p:to>
                                    </p:set>
                                    <p:anim calcmode="lin" valueType="num">
                                      <p:cBhvr additive="base">
                                        <p:cTn id="4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6">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 calcmode="lin" valueType="num">
                                      <p:cBhvr additive="base">
                                        <p:cTn id="4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bg/>
                                          </p:spTgt>
                                        </p:tgtEl>
                                        <p:attrNameLst>
                                          <p:attrName>style.visibility</p:attrName>
                                        </p:attrNameLst>
                                      </p:cBhvr>
                                      <p:to>
                                        <p:strVal val="visible"/>
                                      </p:to>
                                    </p:set>
                                    <p:anim calcmode="lin" valueType="num">
                                      <p:cBhvr additive="base">
                                        <p:cTn id="5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7">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0" end="0"/>
                                            </p:txEl>
                                          </p:spTgt>
                                        </p:tgtEl>
                                        <p:attrNameLst>
                                          <p:attrName>style.visibility</p:attrName>
                                        </p:attrNameLst>
                                      </p:cBhvr>
                                      <p:to>
                                        <p:strVal val="visible"/>
                                      </p:to>
                                    </p:set>
                                    <p:anim calcmode="lin" valueType="num">
                                      <p:cBhvr additive="base">
                                        <p:cTn id="5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8">
                                            <p:bg/>
                                          </p:spTgt>
                                        </p:tgtEl>
                                        <p:attrNameLst>
                                          <p:attrName>style.visibility</p:attrName>
                                        </p:attrNameLst>
                                      </p:cBhvr>
                                      <p:to>
                                        <p:strVal val="visible"/>
                                      </p:to>
                                    </p:set>
                                    <p:anim calcmode="lin" valueType="num">
                                      <p:cBhvr additive="base">
                                        <p:cTn id="63" dur="500" fill="hold"/>
                                        <p:tgtEl>
                                          <p:spTgt spid="8">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8">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8">
                                            <p:txEl>
                                              <p:pRg st="0" end="0"/>
                                            </p:txEl>
                                          </p:spTgt>
                                        </p:tgtEl>
                                        <p:attrNameLst>
                                          <p:attrName>style.visibility</p:attrName>
                                        </p:attrNameLst>
                                      </p:cBhvr>
                                      <p:to>
                                        <p:strVal val="visible"/>
                                      </p:to>
                                    </p:set>
                                    <p:anim calcmode="lin" valueType="num">
                                      <p:cBhvr additive="base">
                                        <p:cTn id="6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8">
                                            <p:txEl>
                                              <p:pRg st="1" end="1"/>
                                            </p:txEl>
                                          </p:spTgt>
                                        </p:tgtEl>
                                        <p:attrNameLst>
                                          <p:attrName>style.visibility</p:attrName>
                                        </p:attrNameLst>
                                      </p:cBhvr>
                                      <p:to>
                                        <p:strVal val="visible"/>
                                      </p:to>
                                    </p:set>
                                    <p:anim calcmode="lin" valueType="num">
                                      <p:cBhvr additive="base">
                                        <p:cTn id="7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8">
                                            <p:txEl>
                                              <p:pRg st="2" end="2"/>
                                            </p:txEl>
                                          </p:spTgt>
                                        </p:tgtEl>
                                        <p:attrNameLst>
                                          <p:attrName>style.visibility</p:attrName>
                                        </p:attrNameLst>
                                      </p:cBhvr>
                                      <p:to>
                                        <p:strVal val="visible"/>
                                      </p:to>
                                    </p:set>
                                    <p:anim calcmode="lin" valueType="num">
                                      <p:cBhvr additive="base">
                                        <p:cTn id="7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9">
                                            <p:bg/>
                                          </p:spTgt>
                                        </p:tgtEl>
                                        <p:attrNameLst>
                                          <p:attrName>style.visibility</p:attrName>
                                        </p:attrNameLst>
                                      </p:cBhvr>
                                      <p:to>
                                        <p:strVal val="visible"/>
                                      </p:to>
                                    </p:set>
                                    <p:anim calcmode="lin" valueType="num">
                                      <p:cBhvr additive="base">
                                        <p:cTn id="8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9">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9">
                                            <p:txEl>
                                              <p:pRg st="0" end="0"/>
                                            </p:txEl>
                                          </p:spTgt>
                                        </p:tgtEl>
                                        <p:attrNameLst>
                                          <p:attrName>style.visibility</p:attrName>
                                        </p:attrNameLst>
                                      </p:cBhvr>
                                      <p:to>
                                        <p:strVal val="visible"/>
                                      </p:to>
                                    </p:set>
                                    <p:anim calcmode="lin" valueType="num">
                                      <p:cBhvr additive="base">
                                        <p:cTn id="8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bg/>
                                          </p:spTgt>
                                        </p:tgtEl>
                                        <p:attrNameLst>
                                          <p:attrName>style.visibility</p:attrName>
                                        </p:attrNameLst>
                                      </p:cBhvr>
                                      <p:to>
                                        <p:strVal val="visible"/>
                                      </p:to>
                                    </p:set>
                                    <p:anim calcmode="lin" valueType="num">
                                      <p:cBhvr additive="base">
                                        <p:cTn id="8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bg/>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0" end="0"/>
                                            </p:txEl>
                                          </p:spTgt>
                                        </p:tgtEl>
                                        <p:attrNameLst>
                                          <p:attrName>style.visibility</p:attrName>
                                        </p:attrNameLst>
                                      </p:cBhvr>
                                      <p:to>
                                        <p:strVal val="visible"/>
                                      </p:to>
                                    </p:set>
                                    <p:anim calcmode="lin" valueType="num">
                                      <p:cBhvr additive="base">
                                        <p:cTn id="9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1">
                                            <p:bg/>
                                          </p:spTgt>
                                        </p:tgtEl>
                                        <p:attrNameLst>
                                          <p:attrName>style.visibility</p:attrName>
                                        </p:attrNameLst>
                                      </p:cBhvr>
                                      <p:to>
                                        <p:strVal val="visible"/>
                                      </p:to>
                                    </p:set>
                                    <p:anim calcmode="lin" valueType="num">
                                      <p:cBhvr additive="base">
                                        <p:cTn id="9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98" dur="500" fill="hold"/>
                                        <p:tgtEl>
                                          <p:spTgt spid="11">
                                            <p:bg/>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1">
                                            <p:txEl>
                                              <p:pRg st="0" end="0"/>
                                            </p:txEl>
                                          </p:spTgt>
                                        </p:tgtEl>
                                        <p:attrNameLst>
                                          <p:attrName>style.visibility</p:attrName>
                                        </p:attrNameLst>
                                      </p:cBhvr>
                                      <p:to>
                                        <p:strVal val="visible"/>
                                      </p:to>
                                    </p:set>
                                    <p:anim calcmode="lin" valueType="num">
                                      <p:cBhvr additive="base">
                                        <p:cTn id="10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12">
                                            <p:bg/>
                                          </p:spTgt>
                                        </p:tgtEl>
                                        <p:attrNameLst>
                                          <p:attrName>style.visibility</p:attrName>
                                        </p:attrNameLst>
                                      </p:cBhvr>
                                      <p:to>
                                        <p:strVal val="visible"/>
                                      </p:to>
                                    </p:set>
                                    <p:anim calcmode="lin" valueType="num">
                                      <p:cBhvr additive="base">
                                        <p:cTn id="105"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106" dur="500" fill="hold"/>
                                        <p:tgtEl>
                                          <p:spTgt spid="12">
                                            <p:bg/>
                                          </p:spTgt>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12">
                                            <p:txEl>
                                              <p:pRg st="0" end="0"/>
                                            </p:txEl>
                                          </p:spTgt>
                                        </p:tgtEl>
                                        <p:attrNameLst>
                                          <p:attrName>style.visibility</p:attrName>
                                        </p:attrNameLst>
                                      </p:cBhvr>
                                      <p:to>
                                        <p:strVal val="visible"/>
                                      </p:to>
                                    </p:set>
                                    <p:anim calcmode="lin" valueType="num">
                                      <p:cBhvr additive="base">
                                        <p:cTn id="10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13">
                                            <p:bg/>
                                          </p:spTgt>
                                        </p:tgtEl>
                                        <p:attrNameLst>
                                          <p:attrName>style.visibility</p:attrName>
                                        </p:attrNameLst>
                                      </p:cBhvr>
                                      <p:to>
                                        <p:strVal val="visible"/>
                                      </p:to>
                                    </p:set>
                                    <p:anim calcmode="lin" valueType="num">
                                      <p:cBhvr additive="base">
                                        <p:cTn id="115"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116" dur="500" fill="hold"/>
                                        <p:tgtEl>
                                          <p:spTgt spid="13">
                                            <p:bg/>
                                          </p:spTgt>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13">
                                            <p:txEl>
                                              <p:pRg st="0" end="0"/>
                                            </p:txEl>
                                          </p:spTgt>
                                        </p:tgtEl>
                                        <p:attrNameLst>
                                          <p:attrName>style.visibility</p:attrName>
                                        </p:attrNameLst>
                                      </p:cBhvr>
                                      <p:to>
                                        <p:strVal val="visible"/>
                                      </p:to>
                                    </p:set>
                                    <p:anim calcmode="lin" valueType="num">
                                      <p:cBhvr additive="base">
                                        <p:cTn id="11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20"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13">
                                            <p:txEl>
                                              <p:pRg st="1" end="1"/>
                                            </p:txEl>
                                          </p:spTgt>
                                        </p:tgtEl>
                                        <p:attrNameLst>
                                          <p:attrName>style.visibility</p:attrName>
                                        </p:attrNameLst>
                                      </p:cBhvr>
                                      <p:to>
                                        <p:strVal val="visible"/>
                                      </p:to>
                                    </p:set>
                                    <p:anim calcmode="lin" valueType="num">
                                      <p:cBhvr additive="base">
                                        <p:cTn id="123"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24" dur="500" fill="hold"/>
                                        <p:tgtEl>
                                          <p:spTgt spid="13">
                                            <p:txEl>
                                              <p:pRg st="1" end="1"/>
                                            </p:txEl>
                                          </p:spTgt>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13">
                                            <p:txEl>
                                              <p:pRg st="2" end="2"/>
                                            </p:txEl>
                                          </p:spTgt>
                                        </p:tgtEl>
                                        <p:attrNameLst>
                                          <p:attrName>style.visibility</p:attrName>
                                        </p:attrNameLst>
                                      </p:cBhvr>
                                      <p:to>
                                        <p:strVal val="visible"/>
                                      </p:to>
                                    </p:set>
                                    <p:anim calcmode="lin" valueType="num">
                                      <p:cBhvr additive="base">
                                        <p:cTn id="127"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14">
                                            <p:bg/>
                                          </p:spTgt>
                                        </p:tgtEl>
                                        <p:attrNameLst>
                                          <p:attrName>style.visibility</p:attrName>
                                        </p:attrNameLst>
                                      </p:cBhvr>
                                      <p:to>
                                        <p:strVal val="visible"/>
                                      </p:to>
                                    </p:set>
                                    <p:anim calcmode="lin" valueType="num">
                                      <p:cBhvr additive="base">
                                        <p:cTn id="133" dur="500" fill="hold"/>
                                        <p:tgtEl>
                                          <p:spTgt spid="14">
                                            <p:bg/>
                                          </p:spTgt>
                                        </p:tgtEl>
                                        <p:attrNameLst>
                                          <p:attrName>ppt_x</p:attrName>
                                        </p:attrNameLst>
                                      </p:cBhvr>
                                      <p:tavLst>
                                        <p:tav tm="0">
                                          <p:val>
                                            <p:strVal val="#ppt_x"/>
                                          </p:val>
                                        </p:tav>
                                        <p:tav tm="100000">
                                          <p:val>
                                            <p:strVal val="#ppt_x"/>
                                          </p:val>
                                        </p:tav>
                                      </p:tavLst>
                                    </p:anim>
                                    <p:anim calcmode="lin" valueType="num">
                                      <p:cBhvr additive="base">
                                        <p:cTn id="134" dur="500" fill="hold"/>
                                        <p:tgtEl>
                                          <p:spTgt spid="14">
                                            <p:bg/>
                                          </p:spTgt>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14">
                                            <p:txEl>
                                              <p:pRg st="0" end="0"/>
                                            </p:txEl>
                                          </p:spTgt>
                                        </p:tgtEl>
                                        <p:attrNameLst>
                                          <p:attrName>style.visibility</p:attrName>
                                        </p:attrNameLst>
                                      </p:cBhvr>
                                      <p:to>
                                        <p:strVal val="visible"/>
                                      </p:to>
                                    </p:set>
                                    <p:anim calcmode="lin" valueType="num">
                                      <p:cBhvr additive="base">
                                        <p:cTn id="13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38"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15">
                                            <p:bg/>
                                          </p:spTgt>
                                        </p:tgtEl>
                                        <p:attrNameLst>
                                          <p:attrName>style.visibility</p:attrName>
                                        </p:attrNameLst>
                                      </p:cBhvr>
                                      <p:to>
                                        <p:strVal val="visible"/>
                                      </p:to>
                                    </p:set>
                                    <p:anim calcmode="lin" valueType="num">
                                      <p:cBhvr additive="base">
                                        <p:cTn id="141" dur="500" fill="hold"/>
                                        <p:tgtEl>
                                          <p:spTgt spid="15">
                                            <p:bg/>
                                          </p:spTgt>
                                        </p:tgtEl>
                                        <p:attrNameLst>
                                          <p:attrName>ppt_x</p:attrName>
                                        </p:attrNameLst>
                                      </p:cBhvr>
                                      <p:tavLst>
                                        <p:tav tm="0">
                                          <p:val>
                                            <p:strVal val="#ppt_x"/>
                                          </p:val>
                                        </p:tav>
                                        <p:tav tm="100000">
                                          <p:val>
                                            <p:strVal val="#ppt_x"/>
                                          </p:val>
                                        </p:tav>
                                      </p:tavLst>
                                    </p:anim>
                                    <p:anim calcmode="lin" valueType="num">
                                      <p:cBhvr additive="base">
                                        <p:cTn id="142" dur="500" fill="hold"/>
                                        <p:tgtEl>
                                          <p:spTgt spid="15">
                                            <p:bg/>
                                          </p:spTgt>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15">
                                            <p:txEl>
                                              <p:pRg st="0" end="0"/>
                                            </p:txEl>
                                          </p:spTgt>
                                        </p:tgtEl>
                                        <p:attrNameLst>
                                          <p:attrName>style.visibility</p:attrName>
                                        </p:attrNameLst>
                                      </p:cBhvr>
                                      <p:to>
                                        <p:strVal val="visible"/>
                                      </p:to>
                                    </p:set>
                                    <p:anim calcmode="lin" valueType="num">
                                      <p:cBhvr additive="base">
                                        <p:cTn id="14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46"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P spid="13" grpId="0" build="p" animBg="1"/>
      <p:bldP spid="14" grpId="0" build="p" animBg="1"/>
      <p:bldP spid="1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1216</Words>
  <Application>Microsoft Office PowerPoint</Application>
  <PresentationFormat>宽屏</PresentationFormat>
  <Paragraphs>219</Paragraphs>
  <Slides>24</Slides>
  <Notes>24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24</vt:i4>
      </vt:variant>
    </vt:vector>
  </HeadingPairs>
  <TitlesOfParts>
    <vt:vector size="32" baseType="lpstr">
      <vt:lpstr>Heiti SC Medium</vt:lpstr>
      <vt:lpstr>Microsoft YaHei Bold</vt:lpstr>
      <vt:lpstr>SimSun</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2025-01-21T07:20:23Z</dcterms:created>
  <dcterms:modified xsi:type="dcterms:W3CDTF">2025-01-21T07:32:24Z</dcterms:modified>
  <cp:category/>
  <cp:contentStatus/>
</cp:coreProperties>
</file>