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808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39b4ddfa?vcp=1&amp;pid=ebe05d92d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（二）欧阳修苦读（12分）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4_BD.24_1#df010c18a?vcp=1&amp;pid=639b4ddfa&amp;color=0,0,0&amp;vtp=1&amp;bbb=1&amp;hb=1"/>
              <p:cNvSpPr/>
              <p:nvPr/>
            </p:nvSpPr>
            <p:spPr>
              <a:xfrm>
                <a:off x="896112" y="1284669"/>
                <a:ext cx="10387584" cy="26462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先公四岁而孤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，家贫无资。太夫人以荻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画地，教以书字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。多诵古人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篇章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，使学为诗。及其稍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长，而家无书读，就闾里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士人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家借而读之，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或因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而抄录。抄录未毕，而已能诵其书。以至昼夜忘寝食，唯读书是务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。自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幼所作诗赋文字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，下笔已如成人。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M_4_BD.24_1#df010c18a?vcp=1&amp;pid=639b4dd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" y="1284669"/>
                <a:ext cx="10387584" cy="2646299"/>
              </a:xfrm>
              <a:prstGeom prst="rect">
                <a:avLst/>
              </a:prstGeom>
              <a:blipFill>
                <a:blip r:embed="rId3"/>
                <a:stretch>
                  <a:fillRect l="-1761" r="-1643" b="-59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#df010c18a?vcp=1&amp;pid=639b4ddfa&amp;color=0,0,0&amp;vtp=1&amp;bt=1&amp;bbb=1&amp;hb=1"/>
          <p:cNvSpPr/>
          <p:nvPr/>
        </p:nvSpPr>
        <p:spPr>
          <a:xfrm>
            <a:off x="896112" y="152501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【注释】①孤：幼年失去父亲。②荻：多年生草本植物，与芦苇相似。③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稍：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稍微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。④闾里：乡里、邻里。⑤士人：读书人。⑥因：趁机，借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的机会。</a:t>
            </a:r>
            <a:endParaRPr lang="en-US" altLang="zh-CN" sz="2400" dirty="0"/>
          </a:p>
        </p:txBody>
      </p:sp>
      <p:sp>
        <p:nvSpPr>
          <p:cNvPr id="3" name="QC_5_BD.25_1#a29d7e53a?vcp=1&amp;vopoq=1&amp;pid=df010c18a&amp;color=0,0,0&amp;vtp=1&amp;bbb=1"/>
          <p:cNvSpPr/>
          <p:nvPr/>
        </p:nvSpPr>
        <p:spPr>
          <a:xfrm>
            <a:off x="896112" y="26266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下列加点字的解释不正确的一项是(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4" name="QC_5_AN.26_1#a29d7e53a.bracket?vcp=1&amp;vopoq=1&amp;pid=df010c18a&amp;color=0,0,0&amp;vpa=14&amp;vtp=1"/>
          <p:cNvSpPr/>
          <p:nvPr/>
        </p:nvSpPr>
        <p:spPr>
          <a:xfrm>
            <a:off x="6094380" y="261524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25_2#a29d7e53a.choices?vcp=1&amp;vopoq=1&amp;pid=df010c18a&amp;color=0,0,0&amp;vtp=1&amp;bbb=1"/>
          <p:cNvSpPr/>
          <p:nvPr/>
        </p:nvSpPr>
        <p:spPr>
          <a:xfrm>
            <a:off x="896112" y="31680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.家贫无资（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供给，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帮助）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B.及其稍长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（等到）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C.太夫人以荻画地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D.或因而抄录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（有时）</a:t>
            </a:r>
            <a:endParaRPr lang="en-US" altLang="zh-CN" sz="2400" dirty="0"/>
          </a:p>
        </p:txBody>
      </p:sp>
      <p:sp>
        <p:nvSpPr>
          <p:cNvPr id="6" name="QC_5_AS.27_1#a29d7e53a?vcp=1&amp;vopoq=1&amp;pid=df010c18a&amp;color=0,0,0&amp;vtp=1&amp;bbb=1&amp;hb=1"/>
          <p:cNvSpPr/>
          <p:nvPr/>
        </p:nvSpPr>
        <p:spPr>
          <a:xfrm>
            <a:off x="896112" y="427164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本题考查字词解释。“家贫无资”的意思是“家里贫穷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，没有什么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钱财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”，所以“资”的意思是钱财。</a:t>
            </a:r>
            <a:endParaRPr lang="en-US" altLang="zh-CN" sz="2400" dirty="0"/>
          </a:p>
        </p:txBody>
      </p:sp>
      <p:sp>
        <p:nvSpPr>
          <p:cNvPr id="7" name="QC_5_BD.25_2#a29d7e53a.choices?vcp=1&amp;vopoq=1&amp;pid=df010c18a&amp;color=0,0,0&amp;vtp=1&amp;bbb=1&amp;zzd= 1">
            <a:extLst>
              <a:ext uri="{FF2B5EF4-FFF2-40B4-BE49-F238E27FC236}">
                <a16:creationId xmlns:a16="http://schemas.microsoft.com/office/drawing/2014/main" id="{0E6EAC97-504D-F0BF-1C74-A85DD6601AB7}"/>
              </a:ext>
            </a:extLst>
          </p:cNvPr>
          <p:cNvSpPr/>
          <p:nvPr/>
        </p:nvSpPr>
        <p:spPr>
          <a:xfrm>
            <a:off x="2248694" y="373951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5_BD.25_2#a29d7e53a.choices?vcp=1&amp;vopoq=1&amp;pid=df010c18a&amp;color=0,0,0&amp;vtp=1&amp;bbb=1&amp;zzd= 1">
            <a:extLst>
              <a:ext uri="{FF2B5EF4-FFF2-40B4-BE49-F238E27FC236}">
                <a16:creationId xmlns:a16="http://schemas.microsoft.com/office/drawing/2014/main" id="{753B1C60-2327-D764-D9E3-CAA4B04BDD70}"/>
              </a:ext>
            </a:extLst>
          </p:cNvPr>
          <p:cNvSpPr/>
          <p:nvPr/>
        </p:nvSpPr>
        <p:spPr>
          <a:xfrm>
            <a:off x="6635909" y="373951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5_BD.25_2#a29d7e53a.choices?vcp=1&amp;vopoq=1&amp;pid=df010c18a&amp;color=0,0,0&amp;vtp=1&amp;bbb=1&amp;zzd= 3">
            <a:extLst>
              <a:ext uri="{FF2B5EF4-FFF2-40B4-BE49-F238E27FC236}">
                <a16:creationId xmlns:a16="http://schemas.microsoft.com/office/drawing/2014/main" id="{D8E0142C-88E0-DADE-4F10-BD01ADC89CC1}"/>
              </a:ext>
            </a:extLst>
          </p:cNvPr>
          <p:cNvSpPr/>
          <p:nvPr/>
        </p:nvSpPr>
        <p:spPr>
          <a:xfrm>
            <a:off x="2248694" y="42268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5_BD.25_2#a29d7e53a.choices?vcp=1&amp;vopoq=1&amp;pid=df010c18a&amp;color=0,0,0&amp;vtp=1&amp;bbb=1&amp;zzd= 3">
            <a:extLst>
              <a:ext uri="{FF2B5EF4-FFF2-40B4-BE49-F238E27FC236}">
                <a16:creationId xmlns:a16="http://schemas.microsoft.com/office/drawing/2014/main" id="{BA637319-F248-BB7E-7C0A-832BABB58240}"/>
              </a:ext>
            </a:extLst>
          </p:cNvPr>
          <p:cNvSpPr/>
          <p:nvPr/>
        </p:nvSpPr>
        <p:spPr>
          <a:xfrm>
            <a:off x="6635909" y="42268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ae5df2d98?vcp=1&amp;vopoq=1&amp;pid=df010c18a&amp;color=0,0,0&amp;vtp=1&amp;bt=1&amp;bbb=1"/>
          <p:cNvSpPr/>
          <p:nvPr/>
        </p:nvSpPr>
        <p:spPr>
          <a:xfrm>
            <a:off x="896112" y="26299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下面朗读节奏划分有误的一项是(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（2分）</a:t>
            </a:r>
            <a:endParaRPr lang="en-US" altLang="zh-CN" sz="2400" dirty="0"/>
          </a:p>
        </p:txBody>
      </p:sp>
      <p:sp>
        <p:nvSpPr>
          <p:cNvPr id="3" name="QC_5_AN.29_1#ae5df2d98.bracket?vcp=1&amp;vopoq=1&amp;pid=df010c18a&amp;color=0,0,0&amp;vpa=15&amp;vtp=1"/>
          <p:cNvSpPr/>
          <p:nvPr/>
        </p:nvSpPr>
        <p:spPr>
          <a:xfrm>
            <a:off x="5789580" y="26184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28_2#ae5df2d98.choices?vcp=1&amp;vopoq=1&amp;pid=df010c18a&amp;color=0,0,0&amp;vtp=1&amp;bbb=1"/>
          <p:cNvSpPr/>
          <p:nvPr/>
        </p:nvSpPr>
        <p:spPr>
          <a:xfrm>
            <a:off x="896112" y="31692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A.先公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／四岁而孤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.太夫人／以荻／画地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.就／闾里士人家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／借而读之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.惟／读书是／务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aefc4ca88?vcp=1&amp;vopoq=1&amp;pid=df010c18a&amp;color=0,0,0&amp;vtp=1&amp;bt=1&amp;bbb=1&amp;hb=1"/>
          <p:cNvSpPr/>
          <p:nvPr/>
        </p:nvSpPr>
        <p:spPr>
          <a:xfrm>
            <a:off x="896112" y="18003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3.《欧阳修苦读》中的“苦读”体现在哪些方面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？下列说法与之无关的一项是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3" name="QC_5_AN.31_1#aefc4ca88.bracket?vcp=1&amp;vopoq=1&amp;pid=df010c18a&amp;color=0,0,0&amp;vpa=16&amp;vtp=1"/>
          <p:cNvSpPr/>
          <p:nvPr/>
        </p:nvSpPr>
        <p:spPr>
          <a:xfrm>
            <a:off x="1217580" y="234772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30_2#aefc4ca88.choices?vcp=1&amp;vopoq=1&amp;pid=df010c18a&amp;color=0,0,0&amp;vtp=1&amp;bbb=1"/>
          <p:cNvSpPr/>
          <p:nvPr/>
        </p:nvSpPr>
        <p:spPr>
          <a:xfrm>
            <a:off x="896112" y="29041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A.四岁失去了父亲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，家境贫寒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.他的母亲用荻秆教他写字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C.借书抄书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.废寝忘食地读书</a:t>
            </a:r>
            <a:endParaRPr lang="en-US" altLang="zh-CN" sz="2400" dirty="0"/>
          </a:p>
        </p:txBody>
      </p:sp>
      <p:sp>
        <p:nvSpPr>
          <p:cNvPr id="5" name="QB_5_BD.32_1#6a370068b?vcp=1&amp;pid=df010c18a&amp;color=0,0,0&amp;vtp=1&amp;bt=1&amp;bbb=1&amp;hb=1">
            <a:extLst>
              <a:ext uri="{FF2B5EF4-FFF2-40B4-BE49-F238E27FC236}">
                <a16:creationId xmlns:a16="http://schemas.microsoft.com/office/drawing/2014/main" id="{DC71125E-7B7E-36D3-D992-C4567F7C7123}"/>
              </a:ext>
            </a:extLst>
          </p:cNvPr>
          <p:cNvSpPr/>
          <p:nvPr/>
        </p:nvSpPr>
        <p:spPr>
          <a:xfrm>
            <a:off x="896112" y="400773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4.从本故事中，我想到了“闻鸡起舞”的刘琨和祖逖，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想到了“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中的孙敬和苏秦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，还想到了“囊萤夜读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（4分）</a:t>
            </a:r>
            <a:endParaRPr lang="en-US" altLang="zh-CN" sz="2400" dirty="0"/>
          </a:p>
        </p:txBody>
      </p:sp>
      <p:sp>
        <p:nvSpPr>
          <p:cNvPr id="6" name="QB_5_AN.33_1#6a370068b.blank?vcp=1&amp;pid=df010c18a&amp;color=0,0,0&amp;vpa=17&amp;vtp=1&amp;bbb=1">
            <a:extLst>
              <a:ext uri="{FF2B5EF4-FFF2-40B4-BE49-F238E27FC236}">
                <a16:creationId xmlns:a16="http://schemas.microsoft.com/office/drawing/2014/main" id="{37FCE220-14BB-16E6-2799-8C215A22C317}"/>
              </a:ext>
            </a:extLst>
          </p:cNvPr>
          <p:cNvSpPr/>
          <p:nvPr/>
        </p:nvSpPr>
        <p:spPr>
          <a:xfrm>
            <a:off x="9447181" y="397979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悬梁刺股</a:t>
            </a:r>
            <a:endParaRPr lang="en-US" altLang="zh-CN" sz="2400" dirty="0"/>
          </a:p>
        </p:txBody>
      </p:sp>
      <p:sp>
        <p:nvSpPr>
          <p:cNvPr id="7" name="QB_5_AN.34_1#6a370068b.blank?vcp=1&amp;pid=df010c18a&amp;color=0,0,0&amp;vpa=18&amp;vtp=1&amp;bbb=1">
            <a:extLst>
              <a:ext uri="{FF2B5EF4-FFF2-40B4-BE49-F238E27FC236}">
                <a16:creationId xmlns:a16="http://schemas.microsoft.com/office/drawing/2014/main" id="{7457AF5E-E012-456F-011E-6AB09E954A59}"/>
              </a:ext>
            </a:extLst>
          </p:cNvPr>
          <p:cNvSpPr/>
          <p:nvPr/>
        </p:nvSpPr>
        <p:spPr>
          <a:xfrm>
            <a:off x="6703981" y="451700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车胤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73774bf5?vcp=1&amp;pid=ebe05d92d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（三）故宫博物院（18分）</a:t>
            </a:r>
            <a:endParaRPr lang="en-US" altLang="zh-CN" sz="2600" dirty="0"/>
          </a:p>
        </p:txBody>
      </p:sp>
      <p:sp>
        <p:nvSpPr>
          <p:cNvPr id="3" name="QM_4_BD.35_1#9c4cde4aa?vcp=1&amp;pid=e73774bf5&amp;color=0,0,0&amp;vtp=1&amp;bbb=1&amp;hb=1"/>
          <p:cNvSpPr/>
          <p:nvPr/>
        </p:nvSpPr>
        <p:spPr>
          <a:xfrm>
            <a:off x="896112" y="1284669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“故宫博物院”既是明清故宫（紫禁城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）建筑群与宫廷史迹的保护管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理机构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，也是以明清皇室旧藏文物为基础的中国古代文化艺术品的收藏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、研究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和展示机构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。“故宫博物院”院藏文物体系完备、涵盖古今、品质精良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、品类丰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。现有藏品总量已达180余万件（套），以明清宫廷文物类藏品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、古建类藏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、图书类藏品为主。藏品总分25种大类别，其中一级藏品8000余件（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套），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堪称艺术的宝库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#9c4cde4aa?vcp=1&amp;pid=e73774bf5&amp;color=0,0,0&amp;vtp=1&amp;bt=1&amp;bbb=1"/>
          <p:cNvSpPr/>
          <p:nvPr/>
        </p:nvSpPr>
        <p:spPr>
          <a:xfrm>
            <a:off x="896112" y="11424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endParaRPr lang="en-US" altLang="zh-CN" sz="2400" dirty="0"/>
          </a:p>
        </p:txBody>
      </p:sp>
      <p:sp>
        <p:nvSpPr>
          <p:cNvPr id="3" name="QM_4_BD.36_1#9c4cde4aa?vcp=1&amp;pid=e73774bf5&amp;color=0,0,0&amp;vtp=1&amp;bbb=1"/>
          <p:cNvSpPr/>
          <p:nvPr/>
        </p:nvSpPr>
        <p:spPr>
          <a:xfrm>
            <a:off x="896112" y="167620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数字文物库网站截图（局部）</a:t>
            </a:r>
            <a:endParaRPr lang="en-US" altLang="zh-CN" sz="2400" dirty="0"/>
          </a:p>
        </p:txBody>
      </p:sp>
      <p:pic>
        <p:nvPicPr>
          <p:cNvPr id="4" name="QM_4_BD.36_2#9c4cde4aa?vcp=1&amp;pid=e73774bf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0744" y="2281936"/>
            <a:ext cx="9436608" cy="341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6_3#9c4cde4aa?vcp=1&amp;pid=e73774bf5&amp;color=0,0,0&amp;vtp=1&amp;bt=1&amp;bbb=1"/>
          <p:cNvSpPr/>
          <p:nvPr/>
        </p:nvSpPr>
        <p:spPr>
          <a:xfrm>
            <a:off x="896112" y="181787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【材料三】</a:t>
            </a:r>
            <a:endParaRPr lang="en-US" altLang="zh-CN" sz="2400" dirty="0"/>
          </a:p>
        </p:txBody>
      </p:sp>
      <p:pic>
        <p:nvPicPr>
          <p:cNvPr id="3" name="QM_4_BD.36_4#9c4cde4aa?vcp=1&amp;pid=e73774bf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8960" y="2422652"/>
            <a:ext cx="5980176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6_5#9c4cde4aa?vcp=1&amp;pid=e73774bf5&amp;color=0,0,0&amp;vtp=1&amp;bt=1&amp;bbb=1&amp;hb=1"/>
          <p:cNvSpPr/>
          <p:nvPr/>
        </p:nvSpPr>
        <p:spPr>
          <a:xfrm>
            <a:off x="896112" y="965708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【材料四】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故宫博物院推出了许多数字产品。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网站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：“故宫名画记”“数字多宝阁”“数字文物库”“全景故宫”等。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APP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：“紫禁城365”等。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微信小程序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：“故宫：口袋宫匠”“故宫博物院”等。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官网全新改版上线的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“全景故宫”已涵盖故宫的所有开放区域，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打开网页，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壮美的紫禁城尽收眼底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。未来，“全景故宫”还将通过记录不同季节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、不同天气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以及不同时间的故宫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，为古建筑打上“时间的烙印”。</a:t>
            </a:r>
            <a:endParaRPr lang="en-US" altLang="zh-CN" sz="2400" dirty="0"/>
          </a:p>
        </p:txBody>
      </p:sp>
      <p:sp>
        <p:nvSpPr>
          <p:cNvPr id="3" name="QB_5_BD.37_1#882fa6367?vcp=1&amp;pid=9c4cde4aa&amp;color=0,0,0&amp;vtp=1&amp;bbb=1&amp;hb=1"/>
          <p:cNvSpPr/>
          <p:nvPr/>
        </p:nvSpPr>
        <p:spPr>
          <a:xfrm>
            <a:off x="896112" y="480682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1.从材料一中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，我知道了故宫博物院现有藏品总量已达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余万件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套），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类藏品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、古建类藏品、图书类藏品为主。（4分）</a:t>
            </a:r>
            <a:endParaRPr lang="en-US" altLang="zh-CN" sz="2400" dirty="0"/>
          </a:p>
        </p:txBody>
      </p:sp>
      <p:sp>
        <p:nvSpPr>
          <p:cNvPr id="4" name="QB_5_AN.38_1#882fa6367.blank?vcp=1&amp;pid=9c4cde4aa&amp;color=0,0,0&amp;vpa=19&amp;vtp=1&amp;bbb=1"/>
          <p:cNvSpPr/>
          <p:nvPr/>
        </p:nvSpPr>
        <p:spPr>
          <a:xfrm>
            <a:off x="8227981" y="4778883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180</a:t>
            </a:r>
            <a:endParaRPr lang="en-US" altLang="zh-CN" sz="2400" dirty="0"/>
          </a:p>
        </p:txBody>
      </p:sp>
      <p:sp>
        <p:nvSpPr>
          <p:cNvPr id="5" name="QB_5_AN.39_1#882fa6367.blank?vcp=1&amp;pid=9c4cde4aa&amp;color=0,0,0&amp;vpa=20&amp;vtp=1&amp;bbb=1"/>
          <p:cNvSpPr/>
          <p:nvPr/>
        </p:nvSpPr>
        <p:spPr>
          <a:xfrm>
            <a:off x="1217580" y="5316093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明清宫廷文物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0_1#e30fd8a80?vcp=1&amp;pid=9c4cde4aa&amp;color=0,0,0&amp;vtp=1&amp;bt=1&amp;bbb=1&amp;hb=1"/>
          <p:cNvSpPr/>
          <p:nvPr/>
        </p:nvSpPr>
        <p:spPr>
          <a:xfrm>
            <a:off x="896112" y="26373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2.我们想足不出户了解故宫，除了用电脑上网查询之外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，用手机就可以做到的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途径有：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3" name="QB_5_AN.41_1#e30fd8a80.blank?vcp=1&amp;pid=9c4cde4aa&amp;color=0,0,0&amp;vpa=21&amp;vtp=1&amp;bbb=1"/>
          <p:cNvSpPr/>
          <p:nvPr/>
        </p:nvSpPr>
        <p:spPr>
          <a:xfrm>
            <a:off x="2131981" y="3168205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【示例】“紫禁城365”APP</a:t>
            </a:r>
            <a:endParaRPr lang="en-US" altLang="zh-CN" sz="2400" dirty="0"/>
          </a:p>
        </p:txBody>
      </p:sp>
      <p:sp>
        <p:nvSpPr>
          <p:cNvPr id="4" name="QB_5_AN.42_1#e30fd8a80.blank?vcp=1&amp;pid=9c4cde4aa&amp;color=0,0,0&amp;vpa=22&amp;vtp=1&amp;bbb=1"/>
          <p:cNvSpPr/>
          <p:nvPr/>
        </p:nvSpPr>
        <p:spPr>
          <a:xfrm>
            <a:off x="6399181" y="3168205"/>
            <a:ext cx="448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“故宫：口袋宫匠”微信小程序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3_1#0a6e582ec?vcp=1&amp;pid=9c4cde4aa&amp;color=0,0,0&amp;vtp=1&amp;bt=1&amp;bbb=1"/>
          <p:cNvSpPr/>
          <p:nvPr/>
        </p:nvSpPr>
        <p:spPr>
          <a:xfrm>
            <a:off x="896112" y="18067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3.判断下列说法是否正确，正确的画“√”，错误的画“×”。（6分）</a:t>
            </a:r>
            <a:endParaRPr lang="en-US" altLang="zh-CN" sz="2400" dirty="0"/>
          </a:p>
        </p:txBody>
      </p:sp>
      <p:sp>
        <p:nvSpPr>
          <p:cNvPr id="3" name="QT_6_BD.44_1#5a67765f3?vcp=1&amp;pid=0a6e582ec&amp;color=0,0,0&amp;vtp=1&amp;bbb=1"/>
          <p:cNvSpPr/>
          <p:nvPr/>
        </p:nvSpPr>
        <p:spPr>
          <a:xfrm>
            <a:off x="896112" y="23475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（1）在“数字文物库”可以看到故宫最全的藏品信息，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但没有分类。(   )</a:t>
            </a:r>
            <a:endParaRPr lang="en-US" altLang="zh-CN" sz="2400" dirty="0"/>
          </a:p>
        </p:txBody>
      </p:sp>
      <p:sp>
        <p:nvSpPr>
          <p:cNvPr id="4" name="QT_6_AN.45_1#5a67765f3.bracket?vcp=1&amp;pid=0a6e582ec&amp;color=0,0,0&amp;vpa=23&amp;vtp=1"/>
          <p:cNvSpPr/>
          <p:nvPr/>
        </p:nvSpPr>
        <p:spPr>
          <a:xfrm>
            <a:off x="10285381" y="233610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5" name="QT_6_BD.46_1#e3d4601fd?vcp=1&amp;pid=0a6e582ec&amp;color=0,0,0&amp;vtp=1&amp;bbb=1&amp;hb=1"/>
          <p:cNvSpPr/>
          <p:nvPr/>
        </p:nvSpPr>
        <p:spPr>
          <a:xfrm>
            <a:off x="896112" y="288886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（2）“全景故宫”已涵盖故宫的所有区域，打开网页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，就能看到壮美的紫禁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城。(   )</a:t>
            </a:r>
            <a:endParaRPr lang="en-US" altLang="zh-CN" sz="2400" dirty="0"/>
          </a:p>
        </p:txBody>
      </p:sp>
      <p:sp>
        <p:nvSpPr>
          <p:cNvPr id="6" name="QT_6_AN.47_1#e3d4601fd.bracket?vcp=1&amp;pid=0a6e582ec&amp;color=0,0,0&amp;vpa=24&amp;vtp=1"/>
          <p:cNvSpPr/>
          <p:nvPr/>
        </p:nvSpPr>
        <p:spPr>
          <a:xfrm>
            <a:off x="1598581" y="343623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7" name="QT_6_BD.48_1#1ac375958?vcp=1&amp;pid=0a6e582ec&amp;color=0,0,0&amp;vtp=1&amp;bbb=1&amp;hb=1"/>
          <p:cNvSpPr/>
          <p:nvPr/>
        </p:nvSpPr>
        <p:spPr>
          <a:xfrm>
            <a:off x="896112" y="39924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（3）材料显示，“全景故宫”已经通过记录不同季节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、不同天气以及不同时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间的故宫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，为古建筑打上了“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时间的烙印”。(   )</a:t>
            </a:r>
            <a:endParaRPr lang="en-US" altLang="zh-CN" sz="2400" dirty="0"/>
          </a:p>
        </p:txBody>
      </p:sp>
      <p:sp>
        <p:nvSpPr>
          <p:cNvPr id="8" name="QT_6_AN.49_1#1ac375958.bracket?vcp=1&amp;pid=0a6e582ec&amp;color=0,0,0&amp;vpa=25&amp;vtp=1"/>
          <p:cNvSpPr/>
          <p:nvPr/>
        </p:nvSpPr>
        <p:spPr>
          <a:xfrm>
            <a:off x="7084981" y="453986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fed0dd99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古诗文、非连续性文本阅读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0_1#6ce9c65f5?sp=1&amp;vcp=1&amp;pid=9c4cde4aa&amp;color=0,0,0&amp;vtp=1&amp;bt=1&amp;bbb=1&amp;hb=1"/>
          <p:cNvSpPr/>
          <p:nvPr/>
        </p:nvSpPr>
        <p:spPr>
          <a:xfrm>
            <a:off x="896112" y="900000"/>
            <a:ext cx="10387584" cy="83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4.右图是文征明的行草作品《千字文》（局部）。玲玲想从“数字文物库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”中</a:t>
            </a:r>
          </a:p>
          <a:p>
            <a:pPr latinLnBrk="1"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检索这幅作品来欣赏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3" name="QO_5_BD.50_2#6ce9c65f5?vcp=1&amp;pid=9c4cde4a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9613" y="1869645"/>
            <a:ext cx="1158873" cy="214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51_1#fafa14257?vcp=1&amp;pid=6ce9c65f5&amp;color=0,0,0&amp;vtp=1&amp;bbb=1&amp;hb=1"/>
          <p:cNvSpPr/>
          <p:nvPr/>
        </p:nvSpPr>
        <p:spPr>
          <a:xfrm>
            <a:off x="896112" y="4142945"/>
            <a:ext cx="10387584" cy="83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（1）她可以在材料三的“搜索”页面进行操作：在“关键字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”一栏输入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</a:p>
          <a:p>
            <a:pPr latinLnBrk="1">
              <a:lnSpc>
                <a:spcPts val="33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在“搜索分类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”一栏选择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最后点击“确认”即可。</a:t>
            </a:r>
            <a:endParaRPr lang="en-US" altLang="zh-CN" sz="2400" dirty="0"/>
          </a:p>
        </p:txBody>
      </p:sp>
      <p:sp>
        <p:nvSpPr>
          <p:cNvPr id="5" name="QB_6_AN.52_1#fafa14257.blank?vcp=1&amp;pid=6ce9c65f5&amp;color=0,0,0&amp;vpa=26&amp;vtp=1&amp;bbb=1&amp;hb=1"/>
          <p:cNvSpPr/>
          <p:nvPr/>
        </p:nvSpPr>
        <p:spPr>
          <a:xfrm>
            <a:off x="896112" y="4110433"/>
            <a:ext cx="10387584" cy="8426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】文征明</a:t>
            </a:r>
            <a:endParaRPr lang="en-US" altLang="zh-CN" sz="2400" dirty="0"/>
          </a:p>
        </p:txBody>
      </p:sp>
      <p:sp>
        <p:nvSpPr>
          <p:cNvPr id="6" name="QB_6_AN.53_1#fafa14257.blank?vcp=1&amp;pid=6ce9c65f5&amp;color=0,0,0&amp;vpa=27&amp;vtp=1&amp;bbb=1"/>
          <p:cNvSpPr/>
          <p:nvPr/>
        </p:nvSpPr>
        <p:spPr>
          <a:xfrm>
            <a:off x="6246780" y="4534486"/>
            <a:ext cx="8302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藏品</a:t>
            </a:r>
            <a:endParaRPr lang="en-US" altLang="zh-CN" sz="2400" dirty="0"/>
          </a:p>
        </p:txBody>
      </p:sp>
      <p:sp>
        <p:nvSpPr>
          <p:cNvPr id="7" name="QB_6_BD.54_1#d4b4c0c64?vcp=1&amp;pid=6ce9c65f5&amp;color=0,0,0&amp;vtp=1&amp;bbb=1&amp;hb=1"/>
          <p:cNvSpPr/>
          <p:nvPr/>
        </p:nvSpPr>
        <p:spPr>
          <a:xfrm>
            <a:off x="896112" y="5019753"/>
            <a:ext cx="10387584" cy="83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（2）玲玲按照步骤操作，搜索出来的结果是“暂无文物信息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”，这表明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</a:p>
          <a:p>
            <a:pPr latinLnBrk="1">
              <a:lnSpc>
                <a:spcPts val="33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6_AN.55_1#d4b4c0c64.blank?vcp=1&amp;pid=6ce9c65f5&amp;color=0,0,0&amp;vpa=28&amp;vtp=1&amp;bbb=1&amp;hb=1"/>
          <p:cNvSpPr/>
          <p:nvPr/>
        </p:nvSpPr>
        <p:spPr>
          <a:xfrm>
            <a:off x="896112" y="4987241"/>
            <a:ext cx="10387584" cy="8426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这幅作品的相关信息还未收录到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“数字文物库”中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90957125?vcp=1&amp;pid=ebe05d92d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（四）“国宝”熊猫（12分）</a:t>
            </a:r>
            <a:endParaRPr lang="en-US" altLang="zh-CN" sz="2600" dirty="0"/>
          </a:p>
        </p:txBody>
      </p:sp>
      <p:sp>
        <p:nvSpPr>
          <p:cNvPr id="3" name="QM_4_BD.56_1#56d836f87?vcp=1&amp;pid=990957125&amp;color=0,0,0&amp;vtp=1&amp;bbb=1&amp;hb=1"/>
          <p:cNvSpPr/>
          <p:nvPr/>
        </p:nvSpPr>
        <p:spPr>
          <a:xfrm>
            <a:off x="896112" y="1284669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大熊猫是我国特有的物种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。它已经在地球上生存了至少800万年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，被誉为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活化石”。据第四次全国大熊猫调查，全国野生大熊猫不足1900只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，主要栖息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在中国四川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、陕西和甘肃等地的山区，是珍稀的国家一级保护动物。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大熊猫以它逗人喜爱的形象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、迟缓有趣的动作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、温和稳重的性情受到了世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界各国人民的喜爱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。我国把大熊猫作为国礼，赠送给亚欧非的友好国家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，人们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都亲切地称它为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“和平友好的使者”。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6_2#56d836f87?vcp=1&amp;pid=990957125&amp;color=0,0,0&amp;vtp=1&amp;bt=1&amp;bbb=1&amp;hb=1"/>
          <p:cNvSpPr/>
          <p:nvPr/>
        </p:nvSpPr>
        <p:spPr>
          <a:xfrm>
            <a:off x="896112" y="208235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熊猫的名字本来是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“猫熊”，意思是“像猫一样的熊”。这一“错误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”是这样造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：1939年，重庆北碚博物馆曾经展出熊猫标本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，说明牌上自右往左写着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猫熊”两字。可是当时报刊的横标题开始习惯自左向右认读。于是，“猫熊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误读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、误写成“熊猫”了。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56_3#56d836f87?vcp=1&amp;pid=990957125&amp;color=0,0,0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2576" y="1380744"/>
            <a:ext cx="7543800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7_1#39bc33048?sp=1&amp;vcp=1&amp;pid=56d836f87&amp;color=0,0,0&amp;vtp=1&amp;bt=1&amp;bbb=1&amp;hb=1"/>
          <p:cNvSpPr/>
          <p:nvPr/>
        </p:nvSpPr>
        <p:spPr>
          <a:xfrm>
            <a:off x="896112" y="23503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1.阅读以上两则材料，请你提出一个问题，并试着解决。（4分）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提出问题：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解决问题：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lang="en-US" altLang="zh-CN" sz="2400" dirty="0"/>
          </a:p>
        </p:txBody>
      </p:sp>
      <p:sp>
        <p:nvSpPr>
          <p:cNvPr id="3" name="QB_5_AN.58_1#39bc33048.blank?vcp=1&amp;pid=56d836f87&amp;color=0,0,0&amp;vpa=29&amp;vtp=1&amp;bbb=1"/>
          <p:cNvSpPr/>
          <p:nvPr/>
        </p:nvSpPr>
        <p:spPr>
          <a:xfrm>
            <a:off x="2351056" y="2881186"/>
            <a:ext cx="88693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示例】“熊猫”的本名是“猫熊”，被人们误读的原因是什么？</a:t>
            </a:r>
            <a:endParaRPr lang="en-US" altLang="zh-CN" sz="2400" spc="-50" dirty="0"/>
          </a:p>
        </p:txBody>
      </p:sp>
      <p:sp>
        <p:nvSpPr>
          <p:cNvPr id="4" name="QB_5_AN.59_1#39bc33048.blank?vcp=1&amp;pid=56d836f87&amp;color=0,0,0&amp;vpa=30&amp;vtp=1&amp;bbb=1&amp;hb=1"/>
          <p:cNvSpPr/>
          <p:nvPr/>
        </p:nvSpPr>
        <p:spPr>
          <a:xfrm>
            <a:off x="896112" y="343998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博物馆的说明牌上自右往左写着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“猫熊”两字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，而当时开始习惯从左向右认读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，所以就误读成了“熊猫”。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0_1#cb0827f8f?vcp=1&amp;pid=56d836f87&amp;color=0,0,0&amp;vtp=1&amp;bt=1&amp;bbb=1"/>
          <p:cNvSpPr/>
          <p:nvPr/>
        </p:nvSpPr>
        <p:spPr>
          <a:xfrm>
            <a:off x="896112" y="900000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2.选择。（8分）</a:t>
            </a:r>
            <a:endParaRPr lang="en-US" altLang="zh-CN" sz="2400" dirty="0"/>
          </a:p>
        </p:txBody>
      </p:sp>
      <p:sp>
        <p:nvSpPr>
          <p:cNvPr id="3" name="QC_6_BD.61_1#9de5a0f1d?vcp=1&amp;vopoq=1&amp;pid=cb0827f8f&amp;color=0,0,0&amp;vtp=1&amp;bbb=1&amp;hb=1"/>
          <p:cNvSpPr/>
          <p:nvPr/>
        </p:nvSpPr>
        <p:spPr>
          <a:xfrm>
            <a:off x="896112" y="1396824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（1）读了材料，我知道了许多关于大熊猫的知识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，以下说法不正确的一项是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)。</a:t>
            </a:r>
            <a:endParaRPr lang="en-US" altLang="zh-CN" sz="2400" dirty="0"/>
          </a:p>
        </p:txBody>
      </p:sp>
      <p:sp>
        <p:nvSpPr>
          <p:cNvPr id="4" name="QC_6_AN.62_1#9de5a0f1d.bracket?vcp=1&amp;vopoq=1&amp;pid=cb0827f8f&amp;color=0,0,0&amp;vpa=31&amp;vtp=1"/>
          <p:cNvSpPr/>
          <p:nvPr/>
        </p:nvSpPr>
        <p:spPr>
          <a:xfrm>
            <a:off x="1217580" y="1893648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6_BD.61_2#9de5a0f1d.choices?vcp=1&amp;vopoq=1&amp;pid=cb0827f8f&amp;color=0,0,0&amp;vtp=1&amp;bbb=1"/>
          <p:cNvSpPr/>
          <p:nvPr/>
        </p:nvSpPr>
        <p:spPr>
          <a:xfrm>
            <a:off x="896112" y="2399489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A.它已经在地球上生存了至少800万年，被誉为“活化石”。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.野生大熊猫主要栖息在中国四川、陕西和甘肃等地的山区。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.其他国家的大熊猫都灭绝了，只有我国的大熊猫还生存着。</a:t>
            </a:r>
            <a:endParaRPr lang="en-US" altLang="zh-CN" sz="2400" dirty="0"/>
          </a:p>
        </p:txBody>
      </p:sp>
      <p:sp>
        <p:nvSpPr>
          <p:cNvPr id="6" name="QC_6_BD.63_1#d623332dd?vcp=1&amp;vopoq=1&amp;pid=cb0827f8f&amp;color=0,0,0&amp;vtp=1&amp;bbb=1"/>
          <p:cNvSpPr/>
          <p:nvPr/>
        </p:nvSpPr>
        <p:spPr>
          <a:xfrm>
            <a:off x="896112" y="3904248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（2）结合材料内容，我知道大熊猫“珍稀”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的原因是(     )。</a:t>
            </a:r>
            <a:endParaRPr lang="en-US" altLang="zh-CN" sz="2400" dirty="0"/>
          </a:p>
        </p:txBody>
      </p:sp>
      <p:sp>
        <p:nvSpPr>
          <p:cNvPr id="7" name="QC_6_AN.64_1#d623332dd.bracket?vcp=1&amp;vopoq=1&amp;pid=cb0827f8f&amp;color=0,0,0&amp;vpa=32&amp;vtp=1"/>
          <p:cNvSpPr/>
          <p:nvPr/>
        </p:nvSpPr>
        <p:spPr>
          <a:xfrm>
            <a:off x="8380381" y="3893072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6_BD.63_2#d623332dd.choices?vcp=1&amp;vopoq=1&amp;pid=cb0827f8f&amp;color=0,0,0&amp;vtp=1&amp;bbb=1"/>
          <p:cNvSpPr/>
          <p:nvPr/>
        </p:nvSpPr>
        <p:spPr>
          <a:xfrm>
            <a:off x="896112" y="4394913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A.它生存了至少800万年，全国野生大熊猫不足1900只。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.大熊猫不但数量非常少，而且全部生活在我们的国家内。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.大熊猫形象可爱，性情温和，受到世界各国人民的喜爱。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5_1#cea5d55d2?vcp=1&amp;vopoq=1&amp;pid=cb0827f8f&amp;color=0,0,0&amp;vtp=1&amp;bt=1&amp;bbb=1"/>
          <p:cNvSpPr/>
          <p:nvPr/>
        </p:nvSpPr>
        <p:spPr>
          <a:xfrm>
            <a:off x="896112" y="18031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（3）材料二从多个方面介绍了大熊猫，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不包括(     )。</a:t>
            </a:r>
            <a:endParaRPr lang="en-US" altLang="zh-CN" sz="2400" dirty="0"/>
          </a:p>
        </p:txBody>
      </p:sp>
      <p:sp>
        <p:nvSpPr>
          <p:cNvPr id="3" name="QC_6_AN.66_1#cea5d55d2.bracket?vcp=1&amp;vopoq=1&amp;pid=cb0827f8f&amp;color=0,0,0&amp;vpa=33&amp;vtp=1"/>
          <p:cNvSpPr/>
          <p:nvPr/>
        </p:nvSpPr>
        <p:spPr>
          <a:xfrm>
            <a:off x="7465981" y="17917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6_BD.65_2#cea5d55d2.choices?vcp=1&amp;vopoq=1&amp;pid=cb0827f8f&amp;color=0,0,0&amp;vtp=1&amp;bbb=1"/>
          <p:cNvSpPr/>
          <p:nvPr/>
        </p:nvSpPr>
        <p:spPr>
          <a:xfrm>
            <a:off x="896112" y="23358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.食物和活动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B.寿命和体重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.生活的环境</a:t>
            </a:r>
            <a:endParaRPr lang="en-US" altLang="zh-CN" sz="2400" dirty="0"/>
          </a:p>
        </p:txBody>
      </p:sp>
      <p:sp>
        <p:nvSpPr>
          <p:cNvPr id="5" name="QC_6_BD.67_1#402b1114c?vcp=1&amp;vopoq=1&amp;pid=cb0827f8f&amp;color=0,0,0&amp;vtp=1&amp;bbb=1"/>
          <p:cNvSpPr/>
          <p:nvPr/>
        </p:nvSpPr>
        <p:spPr>
          <a:xfrm>
            <a:off x="896112" y="287051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下列说法不符合材料内容的是(     )。</a:t>
            </a:r>
            <a:endParaRPr lang="en-US" altLang="zh-CN" sz="2400" dirty="0"/>
          </a:p>
        </p:txBody>
      </p:sp>
      <p:sp>
        <p:nvSpPr>
          <p:cNvPr id="6" name="QC_6_AN.68_1#402b1114c.bracket?vcp=1&amp;vopoq=1&amp;pid=cb0827f8f&amp;color=0,0,0&amp;vpa=34&amp;vtp=1"/>
          <p:cNvSpPr/>
          <p:nvPr/>
        </p:nvSpPr>
        <p:spPr>
          <a:xfrm>
            <a:off x="5941980" y="285908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6_BD.67_2#402b1114c.choices?vcp=1&amp;vopoq=1&amp;pid=cb0827f8f&amp;color=0,0,0&amp;vtp=1&amp;bbb=1"/>
          <p:cNvSpPr/>
          <p:nvPr/>
        </p:nvSpPr>
        <p:spPr>
          <a:xfrm>
            <a:off x="896112" y="341185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A.大熊猫本来的名字是“猫熊”。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.大熊猫刚出生的幼崽有1.5千克。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.大熊猫被人们称为“和平友好的使者”。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808ee57d1?vcp=1&amp;pid=5fed0dd99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8987" y="307625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808ee57d1?vcp=1&amp;pid=5fed0dd99&amp;color=0,0,0&amp;vtp=1&amp;bt=1&amp;bbb=1"/>
          <p:cNvSpPr/>
          <p:nvPr/>
        </p:nvSpPr>
        <p:spPr>
          <a:xfrm>
            <a:off x="896112" y="2911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70分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808ee57d1?vcp=1&amp;pid=5fed0dd99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95358" y="305339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8c21f86f?vcp=1&amp;pid=5fed0dd99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一、读诗人卢纶的两首《塞下曲》，完成练习。（13分）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_1#08db24a7f?vcp=1&amp;pid=28c21f86f&amp;color=0,0,0&amp;vtp=1&amp;bbb=1"/>
              <p:cNvSpPr/>
              <p:nvPr/>
            </p:nvSpPr>
            <p:spPr>
              <a:xfrm>
                <a:off x="896112" y="1317562"/>
                <a:ext cx="10387584" cy="32685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塞下曲（其二）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林暗草惊风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，将军夜引弓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平明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寻白羽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在石棱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中。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塞下曲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（其三）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月黑雁飞高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，单于夜遁逃。</a:t>
                </a:r>
                <a:endParaRPr lang="en-US" altLang="zh-CN" sz="24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欲将轻骑逐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，大雪满弓刀。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M_3_BD.1_1#08db24a7f?vcp=1&amp;pid=28c21f86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" y="1317562"/>
                <a:ext cx="10387584" cy="3268599"/>
              </a:xfrm>
              <a:prstGeom prst="rect">
                <a:avLst/>
              </a:prstGeom>
              <a:blipFill>
                <a:blip r:embed="rId3"/>
                <a:stretch>
                  <a:fillRect b="-5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#08db24a7f?vcp=1&amp;pid=28c21f86f&amp;color=0,0,0&amp;vtp=1&amp;bt=1&amp;bbb=1&amp;hb=1"/>
          <p:cNvSpPr/>
          <p:nvPr/>
        </p:nvSpPr>
        <p:spPr>
          <a:xfrm>
            <a:off x="896112" y="26373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【注释】①惊风：突然被风吹动。②引弓：拉弓。③平明：天刚亮的时候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白羽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：箭杆后部的白色羽毛，这里指箭。⑤没（mò）：陷入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，这里是钻进的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意思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。⑥石棱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（lénɡ）：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石头的棱角。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078b85eb8?vcp=1&amp;vopoq=1&amp;pid=08db24a7f&amp;color=0,0,0&amp;vtp=1&amp;bt=1&amp;bbb=1"/>
          <p:cNvSpPr/>
          <p:nvPr/>
        </p:nvSpPr>
        <p:spPr>
          <a:xfrm>
            <a:off x="896112" y="12545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这两首诗的相同之处是(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3" name="QC_4_AN.3_1#078b85eb8.bracket?vcp=1&amp;vopoq=1&amp;pid=08db24a7f&amp;color=0,0,0&amp;vpa=1&amp;vtp=1"/>
          <p:cNvSpPr/>
          <p:nvPr/>
        </p:nvSpPr>
        <p:spPr>
          <a:xfrm>
            <a:off x="4570380" y="124307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2_2#078b85eb8.choices?vcp=1&amp;vopoq=1&amp;pid=08db24a7f&amp;color=0,0,0&amp;vtp=1&amp;bbb=1"/>
          <p:cNvSpPr/>
          <p:nvPr/>
        </p:nvSpPr>
        <p:spPr>
          <a:xfrm>
            <a:off x="896112" y="179387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A.事件相同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，都是打仗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.地点相同，都是树林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.武器相同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，都有弓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.天气相同，都是下雪</a:t>
            </a:r>
            <a:endParaRPr lang="en-US" altLang="zh-CN" sz="2400" dirty="0"/>
          </a:p>
        </p:txBody>
      </p:sp>
      <p:sp>
        <p:nvSpPr>
          <p:cNvPr id="5" name="QC_4_AS.4_1#078b85eb8?vcp=1&amp;vopoq=1&amp;pid=08db24a7f&amp;color=0,0,0&amp;vtp=1&amp;bbb=1&amp;hb=1"/>
          <p:cNvSpPr/>
          <p:nvPr/>
        </p:nvSpPr>
        <p:spPr>
          <a:xfrm>
            <a:off x="896112" y="289750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本题考查对这两首诗内容的辨析。A项，事件不相同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，《塞下曲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其二）》写的是将军巡视时发生的事。《塞下曲（其三）》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写的是追击敌军。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项，地点不同，《塞下曲（其二）》写的是在树林中，《塞下曲（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其三）》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写的是在边塞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，未提及树林相关景物。D项，天气不同，《塞下曲（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其二）》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，并未写到下雪的事情。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4b94fc279?vcp=1&amp;pid=08db24a7f&amp;color=0,0,0&amp;vtp=1&amp;bt=1&amp;bbb=1&amp;hb=1"/>
          <p:cNvSpPr/>
          <p:nvPr/>
        </p:nvSpPr>
        <p:spPr>
          <a:xfrm>
            <a:off x="896112" y="210286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2.《塞下曲（其三）》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”字写出了戍边将士的果敢与勇猛；“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一句写出了环境的恶劣。两者相衬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，表现了戍边将士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的精神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（6分）</a:t>
            </a:r>
            <a:endParaRPr lang="en-US" altLang="zh-CN" sz="2400" dirty="0"/>
          </a:p>
        </p:txBody>
      </p:sp>
      <p:sp>
        <p:nvSpPr>
          <p:cNvPr id="3" name="QB_4_AN.6_1#4b94fc279.blank?vcp=1&amp;pid=08db24a7f&amp;color=0,0,0&amp;vpa=2&amp;vtp=1"/>
          <p:cNvSpPr/>
          <p:nvPr/>
        </p:nvSpPr>
        <p:spPr>
          <a:xfrm>
            <a:off x="4570380" y="207492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逐</a:t>
            </a:r>
            <a:endParaRPr lang="en-US" altLang="zh-CN" sz="2400" dirty="0"/>
          </a:p>
        </p:txBody>
      </p:sp>
      <p:sp>
        <p:nvSpPr>
          <p:cNvPr id="4" name="QB_4_AN.7_1#4b94fc279.blank?vcp=1&amp;pid=08db24a7f&amp;color=0,0,0&amp;vpa=3&amp;vtp=1&amp;bbb=1&amp;hb=1"/>
          <p:cNvSpPr/>
          <p:nvPr/>
        </p:nvSpPr>
        <p:spPr>
          <a:xfrm>
            <a:off x="896112" y="2074927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大雪满弓刀</a:t>
            </a:r>
            <a:endParaRPr lang="en-US" altLang="zh-CN" sz="2400" dirty="0"/>
          </a:p>
        </p:txBody>
      </p:sp>
      <p:sp>
        <p:nvSpPr>
          <p:cNvPr id="5" name="QB_4_AN.8_1#4b94fc279.blank?vcp=1&amp;pid=08db24a7f&amp;color=0,0,0&amp;vpa=4&amp;vtp=1&amp;bbb=1&amp;hb=1"/>
          <p:cNvSpPr/>
          <p:nvPr/>
        </p:nvSpPr>
        <p:spPr>
          <a:xfrm>
            <a:off x="896112" y="2633727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不怕艰苦、英勇顽强</a:t>
            </a:r>
            <a:endParaRPr lang="en-US" altLang="zh-CN" sz="2400" dirty="0"/>
          </a:p>
        </p:txBody>
      </p:sp>
      <p:sp>
        <p:nvSpPr>
          <p:cNvPr id="6" name="QB_4_BD.9_1#765185b3b?vcp=1&amp;pid=08db24a7f&amp;color=0,0,0&amp;vtp=1&amp;bbb=1&amp;hb=1"/>
          <p:cNvSpPr/>
          <p:nvPr/>
        </p:nvSpPr>
        <p:spPr>
          <a:xfrm>
            <a:off x="896112" y="37585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我知道的边塞诗句还有：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7" name="QB_4_AN.10_1#765185b3b.blank?vcp=1&amp;pid=08db24a7f&amp;color=0,0,0&amp;vpa=5&amp;vtp=1&amp;bbb=1"/>
          <p:cNvSpPr/>
          <p:nvPr/>
        </p:nvSpPr>
        <p:spPr>
          <a:xfrm>
            <a:off x="4570380" y="3730624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【示例】黄沙百战穿金甲</a:t>
            </a:r>
            <a:endParaRPr lang="en-US" altLang="zh-CN" sz="2400" dirty="0"/>
          </a:p>
        </p:txBody>
      </p:sp>
      <p:sp>
        <p:nvSpPr>
          <p:cNvPr id="8" name="QB_4_AN.11_1#765185b3b.blank?vcp=1&amp;pid=08db24a7f&amp;color=0,0,0&amp;vpa=6&amp;vtp=1&amp;bbb=1"/>
          <p:cNvSpPr/>
          <p:nvPr/>
        </p:nvSpPr>
        <p:spPr>
          <a:xfrm>
            <a:off x="8532781" y="3730624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不破楼兰终不还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be05d92d?vcp=1&amp;pid=5fed0dd99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二、阅读与感悟。（57分）</a:t>
            </a:r>
            <a:endParaRPr lang="en-US" altLang="zh-CN" sz="2800" dirty="0"/>
          </a:p>
        </p:txBody>
      </p:sp>
      <p:sp>
        <p:nvSpPr>
          <p:cNvPr id="3" name="C_3_BD#b30f776d5?vcp=1&amp;pid=ebe05d92d&amp;color=0,0,0&amp;vtp=1&amp;bbb=1"/>
          <p:cNvSpPr/>
          <p:nvPr/>
        </p:nvSpPr>
        <p:spPr>
          <a:xfrm>
            <a:off x="896112" y="137780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（一）村夜（15分）</a:t>
            </a:r>
            <a:endParaRPr lang="en-US" altLang="zh-CN" sz="2600" dirty="0"/>
          </a:p>
        </p:txBody>
      </p:sp>
      <p:sp>
        <p:nvSpPr>
          <p:cNvPr id="4" name="QM_4_BD.12_1#ec89070a3?vcp=1&amp;pid=b30f776d5&amp;color=0,0,0&amp;vtp=1&amp;bbb=1"/>
          <p:cNvSpPr/>
          <p:nvPr/>
        </p:nvSpPr>
        <p:spPr>
          <a:xfrm>
            <a:off x="896112" y="176403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［唐］白居易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霜草苍苍虫切切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，村南村北行人绝。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独出门前望野田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，月明荞麦花如雪。</a:t>
            </a:r>
            <a:endParaRPr lang="en-US" altLang="zh-CN" sz="2400" dirty="0"/>
          </a:p>
        </p:txBody>
      </p:sp>
      <p:sp>
        <p:nvSpPr>
          <p:cNvPr id="5" name="QB_5_BD.13_1#418fca6c9?vcp=1&amp;pid=ec89070a3&amp;color=0,0,0&amp;vtp=1&amp;bbb=1"/>
          <p:cNvSpPr/>
          <p:nvPr/>
        </p:nvSpPr>
        <p:spPr>
          <a:xfrm>
            <a:off x="896112" y="340747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1.认真读诗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，这首诗描绘了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季节）的景色。（2分）</a:t>
            </a:r>
            <a:endParaRPr lang="en-US" altLang="zh-CN" sz="2400" dirty="0"/>
          </a:p>
        </p:txBody>
      </p:sp>
      <p:sp>
        <p:nvSpPr>
          <p:cNvPr id="6" name="QB_5_AN.14_1#418fca6c9.blank?vcp=1&amp;pid=ec89070a3&amp;color=0,0,0&amp;vpa=7&amp;vtp=1&amp;bbb=1"/>
          <p:cNvSpPr/>
          <p:nvPr/>
        </p:nvSpPr>
        <p:spPr>
          <a:xfrm>
            <a:off x="4570380" y="335794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秋天</a:t>
            </a:r>
            <a:endParaRPr lang="en-US" altLang="zh-CN" sz="2400" dirty="0"/>
          </a:p>
        </p:txBody>
      </p:sp>
      <p:sp>
        <p:nvSpPr>
          <p:cNvPr id="7" name="QB_5_BD.15_1#950a55bc3?vcp=1&amp;pid=ec89070a3&amp;color=0,0,0&amp;vtp=1&amp;bbb=1&amp;hb=1"/>
          <p:cNvSpPr/>
          <p:nvPr/>
        </p:nvSpPr>
        <p:spPr>
          <a:xfrm>
            <a:off x="896112" y="394881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2.“霜草苍苍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”点出了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的环境特征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；“虫切切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”渲染了夜晚的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村南村北的行人绝迹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，衬托出了诗人内心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的感情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。（6分）</a:t>
            </a:r>
            <a:endParaRPr lang="en-US" altLang="zh-CN" sz="2400" dirty="0"/>
          </a:p>
        </p:txBody>
      </p:sp>
      <p:sp>
        <p:nvSpPr>
          <p:cNvPr id="8" name="QB_5_AN.16_1#950a55bc3.blank?vcp=1&amp;pid=ec89070a3&amp;color=0,0,0&amp;vpa=8&amp;vtp=1&amp;bbb=1"/>
          <p:cNvSpPr/>
          <p:nvPr/>
        </p:nvSpPr>
        <p:spPr>
          <a:xfrm>
            <a:off x="3960780" y="392087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秋色浓重</a:t>
            </a:r>
            <a:endParaRPr lang="en-US" altLang="zh-CN" sz="2400" dirty="0"/>
          </a:p>
        </p:txBody>
      </p:sp>
      <p:sp>
        <p:nvSpPr>
          <p:cNvPr id="9" name="QB_5_AN.17_1#950a55bc3.blank?vcp=1&amp;pid=ec89070a3&amp;color=0,0,0&amp;vpa=9&amp;vtp=1&amp;bbb=1"/>
          <p:cNvSpPr/>
          <p:nvPr/>
        </p:nvSpPr>
        <p:spPr>
          <a:xfrm>
            <a:off x="988980" y="445808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凄清</a:t>
            </a:r>
            <a:endParaRPr lang="en-US" altLang="zh-CN" sz="2400" dirty="0"/>
          </a:p>
        </p:txBody>
      </p:sp>
      <p:sp>
        <p:nvSpPr>
          <p:cNvPr id="10" name="QB_5_AN.18_1#950a55bc3.blank?vcp=1&amp;pid=ec89070a3&amp;color=0,0,0&amp;vpa=10&amp;vtp=1&amp;bbb=1"/>
          <p:cNvSpPr/>
          <p:nvPr/>
        </p:nvSpPr>
        <p:spPr>
          <a:xfrm>
            <a:off x="7770781" y="445808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孤独寂寞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843857b3a?vcp=1&amp;pid=ec89070a3&amp;color=0,0,0&amp;vtp=1&amp;bt=1&amp;bbb=1&amp;hb=1"/>
          <p:cNvSpPr/>
          <p:nvPr/>
        </p:nvSpPr>
        <p:spPr>
          <a:xfrm>
            <a:off x="896112" y="181305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3.“独出门前望野田”一句，将描写对象由村庄转向田野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，展开了另外一幅使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人耳目一新的画面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——“月明荞麦花如雪”，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请用几句话描绘出这幅画面：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B_5_AN.20_1#843857b3a.blank?vcp=1&amp;pid=ec89070a3&amp;color=0,0,0&amp;vpa=11&amp;vtp=1&amp;bbb=1&amp;hb=1"/>
          <p:cNvSpPr/>
          <p:nvPr/>
        </p:nvSpPr>
        <p:spPr>
          <a:xfrm>
            <a:off x="896112" y="2892552"/>
            <a:ext cx="10363200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示例】只见皎洁的月光照着一望无际的荞麦田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，满地的荞麦花简直就像一片晶莹的白雪</a:t>
            </a:r>
            <a:endParaRPr lang="en-US" altLang="zh-CN" sz="2400" dirty="0"/>
          </a:p>
        </p:txBody>
      </p:sp>
      <p:sp>
        <p:nvSpPr>
          <p:cNvPr id="4" name="QB_5_BD.21_1#8bddb9743?vcp=1&amp;pid=ec89070a3&amp;color=0,0,0&amp;vtp=1&amp;bbb=1&amp;hb=1"/>
          <p:cNvSpPr/>
          <p:nvPr/>
        </p:nvSpPr>
        <p:spPr>
          <a:xfrm>
            <a:off x="896112" y="40102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4.诗的前两句和后两句的描写形成强烈的对比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。诗人匠心独运地借自然景物的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变换，写出人物感情由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5" name="QB_5_AN.22_1#8bddb9743.blank?vcp=1&amp;pid=ec89070a3&amp;color=0,0,0&amp;vpa=12&amp;vtp=1&amp;bbb=1"/>
          <p:cNvSpPr/>
          <p:nvPr/>
        </p:nvSpPr>
        <p:spPr>
          <a:xfrm>
            <a:off x="3960780" y="451954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孤独寂寞</a:t>
            </a:r>
            <a:endParaRPr lang="en-US" altLang="zh-CN" sz="2400" dirty="0"/>
          </a:p>
        </p:txBody>
      </p:sp>
      <p:sp>
        <p:nvSpPr>
          <p:cNvPr id="6" name="QB_5_AN.23_1#8bddb9743.blank?vcp=1&amp;pid=ec89070a3&amp;color=0,0,0&amp;vpa=13&amp;vtp=1&amp;bbb=1"/>
          <p:cNvSpPr/>
          <p:nvPr/>
        </p:nvSpPr>
        <p:spPr>
          <a:xfrm>
            <a:off x="5789580" y="451954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兴奋自喜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1197</Words>
  <Application>Microsoft Office PowerPoint</Application>
  <PresentationFormat>宽屏</PresentationFormat>
  <Paragraphs>189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Heiti SC Medium</vt:lpstr>
      <vt:lpstr>Microsoft YaHei Bold</vt:lpstr>
      <vt:lpstr>SimSun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2025-01-21T08:15:07Z</dcterms:created>
  <dcterms:modified xsi:type="dcterms:W3CDTF">2025-01-21T08:23:08Z</dcterms:modified>
  <cp:category/>
  <cp:contentStatus/>
</cp:coreProperties>
</file>