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80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6805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78118c6a040d4d3326#tid=678f493258ebf60009e437c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3_1#962f1e1b7?sp=1&amp;vcp=1&amp;pid=3bd1a709c&amp;color=0,0,0&amp;vtp=1&amp;bt=1&amp;bbb=1&amp;hb=1"/>
          <p:cNvSpPr/>
          <p:nvPr/>
        </p:nvSpPr>
        <p:spPr>
          <a:xfrm>
            <a:off x="896112" y="152101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4.读下面纳米雨衣伞的资料，请你仿照例句，为其设计一条广告语。 （3分）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纳米雨衣伞是雨伞与雨衣的结合体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。纳米雨衣可由纳米雨伞转变而成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，纳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米雨衣又不同于一般的雨衣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，因为纳米雨衣可以保证从头到脚几乎不湿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。因为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纳米材料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，所以纳米雨伞可以一甩即干，雨伞转变为雨衣后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，雨衣也只需穿戴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着轻轻一跳即可全干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：纳米雨衣伞，进屋马上干。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</a:t>
            </a:r>
            <a:endParaRPr lang="en-US" altLang="zh-CN" sz="2400" dirty="0"/>
          </a:p>
        </p:txBody>
      </p:sp>
      <p:sp>
        <p:nvSpPr>
          <p:cNvPr id="3" name="QB_3_AN.14_1#962f1e1b7.blank?vcp=1&amp;pid=3bd1a709c&amp;color=0,0,0&amp;vpa=5&amp;vtp=1&amp;bbb=1"/>
          <p:cNvSpPr/>
          <p:nvPr/>
        </p:nvSpPr>
        <p:spPr>
          <a:xfrm>
            <a:off x="938180" y="4824285"/>
            <a:ext cx="6011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【示例】纳米雨衣伞，给你不一般的感觉。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50_1#f99f85f90?sp=1&amp;vcp=1&amp;pid=3bd1a709c&amp;color=0,0,0&amp;vtp=1&amp;bt=1&amp;bbb=1&amp;hb=1&amp;hltap=1"/>
          <p:cNvSpPr/>
          <p:nvPr/>
        </p:nvSpPr>
        <p:spPr>
          <a:xfrm>
            <a:off x="896112" y="153371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5.平顶山某学校决定周三下午第二节课后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，在一号会议室召开四年级阅读比赛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筹备会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，请四年级各班班长和语文课代表参加。林林是四年级（2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）班的语文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课代表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，因请假未能及时看到此消息，请你将这个消息转告给林林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，提醒他准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时参加会议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。（6分）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放学后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，我给林林打电话，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对林林说：“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endParaRPr lang="en-US" altLang="zh-CN" sz="2400" dirty="0"/>
          </a:p>
        </p:txBody>
      </p:sp>
      <p:sp>
        <p:nvSpPr>
          <p:cNvPr id="3" name="QB_3_AN.51_1#f99f85f90?sp=1&amp;vcp=1&amp;pid=3bd1a709c&amp;color=0,0,0&amp;vtp=1&amp;bt=1&amp;bbb=1&amp;hb=1&amp;hla=1">
            <a:extLst>
              <a:ext uri="{FF2B5EF4-FFF2-40B4-BE49-F238E27FC236}">
                <a16:creationId xmlns:a16="http://schemas.microsoft.com/office/drawing/2014/main" id="{650E3921-B3E9-5227-20BA-7580CEE4E662}"/>
              </a:ext>
            </a:extLst>
          </p:cNvPr>
          <p:cNvSpPr/>
          <p:nvPr/>
        </p:nvSpPr>
        <p:spPr>
          <a:xfrm>
            <a:off x="896112" y="371557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示例】林林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，学校决定周三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下午第二节课后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，在一号会议室召开四年级阅读比赛筹备会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，四年级各班班长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和语文课代表都要参加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你记得准时参加会议哦！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6_1#b8d5172ce?sp=1&amp;vcp=1&amp;pid=3bd1a709c&amp;color=0,0,0&amp;vtp=1&amp;bt=1&amp;bbb=1&amp;hb=1"/>
          <p:cNvSpPr/>
          <p:nvPr/>
        </p:nvSpPr>
        <p:spPr>
          <a:xfrm>
            <a:off x="896112" y="900000"/>
            <a:ext cx="10387584" cy="4970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6.某小学四年级（3）班开展“汉字书写大赛”，有些同学不愿意参加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，因此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班级就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“电脑时代是否需要练字”主题展开了辩论活动。（6分）</a:t>
            </a:r>
            <a:endParaRPr lang="en-US" altLang="zh-CN" sz="2400" dirty="0"/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辩论话题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：电脑时代是否需要练字？</a:t>
            </a:r>
            <a:endParaRPr lang="en-US" altLang="zh-CN" sz="2400" dirty="0"/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反方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endParaRPr lang="en-US" altLang="zh-CN" sz="2400" dirty="0"/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小文的观点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：电脑时代不需要练字。</a:t>
            </a:r>
            <a:endParaRPr lang="en-US" altLang="zh-CN" sz="2400" dirty="0"/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小文的理由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：①科学迅速发展，有了先进的电脑，沟通交流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、发文件快捷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方便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，根本不需要练字；②电脑时代，直接打字交流，快捷又环保。</a:t>
            </a:r>
            <a:endParaRPr lang="en-US" altLang="zh-CN" sz="2400" dirty="0"/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正方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endParaRPr lang="en-US" altLang="zh-CN" sz="2400" dirty="0"/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我的观点：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endParaRPr lang="en-US" altLang="zh-CN" sz="2400" dirty="0"/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我的理由：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</a:t>
            </a:r>
          </a:p>
          <a:p>
            <a:pPr latinLnBrk="1">
              <a:lnSpc>
                <a:spcPts val="3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至少提出两点理由）</a:t>
            </a:r>
            <a:endParaRPr lang="en-US" altLang="zh-CN" sz="2400" dirty="0"/>
          </a:p>
        </p:txBody>
      </p:sp>
      <p:sp>
        <p:nvSpPr>
          <p:cNvPr id="3" name="QB_3_AN.17_1#b8d5172ce.blank?vcp=1&amp;pid=3bd1a709c&amp;color=0,0,0&amp;vpa=6&amp;vtp=1&amp;bbb=1"/>
          <p:cNvSpPr/>
          <p:nvPr/>
        </p:nvSpPr>
        <p:spPr>
          <a:xfrm>
            <a:off x="3046381" y="4526802"/>
            <a:ext cx="29638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电脑时代仍需要练字</a:t>
            </a:r>
            <a:endParaRPr lang="en-US" altLang="zh-CN" sz="2400" dirty="0"/>
          </a:p>
        </p:txBody>
      </p:sp>
      <p:sp>
        <p:nvSpPr>
          <p:cNvPr id="4" name="QB_3_AN.18_1#b8d5172ce.blank?vcp=1&amp;pid=3bd1a709c&amp;color=0,0,0&amp;vpa=7&amp;vtp=1&amp;bbb=1&amp;hb=1"/>
          <p:cNvSpPr/>
          <p:nvPr/>
        </p:nvSpPr>
        <p:spPr>
          <a:xfrm>
            <a:off x="896112" y="4984003"/>
            <a:ext cx="10387584" cy="86188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23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示例】①汉字是我国的传统文化，不能丢失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，练字可以弘扬我国的传统文化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；②练字能修身养性，陶冶情操。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9_1#67dc73b72?sp=1&amp;vcp=1&amp;pid=3bd1a709c&amp;color=0,0,0&amp;vtp=1&amp;bt=1&amp;bbb=1&amp;hb=1"/>
          <p:cNvSpPr/>
          <p:nvPr/>
        </p:nvSpPr>
        <p:spPr>
          <a:xfrm>
            <a:off x="896112" y="90000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7.在主题演讲活动中被评为“演讲之星”的同学将要去公园参观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，请你根据示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意图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，用一段语意连贯的话给同学们描述一条参观路线。（4分）</a:t>
            </a:r>
            <a:endParaRPr lang="en-US" altLang="zh-CN" sz="2400" dirty="0"/>
          </a:p>
        </p:txBody>
      </p:sp>
      <p:pic>
        <p:nvPicPr>
          <p:cNvPr id="3" name="QB_3_BD.19_2#67dc73b72?vcp=1&amp;pid=3bd1a709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6120" y="2068146"/>
            <a:ext cx="5696712" cy="3776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51_3#67dc73b72?vcp=1&amp;pid=3bd1a709c&amp;color=0,0,0&amp;vtp=1&amp;bt=1&amp;bbb=1&amp;hb=1&amp;hltap=1"/>
          <p:cNvSpPr/>
          <p:nvPr/>
        </p:nvSpPr>
        <p:spPr>
          <a:xfrm>
            <a:off x="896112" y="2112963"/>
            <a:ext cx="10387584" cy="26866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3" name="QB_3_AN.50_1#67dc73b72?vcp=1&amp;pid=3bd1a709c&amp;color=0,0,0&amp;vtp=1&amp;bt=1&amp;bbb=1&amp;hb=1&amp;hla=1">
            <a:extLst>
              <a:ext uri="{FF2B5EF4-FFF2-40B4-BE49-F238E27FC236}">
                <a16:creationId xmlns:a16="http://schemas.microsoft.com/office/drawing/2014/main" id="{59F573DD-57A0-5F07-35F2-B66BF2A5A9F7}"/>
              </a:ext>
            </a:extLst>
          </p:cNvPr>
          <p:cNvSpPr/>
          <p:nvPr/>
        </p:nvSpPr>
        <p:spPr>
          <a:xfrm>
            <a:off x="896112" y="2087563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【示例】进了南门，顺着小路直走，就到了天鹅湖。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天鹅湖上有一座小桥。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过了小桥往西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，就来到了月季园。从月季园向北走就到了松林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。由松林继续往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东走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，绕过天鹅湖，就到了民俗馆。参观完民俗馆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，向南走一段路就到了望湖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。出了望湖亭，向西南方向走就是美丽的牡丹园了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。从牡丹园再往西南方向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走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，就又到了南门，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可以从这里离开公园。</a:t>
            </a:r>
            <a:endParaRPr lang="en-US" altLang="zh-CN" sz="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7279ea24?vcp=1&amp;pid=4aa992a10&amp;color=0,0,0&amp;vtp=1&amp;bt=1&amp;bbb=1"/>
          <p:cNvSpPr/>
          <p:nvPr/>
        </p:nvSpPr>
        <p:spPr>
          <a:xfrm>
            <a:off x="896112" y="896112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二、综合实践。（37分）</a:t>
            </a:r>
            <a:endParaRPr lang="en-US" altLang="zh-CN" sz="2800" dirty="0"/>
          </a:p>
        </p:txBody>
      </p:sp>
      <p:sp>
        <p:nvSpPr>
          <p:cNvPr id="3" name="QO_3_BD.20_1#fbeec0ddf?vcp=1&amp;pid=c7279ea24&amp;color=0,0,0&amp;vtp=1&amp;bbb=1&amp;hb=1"/>
          <p:cNvSpPr/>
          <p:nvPr/>
        </p:nvSpPr>
        <p:spPr>
          <a:xfrm>
            <a:off x="896112" y="1317562"/>
            <a:ext cx="10387584" cy="887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1.为了让同学们感受到诗歌的魅力、喜爱诗歌，四年级（1）班开展了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“轻叩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诗歌大门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”的实践活动，让我们跟着一起体验一番吧！ （14分）</a:t>
            </a:r>
            <a:endParaRPr lang="en-US" altLang="zh-CN" sz="2400" dirty="0"/>
          </a:p>
        </p:txBody>
      </p:sp>
      <p:sp>
        <p:nvSpPr>
          <p:cNvPr id="4" name="QC_4_BD.21_1#90b4fb61b?vcp=1&amp;vopoq=1&amp;pid=fbeec0ddf&amp;color=0,0,0&amp;vtp=1&amp;bbb=1&amp;hb=1"/>
          <p:cNvSpPr/>
          <p:nvPr/>
        </p:nvSpPr>
        <p:spPr>
          <a:xfrm>
            <a:off x="896112" y="2247965"/>
            <a:ext cx="10387584" cy="887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（1）各小组搜集了很多诗歌，装订成诗歌作品集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，下面适合作为诗歌集名字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的是(     )。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（3分）</a:t>
            </a:r>
            <a:endParaRPr lang="en-US" altLang="zh-CN" sz="2400" dirty="0"/>
          </a:p>
        </p:txBody>
      </p:sp>
      <p:sp>
        <p:nvSpPr>
          <p:cNvPr id="5" name="QC_4_AN.22_1#90b4fb61b.bracket?vcp=1&amp;vopoq=1&amp;pid=fbeec0ddf&amp;color=0,0,0&amp;vpa=8&amp;vtp=1"/>
          <p:cNvSpPr/>
          <p:nvPr/>
        </p:nvSpPr>
        <p:spPr>
          <a:xfrm>
            <a:off x="1827181" y="2712341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6" name="QC_4_BD.21_2#90b4fb61b.choices?vcp=1&amp;vopoq=1&amp;pid=fbeec0ddf&amp;color=0,0,0&amp;vtp=1&amp;bbb=1"/>
          <p:cNvSpPr/>
          <p:nvPr/>
        </p:nvSpPr>
        <p:spPr>
          <a:xfrm>
            <a:off x="896112" y="3187638"/>
            <a:ext cx="10387584" cy="887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7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.发明创造大比拼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.成长的足迹</a:t>
            </a:r>
            <a:endParaRPr lang="en-US" altLang="zh-CN" sz="2400" dirty="0"/>
          </a:p>
          <a:p>
            <a:pPr latinLnBrk="1">
              <a:lnSpc>
                <a:spcPts val="36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C.画笔写校园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.诗海拾贝</a:t>
            </a:r>
            <a:endParaRPr lang="en-US" altLang="zh-CN" sz="2400" dirty="0"/>
          </a:p>
        </p:txBody>
      </p:sp>
      <p:sp>
        <p:nvSpPr>
          <p:cNvPr id="7" name="QC_4_BD.23_1#e5bbc4c0b?vcp=1&amp;vopoq=1&amp;pid=fbeec0ddf&amp;color=0,0,0&amp;vtp=1&amp;bbb=1&amp;hb=1"/>
          <p:cNvSpPr/>
          <p:nvPr/>
        </p:nvSpPr>
        <p:spPr>
          <a:xfrm>
            <a:off x="896112" y="4127311"/>
            <a:ext cx="10387584" cy="887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（2）某小组将搜集到的诗歌按主题进行归类，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下面归类正确的是(     )。 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8" name="QC_4_AN.24_1#e5bbc4c0b.bracket?vcp=1&amp;vopoq=1&amp;pid=fbeec0ddf&amp;color=0,0,0&amp;vpa=9&amp;vtp=1"/>
          <p:cNvSpPr/>
          <p:nvPr/>
        </p:nvSpPr>
        <p:spPr>
          <a:xfrm>
            <a:off x="9904381" y="4132708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9" name="QC_4_BD.23_2#e5bbc4c0b.choices?vcp=1&amp;vopoq=1&amp;pid=fbeec0ddf&amp;color=0,0,0&amp;vtp=1&amp;bbb=1"/>
          <p:cNvSpPr/>
          <p:nvPr/>
        </p:nvSpPr>
        <p:spPr>
          <a:xfrm>
            <a:off x="896112" y="5066984"/>
            <a:ext cx="10387584" cy="887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7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A.《绿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》——热爱自然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.《在天晴了的时候》——保护动物</a:t>
            </a:r>
            <a:endParaRPr lang="en-US" altLang="zh-CN" sz="2400" dirty="0"/>
          </a:p>
          <a:p>
            <a:pPr latinLnBrk="1">
              <a:lnSpc>
                <a:spcPts val="36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.《白桦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》——赞颂母爱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.《繁星》（一五九）——思念家乡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5_1#ae0c0045c?vcp=1&amp;vopoq=1&amp;pid=fbeec0ddf&amp;color=0,0,0&amp;vtp=1&amp;bt=1&amp;bbb=1&amp;hb=1"/>
          <p:cNvSpPr/>
          <p:nvPr/>
        </p:nvSpPr>
        <p:spPr>
          <a:xfrm>
            <a:off x="896112" y="153136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（3）某小组选择朗诵展示《在天晴了的时候》，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朗诵时应该用(     )的语气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语调读出诗歌表达的情感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 （3分）</a:t>
            </a:r>
            <a:endParaRPr lang="en-US" altLang="zh-CN" sz="2400" dirty="0"/>
          </a:p>
        </p:txBody>
      </p:sp>
      <p:sp>
        <p:nvSpPr>
          <p:cNvPr id="3" name="QC_4_AN.26_1#ae0c0045c.bracket?vcp=1&amp;vopoq=1&amp;pid=fbeec0ddf&amp;color=0,0,0&amp;vpa=10&amp;vtp=1"/>
          <p:cNvSpPr/>
          <p:nvPr/>
        </p:nvSpPr>
        <p:spPr>
          <a:xfrm>
            <a:off x="9599581" y="154152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25_2#ae0c0045c.choices?vcp=1&amp;vopoq=1&amp;pid=fbeec0ddf&amp;color=0,0,0&amp;vtp=1&amp;bbb=1"/>
          <p:cNvSpPr/>
          <p:nvPr/>
        </p:nvSpPr>
        <p:spPr>
          <a:xfrm>
            <a:off x="896112" y="263302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.缓慢沉重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B.舒缓愉悦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C.急促紧张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.兴奋激动</a:t>
            </a:r>
            <a:endParaRPr lang="en-US" altLang="zh-CN" sz="2400" dirty="0"/>
          </a:p>
        </p:txBody>
      </p:sp>
      <p:sp>
        <p:nvSpPr>
          <p:cNvPr id="5" name="QO_4_BD.27_1#27ef0080a?vcp=1&amp;pid=fbeec0ddf&amp;color=0,0,0&amp;vtp=1&amp;bbb=1&amp;hb=1"/>
          <p:cNvSpPr/>
          <p:nvPr/>
        </p:nvSpPr>
        <p:spPr>
          <a:xfrm>
            <a:off x="896112" y="317436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（4）王老师请你担任这次班级实践活动的主持人，请你写一段开场白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，点燃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大家学习诗歌的热情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。（注意书写工整） （5分）</a:t>
            </a:r>
            <a:endParaRPr lang="en-US" altLang="zh-CN" sz="2400" dirty="0"/>
          </a:p>
        </p:txBody>
      </p:sp>
      <p:sp>
        <p:nvSpPr>
          <p:cNvPr id="6" name="QO_4_AN.28_1#27ef0080a?vcp=1&amp;pid=fbeec0ddf&amp;color=0,0,0&amp;vtp=1&amp;bbb=1&amp;hb=1"/>
          <p:cNvSpPr/>
          <p:nvPr/>
        </p:nvSpPr>
        <p:spPr>
          <a:xfrm>
            <a:off x="896112" y="427799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【示例】诗歌，是文字魅力的体现，是生活真谛的流露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，让我们深情地朗诵每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一首诗歌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，体会诗歌带来的奇妙感受吧！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29_1#8523f1bc4?sp=1&amp;vcp=1&amp;pid=c7279ea24&amp;color=0,0,0&amp;vtp=1&amp;bt=1&amp;bbb=1&amp;hb=1"/>
          <p:cNvSpPr/>
          <p:nvPr/>
        </p:nvSpPr>
        <p:spPr>
          <a:xfrm>
            <a:off x="896112" y="207800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2.请从下面图书中选择一本，写一段“推荐寄语”，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以引起读者阅读的兴趣。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要求：写出相关情节，至少运用一个歇后语或名言警句）（5分）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灰尘的旅行》 《海的女儿》 《小英雄雨来》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看看我们的地球》</a:t>
            </a:r>
            <a:endParaRPr lang="en-US" altLang="zh-CN" sz="2400" dirty="0"/>
          </a:p>
        </p:txBody>
      </p:sp>
      <p:sp>
        <p:nvSpPr>
          <p:cNvPr id="3" name="QB_4_BD.30_1#5f5ababdd?vcp=1&amp;pid=8523f1bc4&amp;color=0,0,0&amp;vtp=1&amp;bbb=1"/>
          <p:cNvSpPr/>
          <p:nvPr/>
        </p:nvSpPr>
        <p:spPr>
          <a:xfrm>
            <a:off x="896112" y="426856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所选图书：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4" name="QB_4_AN.31_1#5f5ababdd.blank?vcp=1&amp;pid=8523f1bc4&amp;color=0,0,0&amp;vpa=11&amp;vtp=1&amp;bbb=1"/>
          <p:cNvSpPr/>
          <p:nvPr/>
        </p:nvSpPr>
        <p:spPr>
          <a:xfrm>
            <a:off x="3198780" y="4219035"/>
            <a:ext cx="3573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【示例】《小英雄雨来》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1_1#43793e609?vcp=1&amp;pid=8523f1bc4&amp;color=0,0,0&amp;vtp=1&amp;bt=1&amp;bbb=1&amp;hb=1&amp;hltap=1"/>
          <p:cNvSpPr/>
          <p:nvPr/>
        </p:nvSpPr>
        <p:spPr>
          <a:xfrm>
            <a:off x="896112" y="210140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2）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推荐寄语：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spc="-50" dirty="0"/>
          </a:p>
        </p:txBody>
      </p:sp>
      <p:sp>
        <p:nvSpPr>
          <p:cNvPr id="3" name="QB_4_AN.50_1#43793e609?vcp=1&amp;pid=8523f1bc4&amp;color=0,0,0&amp;vtp=1&amp;bt=1&amp;bbb=1&amp;hb=1&amp;hla=1">
            <a:extLst>
              <a:ext uri="{FF2B5EF4-FFF2-40B4-BE49-F238E27FC236}">
                <a16:creationId xmlns:a16="http://schemas.microsoft.com/office/drawing/2014/main" id="{F011525D-2931-360A-06A7-421FE363F10E}"/>
              </a:ext>
            </a:extLst>
          </p:cNvPr>
          <p:cNvSpPr/>
          <p:nvPr/>
        </p:nvSpPr>
        <p:spPr>
          <a:xfrm>
            <a:off x="896112" y="207600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spc="-5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这本书讲述了抗日战争时期，机智勇敢的小雨来与敌人斗智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斗勇的故事</a:t>
            </a: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。其中，小雨来为了掩护交通员李大叔，勇敢地与鬼子周旋</a:t>
            </a:r>
            <a:r>
              <a:rPr lang="en-US" altLang="zh-CN" sz="2400" b="0" i="0" spc="-5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，情节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紧张刺激</a:t>
            </a: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，令人拍案叫绝。正如俗话所说：“自古英雄出少年</a:t>
            </a:r>
            <a:r>
              <a:rPr lang="en-US" altLang="zh-CN" sz="2400" b="0" i="0" spc="-5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。”小雨来的英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勇事迹无疑是对这句话最好的诠释。这部作品不仅让人感受到浓厚的爱国主义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5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情怀</a:t>
            </a: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，还能激励孩子们勇敢面对困难。一书在手，启迪心灵，</a:t>
            </a:r>
            <a:r>
              <a:rPr lang="en-US" altLang="zh-CN" sz="2400" b="0" i="0" spc="-5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不容错过！</a:t>
            </a:r>
            <a:endParaRPr lang="en-US" altLang="zh-CN" sz="2400" spc="-5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33_1#7fe78a6f9?sp=1&amp;vcp=1&amp;pid=c7279ea24&amp;color=0,0,0&amp;vtp=1&amp;bt=1&amp;bbb=1&amp;hb=1"/>
          <p:cNvSpPr/>
          <p:nvPr/>
        </p:nvSpPr>
        <p:spPr>
          <a:xfrm>
            <a:off x="896112" y="900000"/>
            <a:ext cx="10387584" cy="2166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3.四年级（1）班要举行一次以“禁止校园欺凌”为主题的班会，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请你读材料，</a:t>
            </a:r>
          </a:p>
          <a:p>
            <a:pPr latinLnBrk="1">
              <a:lnSpc>
                <a:spcPts val="35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完成练习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。（18分）</a:t>
            </a:r>
            <a:endParaRPr lang="en-US" altLang="zh-CN" sz="2400" dirty="0"/>
          </a:p>
          <a:p>
            <a:pPr latinLnBrk="1">
              <a:lnSpc>
                <a:spcPts val="35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根据国务院教育督导委员会办公室发布的《关于开展校园欺凌专项治理的</a:t>
            </a:r>
          </a:p>
          <a:p>
            <a:pPr latinLnBrk="1">
              <a:lnSpc>
                <a:spcPts val="35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通知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》，“校园欺凌”即发生在学生之间蓄意或恶意通过肢体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、语言及网络等</a:t>
            </a:r>
          </a:p>
          <a:p>
            <a:pPr latinLnBrk="1">
              <a:lnSpc>
                <a:spcPts val="3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手段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，实施欺负、侮辱造成伤害的行为。</a:t>
            </a:r>
            <a:endParaRPr lang="en-US" altLang="zh-CN" sz="2400" dirty="0"/>
          </a:p>
        </p:txBody>
      </p:sp>
      <p:pic>
        <p:nvPicPr>
          <p:cNvPr id="3" name="QO_3_BD.33_2#7fe78a6f9?vcp=1&amp;pid=c7279ea2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9632" y="3187016"/>
            <a:ext cx="7158832" cy="26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4aa992a10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表达与交流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4_1#fcdf193c1?vcp=1&amp;vopoq=1&amp;pid=7fe78a6f9&amp;color=0,0,0&amp;vtp=1&amp;bt=1&amp;bbb=1&amp;hb=1"/>
          <p:cNvSpPr/>
          <p:nvPr/>
        </p:nvSpPr>
        <p:spPr>
          <a:xfrm>
            <a:off x="896112" y="208381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（1）如果想更充分地了解校园欺凌的内容，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你可以通过哪些渠道搜集资料？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 )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（多选）（3分）</a:t>
            </a:r>
            <a:endParaRPr lang="en-US" altLang="zh-CN" sz="2400" dirty="0"/>
          </a:p>
        </p:txBody>
      </p:sp>
      <p:sp>
        <p:nvSpPr>
          <p:cNvPr id="3" name="QC_4_AN.35_1#fcdf193c1.bracket?vcp=1&amp;vopoq=1&amp;pid=7fe78a6f9&amp;color=0,0,0&amp;vpa=12&amp;vtp=1&amp;bbb=1"/>
          <p:cNvSpPr/>
          <p:nvPr/>
        </p:nvSpPr>
        <p:spPr>
          <a:xfrm>
            <a:off x="1217580" y="2631187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ABD</a:t>
            </a:r>
            <a:endParaRPr lang="en-US" altLang="zh-CN" sz="2400" dirty="0"/>
          </a:p>
        </p:txBody>
      </p:sp>
      <p:sp>
        <p:nvSpPr>
          <p:cNvPr id="4" name="QC_4_BD.34_2#fcdf193c1.choices?vcp=1&amp;vopoq=1&amp;pid=7fe78a6f9&amp;color=0,0,0&amp;vtp=1&amp;bbb=1"/>
          <p:cNvSpPr/>
          <p:nvPr/>
        </p:nvSpPr>
        <p:spPr>
          <a:xfrm>
            <a:off x="896112" y="318547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352421" algn="l"/>
                <a:tab pos="5301742" algn="l"/>
                <a:tab pos="76414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.网络查询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B.查阅相关书籍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C.咨询医生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.观看相关新闻</a:t>
            </a:r>
            <a:endParaRPr lang="en-US" altLang="zh-CN" sz="2400" dirty="0"/>
          </a:p>
        </p:txBody>
      </p:sp>
      <p:sp>
        <p:nvSpPr>
          <p:cNvPr id="5" name="QB_4_BD.36_1#e8a12c499?sp=1&amp;vcp=1&amp;pid=7fe78a6f9&amp;color=0,0,0&amp;vtp=1&amp;bbb=1"/>
          <p:cNvSpPr/>
          <p:nvPr/>
        </p:nvSpPr>
        <p:spPr>
          <a:xfrm>
            <a:off x="896112" y="372681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（2）请你为班会拟一条标语。 （4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</a:t>
            </a:r>
            <a:endParaRPr lang="en-US" altLang="zh-CN" sz="2400" dirty="0"/>
          </a:p>
        </p:txBody>
      </p:sp>
      <p:sp>
        <p:nvSpPr>
          <p:cNvPr id="7" name="QB_4_AN.37_1#e8a12c499.blank?vcp=1&amp;pid=7fe78a6f9&amp;color=0,0,0&amp;vpa=13&amp;vtp=1&amp;bbb=1"/>
          <p:cNvSpPr/>
          <p:nvPr/>
        </p:nvSpPr>
        <p:spPr>
          <a:xfrm>
            <a:off x="938180" y="4236085"/>
            <a:ext cx="448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【示例】远离欺凌，拥抱友谊。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7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8_1#eb6b5cd02?vcp=1&amp;pid=7fe78a6f9&amp;color=0,0,0&amp;vtp=1&amp;bt=1&amp;bbb=1"/>
          <p:cNvSpPr/>
          <p:nvPr/>
        </p:nvSpPr>
        <p:spPr>
          <a:xfrm>
            <a:off x="896112" y="1259332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（3）班级中的同学存在着如下行为，哪些是校园欺凌？画“√”。 （3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①王林发现李明因贪玩没有完成作业，当面批评了他，李明觉得遭到了校园欺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凌。（  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②王芳在一次竞赛中获得了全校第一名，班中的几个女同学偷偷说她是事先知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道了答案，凭她的脑子是不可能得第一名的。(    )</a:t>
            </a:r>
            <a:endParaRPr lang="en-US" altLang="zh-CN" sz="2400" dirty="0"/>
          </a:p>
        </p:txBody>
      </p:sp>
      <p:sp>
        <p:nvSpPr>
          <p:cNvPr id="5" name="QB_4_BD.38_4#eb6b5cd02?sp=1&amp;vcp=1&amp;pid=7fe78a6f9&amp;color=0,0,0&amp;vtp=1&amp;bbb=1&amp;hb=1"/>
          <p:cNvSpPr/>
          <p:nvPr/>
        </p:nvSpPr>
        <p:spPr>
          <a:xfrm>
            <a:off x="896112" y="400265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孙泽很喜欢给比自己弱小的同学起不好听的外号。(    )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在放学路上，大伟打了小林，让他明天给自己50元钱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，因为小林把他的文具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盒弄坏了。(    )</a:t>
            </a:r>
            <a:endParaRPr lang="en-US" altLang="zh-CN" sz="2400" dirty="0"/>
          </a:p>
        </p:txBody>
      </p:sp>
      <p:sp>
        <p:nvSpPr>
          <p:cNvPr id="6" name="QB_4_AN.39_1#eb6b5cd02.bracket?vcp=1&amp;pid=7fe78a6f9&amp;color=0,0,0&amp;vpa=14&amp;vtp=1"/>
          <p:cNvSpPr/>
          <p:nvPr/>
        </p:nvSpPr>
        <p:spPr>
          <a:xfrm>
            <a:off x="7161181" y="348310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  <p:sp>
        <p:nvSpPr>
          <p:cNvPr id="7" name="QB_4_AN.40_1#eb6b5cd02.bracket?vcp=1&amp;pid=7fe78a6f9&amp;color=0,0,0&amp;vpa=15&amp;vtp=1"/>
          <p:cNvSpPr/>
          <p:nvPr/>
        </p:nvSpPr>
        <p:spPr>
          <a:xfrm>
            <a:off x="8075581" y="401281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  <p:sp>
        <p:nvSpPr>
          <p:cNvPr id="8" name="QB_4_AN.41_1#eb6b5cd02.bracket?vcp=1&amp;pid=7fe78a6f9&amp;color=0,0,0&amp;vpa=16&amp;vtp=1"/>
          <p:cNvSpPr/>
          <p:nvPr/>
        </p:nvSpPr>
        <p:spPr>
          <a:xfrm>
            <a:off x="2589181" y="510882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0_1#051c78ac8?vcp=1&amp;pid=7fe78a6f9&amp;color=0,0,0&amp;vtp=1&amp;bt=1&amp;bbb=1&amp;hb=1&amp;hltap=1"/>
          <p:cNvSpPr/>
          <p:nvPr/>
        </p:nvSpPr>
        <p:spPr>
          <a:xfrm>
            <a:off x="896112" y="2093913"/>
            <a:ext cx="10387584" cy="26866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（4）班会结束后，你有怎样的收获？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回家后你会怎样告诉自己的爸爸妈妈？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把要说的内容写下来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 （8分）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3" name="QB_4_AN.51_1#051c78ac8?vcp=1&amp;pid=7fe78a6f9&amp;color=0,0,0&amp;vtp=1&amp;bt=1&amp;bbb=1&amp;hb=1&amp;hla=1">
            <a:extLst>
              <a:ext uri="{FF2B5EF4-FFF2-40B4-BE49-F238E27FC236}">
                <a16:creationId xmlns:a16="http://schemas.microsoft.com/office/drawing/2014/main" id="{6A9B73ED-6005-2E00-7F45-8EAAF9D97A4A}"/>
              </a:ext>
            </a:extLst>
          </p:cNvPr>
          <p:cNvSpPr/>
          <p:nvPr/>
        </p:nvSpPr>
        <p:spPr>
          <a:xfrm>
            <a:off x="896112" y="3178493"/>
            <a:ext cx="10387584" cy="1541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示例】爸爸妈妈，今天我们开了一个“禁止校园欺凌”的班会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，我知道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了校园欺凌对学生的伤害极大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。以后我不会欺负其他的同学，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同学受到欺凌时，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我也会用正确的方式来帮助他。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eeac9d85?vcp=1&amp;pid=4aa992a10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三、请你从下面的作文题目中任选一个进行写作。（30分）</a:t>
            </a:r>
            <a:endParaRPr lang="en-US" altLang="zh-CN" sz="2800" dirty="0"/>
          </a:p>
        </p:txBody>
      </p:sp>
      <p:sp>
        <p:nvSpPr>
          <p:cNvPr id="3" name="QO_3_BD.43_1#f1fe58643?sp=1&amp;vcp=1&amp;pid=5eeac9d85&amp;color=0,0,0&amp;vtp=1&amp;bbb=1&amp;hb=1"/>
          <p:cNvSpPr/>
          <p:nvPr/>
        </p:nvSpPr>
        <p:spPr>
          <a:xfrm>
            <a:off x="896112" y="1317562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1.请以《宝葫芦》为题，按以下提纲编故事：①简单介绍“我”以及“我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”得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到宝葫芦的过程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；②宝葫芦帮助“我”实现三个愿望的经过；③“我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”失去宝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葫芦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，明白道理。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：①以第一人称写，把故事写清楚；②文章内容要赞扬真、善、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美、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勤劳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、勇敢；③字数在450字以上。（请另附作文纸）</a:t>
            </a:r>
            <a:endParaRPr lang="en-US" altLang="zh-CN" sz="2400" dirty="0"/>
          </a:p>
        </p:txBody>
      </p:sp>
      <p:sp>
        <p:nvSpPr>
          <p:cNvPr id="4" name="QO_3_AN.44_1#f1fe58643?vcp=1&amp;pid=5eeac9d85&amp;color=0,0,0&amp;vtp=1&amp;bbb=1"/>
          <p:cNvSpPr/>
          <p:nvPr/>
        </p:nvSpPr>
        <p:spPr>
          <a:xfrm>
            <a:off x="896112" y="40659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5_1#9fc7852a3?sp=1&amp;vcp=1&amp;pid=5eeac9d85&amp;color=0,0,0&amp;vtp=1&amp;bt=1&amp;bbb=1&amp;hb=1"/>
          <p:cNvSpPr/>
          <p:nvPr/>
        </p:nvSpPr>
        <p:spPr>
          <a:xfrm>
            <a:off x="896112" y="900000"/>
            <a:ext cx="10387584" cy="1960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2.你与你喜爱的动物之间一定也发生过有趣的或者令人感动的故事吧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！请以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我与____之间的故事”为题写一篇习作。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：①先补全题目，再写作文；②写出真情实感；③不少于450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字。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请另附作文纸）</a:t>
            </a:r>
            <a:endParaRPr lang="en-US" altLang="zh-CN" sz="2400" dirty="0"/>
          </a:p>
        </p:txBody>
      </p:sp>
      <p:sp>
        <p:nvSpPr>
          <p:cNvPr id="3" name="QO_3_AN.46_1#9fc7852a3?vcp=1&amp;pid=5eeac9d85&amp;color=0,0,0&amp;vtp=1&amp;bbb=1"/>
          <p:cNvSpPr/>
          <p:nvPr/>
        </p:nvSpPr>
        <p:spPr>
          <a:xfrm>
            <a:off x="896112" y="2900060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  <p:sp>
        <p:nvSpPr>
          <p:cNvPr id="4" name="QO_3_BD.47_1#d8fc190ba?sp=1&amp;vcp=1&amp;pid=5eeac9d85&amp;color=0,0,0&amp;vtp=1&amp;bbb=1&amp;hb=1"/>
          <p:cNvSpPr/>
          <p:nvPr/>
        </p:nvSpPr>
        <p:spPr>
          <a:xfrm>
            <a:off x="896112" y="3390725"/>
            <a:ext cx="10387584" cy="1960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3.假如你们班来了一位新班主任，他想尽快熟悉班里的同学，请你以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《我的自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画像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》为题，向班主任介绍自己，让他更好地了解你。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：①以第一人称写，内容要真实、可信；②突出自己的特点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，可用具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体的事例说明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；③书写规范、整洁，不少于450字。（请另附作文纸）</a:t>
            </a:r>
            <a:endParaRPr lang="en-US" altLang="zh-CN" sz="2400" dirty="0"/>
          </a:p>
        </p:txBody>
      </p:sp>
      <p:sp>
        <p:nvSpPr>
          <p:cNvPr id="5" name="QO_3_AN.48_1#d8fc190ba?vcp=1&amp;pid=5eeac9d85&amp;color=0,0,0&amp;vtp=1&amp;bbb=1"/>
          <p:cNvSpPr/>
          <p:nvPr/>
        </p:nvSpPr>
        <p:spPr>
          <a:xfrm>
            <a:off x="896112" y="5390784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3435d17a8?vcp=1&amp;pid=4aa992a10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2787" y="3076258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3435d17a8?vcp=1&amp;pid=4aa992a10&amp;color=0,0,0&amp;vtp=1&amp;bt=1&amp;bbb=1"/>
          <p:cNvSpPr/>
          <p:nvPr/>
        </p:nvSpPr>
        <p:spPr>
          <a:xfrm>
            <a:off x="896112" y="291166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100分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lang="en-US" altLang="zh-CN" sz="100" dirty="0"/>
          </a:p>
        </p:txBody>
      </p:sp>
      <p:pic>
        <p:nvPicPr>
          <p:cNvPr id="4" name="P_2_BD#3435d17a8?vcp=1&amp;pid=4aa992a10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9158" y="3053398"/>
            <a:ext cx="274320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bd1a709c?vcp=1&amp;pid=4aa992a10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一、口语交际。（33分）</a:t>
            </a:r>
            <a:endParaRPr lang="en-US" altLang="zh-CN" sz="2800" dirty="0"/>
          </a:p>
        </p:txBody>
      </p:sp>
      <p:sp>
        <p:nvSpPr>
          <p:cNvPr id="3" name="QB_3_BD.1_1#02f2dd9dc?sp=1&amp;vcp=1&amp;pid=3bd1a709c&amp;color=0,0,0&amp;vtp=1&amp;bbb=1&amp;hb=1"/>
          <p:cNvSpPr/>
          <p:nvPr/>
        </p:nvSpPr>
        <p:spPr>
          <a:xfrm>
            <a:off x="896112" y="1317562"/>
            <a:ext cx="10387584" cy="4470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1.阅读下面新闻，根据提示将对话补充完整。（4分）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据新华社报道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：4月25日20时59分，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搭载神舟十八号载人飞船的长征二号F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遥十八运载火箭在酒泉卫星发射中心点火发射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，约10分钟后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，神舟十八号载人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飞船与火箭成功分离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，进入预定轨道。目前，航天员乘组状态良好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，发射取得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圆满成功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：读以上新闻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，我发现新闻来源于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；同时我发现这则新闻缺少标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题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，我能结合新闻的主要内容，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给新闻拟个合适的标题：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4" name="QB_3_AN.2_1#02f2dd9dc.blank?vcp=1&amp;pid=3bd1a709c&amp;color=0,0,0&amp;vpa=1&amp;vtp=1&amp;bbb=1"/>
          <p:cNvSpPr/>
          <p:nvPr/>
        </p:nvSpPr>
        <p:spPr>
          <a:xfrm>
            <a:off x="6094380" y="4083622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新华社</a:t>
            </a:r>
            <a:endParaRPr lang="en-US" altLang="zh-CN" sz="2400" dirty="0"/>
          </a:p>
        </p:txBody>
      </p:sp>
      <p:sp>
        <p:nvSpPr>
          <p:cNvPr id="5" name="QB_3_AN.3_1#02f2dd9dc.blank?vcp=1&amp;pid=3bd1a709c&amp;color=0,0,0&amp;vpa=2&amp;vtp=1&amp;bbb=1&amp;hb=1"/>
          <p:cNvSpPr/>
          <p:nvPr/>
        </p:nvSpPr>
        <p:spPr>
          <a:xfrm>
            <a:off x="896112" y="4642422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《神舟十八号载人飞船成功发射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50_1#02f2dd9dc?sp=1&amp;vcp=1&amp;pid=3bd1a709c&amp;color=0,0,0&amp;vtp=1&amp;bbb=1&amp;hb=1&amp;hltap=1">
            <a:extLst>
              <a:ext uri="{FF2B5EF4-FFF2-40B4-BE49-F238E27FC236}">
                <a16:creationId xmlns:a16="http://schemas.microsoft.com/office/drawing/2014/main" id="{8D53C95D-4166-21F2-95EE-0C1FC025F045}"/>
              </a:ext>
            </a:extLst>
          </p:cNvPr>
          <p:cNvSpPr/>
          <p:nvPr/>
        </p:nvSpPr>
        <p:spPr>
          <a:xfrm>
            <a:off x="896112" y="1818323"/>
            <a:ext cx="10387584" cy="32454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老师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：为大家点赞！把握新闻的准确性很重要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，读了这则新闻你们有什么想说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我：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3" name="QB_3_AN.51_1#02f2dd9dc?sp=1&amp;vcp=1&amp;pid=3bd1a709c&amp;color=0,0,0&amp;vtp=1&amp;bbb=1&amp;hb=1&amp;hla=1">
            <a:extLst>
              <a:ext uri="{FF2B5EF4-FFF2-40B4-BE49-F238E27FC236}">
                <a16:creationId xmlns:a16="http://schemas.microsoft.com/office/drawing/2014/main" id="{1E50FA86-2E8B-484C-606E-25F38777629F}"/>
              </a:ext>
            </a:extLst>
          </p:cNvPr>
          <p:cNvSpPr/>
          <p:nvPr/>
        </p:nvSpPr>
        <p:spPr>
          <a:xfrm>
            <a:off x="896112" y="2905442"/>
            <a:ext cx="10387584" cy="2074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示例】看到神舟十八号载人飞船成功发射的消息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，我的内心充满了骄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傲和自豪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!这是我国航天事业的又一伟大成就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，彰显了我国航天科技的强大实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力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。祝愿航天员们顺利完成任务，期待他们平安归来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，也希望我国的航天事业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能够不断取得新的突破和成就!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6031234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AS.4_1#02f2dd9dc?vcp=1&amp;pid=3bd1a709c&amp;color=0,0,0&amp;vtp=1&amp;bt=1&amp;bbb=1&amp;hb=1"/>
          <p:cNvSpPr/>
          <p:nvPr/>
        </p:nvSpPr>
        <p:spPr>
          <a:xfrm>
            <a:off x="896112" y="236302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本题考查口语交际。新闻的来源通常是权威的通讯社、报社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、电视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台等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，从新闻中可知，这则新闻由新华社报道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，然后根据新闻内容概括出一个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简洁明了的标题即可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。对于“我”的回答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，要从对我国航天事业的成就感到自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豪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、对航天员的敬佩、对航天科技发展的期待等方面去思考和组织语言。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50_1#11b08475e?sp=1&amp;vcp=1&amp;pid=3bd1a709c&amp;color=0,0,0&amp;vtp=1&amp;bt=1&amp;bbb=1&amp;hb=1"/>
          <p:cNvSpPr/>
          <p:nvPr/>
        </p:nvSpPr>
        <p:spPr>
          <a:xfrm>
            <a:off x="896112" y="900000"/>
            <a:ext cx="10387584" cy="900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2.马上到暑假了，很多同学想在暑假去锻炼一下自己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，下面是学校社团的招聘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。（6分）</a:t>
            </a:r>
            <a:endParaRPr lang="en-US" altLang="zh-CN" sz="2400" dirty="0"/>
          </a:p>
        </p:txBody>
      </p:sp>
      <p:graphicFrame>
        <p:nvGraphicFramePr>
          <p:cNvPr id="7" name="QB_3_BD.50_2#11b08475e?colgroup=33&amp;vcp=1&amp;pid=3bd1a709c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560762"/>
              </p:ext>
            </p:extLst>
          </p:nvPr>
        </p:nvGraphicFramePr>
        <p:xfrm>
          <a:off x="896112" y="1935813"/>
          <a:ext cx="10387584" cy="970153"/>
        </p:xfrm>
        <a:graphic>
          <a:graphicData uri="http://schemas.openxmlformats.org/drawingml/2006/table">
            <a:tbl>
              <a:tblPr/>
              <a:tblGrid>
                <a:gridCol w="10387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70153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现在本社团准备开展新活动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需要多加宣传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特招暑假宣传员数名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分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发宣传单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健谈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身体健康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勤劳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能吃苦者优先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B_3_BD.50_3#11b08475e?vcp=1&amp;pid=3bd1a709c&amp;color=0,0,0&amp;vtp=1&amp;bbb=1&amp;hb=1&amp;hltap=1"/>
          <p:cNvSpPr/>
          <p:nvPr/>
        </p:nvSpPr>
        <p:spPr>
          <a:xfrm>
            <a:off x="896112" y="3040713"/>
            <a:ext cx="10387584" cy="28168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浩浩也想成为一名宣传员，请你帮他写一份自我介绍吧！</a:t>
            </a:r>
            <a:endParaRPr lang="en-US" altLang="zh-CN" sz="2400" dirty="0"/>
          </a:p>
          <a:p>
            <a:pPr latinLnBrk="1">
              <a:lnSpc>
                <a:spcPts val="38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3" name="QB_3_AN.51_1#11b08475e?vcp=1&amp;pid=3bd1a709c&amp;color=0,0,0&amp;vtp=1&amp;bbb=1&amp;hb=1&amp;hla=1">
            <a:extLst>
              <a:ext uri="{FF2B5EF4-FFF2-40B4-BE49-F238E27FC236}">
                <a16:creationId xmlns:a16="http://schemas.microsoft.com/office/drawing/2014/main" id="{0B853DE5-6DEB-1773-0A62-751ED9F31AD2}"/>
              </a:ext>
            </a:extLst>
          </p:cNvPr>
          <p:cNvSpPr/>
          <p:nvPr/>
        </p:nvSpPr>
        <p:spPr>
          <a:xfrm>
            <a:off x="896112" y="3503501"/>
            <a:ext cx="10387584" cy="23478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示例】尊敬的招聘负责人，你好!我叫浩浩，今年10岁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，我是一个性格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开朗的人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，曾在口才班学习过，善于和别人交流。我已经放暑假了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，想利用暑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假的时间锻炼一下自己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。我一直秉持着勤劳和吃苦耐劳的精神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，在学校组织的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各项活动中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，我总是积极参与，不怕困难，努力完成各项任务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。看到你们的招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聘要求后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，我觉得这份工作很适合我，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所以前来应聘。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AS.6_1#11b08475e?vcp=1&amp;pid=3bd1a709c&amp;color=0,0,0&amp;vtp=1&amp;bt=1&amp;bbb=1&amp;hb=1"/>
          <p:cNvSpPr/>
          <p:nvPr/>
        </p:nvSpPr>
        <p:spPr>
          <a:xfrm>
            <a:off x="896112" y="208870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本题考查口语交际。首先，浩浩可以简单地介绍自己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，然后表达对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社团活动的兴趣和热情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。接下来，浩浩应该突出自己的个人品质，如健谈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、身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体健康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、勤劳、能吃苦，这些品质与招聘要求相匹配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。他可以提供具体事例来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证明自己的这些品质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，比如参加过的体育活动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、志愿者经历或是在学校中的积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极表现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7_1#be2b5faa8?sp=1&amp;vcp=1&amp;pid=3bd1a709c&amp;color=0,0,0&amp;vtp=1&amp;bt=1&amp;bbb=1&amp;hb=1"/>
          <p:cNvSpPr/>
          <p:nvPr/>
        </p:nvSpPr>
        <p:spPr>
          <a:xfrm>
            <a:off x="896112" y="900000"/>
            <a:ext cx="10387584" cy="2912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3.下面是四年级（1）班关于“怎样与朋友相处”的讨论记录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，你认为谁的意</a:t>
            </a:r>
          </a:p>
          <a:p>
            <a:pPr latinLnBrk="1"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见不合理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？仔细阅读后，回答问题。（4分）</a:t>
            </a:r>
            <a:endParaRPr lang="en-US" altLang="zh-CN" sz="2400" dirty="0"/>
          </a:p>
          <a:p>
            <a:pPr latinLnBrk="1"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要站在朋友的角度来考虑问题。（泽泽）</a:t>
            </a:r>
            <a:endParaRPr lang="en-US" altLang="zh-CN" sz="2400" dirty="0"/>
          </a:p>
          <a:p>
            <a:pPr latinLnBrk="1"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“言必信，行必果”，答应朋友的事要说到做到。（壮壮）</a:t>
            </a:r>
            <a:endParaRPr lang="en-US" altLang="zh-CN" sz="2400" dirty="0"/>
          </a:p>
          <a:p>
            <a:pPr latinLnBrk="1"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要包容朋友的缺点，朋友犯了错误一定要为他保守秘密。（盼盼）</a:t>
            </a:r>
            <a:endParaRPr lang="en-US" altLang="zh-CN" sz="2400" dirty="0"/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朋友之间要互相尊重，不要打听朋友的隐私。（倩倩）</a:t>
            </a:r>
            <a:endParaRPr lang="en-US" altLang="zh-CN" sz="2400" dirty="0"/>
          </a:p>
        </p:txBody>
      </p:sp>
      <p:sp>
        <p:nvSpPr>
          <p:cNvPr id="3" name="QB_4_BD.8_1#f4b04ec55?vcp=1&amp;pid=be2b5faa8&amp;color=0,0,0&amp;vtp=1&amp;bbb=1&amp;hb=1"/>
          <p:cNvSpPr/>
          <p:nvPr/>
        </p:nvSpPr>
        <p:spPr>
          <a:xfrm>
            <a:off x="896112" y="3870149"/>
            <a:ext cx="10387584" cy="931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）我认为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写名字）的意见不合理，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可以这样改：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</a:t>
            </a:r>
            <a:endParaRPr lang="en-US" altLang="zh-CN" sz="2400" dirty="0"/>
          </a:p>
        </p:txBody>
      </p:sp>
      <p:sp>
        <p:nvSpPr>
          <p:cNvPr id="4" name="QB_4_AN.9_1#f4b04ec55.blank?vcp=1&amp;pid=be2b5faa8&amp;color=0,0,0&amp;vpa=3&amp;vtp=1&amp;bbb=1"/>
          <p:cNvSpPr/>
          <p:nvPr/>
        </p:nvSpPr>
        <p:spPr>
          <a:xfrm>
            <a:off x="2589181" y="3833573"/>
            <a:ext cx="8302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盼盼</a:t>
            </a:r>
            <a:endParaRPr lang="en-US" altLang="zh-CN" sz="2400" dirty="0"/>
          </a:p>
        </p:txBody>
      </p:sp>
      <p:sp>
        <p:nvSpPr>
          <p:cNvPr id="5" name="QB_4_AN.10_1#f4b04ec55.blank?vcp=1&amp;pid=be2b5faa8&amp;color=0,0,0&amp;vpa=4&amp;vtp=1&amp;bbb=1&amp;hb=1"/>
          <p:cNvSpPr/>
          <p:nvPr/>
        </p:nvSpPr>
        <p:spPr>
          <a:xfrm>
            <a:off x="896112" y="3833573"/>
            <a:ext cx="10387584" cy="93865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35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】要包容朋友的缺点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，朋友犯了错误，要委婉地指出来。</a:t>
            </a:r>
            <a:endParaRPr lang="en-US" altLang="zh-CN" sz="2400" dirty="0"/>
          </a:p>
        </p:txBody>
      </p:sp>
      <p:sp>
        <p:nvSpPr>
          <p:cNvPr id="6" name="QO_4_BD.11_1#73317e6c8?vcp=1&amp;pid=be2b5faa8&amp;color=0,0,0&amp;vtp=1&amp;bbb=1"/>
          <p:cNvSpPr/>
          <p:nvPr/>
        </p:nvSpPr>
        <p:spPr>
          <a:xfrm>
            <a:off x="896112" y="4860939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（2）你觉得朋友之间该如何相处呢？请你再写出两点。</a:t>
            </a:r>
            <a:endParaRPr lang="en-US" altLang="zh-CN" sz="2400" dirty="0"/>
          </a:p>
        </p:txBody>
      </p:sp>
      <p:sp>
        <p:nvSpPr>
          <p:cNvPr id="7" name="QO_4_AN.12_1#73317e6c8?vcp=1&amp;pid=be2b5faa8&amp;color=0,0,0&amp;vtp=1&amp;bbb=1"/>
          <p:cNvSpPr/>
          <p:nvPr/>
        </p:nvSpPr>
        <p:spPr>
          <a:xfrm>
            <a:off x="896112" y="5360557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【示例】朋友之间应该相互信任；朋友之间要相互分享快乐。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1216</Words>
  <Application>Microsoft Office PowerPoint</Application>
  <PresentationFormat>宽屏</PresentationFormat>
  <Paragraphs>212</Paragraphs>
  <Slides>25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1" baseType="lpstr">
      <vt:lpstr>Heiti SC Medium</vt:lpstr>
      <vt:lpstr>Microsoft YaHei Bold</vt:lpstr>
      <vt:lpstr>SimSun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2025-01-21T08:15:06Z</dcterms:created>
  <dcterms:modified xsi:type="dcterms:W3CDTF">2025-01-21T08:22:57Z</dcterms:modified>
  <cp:category/>
  <cp:contentStatus/>
</cp:coreProperties>
</file>