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85" r:id="rId6"/>
    <p:sldId id="260" r:id="rId7"/>
    <p:sldId id="261" r:id="rId8"/>
    <p:sldId id="286" r:id="rId9"/>
    <p:sldId id="262" r:id="rId10"/>
    <p:sldId id="263" r:id="rId11"/>
    <p:sldId id="287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8" r:id="rId33"/>
    <p:sldId id="284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196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78118c6a040d4d3326#tid=678f493258ebf60009e437d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_1#55d6b5d67?sp=1&amp;vcp=1&amp;pid=ba2232166&amp;color=0,0,0&amp;vtp=1&amp;bt=1&amp;bbb=1"/>
          <p:cNvSpPr/>
          <p:nvPr/>
        </p:nvSpPr>
        <p:spPr>
          <a:xfrm>
            <a:off x="896112" y="16335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（1）请根据拼音提示，将需要填入的词语，工整地写在田字格中。（5分）</a:t>
            </a:r>
            <a:endParaRPr lang="en-US" altLang="zh-CN" sz="2400" dirty="0"/>
          </a:p>
        </p:txBody>
      </p:sp>
      <p:pic>
        <p:nvPicPr>
          <p:cNvPr id="3" name="QB_6_BD.14_2#55d6b5d67?vcp=1&amp;pid=ba2232166&amp;color=0,0,0&amp;tib=255,255,255&amp;vip=9#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2245392"/>
            <a:ext cx="4928616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AN.15_1#55d6b5d67.blank?vcp=1&amp;pid=ba2232166&amp;color=0,0,0&amp;vpa=9&amp;vtp=1"/>
          <p:cNvSpPr/>
          <p:nvPr/>
        </p:nvSpPr>
        <p:spPr>
          <a:xfrm>
            <a:off x="950976" y="2281968"/>
            <a:ext cx="621792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战</a:t>
            </a:r>
            <a:endParaRPr lang="en-US" altLang="zh-CN" sz="2400" dirty="0"/>
          </a:p>
        </p:txBody>
      </p:sp>
      <p:sp>
        <p:nvSpPr>
          <p:cNvPr id="5" name="QB_6_AN.16_1#55d6b5d67.blank?vcp=1&amp;pid=ba2232166&amp;color=0,0,0&amp;vpa=10&amp;vtp=1"/>
          <p:cNvSpPr/>
          <p:nvPr/>
        </p:nvSpPr>
        <p:spPr>
          <a:xfrm>
            <a:off x="1682496" y="2291112"/>
            <a:ext cx="640080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场</a:t>
            </a:r>
            <a:endParaRPr lang="en-US" altLang="zh-CN" sz="2400" dirty="0"/>
          </a:p>
        </p:txBody>
      </p:sp>
      <p:sp>
        <p:nvSpPr>
          <p:cNvPr id="6" name="QB_6_AN.17_1#55d6b5d67.blank?vcp=1&amp;pid=ba2232166&amp;color=0,0,0&amp;vpa=11&amp;vtp=1"/>
          <p:cNvSpPr/>
          <p:nvPr/>
        </p:nvSpPr>
        <p:spPr>
          <a:xfrm>
            <a:off x="2697480" y="2272824"/>
            <a:ext cx="62179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枪</a:t>
            </a:r>
            <a:endParaRPr lang="en-US" altLang="zh-CN" sz="2400" dirty="0"/>
          </a:p>
        </p:txBody>
      </p:sp>
      <p:sp>
        <p:nvSpPr>
          <p:cNvPr id="7" name="QB_6_AN.18_1#55d6b5d67.blank?vcp=1&amp;pid=ba2232166&amp;color=0,0,0&amp;vpa=12&amp;vtp=1"/>
          <p:cNvSpPr/>
          <p:nvPr/>
        </p:nvSpPr>
        <p:spPr>
          <a:xfrm>
            <a:off x="3410712" y="2291112"/>
            <a:ext cx="640080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弹</a:t>
            </a:r>
            <a:endParaRPr lang="en-US" altLang="zh-CN" sz="2400" dirty="0"/>
          </a:p>
        </p:txBody>
      </p:sp>
      <p:sp>
        <p:nvSpPr>
          <p:cNvPr id="8" name="QB_6_AN.19_1#55d6b5d67.blank?vcp=1&amp;pid=ba2232166&amp;color=0,0,0&amp;vpa=13&amp;vtp=1"/>
          <p:cNvSpPr/>
          <p:nvPr/>
        </p:nvSpPr>
        <p:spPr>
          <a:xfrm>
            <a:off x="4407408" y="2291112"/>
            <a:ext cx="649224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聚</a:t>
            </a:r>
            <a:endParaRPr lang="en-US" altLang="zh-CN" sz="2400" dirty="0"/>
          </a:p>
        </p:txBody>
      </p:sp>
      <p:sp>
        <p:nvSpPr>
          <p:cNvPr id="9" name="QB_6_AN.20_1#55d6b5d67.blank?vcp=1&amp;pid=ba2232166&amp;color=0,0,0&amp;vpa=14&amp;vtp=1"/>
          <p:cNvSpPr/>
          <p:nvPr/>
        </p:nvSpPr>
        <p:spPr>
          <a:xfrm>
            <a:off x="5157216" y="2309400"/>
            <a:ext cx="603504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集</a:t>
            </a:r>
            <a:endParaRPr lang="en-US" altLang="zh-CN" sz="2400" dirty="0"/>
          </a:p>
        </p:txBody>
      </p:sp>
      <p:sp>
        <p:nvSpPr>
          <p:cNvPr id="10" name="QB_6_AN.21_1#55d6b5d67.blank?vcp=1&amp;pid=ba2232166&amp;color=0,0,0&amp;vpa=15&amp;vtp=1"/>
          <p:cNvSpPr/>
          <p:nvPr/>
        </p:nvSpPr>
        <p:spPr>
          <a:xfrm>
            <a:off x="1600200" y="3315240"/>
            <a:ext cx="640080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凌</a:t>
            </a:r>
            <a:endParaRPr lang="en-US" altLang="zh-CN" sz="2400" dirty="0"/>
          </a:p>
        </p:txBody>
      </p:sp>
      <p:sp>
        <p:nvSpPr>
          <p:cNvPr id="11" name="QB_6_AN.22_1#55d6b5d67.blank?vcp=1&amp;pid=ba2232166&amp;color=0,0,0&amp;vpa=16&amp;vtp=1"/>
          <p:cNvSpPr/>
          <p:nvPr/>
        </p:nvSpPr>
        <p:spPr>
          <a:xfrm>
            <a:off x="2322576" y="3333528"/>
            <a:ext cx="603504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晨</a:t>
            </a:r>
            <a:endParaRPr lang="en-US" altLang="zh-CN" sz="2400" dirty="0"/>
          </a:p>
        </p:txBody>
      </p:sp>
      <p:sp>
        <p:nvSpPr>
          <p:cNvPr id="12" name="QB_6_AN.23_1#55d6b5d67.blank?vcp=1&amp;pid=ba2232166&amp;color=0,0,0&amp;vpa=17&amp;vtp=1"/>
          <p:cNvSpPr/>
          <p:nvPr/>
        </p:nvSpPr>
        <p:spPr>
          <a:xfrm>
            <a:off x="3758184" y="3333528"/>
            <a:ext cx="621792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介</a:t>
            </a:r>
            <a:endParaRPr lang="en-US" altLang="zh-CN" sz="2400" dirty="0"/>
          </a:p>
        </p:txBody>
      </p:sp>
      <p:sp>
        <p:nvSpPr>
          <p:cNvPr id="13" name="QB_6_AN.24_1#55d6b5d67.blank?vcp=1&amp;pid=ba2232166&amp;color=0,0,0&amp;vpa=18&amp;vtp=1"/>
          <p:cNvSpPr/>
          <p:nvPr/>
        </p:nvSpPr>
        <p:spPr>
          <a:xfrm>
            <a:off x="4489704" y="3333528"/>
            <a:ext cx="640080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绍</a:t>
            </a:r>
            <a:endParaRPr lang="en-US" altLang="zh-CN" sz="2400" dirty="0"/>
          </a:p>
        </p:txBody>
      </p:sp>
      <p:sp>
        <p:nvSpPr>
          <p:cNvPr id="14" name="QO_6_BD.25_1#a753c5a90?vcp=1&amp;pid=ba2232166&amp;color=0,0,0&amp;vtp=1&amp;bbb=1"/>
          <p:cNvSpPr/>
          <p:nvPr/>
        </p:nvSpPr>
        <p:spPr>
          <a:xfrm>
            <a:off x="896112" y="41757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（2）请在横线上郑重地写下这位英雄的名字。（1分）</a:t>
            </a:r>
            <a:endParaRPr lang="en-US" altLang="zh-CN" sz="2400" dirty="0"/>
          </a:p>
        </p:txBody>
      </p:sp>
      <p:sp>
        <p:nvSpPr>
          <p:cNvPr id="15" name="QO_6_AN.26_1#a753c5a90?vcp=1&amp;pid=ba2232166&amp;color=0,0,0&amp;vtp=1&amp;bbb=1"/>
          <p:cNvSpPr/>
          <p:nvPr/>
        </p:nvSpPr>
        <p:spPr>
          <a:xfrm>
            <a:off x="896112" y="47156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黄继光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2_1#d6d2ce407?vcp=1&amp;pid=ba2232166&amp;color=0,0,0&amp;vtp=1&amp;bbb=1&amp;hb=1&amp;hltap=1">
            <a:extLst>
              <a:ext uri="{FF2B5EF4-FFF2-40B4-BE49-F238E27FC236}">
                <a16:creationId xmlns:a16="http://schemas.microsoft.com/office/drawing/2014/main" id="{64145824-4E7C-D00A-C736-53548DFBC5A7}"/>
              </a:ext>
            </a:extLst>
          </p:cNvPr>
          <p:cNvSpPr/>
          <p:nvPr/>
        </p:nvSpPr>
        <p:spPr>
          <a:xfrm>
            <a:off x="896112" y="23757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）你心目中的英雄是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请你分别从事迹、品质和你对他（她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敬佩三方面写一写这位英雄人物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3" name="QB_6_AN.71_1#d6d2ce407?vcp=1&amp;pid=ba2232166&amp;color=0,0,0&amp;vtp=1&amp;bbb=1&amp;hb=1&amp;hla=1">
            <a:extLst>
              <a:ext uri="{FF2B5EF4-FFF2-40B4-BE49-F238E27FC236}">
                <a16:creationId xmlns:a16="http://schemas.microsoft.com/office/drawing/2014/main" id="{8218F35A-6D23-3359-5A66-0696B9CDF958}"/>
              </a:ext>
            </a:extLst>
          </p:cNvPr>
          <p:cNvSpPr/>
          <p:nvPr/>
        </p:nvSpPr>
        <p:spPr>
          <a:xfrm>
            <a:off x="896112" y="235032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示例】江姐 她被捕后忍受敌人的严刑拷打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，却始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终坚贞不屈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，最后为了祖国的独立、人民的自由，英勇牺牲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。她具有为国牺牲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的精神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我敬佩她的勇气和坚贞。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573165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39e58aa1?vcp=1&amp;pid=b310c176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四、我会选。（8分）</a:t>
            </a:r>
            <a:endParaRPr lang="en-US" altLang="zh-CN" sz="2800" dirty="0"/>
          </a:p>
        </p:txBody>
      </p:sp>
      <p:sp>
        <p:nvSpPr>
          <p:cNvPr id="3" name="QC_5_BD.28_1#16ab4983f?vcp=1&amp;vopoq=1&amp;pid=439e58aa1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下列加点字的读音全都正确的一项是(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5_AN.29_1#16ab4983f.bracket?vcp=1&amp;vopoq=1&amp;pid=439e58aa1&amp;color=0,0,0&amp;vpa=19&amp;vtp=1"/>
          <p:cNvSpPr/>
          <p:nvPr/>
        </p:nvSpPr>
        <p:spPr>
          <a:xfrm>
            <a:off x="6399181" y="130613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28_2#16ab4983f.choices?vcp=1&amp;vopoq=1&amp;pid=439e58aa1&amp;color=0,0,0&amp;vtp=1&amp;bbb=1"/>
          <p:cNvSpPr/>
          <p:nvPr/>
        </p:nvSpPr>
        <p:spPr>
          <a:xfrm>
            <a:off x="896112" y="18640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A.倔（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jué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绮（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）丽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B.膝（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qī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花穗（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suì）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C.譬（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pì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一刹（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D.占卜（bù）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脸颊（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6" name="QC_5_BD.28_2#16ab4983f.choices?vcp=1&amp;vopoq=1&amp;pid=439e58aa1&amp;color=0,0,0&amp;vtp=1&amp;bbb=1&amp;zzd= 1">
            <a:extLst>
              <a:ext uri="{FF2B5EF4-FFF2-40B4-BE49-F238E27FC236}">
                <a16:creationId xmlns:a16="http://schemas.microsoft.com/office/drawing/2014/main" id="{C5263669-C38D-423F-35BD-481033CDD740}"/>
              </a:ext>
            </a:extLst>
          </p:cNvPr>
          <p:cNvSpPr/>
          <p:nvPr/>
        </p:nvSpPr>
        <p:spPr>
          <a:xfrm>
            <a:off x="1334294" y="243554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5_BD.28_2#16ab4983f.choices?vcp=1&amp;vopoq=1&amp;pid=439e58aa1&amp;color=0,0,0&amp;vtp=1&amp;bbb=1&amp;zzd= 1">
            <a:extLst>
              <a:ext uri="{FF2B5EF4-FFF2-40B4-BE49-F238E27FC236}">
                <a16:creationId xmlns:a16="http://schemas.microsoft.com/office/drawing/2014/main" id="{CD64BA81-A6A5-680F-7186-28397028D049}"/>
              </a:ext>
            </a:extLst>
          </p:cNvPr>
          <p:cNvSpPr/>
          <p:nvPr/>
        </p:nvSpPr>
        <p:spPr>
          <a:xfrm>
            <a:off x="3686969" y="243554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5_BD.28_2#16ab4983f.choices?vcp=1&amp;vopoq=1&amp;pid=439e58aa1&amp;color=0,0,0&amp;vtp=1&amp;bbb=1&amp;zzd= 1">
            <a:extLst>
              <a:ext uri="{FF2B5EF4-FFF2-40B4-BE49-F238E27FC236}">
                <a16:creationId xmlns:a16="http://schemas.microsoft.com/office/drawing/2014/main" id="{52CDB309-01FD-D7CD-71A6-627F1566CB7C}"/>
              </a:ext>
            </a:extLst>
          </p:cNvPr>
          <p:cNvSpPr/>
          <p:nvPr/>
        </p:nvSpPr>
        <p:spPr>
          <a:xfrm>
            <a:off x="6635909" y="243554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5_BD.28_2#16ab4983f.choices?vcp=1&amp;vopoq=1&amp;pid=439e58aa1&amp;color=0,0,0&amp;vtp=1&amp;bbb=1&amp;zzd= 1">
            <a:extLst>
              <a:ext uri="{FF2B5EF4-FFF2-40B4-BE49-F238E27FC236}">
                <a16:creationId xmlns:a16="http://schemas.microsoft.com/office/drawing/2014/main" id="{B0ADB291-4D31-11CB-C9A9-AA2E4627C738}"/>
              </a:ext>
            </a:extLst>
          </p:cNvPr>
          <p:cNvSpPr/>
          <p:nvPr/>
        </p:nvSpPr>
        <p:spPr>
          <a:xfrm>
            <a:off x="9280684" y="243554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5_BD.28_2#16ab4983f.choices?vcp=1&amp;vopoq=1&amp;pid=439e58aa1&amp;color=0,0,0&amp;vtp=1&amp;bbb=1&amp;zzd= 3">
            <a:extLst>
              <a:ext uri="{FF2B5EF4-FFF2-40B4-BE49-F238E27FC236}">
                <a16:creationId xmlns:a16="http://schemas.microsoft.com/office/drawing/2014/main" id="{457761B4-2B36-8BE0-2A49-A45BBBBA5C74}"/>
              </a:ext>
            </a:extLst>
          </p:cNvPr>
          <p:cNvSpPr/>
          <p:nvPr/>
        </p:nvSpPr>
        <p:spPr>
          <a:xfrm>
            <a:off x="1334294" y="29228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5_BD.28_2#16ab4983f.choices?vcp=1&amp;vopoq=1&amp;pid=439e58aa1&amp;color=0,0,0&amp;vtp=1&amp;bbb=1&amp;zzd= 3">
            <a:extLst>
              <a:ext uri="{FF2B5EF4-FFF2-40B4-BE49-F238E27FC236}">
                <a16:creationId xmlns:a16="http://schemas.microsoft.com/office/drawing/2014/main" id="{A39A91BE-756F-3C50-4C16-C61978D962F2}"/>
              </a:ext>
            </a:extLst>
          </p:cNvPr>
          <p:cNvSpPr/>
          <p:nvPr/>
        </p:nvSpPr>
        <p:spPr>
          <a:xfrm>
            <a:off x="3991769" y="29228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5_BD.28_2#16ab4983f.choices?vcp=1&amp;vopoq=1&amp;pid=439e58aa1&amp;color=0,0,0&amp;vtp=1&amp;bbb=1&amp;zzd= 3">
            <a:extLst>
              <a:ext uri="{FF2B5EF4-FFF2-40B4-BE49-F238E27FC236}">
                <a16:creationId xmlns:a16="http://schemas.microsoft.com/office/drawing/2014/main" id="{051E99C4-9DBA-8D30-FF6A-2CAEA57E3F36}"/>
              </a:ext>
            </a:extLst>
          </p:cNvPr>
          <p:cNvSpPr/>
          <p:nvPr/>
        </p:nvSpPr>
        <p:spPr>
          <a:xfrm>
            <a:off x="6940709" y="29228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5_BD.28_2#16ab4983f.choices?vcp=1&amp;vopoq=1&amp;pid=439e58aa1&amp;color=0,0,0&amp;vtp=1&amp;bbb=1&amp;zzd= 3">
            <a:extLst>
              <a:ext uri="{FF2B5EF4-FFF2-40B4-BE49-F238E27FC236}">
                <a16:creationId xmlns:a16="http://schemas.microsoft.com/office/drawing/2014/main" id="{FDC5E70B-4B38-DE42-4061-98E5AA528EA5}"/>
              </a:ext>
            </a:extLst>
          </p:cNvPr>
          <p:cNvSpPr/>
          <p:nvPr/>
        </p:nvSpPr>
        <p:spPr>
          <a:xfrm>
            <a:off x="9280684" y="29228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a59452034?vcp=1&amp;vopoq=1&amp;pid=439e58aa1&amp;color=0,0,0&amp;vtp=1&amp;bt=1&amp;bbb=1"/>
          <p:cNvSpPr/>
          <p:nvPr/>
        </p:nvSpPr>
        <p:spPr>
          <a:xfrm>
            <a:off x="896112" y="20685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7.下列加点字词的解释，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有错误的一项是(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31_1#a59452034.bracket?vcp=1&amp;vopoq=1&amp;pid=439e58aa1&amp;color=0,0,0&amp;vpa=20&amp;vtp=1"/>
          <p:cNvSpPr/>
          <p:nvPr/>
        </p:nvSpPr>
        <p:spPr>
          <a:xfrm>
            <a:off x="6703981" y="205714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30_2#a59452034.choices?vcp=1&amp;vopoq=1&amp;pid=439e58aa1&amp;color=0,0,0&amp;vtp=1&amp;bbb=1"/>
          <p:cNvSpPr/>
          <p:nvPr/>
        </p:nvSpPr>
        <p:spPr>
          <a:xfrm>
            <a:off x="896112" y="260794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A.恭勤不倦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（肃敬勤勉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 博学多通（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通晓，明白）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B.过是溪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 还卒业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（完成）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C.平明送客楚山孤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（天刚亮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）只留清气满乾坤（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天地间）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D.篱落疏疏一径深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（稀疏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）白发谁家翁媪（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老妇人）</a:t>
            </a:r>
            <a:endParaRPr lang="en-US" altLang="zh-CN" sz="2400" dirty="0"/>
          </a:p>
        </p:txBody>
      </p:sp>
      <p:sp>
        <p:nvSpPr>
          <p:cNvPr id="5" name="QC_5_BD.30_2#a59452034.choices?vcp=1&amp;vopoq=1&amp;pid=439e58aa1&amp;color=0,0,0&amp;vtp=1&amp;bbb=1&amp;zzd= 1">
            <a:extLst>
              <a:ext uri="{FF2B5EF4-FFF2-40B4-BE49-F238E27FC236}">
                <a16:creationId xmlns:a16="http://schemas.microsoft.com/office/drawing/2014/main" id="{0CE783E2-5A27-DCC1-194F-5764D42AD781}"/>
              </a:ext>
            </a:extLst>
          </p:cNvPr>
          <p:cNvSpPr/>
          <p:nvPr/>
        </p:nvSpPr>
        <p:spPr>
          <a:xfrm>
            <a:off x="1334294" y="31794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C_5_BD.30_2#a59452034.choices?vcp=1&amp;vopoq=1&amp;pid=439e58aa1&amp;color=0,0,0&amp;vtp=1&amp;bbb=1&amp;zzd= 1">
            <a:extLst>
              <a:ext uri="{FF2B5EF4-FFF2-40B4-BE49-F238E27FC236}">
                <a16:creationId xmlns:a16="http://schemas.microsoft.com/office/drawing/2014/main" id="{50D629E3-7BE0-DDC5-1722-BD66ABF65AAA}"/>
              </a:ext>
            </a:extLst>
          </p:cNvPr>
          <p:cNvSpPr/>
          <p:nvPr/>
        </p:nvSpPr>
        <p:spPr>
          <a:xfrm>
            <a:off x="1639094" y="31794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5_BD.30_2#a59452034.choices?vcp=1&amp;vopoq=1&amp;pid=439e58aa1&amp;color=0,0,0&amp;vtp=1&amp;bbb=1&amp;zzd= 1">
            <a:extLst>
              <a:ext uri="{FF2B5EF4-FFF2-40B4-BE49-F238E27FC236}">
                <a16:creationId xmlns:a16="http://schemas.microsoft.com/office/drawing/2014/main" id="{F9B4E220-457D-C647-F58F-94954952E6B5}"/>
              </a:ext>
            </a:extLst>
          </p:cNvPr>
          <p:cNvSpPr/>
          <p:nvPr/>
        </p:nvSpPr>
        <p:spPr>
          <a:xfrm>
            <a:off x="5449094" y="31794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5_BD.30_2#a59452034.choices?vcp=1&amp;vopoq=1&amp;pid=439e58aa1&amp;color=0,0,0&amp;vtp=1&amp;bbb=1&amp;zzd= 3">
            <a:extLst>
              <a:ext uri="{FF2B5EF4-FFF2-40B4-BE49-F238E27FC236}">
                <a16:creationId xmlns:a16="http://schemas.microsoft.com/office/drawing/2014/main" id="{4DBDC1EE-EF1A-99AC-0FF4-F80F4A39321B}"/>
              </a:ext>
            </a:extLst>
          </p:cNvPr>
          <p:cNvSpPr/>
          <p:nvPr/>
        </p:nvSpPr>
        <p:spPr>
          <a:xfrm>
            <a:off x="1639094" y="37382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5_BD.30_2#a59452034.choices?vcp=1&amp;vopoq=1&amp;pid=439e58aa1&amp;color=0,0,0&amp;vtp=1&amp;bbb=1&amp;zzd= 3">
            <a:extLst>
              <a:ext uri="{FF2B5EF4-FFF2-40B4-BE49-F238E27FC236}">
                <a16:creationId xmlns:a16="http://schemas.microsoft.com/office/drawing/2014/main" id="{349AD5F4-C3BD-E5CA-9706-8EEB2B58E1FC}"/>
              </a:ext>
            </a:extLst>
          </p:cNvPr>
          <p:cNvSpPr/>
          <p:nvPr/>
        </p:nvSpPr>
        <p:spPr>
          <a:xfrm>
            <a:off x="3620294" y="37382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5_BD.30_2#a59452034.choices?vcp=1&amp;vopoq=1&amp;pid=439e58aa1&amp;color=0,0,0&amp;vtp=1&amp;bbb=1&amp;zzd= 5">
            <a:extLst>
              <a:ext uri="{FF2B5EF4-FFF2-40B4-BE49-F238E27FC236}">
                <a16:creationId xmlns:a16="http://schemas.microsoft.com/office/drawing/2014/main" id="{59885410-DB5B-D6B5-4B6E-81AE30ABEC18}"/>
              </a:ext>
            </a:extLst>
          </p:cNvPr>
          <p:cNvSpPr/>
          <p:nvPr/>
        </p:nvSpPr>
        <p:spPr>
          <a:xfrm>
            <a:off x="1334294" y="4297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5_BD.30_2#a59452034.choices?vcp=1&amp;vopoq=1&amp;pid=439e58aa1&amp;color=0,0,0&amp;vtp=1&amp;bbb=1&amp;zzd= 5">
            <a:extLst>
              <a:ext uri="{FF2B5EF4-FFF2-40B4-BE49-F238E27FC236}">
                <a16:creationId xmlns:a16="http://schemas.microsoft.com/office/drawing/2014/main" id="{CA20FD3A-F5C3-EA49-B749-012C6E3C378F}"/>
              </a:ext>
            </a:extLst>
          </p:cNvPr>
          <p:cNvSpPr/>
          <p:nvPr/>
        </p:nvSpPr>
        <p:spPr>
          <a:xfrm>
            <a:off x="1639094" y="4297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5_BD.30_2#a59452034.choices?vcp=1&amp;vopoq=1&amp;pid=439e58aa1&amp;color=0,0,0&amp;vtp=1&amp;bbb=1&amp;zzd= 5">
            <a:extLst>
              <a:ext uri="{FF2B5EF4-FFF2-40B4-BE49-F238E27FC236}">
                <a16:creationId xmlns:a16="http://schemas.microsoft.com/office/drawing/2014/main" id="{FE53A136-19BF-C4D4-097E-082108BCAB85}"/>
              </a:ext>
            </a:extLst>
          </p:cNvPr>
          <p:cNvSpPr/>
          <p:nvPr/>
        </p:nvSpPr>
        <p:spPr>
          <a:xfrm>
            <a:off x="6515894" y="4297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5_BD.30_2#a59452034.choices?vcp=1&amp;vopoq=1&amp;pid=439e58aa1&amp;color=0,0,0&amp;vtp=1&amp;bbb=1&amp;zzd= 5">
            <a:extLst>
              <a:ext uri="{FF2B5EF4-FFF2-40B4-BE49-F238E27FC236}">
                <a16:creationId xmlns:a16="http://schemas.microsoft.com/office/drawing/2014/main" id="{E4963C4D-E993-8BEB-76CC-A718FCF5D09C}"/>
              </a:ext>
            </a:extLst>
          </p:cNvPr>
          <p:cNvSpPr/>
          <p:nvPr/>
        </p:nvSpPr>
        <p:spPr>
          <a:xfrm>
            <a:off x="6820694" y="4297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5_BD.30_2#a59452034.choices?vcp=1&amp;vopoq=1&amp;pid=439e58aa1&amp;color=0,0,0&amp;vtp=1&amp;bbb=1&amp;zzd= 7">
            <a:extLst>
              <a:ext uri="{FF2B5EF4-FFF2-40B4-BE49-F238E27FC236}">
                <a16:creationId xmlns:a16="http://schemas.microsoft.com/office/drawing/2014/main" id="{47793D83-60B4-B9A5-51C3-64570A594216}"/>
              </a:ext>
            </a:extLst>
          </p:cNvPr>
          <p:cNvSpPr/>
          <p:nvPr/>
        </p:nvSpPr>
        <p:spPr>
          <a:xfrm>
            <a:off x="1943894" y="4784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5_BD.30_2#a59452034.choices?vcp=1&amp;vopoq=1&amp;pid=439e58aa1&amp;color=0,0,0&amp;vtp=1&amp;bbb=1&amp;zzd= 7">
            <a:extLst>
              <a:ext uri="{FF2B5EF4-FFF2-40B4-BE49-F238E27FC236}">
                <a16:creationId xmlns:a16="http://schemas.microsoft.com/office/drawing/2014/main" id="{1951B860-436A-4823-3733-85065602479B}"/>
              </a:ext>
            </a:extLst>
          </p:cNvPr>
          <p:cNvSpPr/>
          <p:nvPr/>
        </p:nvSpPr>
        <p:spPr>
          <a:xfrm>
            <a:off x="2248694" y="4784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5_BD.30_2#a59452034.choices?vcp=1&amp;vopoq=1&amp;pid=439e58aa1&amp;color=0,0,0&amp;vtp=1&amp;bbb=1&amp;zzd= 7">
            <a:extLst>
              <a:ext uri="{FF2B5EF4-FFF2-40B4-BE49-F238E27FC236}">
                <a16:creationId xmlns:a16="http://schemas.microsoft.com/office/drawing/2014/main" id="{A8AB9FC3-5E1B-E7DB-2309-70C5F4C08A93}"/>
              </a:ext>
            </a:extLst>
          </p:cNvPr>
          <p:cNvSpPr/>
          <p:nvPr/>
        </p:nvSpPr>
        <p:spPr>
          <a:xfrm>
            <a:off x="5906294" y="4784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5_BD.30_2#a59452034.choices?vcp=1&amp;vopoq=1&amp;pid=439e58aa1&amp;color=0,0,0&amp;vtp=1&amp;bbb=1&amp;zzd= 7">
            <a:extLst>
              <a:ext uri="{FF2B5EF4-FFF2-40B4-BE49-F238E27FC236}">
                <a16:creationId xmlns:a16="http://schemas.microsoft.com/office/drawing/2014/main" id="{F357DC04-9131-5C31-F1E2-7422B0E1D95D}"/>
              </a:ext>
            </a:extLst>
          </p:cNvPr>
          <p:cNvSpPr/>
          <p:nvPr/>
        </p:nvSpPr>
        <p:spPr>
          <a:xfrm>
            <a:off x="6211094" y="4784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7c0445ddc?vcp=1&amp;vopoq=1&amp;pid=439e58aa1&amp;color=0,0,0&amp;vtp=1&amp;bt=1&amp;bbb=1"/>
          <p:cNvSpPr/>
          <p:nvPr/>
        </p:nvSpPr>
        <p:spPr>
          <a:xfrm>
            <a:off x="896112" y="26299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下列各组词语都是形容人物品质的一项是(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33_1#7c0445ddc.bracket?vcp=1&amp;vopoq=1&amp;pid=439e58aa1&amp;color=0,0,0&amp;vpa=21&amp;vtp=1"/>
          <p:cNvSpPr/>
          <p:nvPr/>
        </p:nvSpPr>
        <p:spPr>
          <a:xfrm>
            <a:off x="7008781" y="26184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32_2#7c0445ddc.choices?vcp=1&amp;vopoq=1&amp;pid=439e58aa1&amp;color=0,0,0&amp;vtp=1&amp;bbb=1"/>
          <p:cNvSpPr/>
          <p:nvPr/>
        </p:nvSpPr>
        <p:spPr>
          <a:xfrm>
            <a:off x="896112" y="31692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临危不惧 锲而不舍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.忐忑不安 心急如焚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镇定自若 兴高采烈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.舍己为人 欣喜若狂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4d34f2088?sp=1&amp;vcp=1&amp;vopoq=1&amp;pid=439e58aa1&amp;color=0,0,0&amp;vtp=1&amp;bt=1&amp;bbb=1&amp;hb=1"/>
          <p:cNvSpPr/>
          <p:nvPr/>
        </p:nvSpPr>
        <p:spPr>
          <a:xfrm>
            <a:off x="896112" y="207111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填入下面句子最恰当的一组词语是(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文小强作为足球队队长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，是整个球队的 ___，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加上他经常为球队忙前忙后，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做事非常勤快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，同学们又亲切地称他为 ___。</a:t>
            </a:r>
            <a:endParaRPr lang="en-US" altLang="zh-CN" sz="2400" dirty="0"/>
          </a:p>
        </p:txBody>
      </p:sp>
      <p:sp>
        <p:nvSpPr>
          <p:cNvPr id="3" name="QC_5_AN.35_1#4d34f2088.bracket?vcp=1&amp;vopoq=1&amp;pid=439e58aa1&amp;color=0,0,0&amp;vpa=22&amp;vtp=1"/>
          <p:cNvSpPr/>
          <p:nvPr/>
        </p:nvSpPr>
        <p:spPr>
          <a:xfrm>
            <a:off x="6094380" y="208127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34_2#4d34f2088.choices?vcp=1&amp;vopoq=1&amp;pid=439e58aa1&amp;color=0,0,0&amp;vtp=1&amp;bbb=1"/>
          <p:cNvSpPr/>
          <p:nvPr/>
        </p:nvSpPr>
        <p:spPr>
          <a:xfrm>
            <a:off x="896112" y="37268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老黄牛 百灵鸟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.领头羊 小蜜蜂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纸老虎 变色龙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.领头羊 百灵鸟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43cf2ba2?sp=1&amp;vcp=1&amp;pid=57592f686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成长的足迹三：清楚表达，拥有记录成长的能力</a:t>
            </a:r>
            <a:endParaRPr lang="en-US" altLang="zh-CN" sz="2800" dirty="0"/>
          </a:p>
        </p:txBody>
      </p:sp>
      <p:sp>
        <p:nvSpPr>
          <p:cNvPr id="3" name="C_4_BD#428bc74e1?vcp=1&amp;pid=343cf2ba2&amp;color=0,0,0&amp;vtp=1&amp;bbb=1"/>
          <p:cNvSpPr/>
          <p:nvPr/>
        </p:nvSpPr>
        <p:spPr>
          <a:xfrm>
            <a:off x="896112" y="1373505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五、我会清楚表达。（10分）</a:t>
            </a:r>
            <a:endParaRPr lang="en-US" altLang="zh-CN" sz="2800" dirty="0"/>
          </a:p>
        </p:txBody>
      </p:sp>
      <p:sp>
        <p:nvSpPr>
          <p:cNvPr id="4" name="QO_5_BD.36_1#c873e1b75?vcp=1&amp;pid=428bc74e1&amp;color=0,0,0&amp;vtp=1&amp;bbb=1"/>
          <p:cNvSpPr/>
          <p:nvPr/>
        </p:nvSpPr>
        <p:spPr>
          <a:xfrm>
            <a:off x="896112" y="17969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10.根据词语想象情境，清楚表达。（4分）</a:t>
            </a:r>
            <a:endParaRPr lang="en-US" altLang="zh-CN" sz="2400" dirty="0"/>
          </a:p>
        </p:txBody>
      </p:sp>
      <p:sp>
        <p:nvSpPr>
          <p:cNvPr id="5" name="QB_6_BD.37_1#b8756fba8?sp=1&amp;vcp=1&amp;pid=c873e1b75&amp;color=0,0,0&amp;vtp=1&amp;bbb=1"/>
          <p:cNvSpPr/>
          <p:nvPr/>
        </p:nvSpPr>
        <p:spPr>
          <a:xfrm>
            <a:off x="896112" y="2336737"/>
            <a:ext cx="10812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（1）读下面词语，你想到了谁？选择其中一个，仿照下面句子写一写。（2分）</a:t>
            </a:r>
            <a:endParaRPr lang="en-US" altLang="zh-CN" sz="2400" dirty="0"/>
          </a:p>
        </p:txBody>
      </p:sp>
      <p:graphicFrame>
        <p:nvGraphicFramePr>
          <p:cNvPr id="14" name="QB_6_BD.37_2#b8756fba8?colgroup=33&amp;vcp=1&amp;pid=c873e1b75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382159"/>
              </p:ext>
            </p:extLst>
          </p:nvPr>
        </p:nvGraphicFramePr>
        <p:xfrm>
          <a:off x="896112" y="2942464"/>
          <a:ext cx="10369296" cy="49466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慷慨 敏捷 活泼 热心 勇猛 高傲 临危不惧 彬彬有礼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QB_6_BD.37_3#b8756fba8?vcp=1&amp;pid=c873e1b75&amp;color=0,0,0&amp;vtp=1&amp;bbb=1&amp;hb=1"/>
          <p:cNvSpPr/>
          <p:nvPr/>
        </p:nvSpPr>
        <p:spPr>
          <a:xfrm>
            <a:off x="896112" y="356476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小猫真是活泼：尾巴，鸡毛，一颗花生，都是它们的玩具，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玩起来不知疲倦；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它们会在花盆里摔跤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，还会抱着花枝打秋千呢。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  <a:endParaRPr lang="en-US" altLang="zh-CN" sz="2400" dirty="0"/>
          </a:p>
        </p:txBody>
      </p:sp>
      <p:sp>
        <p:nvSpPr>
          <p:cNvPr id="8" name="QB_6_AN.38_1#b8756fba8.blank?vcp=1&amp;pid=c873e1b75&amp;color=0,0,0&amp;vpa=23&amp;vtp=1&amp;bbb=1&amp;hb=1"/>
          <p:cNvSpPr/>
          <p:nvPr/>
        </p:nvSpPr>
        <p:spPr>
          <a:xfrm>
            <a:off x="896112" y="4654424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【示例】班长真是热心：有时候我忘记带橡皮，她会借橡皮给我用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；有不懂的题目问她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，她总会不厌其烦地为我讲解。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9_1#07a4358cd?sp=1&amp;vcp=1&amp;pid=c873e1b75&amp;color=0,0,0&amp;vtp=1&amp;bt=1&amp;bbb=1"/>
          <p:cNvSpPr/>
          <p:nvPr/>
        </p:nvSpPr>
        <p:spPr>
          <a:xfrm>
            <a:off x="896112" y="14595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（2）还记得这些表示动作的词语吗？</a:t>
            </a:r>
            <a:endParaRPr lang="en-US" altLang="zh-CN" sz="2400" dirty="0"/>
          </a:p>
        </p:txBody>
      </p:sp>
      <p:graphicFrame>
        <p:nvGraphicFramePr>
          <p:cNvPr id="15" name="QB_6_BD.39_2#07a4358cd?colgroup=33&amp;vcp=1&amp;pid=c873e1b75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666822"/>
              </p:ext>
            </p:extLst>
          </p:nvPr>
        </p:nvGraphicFramePr>
        <p:xfrm>
          <a:off x="896112" y="2071434"/>
          <a:ext cx="10369296" cy="49466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挤 剥 捣 描 搓 拽 搂 蹬 蹭挣扎 捆绑 扒开 嘱咐 拂拭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6_BD.39_3#07a4358cd?vcp=1&amp;pid=c873e1b75&amp;color=0,0,0&amp;vtp=1&amp;bbb=1&amp;hb=1"/>
          <p:cNvSpPr/>
          <p:nvPr/>
        </p:nvSpPr>
        <p:spPr>
          <a:xfrm>
            <a:off x="896112" y="269373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这些词语让文晓语想到“妈妈准备晚餐”“哥哥摆弄拼装玩具”“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小猫调皮”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同学正在做实验”等场景。你想到的场景是什么？写一段话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，运用积累的动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，写出三个连续的动作。（2分）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5" name="QB_6_AN.40_1#07a4358cd.blank?vcp=1&amp;pid=c873e1b75&amp;color=0,0,0&amp;vpa=24&amp;vtp=1&amp;bbb=1&amp;hb=1"/>
          <p:cNvSpPr/>
          <p:nvPr/>
        </p:nvSpPr>
        <p:spPr>
          <a:xfrm>
            <a:off x="896112" y="4342194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【示例】小猫在玩一个毛线团，它先是用嘴将毛线团抛到空中，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再用爪子抱住，然后奋力地用脚蹬踹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1#659c6c23f?sp=1&amp;vcp=1&amp;pid=428bc74e1&amp;color=0,0,0&amp;vtp=1&amp;bt=1&amp;bbb=1&amp;hb=1"/>
          <p:cNvSpPr/>
          <p:nvPr/>
        </p:nvSpPr>
        <p:spPr>
          <a:xfrm>
            <a:off x="896112" y="9892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11.走进科学世界，感受科技的发展。（6分）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通过阅读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《十万个为什么》中“书的故事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”，文晓语了解到人类信息传递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的发展历程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，制作了下面的时间轴，请通过时间轴回想相关内容。</a:t>
            </a:r>
            <a:endParaRPr lang="en-US" altLang="zh-CN" sz="2400" dirty="0"/>
          </a:p>
        </p:txBody>
      </p:sp>
      <p:pic>
        <p:nvPicPr>
          <p:cNvPr id="3" name="QB_5_BD.41_2#659c6c23f?vcp=1&amp;pid=428bc74e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1457" y="2704758"/>
            <a:ext cx="6955185" cy="31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3#659c6c23f?vcp=1&amp;pid=428bc74e1&amp;color=0,0,0&amp;mp=1&amp;vtp=1&amp;bt=1&amp;bbb=1&amp;hb=1"/>
          <p:cNvSpPr/>
          <p:nvPr/>
        </p:nvSpPr>
        <p:spPr>
          <a:xfrm>
            <a:off x="896112" y="150698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书中讲到中国人发明了纸，并说明了制造纸的原料和制作过程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，请你将相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关内容补充完整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3" name="QB_5_BD.41_4#659c6c23f?vcp=1&amp;pid=428bc74e1&amp;color=0,0,0&amp;mp=1&amp;tib=255,255,255&amp;vip=25#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5688" y="2679700"/>
            <a:ext cx="8046720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42_1#659c6c23f.blank?vcp=1&amp;pid=428bc74e1&amp;color=0,0,0&amp;mp=1&amp;vpa=25&amp;vtp=1"/>
          <p:cNvSpPr/>
          <p:nvPr/>
        </p:nvSpPr>
        <p:spPr>
          <a:xfrm>
            <a:off x="5477608" y="3640172"/>
            <a:ext cx="1095522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捣碎成浆</a:t>
            </a:r>
            <a:endParaRPr lang="en-US" altLang="zh-CN" dirty="0"/>
          </a:p>
        </p:txBody>
      </p:sp>
      <p:sp>
        <p:nvSpPr>
          <p:cNvPr id="5" name="QB_5_AN.43_1#659c6c23f.blank?vcp=1&amp;pid=428bc74e1&amp;color=0,0,0&amp;mp=1&amp;vpa=26&amp;vtp=1"/>
          <p:cNvSpPr/>
          <p:nvPr/>
        </p:nvSpPr>
        <p:spPr>
          <a:xfrm>
            <a:off x="5541264" y="4901692"/>
            <a:ext cx="941832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l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处理材料</a:t>
            </a:r>
            <a:endParaRPr lang="en-US" altLang="zh-CN" dirty="0"/>
          </a:p>
        </p:txBody>
      </p:sp>
      <p:sp>
        <p:nvSpPr>
          <p:cNvPr id="6" name="QB_5_AN.44_1#659c6c23f.blank?vcp=1&amp;pid=428bc74e1&amp;color=0,0,0&amp;mp=1&amp;vpa=27&amp;vtp=1"/>
          <p:cNvSpPr/>
          <p:nvPr/>
        </p:nvSpPr>
        <p:spPr>
          <a:xfrm>
            <a:off x="8266176" y="4901692"/>
            <a:ext cx="941832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铺纸浆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985be709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郑州惠济区期末检测卷</a:t>
            </a:r>
            <a:endParaRPr lang="en-US" altLang="zh-CN" sz="6000" dirty="0"/>
          </a:p>
        </p:txBody>
      </p:sp>
      <p:sp>
        <p:nvSpPr>
          <p:cNvPr id="3" name="C_1_BD#e985be709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spc="-10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（2023—2024学年度第二学期）</a:t>
            </a:r>
            <a:endParaRPr lang="en-US" altLang="zh-CN" sz="6000" spc="-1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5f2c7e2c?vcp=1&amp;pid=e985be709&amp;color=0,0,0&amp;vtp=1&amp;bt=1&amp;bbb=1"/>
          <p:cNvSpPr/>
          <p:nvPr/>
        </p:nvSpPr>
        <p:spPr>
          <a:xfrm>
            <a:off x="896112" y="896112"/>
            <a:ext cx="10387584" cy="76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阅读与理解 （30分）</a:t>
            </a:r>
            <a:endParaRPr lang="en-US" altLang="zh-CN" sz="3000" dirty="0"/>
          </a:p>
        </p:txBody>
      </p:sp>
      <p:sp>
        <p:nvSpPr>
          <p:cNvPr id="3" name="C_3_BD#769f9414a?sp=1&amp;vcp=1&amp;pid=25f2c7e2c&amp;color=0,0,0&amp;vtp=1&amp;bbb=1"/>
          <p:cNvSpPr/>
          <p:nvPr/>
        </p:nvSpPr>
        <p:spPr>
          <a:xfrm>
            <a:off x="896112" y="1416807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成长的足迹四：通过阅读打开视野，看到缤纷的世界</a:t>
            </a:r>
            <a:endParaRPr lang="en-US" altLang="zh-CN" sz="2800" dirty="0"/>
          </a:p>
        </p:txBody>
      </p:sp>
      <p:sp>
        <p:nvSpPr>
          <p:cNvPr id="4" name="C_4_BD#171189cb5?vcp=1&amp;pid=769f9414a&amp;color=0,0,0&amp;vtp=1&amp;bbb=1"/>
          <p:cNvSpPr/>
          <p:nvPr/>
        </p:nvSpPr>
        <p:spPr>
          <a:xfrm>
            <a:off x="896112" y="1892173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六、进入信息时代。（9分）</a:t>
            </a:r>
            <a:endParaRPr lang="en-US" altLang="zh-CN" sz="2800" dirty="0"/>
          </a:p>
        </p:txBody>
      </p:sp>
      <p:sp>
        <p:nvSpPr>
          <p:cNvPr id="5" name="QM_5_BD.45_1#8fbd8eeb8?vcp=1&amp;pid=171189cb5&amp;color=0,0,0&amp;vtp=1&amp;bbb=1"/>
          <p:cNvSpPr/>
          <p:nvPr/>
        </p:nvSpPr>
        <p:spPr>
          <a:xfrm>
            <a:off x="896112" y="23155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endParaRPr lang="en-US" altLang="zh-CN" sz="2400" dirty="0"/>
          </a:p>
        </p:txBody>
      </p:sp>
      <p:pic>
        <p:nvPicPr>
          <p:cNvPr id="6" name="QM_5_BD.45_2#8fbd8eeb8?vcp=1&amp;pid=171189cb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4250" y="2926462"/>
            <a:ext cx="5400452" cy="29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5_3#8fbd8eeb8?vcp=1&amp;pid=171189cb5&amp;color=0,0,0&amp;vtp=1&amp;bt=1&amp;bbb=1"/>
          <p:cNvSpPr/>
          <p:nvPr/>
        </p:nvSpPr>
        <p:spPr>
          <a:xfrm>
            <a:off x="896112" y="152069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endParaRPr lang="en-US" altLang="zh-CN" sz="2400" dirty="0"/>
          </a:p>
        </p:txBody>
      </p:sp>
      <p:pic>
        <p:nvPicPr>
          <p:cNvPr id="3" name="QM_5_BD.45_4#8fbd8eeb8?vcp=1&amp;pid=171189cb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3744" y="2125472"/>
            <a:ext cx="713232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6_1#400779b9c?vcp=1&amp;vopoq=1&amp;pid=8fbd8eeb8&amp;color=0,0,0&amp;mp=1&amp;vtp=1&amp;bt=1&amp;bbb=1"/>
          <p:cNvSpPr/>
          <p:nvPr/>
        </p:nvSpPr>
        <p:spPr>
          <a:xfrm>
            <a:off x="896112" y="15224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12.从材料一中可以发现，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手机拥有短信功能始于(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网络时代。（3分）</a:t>
            </a:r>
            <a:endParaRPr lang="en-US" altLang="zh-CN" sz="2400" dirty="0"/>
          </a:p>
        </p:txBody>
      </p:sp>
      <p:sp>
        <p:nvSpPr>
          <p:cNvPr id="3" name="QC_6_AN.47_1#400779b9c.bracket?vcp=1&amp;vopoq=1&amp;pid=8fbd8eeb8&amp;color=0,0,0&amp;mp=1&amp;vpa=28&amp;vtp=1"/>
          <p:cNvSpPr/>
          <p:nvPr/>
        </p:nvSpPr>
        <p:spPr>
          <a:xfrm>
            <a:off x="7770781" y="151104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6_BD.46_2#400779b9c.choices?vcp=1&amp;vopoq=1&amp;pid=8fbd8eeb8&amp;color=0,0,0&amp;vtp=1&amp;bbb=1"/>
          <p:cNvSpPr/>
          <p:nvPr/>
        </p:nvSpPr>
        <p:spPr>
          <a:xfrm>
            <a:off x="896112" y="20551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.1G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B.2G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C.3G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.4G</a:t>
            </a:r>
            <a:endParaRPr lang="en-US" altLang="zh-CN" sz="2400" dirty="0"/>
          </a:p>
        </p:txBody>
      </p:sp>
      <p:sp>
        <p:nvSpPr>
          <p:cNvPr id="5" name="QC_6_BD.48_1#62f8bb35b?vcp=1&amp;vopoq=1&amp;pid=8fbd8eeb8&amp;color=0,0,0&amp;vtp=1&amp;bbb=1"/>
          <p:cNvSpPr/>
          <p:nvPr/>
        </p:nvSpPr>
        <p:spPr>
          <a:xfrm>
            <a:off x="896112" y="258984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3.从材料二中可以发现，5G除了容量巨大外，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还具有的特点是(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)。（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spc="-50" dirty="0"/>
          </a:p>
        </p:txBody>
      </p:sp>
      <p:sp>
        <p:nvSpPr>
          <p:cNvPr id="6" name="QC_6_AN.49_1#62f8bb35b.bracket?vcp=1&amp;vopoq=1&amp;pid=8fbd8eeb8&amp;color=0,0,0&amp;vpa=29&amp;vtp=1"/>
          <p:cNvSpPr/>
          <p:nvPr/>
        </p:nvSpPr>
        <p:spPr>
          <a:xfrm>
            <a:off x="9418606" y="2578416"/>
            <a:ext cx="3603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spc="-50" dirty="0"/>
          </a:p>
        </p:txBody>
      </p:sp>
      <p:sp>
        <p:nvSpPr>
          <p:cNvPr id="7" name="QC_6_BD.48_2#62f8bb35b.choices?vcp=1&amp;vopoq=1&amp;pid=8fbd8eeb8&amp;color=0,0,0&amp;vtp=1&amp;bbb=1"/>
          <p:cNvSpPr/>
          <p:nvPr/>
        </p:nvSpPr>
        <p:spPr>
          <a:xfrm>
            <a:off x="896112" y="313118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A.使用人员密集、速度超快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.流量需求大、使用人员密集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.上网速度可达每秒100MB，且资费降低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.数据传输速度是4G网络的几十倍以上，且资费降低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0_1#79459b58d?vcp=1&amp;vopoq=1&amp;pid=8fbd8eeb8&amp;color=0,0,0&amp;vtp=1&amp;bt=1&amp;bbb=1&amp;hb=1"/>
          <p:cNvSpPr/>
          <p:nvPr/>
        </p:nvSpPr>
        <p:spPr>
          <a:xfrm>
            <a:off x="896112" y="23505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14.仔细阅读材料一，纵观从1G到5G的发展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，下列说法有误的一项是(     )。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6_AN.51_1#79459b58d.bracket?vcp=1&amp;vopoq=1&amp;pid=8fbd8eeb8&amp;color=0,0,0&amp;vpa=30&amp;vtp=1"/>
          <p:cNvSpPr/>
          <p:nvPr/>
        </p:nvSpPr>
        <p:spPr>
          <a:xfrm>
            <a:off x="10209181" y="236067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6_BD.50_2#79459b58d.choices?vcp=1&amp;vopoq=1&amp;pid=8fbd8eeb8&amp;color=0,0,0&amp;vtp=1&amp;bbb=1"/>
          <p:cNvSpPr/>
          <p:nvPr/>
        </p:nvSpPr>
        <p:spPr>
          <a:xfrm>
            <a:off x="896112" y="345884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功能越来越多。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.功能越来越智能化。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和人们的生活越来越密切。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.应用范围越来越小。</a:t>
            </a:r>
            <a:endParaRPr lang="en-US" altLang="zh-CN" sz="2400" dirty="0"/>
          </a:p>
        </p:txBody>
      </p:sp>
      <p:sp>
        <p:nvSpPr>
          <p:cNvPr id="5" name="QC_6_BD.50_1#79459b58d?vcp=1&amp;vopoq=1&amp;pid=8fbd8eeb8&amp;color=0,0,0&amp;vtp=1&amp;bt=1&amp;bbb=1&amp;hb=1&amp;zzd= 1">
            <a:extLst>
              <a:ext uri="{FF2B5EF4-FFF2-40B4-BE49-F238E27FC236}">
                <a16:creationId xmlns:a16="http://schemas.microsoft.com/office/drawing/2014/main" id="{AC6364E0-4E65-4659-FEED-9DB7E3967DE4}"/>
              </a:ext>
            </a:extLst>
          </p:cNvPr>
          <p:cNvSpPr/>
          <p:nvPr/>
        </p:nvSpPr>
        <p:spPr>
          <a:xfrm>
            <a:off x="8192294" y="292201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C_6_BD.50_1#79459b58d?vcp=1&amp;vopoq=1&amp;pid=8fbd8eeb8&amp;color=0,0,0&amp;vtp=1&amp;bt=1&amp;bbb=1&amp;hb=1&amp;zzd= 1">
            <a:extLst>
              <a:ext uri="{FF2B5EF4-FFF2-40B4-BE49-F238E27FC236}">
                <a16:creationId xmlns:a16="http://schemas.microsoft.com/office/drawing/2014/main" id="{A8B5EFD0-3FA6-2E7E-1E03-851C5E55F995}"/>
              </a:ext>
            </a:extLst>
          </p:cNvPr>
          <p:cNvSpPr/>
          <p:nvPr/>
        </p:nvSpPr>
        <p:spPr>
          <a:xfrm>
            <a:off x="8497094" y="292201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a4ac687c?vcp=1&amp;pid=769f9414a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七、看到作家笔下的动物。（21分）</a:t>
            </a:r>
            <a:endParaRPr lang="en-US" altLang="zh-CN" sz="2800" dirty="0"/>
          </a:p>
        </p:txBody>
      </p:sp>
      <p:sp>
        <p:nvSpPr>
          <p:cNvPr id="3" name="QM_5_BD.52_1#67428a146?vcp=1&amp;pid=ea4ac687c&amp;color=0,0,0&amp;vtp=1&amp;bbb=1&amp;hb=1"/>
          <p:cNvSpPr/>
          <p:nvPr/>
        </p:nvSpPr>
        <p:spPr>
          <a:xfrm>
            <a:off x="896112" y="1317562"/>
            <a:ext cx="10387584" cy="4722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鸭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丰子恺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今年暮春，我从街上买了一对小鸭回来。小得很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，两只可以并排站在手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掌上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。白天在水田游泳，晚上共睡在一只小篮里，挂在梁上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：为的是怕黄鼠狼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拖去吃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。七月初我们迁居新屋的时候，已经长成一对中鸭了。家人告诉我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屋四周没有邻居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，却有篱笆围着一大块空地，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我们可以在篱笆内掘一个小塘，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就称为乳鸭池塘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。一对鸭子尽日在篱笆内仰观俯察，巡视游泳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，在我的闲居生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活上增添了一种生趣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。不知不觉之间，它们已长成大鸭，全身雪白，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两脚大黄，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翅膀上几根羽毛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，黑色里透着金光，很是美观。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2_2#67428a146?vcp=1&amp;pid=ea4ac687c&amp;color=0,0,0&amp;vtp=1&amp;bt=1&amp;bbb=1&amp;hb=1"/>
          <p:cNvSpPr/>
          <p:nvPr/>
        </p:nvSpPr>
        <p:spPr>
          <a:xfrm>
            <a:off x="896112" y="98507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②这一对鸭就是我现在所喜欢的家畜。我喜欢它们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，大半是为了鸭这种动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物的性行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。许多人说，鸭步行的态度太难看。我以为不然，摇摆摆地走路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子天真自然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，另有一种“滑稽美”。狗走起路来惶惶如也，好像去赶公事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；猫走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起路来偷偷摸摸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，好像去干坏事，这才是真难看。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但我之所以喜欢鸭子，主要是为了它们的廉耻。人去喂食的时候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，鸭一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定远远地避开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，直到人去远了才慢慢地走近来吃。正在吃的时候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，倘有人远远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地走过来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，一定立刻舍食而去，绝不留恋。虽然鸭子终吃了人们的饭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，但其态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度非常漂亮，绝不摇尾乞怜，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绝不贪婪争食，颇有“履（lǚ）霜坚冰”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之操，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不食嗟（jiē）来”之志。</a:t>
            </a:r>
            <a:endParaRPr lang="en-US" altLang="zh-CN" sz="2400" dirty="0"/>
          </a:p>
        </p:txBody>
      </p:sp>
      <p:sp>
        <p:nvSpPr>
          <p:cNvPr id="3" name="QM_5_BD.52_2#67428a146?vcp=1&amp;pid=ea4ac687c&amp;color=0,0,0&amp;vtp=1&amp;bt=1&amp;bbb=1&amp;hb=1&amp;zzd= 9">
            <a:extLst>
              <a:ext uri="{FF2B5EF4-FFF2-40B4-BE49-F238E27FC236}">
                <a16:creationId xmlns:a16="http://schemas.microsoft.com/office/drawing/2014/main" id="{0A665389-60D5-1578-31FE-0CF2EE7C8D5B}"/>
              </a:ext>
            </a:extLst>
          </p:cNvPr>
          <p:cNvSpPr/>
          <p:nvPr/>
        </p:nvSpPr>
        <p:spPr>
          <a:xfrm>
            <a:off x="3467894" y="54681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5_BD.52_2#67428a146?vcp=1&amp;pid=ea4ac687c&amp;color=0,0,0&amp;vtp=1&amp;bt=1&amp;bbb=1&amp;hb=1&amp;zzd= 9">
            <a:extLst>
              <a:ext uri="{FF2B5EF4-FFF2-40B4-BE49-F238E27FC236}">
                <a16:creationId xmlns:a16="http://schemas.microsoft.com/office/drawing/2014/main" id="{0DD7C051-D64E-ABED-770C-3BF2A770FB37}"/>
              </a:ext>
            </a:extLst>
          </p:cNvPr>
          <p:cNvSpPr/>
          <p:nvPr/>
        </p:nvSpPr>
        <p:spPr>
          <a:xfrm>
            <a:off x="3772694" y="54681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5_BD.52_2#67428a146?vcp=1&amp;pid=ea4ac687c&amp;color=0,0,0&amp;vtp=1&amp;bt=1&amp;bbb=1&amp;hb=1&amp;zzd= 9">
            <a:extLst>
              <a:ext uri="{FF2B5EF4-FFF2-40B4-BE49-F238E27FC236}">
                <a16:creationId xmlns:a16="http://schemas.microsoft.com/office/drawing/2014/main" id="{CD51CE5C-7C30-31C0-BD3A-5E151450F5EC}"/>
              </a:ext>
            </a:extLst>
          </p:cNvPr>
          <p:cNvSpPr/>
          <p:nvPr/>
        </p:nvSpPr>
        <p:spPr>
          <a:xfrm>
            <a:off x="4077494" y="54681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5_BD.52_2#67428a146?vcp=1&amp;pid=ea4ac687c&amp;color=0,0,0&amp;vtp=1&amp;bt=1&amp;bbb=1&amp;hb=1&amp;zzd= 9">
            <a:extLst>
              <a:ext uri="{FF2B5EF4-FFF2-40B4-BE49-F238E27FC236}">
                <a16:creationId xmlns:a16="http://schemas.microsoft.com/office/drawing/2014/main" id="{9A9D4DFE-CA40-0B3B-863A-E88EE9D3AAB4}"/>
              </a:ext>
            </a:extLst>
          </p:cNvPr>
          <p:cNvSpPr/>
          <p:nvPr/>
        </p:nvSpPr>
        <p:spPr>
          <a:xfrm>
            <a:off x="4382294" y="54681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2_3#67428a146?vcp=1&amp;pid=ea4ac687c&amp;color=0,0,0&amp;vtp=1&amp;bt=1&amp;bbb=1&amp;hb=1"/>
          <p:cNvSpPr/>
          <p:nvPr/>
        </p:nvSpPr>
        <p:spPr>
          <a:xfrm>
            <a:off x="896112" y="12530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④比较之下，狗和猫实在可耻：狗之贪食，恐怕动物中无出其右了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。喂食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的时候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，人还没有走到食盆边，狗已摇头摆尾地先到，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而且把头向空盆里乱钻，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所以倒下去的食物往往都倒在狗头上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。猫的贪吃更属可怕。不管是灶头上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，乘人不备，到处偷吃。足证它是用尽全身之力，为食物而拼命了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。凡此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种种丑态在我们的鸭子全然没有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鸭子，即使人们忘了喂食，仍是摇摇摆摆地自得其乐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。这不是最可爱的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动物吗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1#10939691a?sp=1&amp;vcp=1&amp;pid=67428a146&amp;color=0,0,0&amp;vtp=1&amp;bt=1&amp;bbb=1&amp;hb=1"/>
          <p:cNvSpPr/>
          <p:nvPr/>
        </p:nvSpPr>
        <p:spPr>
          <a:xfrm>
            <a:off x="896112" y="896113"/>
            <a:ext cx="10387584" cy="922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15.文章第①自然段出现两次冒号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，第一次的作用是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，第二次的作用是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填选项）（4分）</a:t>
            </a:r>
            <a:endParaRPr lang="en-US" altLang="zh-CN" sz="2400" dirty="0"/>
          </a:p>
        </p:txBody>
      </p:sp>
      <p:graphicFrame>
        <p:nvGraphicFramePr>
          <p:cNvPr id="25" name="QB_6_BD.53_2#10939691a?colgroup=33&amp;vcp=1&amp;pid=67428a146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028435"/>
              </p:ext>
            </p:extLst>
          </p:nvPr>
        </p:nvGraphicFramePr>
        <p:xfrm>
          <a:off x="896112" y="1945830"/>
          <a:ext cx="10369296" cy="1008444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0844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9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小贴士 冒号的作用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.提示下文 B.总结下文 C.注释说明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6_AN.54_1#10939691a.blank?vcp=1&amp;pid=67428a146&amp;color=0,0,0&amp;vpa=31&amp;vtp=1"/>
          <p:cNvSpPr/>
          <p:nvPr/>
        </p:nvSpPr>
        <p:spPr>
          <a:xfrm>
            <a:off x="7770781" y="863220"/>
            <a:ext cx="3730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6_AN.55_1#10939691a.blank?vcp=1&amp;pid=67428a146&amp;color=0,0,0&amp;vpa=32&amp;vtp=1"/>
          <p:cNvSpPr/>
          <p:nvPr/>
        </p:nvSpPr>
        <p:spPr>
          <a:xfrm>
            <a:off x="10666381" y="863220"/>
            <a:ext cx="3730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6_AS.56_1#10939691a?vcp=1&amp;pid=67428a146&amp;color=0,0,0&amp;vtp=1&amp;bbb=1&amp;hb=1"/>
          <p:cNvSpPr/>
          <p:nvPr/>
        </p:nvSpPr>
        <p:spPr>
          <a:xfrm>
            <a:off x="896112" y="3088830"/>
            <a:ext cx="10387584" cy="29034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本题考查冒号的作用。在第①自然段中第一次冒号后的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“为的是怕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黄鼠狼拖去吃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”，是对前面“晚上共睡在一只小篮里，挂在梁上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”这一行为的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解释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，说明晚上把小鸭睡的小篮挂在梁上的原因，所以是注释说明的作用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。在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①自然段中第二次冒号后的内容是对前面提到的“家人告诉我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”这一情况的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进一步说明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，提示接下来要讲述关于在篱笆内的大片空地中掘小塘的内容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以是提示下文的作用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7_1#e336cf7a2?vcp=1&amp;pid=67428a146&amp;color=0,0,0&amp;vtp=1&amp;bt=1&amp;bbb=1&amp;hb=1"/>
          <p:cNvSpPr/>
          <p:nvPr/>
        </p:nvSpPr>
        <p:spPr>
          <a:xfrm>
            <a:off x="896112" y="900000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16.“许多人说，鸭步行的态度太难看。我以为不然，摇摆摆地走路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，样子天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真自然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，另有一种‘滑稽美’”,这句话中“不然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。作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者认为鸭步行的态度是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3" name="QB_6_AN.58_1#e336cf7a2.blank?vcp=1&amp;pid=67428a146&amp;color=0,0,0&amp;vpa=33&amp;vtp=1&amp;bbb=1"/>
          <p:cNvSpPr/>
          <p:nvPr/>
        </p:nvSpPr>
        <p:spPr>
          <a:xfrm>
            <a:off x="8989981" y="1376822"/>
            <a:ext cx="14398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不是这样</a:t>
            </a:r>
            <a:endParaRPr lang="en-US" altLang="zh-CN" sz="2400" dirty="0"/>
          </a:p>
        </p:txBody>
      </p:sp>
      <p:sp>
        <p:nvSpPr>
          <p:cNvPr id="4" name="QB_6_AN.59_1#e336cf7a2.blank?vcp=1&amp;pid=67428a146&amp;color=0,0,0&amp;vpa=34&amp;vtp=1&amp;bbb=1"/>
          <p:cNvSpPr/>
          <p:nvPr/>
        </p:nvSpPr>
        <p:spPr>
          <a:xfrm>
            <a:off x="3960780" y="1863993"/>
            <a:ext cx="5097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样子天真自然，另有一种“滑稽美”</a:t>
            </a:r>
            <a:endParaRPr lang="en-US" altLang="zh-CN" sz="2400" dirty="0"/>
          </a:p>
        </p:txBody>
      </p:sp>
      <p:sp>
        <p:nvSpPr>
          <p:cNvPr id="5" name="QB_6_BD.60_1#b8af3bb15?vcp=1&amp;pid=67428a146&amp;color=0,0,0&amp;vtp=1&amp;bbb=1&amp;hb=1"/>
          <p:cNvSpPr/>
          <p:nvPr/>
        </p:nvSpPr>
        <p:spPr>
          <a:xfrm>
            <a:off x="896112" y="2412125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17.联系上下文，想一想，文章第③段加点词“摇尾乞怜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”的吃食态度说的是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这种动物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作者是这样写的它吃食的：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6" name="QB_6_AN.61_1#b8af3bb15.blank?vcp=1&amp;pid=67428a146&amp;color=0,0,0&amp;vpa=35&amp;vtp=1"/>
          <p:cNvSpPr/>
          <p:nvPr/>
        </p:nvSpPr>
        <p:spPr>
          <a:xfrm>
            <a:off x="912780" y="2888947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狗</a:t>
            </a:r>
            <a:endParaRPr lang="en-US" altLang="zh-CN" sz="2400" dirty="0"/>
          </a:p>
        </p:txBody>
      </p:sp>
      <p:sp>
        <p:nvSpPr>
          <p:cNvPr id="7" name="QB_6_AN.62_1#b8af3bb15.blank?vcp=1&amp;pid=67428a146&amp;color=0,0,0&amp;vpa=36&amp;vtp=1&amp;bbb=1&amp;hb=1"/>
          <p:cNvSpPr/>
          <p:nvPr/>
        </p:nvSpPr>
        <p:spPr>
          <a:xfrm>
            <a:off x="896112" y="2888947"/>
            <a:ext cx="10387584" cy="951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人还没有走到食盆边，狗已摇头摆尾地先到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，而且把头向空盆里乱钻</a:t>
            </a:r>
            <a:endParaRPr lang="en-US" altLang="zh-CN" sz="2400" dirty="0"/>
          </a:p>
        </p:txBody>
      </p:sp>
      <p:sp>
        <p:nvSpPr>
          <p:cNvPr id="8" name="QB_6_BD.63_1#80e5ad245?sp=1&amp;vcp=1&amp;pid=67428a146&amp;color=0,0,0&amp;vtp=1&amp;bbb=1&amp;hb=1"/>
          <p:cNvSpPr/>
          <p:nvPr/>
        </p:nvSpPr>
        <p:spPr>
          <a:xfrm>
            <a:off x="896112" y="3923361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18.文章结尾处最可爱的动物指谁？作者喜欢它的原因是什么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？（至少找到并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3个理由）（5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</a:t>
            </a:r>
            <a:endParaRPr lang="en-US" altLang="zh-CN" sz="2400" dirty="0"/>
          </a:p>
        </p:txBody>
      </p:sp>
      <p:sp>
        <p:nvSpPr>
          <p:cNvPr id="10" name="QB_6_AN.64_1#80e5ad245.blank?vcp=1&amp;pid=67428a146&amp;color=0,0,0&amp;vpa=37&amp;vtp=1&amp;bbb=1&amp;hb=1"/>
          <p:cNvSpPr/>
          <p:nvPr/>
        </p:nvSpPr>
        <p:spPr>
          <a:xfrm>
            <a:off x="896112" y="4908182"/>
            <a:ext cx="10387584" cy="951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7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鸭子 【示例】鸭子的步态天真自然；鸭有廉耻，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吃东西的时候不摇尾乞怜，也不贪婪争食物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；即使人们忘了喂食，鸭子也自得其乐。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5_1#a7f2761f1?sp=1&amp;vcp=1&amp;pid=67428a146&amp;color=0,0,0&amp;vtp=1&amp;bt=1&amp;bbb=1&amp;hb=1"/>
          <p:cNvSpPr/>
          <p:nvPr/>
        </p:nvSpPr>
        <p:spPr>
          <a:xfrm>
            <a:off x="896112" y="23630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19.文章题目是《养鸭》，作者为什么要写狗和猫的贪食呢？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写一写你的想法。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/>
          </a:p>
        </p:txBody>
      </p:sp>
      <p:sp>
        <p:nvSpPr>
          <p:cNvPr id="4" name="QB_6_AN.66_1#a7f2761f1.blank?vcp=1&amp;pid=67428a146&amp;color=0,0,0&amp;vpa=38&amp;vtp=1&amp;bbb=1&amp;hb=1"/>
          <p:cNvSpPr/>
          <p:nvPr/>
        </p:nvSpPr>
        <p:spPr>
          <a:xfrm>
            <a:off x="896112" y="345268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作者运用对比的手法，将鸭子与狗和猫进行对比，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通过对狗和猫吃相的描写，表现出鸭子懂廉耻的特点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。一褒一贬，更能体现出作者对鸭子的喜爱之情。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081698411?vcp=1&amp;pid=e985be709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87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081698411?vcp=1&amp;pid=e985be709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：90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成长中的我们，看得见阳光，闻得见花香，有纸笔写得了成长的故事，有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胸怀装得下这缤纷的世界。</a:t>
            </a:r>
            <a:endParaRPr lang="en-US" altLang="zh-CN" sz="100" dirty="0"/>
          </a:p>
        </p:txBody>
      </p:sp>
      <p:pic>
        <p:nvPicPr>
          <p:cNvPr id="4" name="P_2_BD#081698411?vcp=1&amp;pid=e985be709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9158" y="2498408"/>
            <a:ext cx="274320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67_1#a7f2761f1?vcp=1&amp;pid=67428a146&amp;color=0,0,0&amp;vtp=1&amp;bt=1&amp;bbb=1&amp;hb=1"/>
          <p:cNvSpPr/>
          <p:nvPr/>
        </p:nvSpPr>
        <p:spPr>
          <a:xfrm>
            <a:off x="896112" y="12657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本题考查对文章内容的理解和概括。在第④自然段中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，作者写在给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狗喂食时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“人还没有走到食盆边，狗已摇头摆尾地先到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，而且把头向空盆里乱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”，突出狗的贪食;在第④自然段中，写猫“不管是灶头上，柜子里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，乘人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不备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，到处偷吃。足证它是用尽全身之力，为食物而拼命了”，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强调猫的贪吃。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然后在文章的第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③自然段中写鸭子“人去喂食的时候，鸭一定远远地避开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到人去远了才慢慢地走近来吃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。正在吃的时候，倘有人远远地走过来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，一定立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刻舍食而去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，绝不留恋”，强调鸭子懂廉耻。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通过将鸭子与狗和猫进行对比，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更加鲜明地突出了鸭子的可贵品质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，从而表达了作者对鸭子的喜爱和赞赏之情。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37ab57ee?vcp=1&amp;pid=e985be709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习作 （30分）</a:t>
            </a:r>
            <a:endParaRPr lang="en-US" altLang="zh-CN" sz="3000" dirty="0"/>
          </a:p>
        </p:txBody>
      </p:sp>
      <p:sp>
        <p:nvSpPr>
          <p:cNvPr id="3" name="C_3_BD#42b9beeaf?sp=1&amp;vcp=1&amp;pid=337ab57ee&amp;color=0,0,0&amp;vtp=1&amp;bbb=1"/>
          <p:cNvSpPr/>
          <p:nvPr/>
        </p:nvSpPr>
        <p:spPr>
          <a:xfrm>
            <a:off x="896112" y="1416807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成长的足迹五：创意表达，书写成长的精彩瞬间</a:t>
            </a:r>
            <a:endParaRPr lang="en-US" altLang="zh-CN" sz="2800" dirty="0"/>
          </a:p>
        </p:txBody>
      </p:sp>
      <p:sp>
        <p:nvSpPr>
          <p:cNvPr id="4" name="C_4_BD#0b1179fb6?vcp=1&amp;pid=42b9beeaf&amp;color=0,0,0&amp;vtp=1&amp;bbb=1"/>
          <p:cNvSpPr/>
          <p:nvPr/>
        </p:nvSpPr>
        <p:spPr>
          <a:xfrm>
            <a:off x="896112" y="1892173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八、习作。（30分）</a:t>
            </a:r>
            <a:endParaRPr lang="en-US" altLang="zh-CN" sz="2800" dirty="0"/>
          </a:p>
        </p:txBody>
      </p:sp>
      <p:sp>
        <p:nvSpPr>
          <p:cNvPr id="5" name="QO_5_BD.68_1#681ca02de?sp=1&amp;vcp=1&amp;pid=0b1179fb6&amp;color=0,0,0&amp;vtp=1&amp;bbb=1"/>
          <p:cNvSpPr/>
          <p:nvPr/>
        </p:nvSpPr>
        <p:spPr>
          <a:xfrm>
            <a:off x="896112" y="2315592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20.联系自己的生活，选择（1）或（2），完成一篇习作。</a:t>
            </a:r>
            <a:endParaRPr lang="en-US" altLang="zh-CN" sz="2400" dirty="0"/>
          </a:p>
        </p:txBody>
      </p:sp>
      <p:sp>
        <p:nvSpPr>
          <p:cNvPr id="6" name="QO_5_BD.68_2#681ca02de?sp=1&amp;vcp=1&amp;pid=0b1179fb6&amp;color=0,0,0&amp;vtp=1&amp;bbb=1&amp;hb=1"/>
          <p:cNvSpPr/>
          <p:nvPr/>
        </p:nvSpPr>
        <p:spPr>
          <a:xfrm>
            <a:off x="896112" y="2828544"/>
            <a:ext cx="10387584" cy="988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（1）动物园要招聘临时讲解员。面试题目是：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说一说自己身边的动物朋友。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你会怎样向他人说明呢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？试着写下来。</a:t>
            </a:r>
            <a:endParaRPr lang="en-US" altLang="zh-CN" sz="2400" dirty="0"/>
          </a:p>
        </p:txBody>
      </p:sp>
      <p:sp>
        <p:nvSpPr>
          <p:cNvPr id="7" name="QO_5_BD.68_3#681ca02de?sp=1&amp;vcp=1&amp;pid=0b1179fb6&amp;color=0,0,0&amp;vtp=1&amp;bbb=1&amp;hb=1"/>
          <p:cNvSpPr/>
          <p:nvPr/>
        </p:nvSpPr>
        <p:spPr>
          <a:xfrm>
            <a:off x="896112" y="3875341"/>
            <a:ext cx="10387584" cy="2055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（2）《红领巾》校刊约稿主题是“科技与幻想”。你有什么奇思妙想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?你想发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明什么神奇的东西呢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？写下来跟大家分享一下。要写清楚它的样子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，有哪些功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，突出它的神奇之处。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习作要求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8_4#681ca02de?sp=1&amp;vcp=1&amp;pid=0b1179fb6&amp;color=0,0,0&amp;vtp=1&amp;bbb=1">
            <a:extLst>
              <a:ext uri="{FF2B5EF4-FFF2-40B4-BE49-F238E27FC236}">
                <a16:creationId xmlns:a16="http://schemas.microsoft.com/office/drawing/2014/main" id="{3EC033B5-879F-9117-3491-49692739DC84}"/>
              </a:ext>
            </a:extLst>
          </p:cNvPr>
          <p:cNvSpPr/>
          <p:nvPr/>
        </p:nvSpPr>
        <p:spPr>
          <a:xfrm>
            <a:off x="896112" y="23570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①给自己的习作拟一个题目，写在作文纸的第一行。</a:t>
            </a:r>
            <a:endParaRPr lang="en-US" altLang="zh-CN" sz="2400" dirty="0"/>
          </a:p>
        </p:txBody>
      </p:sp>
      <p:sp>
        <p:nvSpPr>
          <p:cNvPr id="3" name="QO_5_BD.68_5#681ca02de?sp=1&amp;vcp=1&amp;pid=0b1179fb6&amp;color=0,0,0&amp;vtp=1&amp;bbb=1&amp;hb=1">
            <a:extLst>
              <a:ext uri="{FF2B5EF4-FFF2-40B4-BE49-F238E27FC236}">
                <a16:creationId xmlns:a16="http://schemas.microsoft.com/office/drawing/2014/main" id="{683BE7CA-505A-AED7-A44B-763DE873CD58}"/>
              </a:ext>
            </a:extLst>
          </p:cNvPr>
          <p:cNvSpPr/>
          <p:nvPr/>
        </p:nvSpPr>
        <p:spPr>
          <a:xfrm>
            <a:off x="896112" y="290524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②习作中可以用上平时积累的词语，不得出现真实的学校、姓名等信息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，350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字以上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O_5_AN.69_1#681ca02de?vcp=1&amp;pid=0b1179fb6&amp;color=0,0,0&amp;vtp=1&amp;bbb=1">
            <a:extLst>
              <a:ext uri="{FF2B5EF4-FFF2-40B4-BE49-F238E27FC236}">
                <a16:creationId xmlns:a16="http://schemas.microsoft.com/office/drawing/2014/main" id="{8D2BCA43-7138-C0DE-0303-FC45528365B4}"/>
              </a:ext>
            </a:extLst>
          </p:cNvPr>
          <p:cNvSpPr/>
          <p:nvPr/>
        </p:nvSpPr>
        <p:spPr>
          <a:xfrm>
            <a:off x="896112" y="40022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1887330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7592f686?vcp=1&amp;pid=e985be709&amp;color=0,0,0&amp;vtp=1&amp;bt=1&amp;bbb=1"/>
          <p:cNvSpPr/>
          <p:nvPr/>
        </p:nvSpPr>
        <p:spPr>
          <a:xfrm>
            <a:off x="896112" y="896112"/>
            <a:ext cx="10387584" cy="76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积累与运用 （40分）</a:t>
            </a:r>
            <a:endParaRPr lang="en-US" altLang="zh-CN" sz="3000" dirty="0"/>
          </a:p>
        </p:txBody>
      </p:sp>
      <p:sp>
        <p:nvSpPr>
          <p:cNvPr id="3" name="C_3_BD#57a418c81?sp=1&amp;vcp=1&amp;pid=57592f686&amp;color=0,0,0&amp;vtp=1&amp;bbb=1"/>
          <p:cNvSpPr/>
          <p:nvPr/>
        </p:nvSpPr>
        <p:spPr>
          <a:xfrm>
            <a:off x="896112" y="1416807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成长的足迹一：发现藏在语言文字中的成长密码</a:t>
            </a:r>
            <a:endParaRPr lang="en-US" altLang="zh-CN" sz="2800" dirty="0"/>
          </a:p>
        </p:txBody>
      </p:sp>
      <p:sp>
        <p:nvSpPr>
          <p:cNvPr id="4" name="C_4_BD#55dba5aa1?vcp=1&amp;pid=57a418c81&amp;color=0,0,0&amp;vtp=1&amp;bbb=1"/>
          <p:cNvSpPr/>
          <p:nvPr/>
        </p:nvSpPr>
        <p:spPr>
          <a:xfrm>
            <a:off x="896112" y="1892173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一、藏在诗句中的情感。（8分）</a:t>
            </a:r>
            <a:endParaRPr lang="en-US" altLang="zh-CN" sz="2800" dirty="0"/>
          </a:p>
        </p:txBody>
      </p:sp>
      <p:sp>
        <p:nvSpPr>
          <p:cNvPr id="5" name="QB_5_BD.1_1#2d45d7d34?sp=1&amp;vcp=1&amp;pid=55dba5aa1&amp;color=0,0,0&amp;vtp=1&amp;bbb=1"/>
          <p:cNvSpPr/>
          <p:nvPr/>
        </p:nvSpPr>
        <p:spPr>
          <a:xfrm>
            <a:off x="896112" y="231559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1.读诗词，体会情感的表达，完成表格。（4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①梅子金黄杏子肥，麦花雪白菜花稀。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②寒雨连江夜入吴，平明送客楚山孤。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③不要人夸好颜色，只留清气满乾坤。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④茅檐低小，溪上青青草。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B_5_BD.1_6#2d45d7d34?colgroup=3,6,6,15&amp;vcp=1&amp;pid=55dba5aa1&amp;color=0,0,0&amp;vtp=1&amp;bbb=1&amp;hb=1">
            <a:extLst>
              <a:ext uri="{FF2B5EF4-FFF2-40B4-BE49-F238E27FC236}">
                <a16:creationId xmlns:a16="http://schemas.microsoft.com/office/drawing/2014/main" id="{D1F4F22F-D33D-CE2B-2C1E-AF0FC006C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676641"/>
              </p:ext>
            </p:extLst>
          </p:nvPr>
        </p:nvGraphicFramePr>
        <p:xfrm>
          <a:off x="896112" y="1732915"/>
          <a:ext cx="10360152" cy="3392170"/>
        </p:xfrm>
        <a:graphic>
          <a:graphicData uri="http://schemas.openxmlformats.org/drawingml/2006/table">
            <a:tbl>
              <a:tblPr/>
              <a:tblGrid>
                <a:gridCol w="1344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6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65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82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诗句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作者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情感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填选项）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表达密码——融情于物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❶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.表现诗人对乡村生活的欣赏和赞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.表达诗人与友人的离情别意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.表现了不媚俗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坚守内心追求的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志向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王昌龄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❷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王冕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❸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802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辛弃疾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❹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QB_5_AN.2_1#2d45d7d34.blank?vcp=1&amp;pid=55dba5aa1&amp;color=0,0,0&amp;vpa=1&amp;vtp=1&amp;bbb=1">
            <a:extLst>
              <a:ext uri="{FF2B5EF4-FFF2-40B4-BE49-F238E27FC236}">
                <a16:creationId xmlns:a16="http://schemas.microsoft.com/office/drawing/2014/main" id="{97D1169A-F968-0639-154A-31FA858A6E8A}"/>
              </a:ext>
            </a:extLst>
          </p:cNvPr>
          <p:cNvSpPr/>
          <p:nvPr/>
        </p:nvSpPr>
        <p:spPr>
          <a:xfrm>
            <a:off x="2863977" y="2689860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范成大</a:t>
            </a:r>
            <a:endParaRPr lang="en-US" altLang="zh-CN" sz="2400" dirty="0"/>
          </a:p>
        </p:txBody>
      </p:sp>
      <p:sp>
        <p:nvSpPr>
          <p:cNvPr id="4" name="QB_5_AN.3_1#2d45d7d34.blank?vcp=1&amp;pid=55dba5aa1&amp;color=0,0,0&amp;vpa=2&amp;vtp=1">
            <a:extLst>
              <a:ext uri="{FF2B5EF4-FFF2-40B4-BE49-F238E27FC236}">
                <a16:creationId xmlns:a16="http://schemas.microsoft.com/office/drawing/2014/main" id="{535569FE-D674-AB4D-5FE5-9A867386C1FC}"/>
              </a:ext>
            </a:extLst>
          </p:cNvPr>
          <p:cNvSpPr/>
          <p:nvPr/>
        </p:nvSpPr>
        <p:spPr>
          <a:xfrm>
            <a:off x="5311520" y="318452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4_1#2d45d7d34.blank?vcp=1&amp;pid=55dba5aa1&amp;color=0,0,0&amp;vpa=3&amp;vtp=1">
            <a:extLst>
              <a:ext uri="{FF2B5EF4-FFF2-40B4-BE49-F238E27FC236}">
                <a16:creationId xmlns:a16="http://schemas.microsoft.com/office/drawing/2014/main" id="{083203DA-00B7-7853-A1F1-12BB13F56C54}"/>
              </a:ext>
            </a:extLst>
          </p:cNvPr>
          <p:cNvSpPr/>
          <p:nvPr/>
        </p:nvSpPr>
        <p:spPr>
          <a:xfrm>
            <a:off x="5311520" y="367919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5_1#2d45d7d34.blank?vcp=1&amp;pid=55dba5aa1&amp;color=0,0,0&amp;vpa=4&amp;vtp=1">
            <a:extLst>
              <a:ext uri="{FF2B5EF4-FFF2-40B4-BE49-F238E27FC236}">
                <a16:creationId xmlns:a16="http://schemas.microsoft.com/office/drawing/2014/main" id="{874D5298-D5A3-81CF-FC48-F3C03A8A2FFB}"/>
              </a:ext>
            </a:extLst>
          </p:cNvPr>
          <p:cNvSpPr/>
          <p:nvPr/>
        </p:nvSpPr>
        <p:spPr>
          <a:xfrm>
            <a:off x="5311520" y="4395534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891972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_1#b40dea0eb?sp=1&amp;vcp=1&amp;pid=55dba5aa1&amp;color=0,0,0&amp;vtp=1&amp;bt=1&amp;bbb=1"/>
          <p:cNvSpPr/>
          <p:nvPr/>
        </p:nvSpPr>
        <p:spPr>
          <a:xfrm>
            <a:off x="896112" y="181889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2.请将下面这首诗补充完整，体会诗人高洁的精神品格。（4分）</a:t>
            </a:r>
            <a:endParaRPr lang="en-US" altLang="zh-CN" sz="2400" dirty="0"/>
          </a:p>
        </p:txBody>
      </p:sp>
      <p:pic>
        <p:nvPicPr>
          <p:cNvPr id="3" name="QB_5_BD.6_2#b40dea0eb?vcp=1&amp;pid=55dba5aa1&amp;color=0,0,0&amp;tib=255,255,255&amp;vip=5#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2430780"/>
            <a:ext cx="7315200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7_1#b40dea0eb.blank?vcp=1&amp;pid=55dba5aa1&amp;color=0,0,0&amp;vpa=5&amp;vtp=1"/>
          <p:cNvSpPr/>
          <p:nvPr/>
        </p:nvSpPr>
        <p:spPr>
          <a:xfrm>
            <a:off x="3383280" y="4195572"/>
            <a:ext cx="2450592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洛阳亲友如相问</a:t>
            </a:r>
            <a:endParaRPr lang="en-US" altLang="zh-CN" sz="2300" dirty="0"/>
          </a:p>
        </p:txBody>
      </p:sp>
      <p:sp>
        <p:nvSpPr>
          <p:cNvPr id="5" name="QB_5_AN.8_1#b40dea0eb.blank?vcp=1&amp;pid=55dba5aa1&amp;color=0,0,0&amp;vpa=6&amp;vtp=1"/>
          <p:cNvSpPr/>
          <p:nvPr/>
        </p:nvSpPr>
        <p:spPr>
          <a:xfrm>
            <a:off x="6419088" y="4195572"/>
            <a:ext cx="22860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一片冰心在玉壶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aa1c0987?vcp=1&amp;pid=57a418c81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二、格言警句带来的成长力量。（4分）</a:t>
            </a:r>
            <a:endParaRPr lang="en-US" altLang="zh-CN" sz="2800" dirty="0"/>
          </a:p>
        </p:txBody>
      </p:sp>
      <p:sp>
        <p:nvSpPr>
          <p:cNvPr id="3" name="QB_5_BD.9_1#6254f803f?sp=1&amp;vcp=1&amp;pid=0aa1c0987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3.将自己本学期积累的有关勤学的名言警句写下来，做成书签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，常常激励自己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！（写在下图中）（2分）</a:t>
            </a:r>
            <a:endParaRPr lang="en-US" altLang="zh-CN" sz="2400" dirty="0"/>
          </a:p>
        </p:txBody>
      </p:sp>
      <p:pic>
        <p:nvPicPr>
          <p:cNvPr id="4" name="QB_5_BD.9_2#6254f803f?vcp=1&amp;pid=0aa1c0987&amp;color=0,0,0&amp;tib=255,255,255&amp;vip=7#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040" y="2484692"/>
            <a:ext cx="6976872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10_1#6254f803f.blank?vcp=1&amp;pid=0aa1c0987&amp;color=0,0,0&amp;vpa=7&amp;vtp=1"/>
          <p:cNvSpPr/>
          <p:nvPr/>
        </p:nvSpPr>
        <p:spPr>
          <a:xfrm>
            <a:off x="3136392" y="2914460"/>
            <a:ext cx="5971032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【示例】书山有路勤为径，学海无涯苦作舟。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_1#bdf2064cc?vcp=1&amp;pid=0aa1c0987&amp;color=0,0,0&amp;vtp=1&amp;bbb=1&amp;hb=1">
            <a:extLst>
              <a:ext uri="{FF2B5EF4-FFF2-40B4-BE49-F238E27FC236}">
                <a16:creationId xmlns:a16="http://schemas.microsoft.com/office/drawing/2014/main" id="{69A11B20-9777-967A-C174-8E59941CA00C}"/>
              </a:ext>
            </a:extLst>
          </p:cNvPr>
          <p:cNvSpPr/>
          <p:nvPr/>
        </p:nvSpPr>
        <p:spPr>
          <a:xfrm>
            <a:off x="896112" y="29307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4.我在学习中遇到困难想要退缩的时候，想起《老子》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胜者强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”这句话，全身立刻就充满了力量。（2分）</a:t>
            </a:r>
            <a:endParaRPr lang="en-US" altLang="zh-CN" sz="2400" dirty="0"/>
          </a:p>
        </p:txBody>
      </p:sp>
      <p:sp>
        <p:nvSpPr>
          <p:cNvPr id="3" name="QB_5_AN.12_1#bdf2064cc.blank?vcp=1&amp;pid=0aa1c0987&amp;color=0,0,0&amp;vpa=8&amp;vtp=1&amp;bbb=1">
            <a:extLst>
              <a:ext uri="{FF2B5EF4-FFF2-40B4-BE49-F238E27FC236}">
                <a16:creationId xmlns:a16="http://schemas.microsoft.com/office/drawing/2014/main" id="{1AB75A20-7AD0-3CF9-2F31-2E3164D40374}"/>
              </a:ext>
            </a:extLst>
          </p:cNvPr>
          <p:cNvSpPr/>
          <p:nvPr/>
        </p:nvSpPr>
        <p:spPr>
          <a:xfrm>
            <a:off x="8837581" y="290277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胜人者有力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1384564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310c176d?sp=1&amp;vcp=1&amp;pid=57592f686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成长的足迹二：我的成长积累</a:t>
            </a:r>
            <a:endParaRPr lang="en-US" altLang="zh-CN" sz="2800" dirty="0"/>
          </a:p>
        </p:txBody>
      </p:sp>
      <p:sp>
        <p:nvSpPr>
          <p:cNvPr id="3" name="C_4_BD#17fb0636b?vcp=1&amp;pid=b310c176d&amp;color=0,0,0&amp;vtp=1&amp;bbb=1"/>
          <p:cNvSpPr/>
          <p:nvPr/>
        </p:nvSpPr>
        <p:spPr>
          <a:xfrm>
            <a:off x="896112" y="1373505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三、心中的英雄。（10分）</a:t>
            </a:r>
            <a:endParaRPr lang="en-US" altLang="zh-CN" sz="2800" dirty="0"/>
          </a:p>
        </p:txBody>
      </p:sp>
      <p:sp>
        <p:nvSpPr>
          <p:cNvPr id="4" name="QO_5_BD.13_1#ba2232166?vcp=1&amp;pid=17fb0636b&amp;color=0,0,0&amp;vtp=1&amp;bbb=1&amp;hb=1"/>
          <p:cNvSpPr/>
          <p:nvPr/>
        </p:nvSpPr>
        <p:spPr>
          <a:xfrm>
            <a:off x="896112" y="179692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5.在朝鲜 ___（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ch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上，他面对着暴风雨般的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___（qi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d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虽然身体多处受伤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，但内心 ___（jù jí）着的爱国力量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，让他为了完成这个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光荣而艰巨的任务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，就在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___（línɡ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chén）时分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，用自己的胸膛堵住了敌人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的枪口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。你一定知道我____（jiè sh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o）的这位英雄是谁！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1368</Words>
  <Application>Microsoft Office PowerPoint</Application>
  <PresentationFormat>宽屏</PresentationFormat>
  <Paragraphs>252</Paragraphs>
  <Slides>33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Heiti SC Medium</vt:lpstr>
      <vt:lpstr>KaiTi</vt:lpstr>
      <vt:lpstr>Microsoft YaHei Bold</vt:lpstr>
      <vt:lpstr>等线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2025-01-24T07:13:30Z</dcterms:created>
  <dcterms:modified xsi:type="dcterms:W3CDTF">2025-01-24T07:46:20Z</dcterms:modified>
  <cp:category/>
  <cp:contentStatus/>
</cp:coreProperties>
</file>