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4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30_1#a868bace2?vcp=1&amp;pid=a84f69069&amp;color=0,0,0&amp;vtp=1&amp;bt=1&amp;bbb=1"/>
          <p:cNvSpPr/>
          <p:nvPr/>
        </p:nvSpPr>
        <p:spPr>
          <a:xfrm>
            <a:off x="896112" y="189998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</p:txBody>
      </p:sp>
      <p:graphicFrame>
        <p:nvGraphicFramePr>
          <p:cNvPr id="11" name="QO_3_AN.30_2#a868bace2?colgroup=33&amp;vcp=1&amp;pid=a84f6906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777826"/>
              </p:ext>
            </p:extLst>
          </p:nvPr>
        </p:nvGraphicFramePr>
        <p:xfrm>
          <a:off x="896112" y="2511869"/>
          <a:ext cx="10369296" cy="24347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FF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月8日上午八点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将在综合活动室举办“趣谈传统文化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”综合实践活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动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请同学们作好准备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按时参加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班主任王老师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月6日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c020baeea?sp=1&amp;vcp=1&amp;vopoq=1&amp;pid=a84f69069&amp;color=0,0,0&amp;vtp=1&amp;bt=1&amp;bbb=1&amp;hb=1"/>
          <p:cNvSpPr/>
          <p:nvPr/>
        </p:nvSpPr>
        <p:spPr>
          <a:xfrm>
            <a:off x="896112" y="10074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4.圆圆准备在活动上讲一个寓言故事，让同学明白“不努力而抱侥幸心理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望靠好运气过日子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，是不会有好结果的”这个道理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。他应该选择的故事是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3_AN.32_1#c020baeea.bracket?vcp=1&amp;vopoq=1&amp;pid=a84f69069&amp;color=0,0,0&amp;vpa=16&amp;vtp=1"/>
          <p:cNvSpPr/>
          <p:nvPr/>
        </p:nvSpPr>
        <p:spPr>
          <a:xfrm>
            <a:off x="1217580" y="211359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3_BD.31_2#c020baeea?vcp=1&amp;vopoq=1&amp;pid=a84f6906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496" y="2722943"/>
            <a:ext cx="4261104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3_BD.31_3#c020baeea.choices?vcp=1&amp;vopoq=1&amp;pid=a84f69069&amp;color=0,0,0&amp;vtp=1&amp;bbb=1"/>
          <p:cNvSpPr/>
          <p:nvPr/>
        </p:nvSpPr>
        <p:spPr>
          <a:xfrm>
            <a:off x="896112" y="536454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守株待兔》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画蛇添足》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杞人忧天》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.《刻舟求剑》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3_1#afb3ee9c9?vcp=1&amp;pid=a84f69069&amp;color=0,0,0&amp;vtp=1&amp;bt=1&amp;bbb=1&amp;hb=1"/>
          <p:cNvSpPr/>
          <p:nvPr/>
        </p:nvSpPr>
        <p:spPr>
          <a:xfrm>
            <a:off x="896112" y="15387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5.在活动中，圆圆认真倾听了其他同学的发言并做了笔记，笔记中有缺漏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你帮他补充完整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。（7分）</a:t>
            </a:r>
            <a:endParaRPr lang="en-US" altLang="zh-CN" sz="2400" dirty="0"/>
          </a:p>
        </p:txBody>
      </p:sp>
      <p:sp>
        <p:nvSpPr>
          <p:cNvPr id="3" name="QB_4_BD.34_1#46752fd27?vcp=1&amp;pid=afb3ee9c9&amp;color=0,0,0&amp;vtp=1&amp;bbb=1"/>
          <p:cNvSpPr/>
          <p:nvPr/>
        </p:nvSpPr>
        <p:spPr>
          <a:xfrm>
            <a:off x="896112" y="26358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兔走触株，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句中“走”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35_1#46752fd27.blank?vcp=1&amp;pid=afb3ee9c9&amp;color=0,0,0&amp;vpa=17&amp;vtp=1&amp;bbb=1"/>
          <p:cNvSpPr/>
          <p:nvPr/>
        </p:nvSpPr>
        <p:spPr>
          <a:xfrm>
            <a:off x="3198780" y="258629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折颈而死</a:t>
            </a:r>
            <a:endParaRPr lang="en-US" altLang="zh-CN" sz="2400" dirty="0"/>
          </a:p>
        </p:txBody>
      </p:sp>
      <p:sp>
        <p:nvSpPr>
          <p:cNvPr id="5" name="QB_4_AN.36_1#46752fd27.blank?vcp=1&amp;pid=afb3ee9c9&amp;color=0,0,0&amp;vpa=18&amp;vtp=1"/>
          <p:cNvSpPr/>
          <p:nvPr/>
        </p:nvSpPr>
        <p:spPr>
          <a:xfrm>
            <a:off x="8075581" y="25862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</a:t>
            </a:r>
            <a:endParaRPr lang="en-US" altLang="zh-CN" sz="2400" dirty="0"/>
          </a:p>
        </p:txBody>
      </p:sp>
      <p:sp>
        <p:nvSpPr>
          <p:cNvPr id="6" name="QB_4_BD.37_1#ed03e4e09?vcp=1&amp;pid=afb3ee9c9&amp;color=0,0,0&amp;vtp=1&amp;bbb=1"/>
          <p:cNvSpPr/>
          <p:nvPr/>
        </p:nvSpPr>
        <p:spPr>
          <a:xfrm>
            <a:off x="896112" y="31704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（2）《北风和太阳》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这个故事出自《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》。</a:t>
            </a:r>
            <a:endParaRPr lang="en-US" altLang="zh-CN" sz="2400" dirty="0"/>
          </a:p>
        </p:txBody>
      </p:sp>
      <p:sp>
        <p:nvSpPr>
          <p:cNvPr id="7" name="QB_4_AN.38_1#ed03e4e09.blank?vcp=1&amp;pid=afb3ee9c9&amp;color=0,0,0&amp;vpa=19&amp;vtp=1&amp;bbb=1"/>
          <p:cNvSpPr/>
          <p:nvPr/>
        </p:nvSpPr>
        <p:spPr>
          <a:xfrm>
            <a:off x="5941980" y="312096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伊索寓言</a:t>
            </a:r>
            <a:endParaRPr lang="en-US" altLang="zh-CN" sz="2400" dirty="0"/>
          </a:p>
        </p:txBody>
      </p:sp>
      <p:sp>
        <p:nvSpPr>
          <p:cNvPr id="8" name="QB_4_BD.39_1#a2c5c5c0b?vcp=1&amp;pid=afb3ee9c9&amp;color=0,0,0&amp;vtp=1&amp;bbb=1&amp;hb=1"/>
          <p:cNvSpPr/>
          <p:nvPr/>
        </p:nvSpPr>
        <p:spPr>
          <a:xfrm>
            <a:off x="896112" y="37118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（3）通过学习课文以及听同学们的交流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，我喜欢上了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的陶罐、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作者）的《清明上河图》，知道了“文房四宝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，“雅人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四好”是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4_AN.40_1#a2c5c5c0b.blank?vcp=1&amp;pid=afb3ee9c9&amp;color=0,0,0&amp;vpa=20&amp;vtp=1&amp;bbb=1"/>
          <p:cNvSpPr/>
          <p:nvPr/>
        </p:nvSpPr>
        <p:spPr>
          <a:xfrm>
            <a:off x="8075581" y="368388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谦虚</a:t>
            </a:r>
            <a:endParaRPr lang="en-US" altLang="zh-CN" sz="2400" dirty="0"/>
          </a:p>
        </p:txBody>
      </p:sp>
      <p:sp>
        <p:nvSpPr>
          <p:cNvPr id="10" name="QB_4_AN.41_1#a2c5c5c0b.blank?vcp=1&amp;pid=afb3ee9c9&amp;color=0,0,0&amp;vpa=21&amp;vtp=1&amp;bbb=1&amp;hb=1"/>
          <p:cNvSpPr/>
          <p:nvPr/>
        </p:nvSpPr>
        <p:spPr>
          <a:xfrm>
            <a:off x="896112" y="368388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张择端</a:t>
            </a:r>
            <a:endParaRPr lang="en-US" altLang="zh-CN" sz="2400" dirty="0"/>
          </a:p>
        </p:txBody>
      </p:sp>
      <p:sp>
        <p:nvSpPr>
          <p:cNvPr id="11" name="QB_4_AN.42_1#a2c5c5c0b.blank?vcp=1&amp;pid=afb3ee9c9&amp;color=0,0,0&amp;vpa=22&amp;vtp=1&amp;bbb=1"/>
          <p:cNvSpPr/>
          <p:nvPr/>
        </p:nvSpPr>
        <p:spPr>
          <a:xfrm>
            <a:off x="8380381" y="424268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笔墨纸砚</a:t>
            </a:r>
            <a:endParaRPr lang="en-US" altLang="zh-CN" sz="2400" dirty="0"/>
          </a:p>
        </p:txBody>
      </p:sp>
      <p:sp>
        <p:nvSpPr>
          <p:cNvPr id="12" name="QB_4_AN.43_1#a2c5c5c0b.blank?vcp=1&amp;pid=afb3ee9c9&amp;color=0,0,0&amp;vpa=23&amp;vtp=1&amp;bbb=1"/>
          <p:cNvSpPr/>
          <p:nvPr/>
        </p:nvSpPr>
        <p:spPr>
          <a:xfrm>
            <a:off x="2131981" y="477989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琴棋书画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6480e79e?vcp=1&amp;pid=d6a58342b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三、【探秘自然】在活动中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，圆圆对自然界的动植物产生了浓厚的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兴趣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，并搜集了相关资料，我们一起来研究吧！（20分）</a:t>
            </a:r>
            <a:endParaRPr lang="en-US" altLang="zh-CN" sz="2800" dirty="0"/>
          </a:p>
        </p:txBody>
      </p:sp>
      <p:sp>
        <p:nvSpPr>
          <p:cNvPr id="3" name="C_3_BD#e50c1dcd4?vcp=1&amp;pid=46480e79e&amp;color=0,0,0&amp;vtp=1&amp;bbb=1"/>
          <p:cNvSpPr/>
          <p:nvPr/>
        </p:nvSpPr>
        <p:spPr>
          <a:xfrm>
            <a:off x="896112" y="180198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（一）自然界的时钟秘密（10分）</a:t>
            </a:r>
            <a:endParaRPr lang="en-US" altLang="zh-CN" sz="2600" dirty="0"/>
          </a:p>
        </p:txBody>
      </p:sp>
      <p:sp>
        <p:nvSpPr>
          <p:cNvPr id="4" name="QM_4_BD.44_1#cddc5df68?vcp=1&amp;pid=e50c1dcd4&amp;color=0,0,0&amp;vtp=1&amp;bbb=1&amp;hb=1"/>
          <p:cNvSpPr/>
          <p:nvPr/>
        </p:nvSpPr>
        <p:spPr>
          <a:xfrm>
            <a:off x="896112" y="2188211"/>
            <a:ext cx="10387584" cy="3245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一天之内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，不同的花开放的时间是不同的。凌晨四点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，牵牛花吹起了紫色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的小喇叭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；五点左右，艳丽的蔷薇绽开了笑脸；七点，睡莲从梦中醒来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；中午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十二点左右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，午时花开花了；下午三点，万寿菊欣然怒放；五点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，紫茉莉苏醒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过来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；月光花在七点左右舒展开自己的花瓣；夜来香在晚上八点开花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；昙花却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在九点左右含笑一现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4_2#cddc5df68?vcp=1&amp;pid=e50c1dcd4&amp;color=0,0,0&amp;vtp=1&amp;bt=1&amp;bbb=1&amp;hb=1"/>
          <p:cNvSpPr/>
          <p:nvPr/>
        </p:nvSpPr>
        <p:spPr>
          <a:xfrm>
            <a:off x="896112" y="180851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动物也有各自的活动时间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。东方欲晓，百鸟就开始啼鸣。日落西山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，鸟入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，鸡上窝，躲在地洞里的田鼠蠢蠢欲动了。猫头鹰白天睡觉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，夜间到田野中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巡逻捕鼠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，不用小闹钟叫唤，到时候它自然就醒了。</a:t>
            </a:r>
            <a:endParaRPr lang="en-US" altLang="zh-CN" sz="2400" dirty="0"/>
          </a:p>
        </p:txBody>
      </p:sp>
      <p:sp>
        <p:nvSpPr>
          <p:cNvPr id="3" name="QO_5_BD.45_1#a7f111673?vcp=1&amp;pid=cddc5df68&amp;color=0,0,0&amp;vtp=1&amp;bbb=1"/>
          <p:cNvSpPr/>
          <p:nvPr/>
        </p:nvSpPr>
        <p:spPr>
          <a:xfrm>
            <a:off x="896112" y="40046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1.用“____”画出材料一中的关键语句。（2分）</a:t>
            </a:r>
            <a:endParaRPr lang="en-US" altLang="zh-CN" sz="2400" dirty="0"/>
          </a:p>
        </p:txBody>
      </p:sp>
      <p:sp>
        <p:nvSpPr>
          <p:cNvPr id="4" name="QO_5_AN.46_1#a7f111673?vcp=1&amp;pid=cddc5df68&amp;color=0,0,0&amp;vtp=1&amp;bbb=1"/>
          <p:cNvSpPr/>
          <p:nvPr/>
        </p:nvSpPr>
        <p:spPr>
          <a:xfrm>
            <a:off x="896112" y="453932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一天之内，不同的花开放的时间是不同的。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7_1#41f98c399?sp=1&amp;vcp=1&amp;pid=cddc5df68&amp;color=0,0,0&amp;vtp=1&amp;bt=1&amp;bbb=1"/>
          <p:cNvSpPr/>
          <p:nvPr/>
        </p:nvSpPr>
        <p:spPr>
          <a:xfrm>
            <a:off x="896112" y="23528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2.仿照材料一中“凌晨四点，牵牛花吹起了紫色的小喇叭”，写一写。（2分）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一个个小石榴躲藏在茂密的枝叶间，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48_1#41f98c399.blank?vcp=1&amp;pid=cddc5df68&amp;color=0,0,0&amp;vpa=24&amp;vtp=1&amp;bbb=1"/>
          <p:cNvSpPr/>
          <p:nvPr/>
        </p:nvSpPr>
        <p:spPr>
          <a:xfrm>
            <a:off x="6399181" y="2862072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【示例】在和我们玩捉迷藏</a:t>
            </a:r>
            <a:endParaRPr lang="en-US" altLang="zh-CN" sz="2400" dirty="0"/>
          </a:p>
        </p:txBody>
      </p:sp>
      <p:sp>
        <p:nvSpPr>
          <p:cNvPr id="4" name="QB_5_AS.49_1#41f98c399?vcp=1&amp;pid=cddc5df68&amp;color=0,0,0&amp;vtp=1&amp;bbb=1&amp;hb=1"/>
          <p:cNvSpPr/>
          <p:nvPr/>
        </p:nvSpPr>
        <p:spPr>
          <a:xfrm>
            <a:off x="896112" y="34565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本题考查仿写。从“凌晨四点，牵牛花吹起了紫色的小喇叭”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“牵牛花”当作“人”来写，运用了拟人的修辞手法。据此仿写即可。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da60a5926?vcp=1&amp;pid=cddc5df68&amp;color=0,0,0&amp;vtp=1&amp;bt=1&amp;bbb=1&amp;hb=1"/>
          <p:cNvSpPr/>
          <p:nvPr/>
        </p:nvSpPr>
        <p:spPr>
          <a:xfrm>
            <a:off x="896112" y="938100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借助关键语句概括材料二的大意：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pic>
        <p:nvPicPr>
          <p:cNvPr id="3" name="QB_5_BD.50_1#da60a5926?vcp=1&amp;pid=cddc5df68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988392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51_1#da60a5926.blank?vcp=1&amp;pid=cddc5df68&amp;color=0,0,0&amp;vpa=25&amp;vtp=1&amp;bbb=1"/>
          <p:cNvSpPr/>
          <p:nvPr/>
        </p:nvSpPr>
        <p:spPr>
          <a:xfrm>
            <a:off x="7618381" y="907112"/>
            <a:ext cx="3573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动物也有各自的活动时间</a:t>
            </a:r>
            <a:endParaRPr lang="en-US" altLang="zh-CN" sz="2400" dirty="0"/>
          </a:p>
        </p:txBody>
      </p:sp>
      <p:sp>
        <p:nvSpPr>
          <p:cNvPr id="5" name="QB_5_BD.52_1#e59d19bba?sp=1&amp;vcp=1&amp;pid=cddc5df68&amp;color=0,0,0&amp;vtp=1&amp;bbb=1&amp;hb=1"/>
          <p:cNvSpPr/>
          <p:nvPr/>
        </p:nvSpPr>
        <p:spPr>
          <a:xfrm>
            <a:off x="896112" y="1891235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4.材料二是从哪几个方面将关键意思写清楚的？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把序号填入下面相应的方框中。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pic>
        <p:nvPicPr>
          <p:cNvPr id="6" name="QB_5_BD.52_2#e59d19bba?vcp=1&amp;pid=cddc5df68&amp;color=0,0,0&amp;tib=255,255,255&amp;vip=26#2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2919808"/>
            <a:ext cx="7086600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52_3#e59d19bba?vcp=1&amp;pid=cddc5df68&amp;color=0,0,0&amp;vtp=1&amp;bbb=1"/>
          <p:cNvSpPr/>
          <p:nvPr/>
        </p:nvSpPr>
        <p:spPr>
          <a:xfrm>
            <a:off x="896112" y="4964508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①猫头鹰巡逻捕鼠 ②鸟入林 ③鸡上窝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百鸟开始啼鸣 ⑤田鼠蠢蠢欲动</a:t>
            </a:r>
            <a:endParaRPr lang="en-US" altLang="zh-CN" sz="2400" dirty="0"/>
          </a:p>
        </p:txBody>
      </p:sp>
      <p:sp>
        <p:nvSpPr>
          <p:cNvPr id="8" name="QB_5_AN.53_1#e59d19bba.blank?vcp=1&amp;pid=cddc5df68&amp;color=0,0,0&amp;vpa=26&amp;vtp=1"/>
          <p:cNvSpPr/>
          <p:nvPr/>
        </p:nvSpPr>
        <p:spPr>
          <a:xfrm>
            <a:off x="2834640" y="4309696"/>
            <a:ext cx="1417320" cy="475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9" name="QB_5_AN.54_1#e59d19bba.blank?vcp=1&amp;pid=cddc5df68&amp;color=0,0,0&amp;vpa=27&amp;vtp=1"/>
          <p:cNvSpPr/>
          <p:nvPr/>
        </p:nvSpPr>
        <p:spPr>
          <a:xfrm>
            <a:off x="5330952" y="4327984"/>
            <a:ext cx="1417320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②③⑤</a:t>
            </a:r>
            <a:endParaRPr lang="en-US" altLang="zh-CN" sz="2400" dirty="0"/>
          </a:p>
        </p:txBody>
      </p:sp>
      <p:sp>
        <p:nvSpPr>
          <p:cNvPr id="10" name="QB_5_AN.55_1#e59d19bba.blank?vcp=1&amp;pid=cddc5df68&amp;color=0,0,0&amp;vpa=28&amp;vtp=1"/>
          <p:cNvSpPr/>
          <p:nvPr/>
        </p:nvSpPr>
        <p:spPr>
          <a:xfrm>
            <a:off x="7872984" y="4327984"/>
            <a:ext cx="1408176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a8977e1?vcp=1&amp;pid=46480e79e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（二）蒙鸠筑巢（10分）</a:t>
            </a:r>
            <a:endParaRPr lang="en-US" altLang="zh-CN" sz="2600" dirty="0"/>
          </a:p>
        </p:txBody>
      </p:sp>
      <p:sp>
        <p:nvSpPr>
          <p:cNvPr id="3" name="QM_4_BD.56_1#2a71a1505?vcp=1&amp;pid=fea8977e1&amp;color=0,0,0&amp;vtp=1&amp;bbb=1&amp;hb=1"/>
          <p:cNvSpPr/>
          <p:nvPr/>
        </p:nvSpPr>
        <p:spPr>
          <a:xfrm>
            <a:off x="896112" y="128466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南方有一种鸟，名叫蒙鸠。每到春季，它们就开始忙碌地筑巢了。瞧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对蒙鸠夫妇环顾四周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，正在寻找筑巢的地点。河边白色轻柔的芦苇穗（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suì）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随风舞动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，吸引了它们的视线。于是，它们决定把巢筑在高高的芦苇穗上。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蒙鸠夫妇先衔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n）来软软的羽毛，互相交错，初步搭成窝的样子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，找来柔韧（rèn）的发丝，就像缝衣服一样，一针一线密密地编织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，让这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个窝变得更加结实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。最后，它们又用长长的发丝牢牢地把窝系在芦苇穗上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鸠夫妇往里头一钻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，不大不小，正合适。就这样，一个温暖舒适的巢筑好了。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6_2#2a71a1505?vcp=1&amp;pid=fea8977e1&amp;color=0,0,0&amp;mp=1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过了不久，蒙鸠夫妇产下了几枚鸟蛋。它们住在新巢里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，想象着即将孵化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出来的小宝宝可爱的样子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。一阵微风吹过，小巢随着芦苇穗来回摆动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。令蒙鸠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夫妇意想不到的是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，原本结实的小巢因系在柔嫩的芦苇穗上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，变得弱不禁风，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摇摇欲坠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，刮起了狂风，小巢随着芦苇穗剧烈晃动，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蒙鸠夫妇吓得手足无措，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不一会儿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，狂风把芦苇穗吹折了，小巢和芦苇穗一起摔到了地上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，鸟蛋也被甩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出巢外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，摔碎了。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蒙鸠夫妇伤心极了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，一边哭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，一边不停地埋怨巢修筑得不够结实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其实，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并不是鸟巢本身不够结实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，而是选择筑巢的地点不合适。</a:t>
            </a:r>
            <a:endParaRPr lang="en-US" altLang="zh-CN" sz="2400" dirty="0"/>
          </a:p>
          <a:p>
            <a:pPr algn="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本文根据《荀子·劝学》相关内容改写）</a:t>
            </a:r>
            <a:endParaRPr lang="en-US" altLang="zh-CN" sz="2400" dirty="0"/>
          </a:p>
        </p:txBody>
      </p:sp>
      <p:sp>
        <p:nvSpPr>
          <p:cNvPr id="3" name="QM_4_BD.56_2#2a71a1505?vcp=1&amp;pid=fea8977e1&amp;color=0,0,0&amp;mp=1&amp;vtp=1&amp;bt=1&amp;bbb=1&amp;hb=1&amp;zzd= 3">
            <a:extLst>
              <a:ext uri="{FF2B5EF4-FFF2-40B4-BE49-F238E27FC236}">
                <a16:creationId xmlns:a16="http://schemas.microsoft.com/office/drawing/2014/main" id="{CED1354C-2F7B-0296-5F14-8FD78478841D}"/>
              </a:ext>
            </a:extLst>
          </p:cNvPr>
          <p:cNvSpPr/>
          <p:nvPr/>
        </p:nvSpPr>
        <p:spPr>
          <a:xfrm>
            <a:off x="9868694" y="243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56_2#2a71a1505?vcp=1&amp;pid=fea8977e1&amp;color=0,0,0&amp;mp=1&amp;vtp=1&amp;bt=1&amp;bbb=1&amp;hb=1&amp;zzd= 3">
            <a:extLst>
              <a:ext uri="{FF2B5EF4-FFF2-40B4-BE49-F238E27FC236}">
                <a16:creationId xmlns:a16="http://schemas.microsoft.com/office/drawing/2014/main" id="{32621923-8EC9-AE30-5A82-50A705274C44}"/>
              </a:ext>
            </a:extLst>
          </p:cNvPr>
          <p:cNvSpPr/>
          <p:nvPr/>
        </p:nvSpPr>
        <p:spPr>
          <a:xfrm>
            <a:off x="10173494" y="243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56_2#2a71a1505?vcp=1&amp;pid=fea8977e1&amp;color=0,0,0&amp;mp=1&amp;vtp=1&amp;bt=1&amp;bbb=1&amp;hb=1&amp;zzd= 3">
            <a:extLst>
              <a:ext uri="{FF2B5EF4-FFF2-40B4-BE49-F238E27FC236}">
                <a16:creationId xmlns:a16="http://schemas.microsoft.com/office/drawing/2014/main" id="{C3389280-01AA-989E-B9B8-3788F0199DB8}"/>
              </a:ext>
            </a:extLst>
          </p:cNvPr>
          <p:cNvSpPr/>
          <p:nvPr/>
        </p:nvSpPr>
        <p:spPr>
          <a:xfrm>
            <a:off x="10478294" y="243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56_2#2a71a1505?vcp=1&amp;pid=fea8977e1&amp;color=0,0,0&amp;mp=1&amp;vtp=1&amp;bt=1&amp;bbb=1&amp;hb=1&amp;zzd= 3">
            <a:extLst>
              <a:ext uri="{FF2B5EF4-FFF2-40B4-BE49-F238E27FC236}">
                <a16:creationId xmlns:a16="http://schemas.microsoft.com/office/drawing/2014/main" id="{AEA6278C-6FCC-83DF-F2FC-58E9FF5296D0}"/>
              </a:ext>
            </a:extLst>
          </p:cNvPr>
          <p:cNvSpPr/>
          <p:nvPr/>
        </p:nvSpPr>
        <p:spPr>
          <a:xfrm>
            <a:off x="10783094" y="243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56_2#2a71a1505?vcp=1&amp;pid=fea8977e1&amp;color=0,0,0&amp;mp=1&amp;vtp=1&amp;bt=1&amp;bbb=1&amp;hb=1&amp;zzd= 10">
            <a:extLst>
              <a:ext uri="{FF2B5EF4-FFF2-40B4-BE49-F238E27FC236}">
                <a16:creationId xmlns:a16="http://schemas.microsoft.com/office/drawing/2014/main" id="{9F285720-8B73-D9A9-A3E5-33FFDDC0C2B3}"/>
              </a:ext>
            </a:extLst>
          </p:cNvPr>
          <p:cNvSpPr/>
          <p:nvPr/>
        </p:nvSpPr>
        <p:spPr>
          <a:xfrm>
            <a:off x="7125494" y="497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56_2#2a71a1505?vcp=1&amp;pid=fea8977e1&amp;color=0,0,0&amp;mp=1&amp;vtp=1&amp;bt=1&amp;bbb=1&amp;hb=1&amp;zzd= 10">
            <a:extLst>
              <a:ext uri="{FF2B5EF4-FFF2-40B4-BE49-F238E27FC236}">
                <a16:creationId xmlns:a16="http://schemas.microsoft.com/office/drawing/2014/main" id="{47C3B105-9ABA-8BBA-DABF-6CC4A70545EB}"/>
              </a:ext>
            </a:extLst>
          </p:cNvPr>
          <p:cNvSpPr/>
          <p:nvPr/>
        </p:nvSpPr>
        <p:spPr>
          <a:xfrm>
            <a:off x="7430294" y="4976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94e0ea0d5?vcp=1&amp;pid=2a71a1505&amp;color=0,0,0&amp;vtp=1&amp;bt=1&amp;bbb=1"/>
          <p:cNvSpPr/>
          <p:nvPr/>
        </p:nvSpPr>
        <p:spPr>
          <a:xfrm>
            <a:off x="896112" y="158496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1.联系上下文，解释下面词语的意思。（4分）</a:t>
            </a:r>
            <a:endParaRPr lang="en-US" altLang="zh-CN" sz="2400" dirty="0"/>
          </a:p>
        </p:txBody>
      </p:sp>
      <p:sp>
        <p:nvSpPr>
          <p:cNvPr id="3" name="QB_6_BD.58_1#45328c153?vcp=1&amp;pid=94e0ea0d5&amp;color=0,0,0&amp;vtp=1&amp;bbb=1"/>
          <p:cNvSpPr/>
          <p:nvPr/>
        </p:nvSpPr>
        <p:spPr>
          <a:xfrm>
            <a:off x="896112" y="21257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弱不禁风：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4" name="QB_6_AN.59_1#45328c153.blank?vcp=1&amp;pid=94e0ea0d5&amp;color=0,0,0&amp;vpa=29&amp;vtp=1&amp;bbb=1"/>
          <p:cNvSpPr/>
          <p:nvPr/>
        </p:nvSpPr>
        <p:spPr>
          <a:xfrm>
            <a:off x="3198780" y="2076259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形容身体虚弱，连风吹都禁不住。</a:t>
            </a:r>
            <a:endParaRPr lang="en-US" altLang="zh-CN" sz="2400" dirty="0"/>
          </a:p>
        </p:txBody>
      </p:sp>
      <p:sp>
        <p:nvSpPr>
          <p:cNvPr id="5" name="QB_6_BD.60_1#5374a3221?vcp=1&amp;pid=94e0ea0d5&amp;color=0,0,0&amp;vtp=1&amp;bbb=1"/>
          <p:cNvSpPr/>
          <p:nvPr/>
        </p:nvSpPr>
        <p:spPr>
          <a:xfrm>
            <a:off x="896112" y="26604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埋怨：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</a:t>
            </a:r>
            <a:endParaRPr lang="en-US" altLang="zh-CN" sz="2400" dirty="0"/>
          </a:p>
        </p:txBody>
      </p:sp>
      <p:sp>
        <p:nvSpPr>
          <p:cNvPr id="6" name="QB_6_AN.61_1#5374a3221.blank?vcp=1&amp;pid=94e0ea0d5&amp;color=0,0,0&amp;vpa=30&amp;vtp=1&amp;bbb=1"/>
          <p:cNvSpPr/>
          <p:nvPr/>
        </p:nvSpPr>
        <p:spPr>
          <a:xfrm>
            <a:off x="2589181" y="2610929"/>
            <a:ext cx="845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因为事情不如意而对自己认为原因所在的人或事物表示不满。</a:t>
            </a:r>
            <a:endParaRPr lang="en-US" altLang="zh-CN" sz="2400" dirty="0"/>
          </a:p>
        </p:txBody>
      </p:sp>
      <p:sp>
        <p:nvSpPr>
          <p:cNvPr id="7" name="QB_5_BD.62_1#3ba78fabd?sp=1&amp;vcp=1&amp;pid=2a71a1505&amp;color=0,0,0&amp;vtp=1&amp;bbb=1"/>
          <p:cNvSpPr/>
          <p:nvPr/>
        </p:nvSpPr>
        <p:spPr>
          <a:xfrm>
            <a:off x="896112" y="319512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2.读第2自然段，仿照例子，把蒙鸠筑巢的过程补充完整。（2分）</a:t>
            </a:r>
            <a:endParaRPr lang="en-US" altLang="zh-CN" sz="2400" dirty="0"/>
          </a:p>
        </p:txBody>
      </p:sp>
      <p:pic>
        <p:nvPicPr>
          <p:cNvPr id="8" name="QB_5_BD.62_2#3ba78fabd?vcp=1&amp;pid=2a71a1505&amp;color=0,0,0&amp;tib=255,255,255&amp;vip=31#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3624" y="3800856"/>
            <a:ext cx="907084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63_1#3ba78fabd.blank?vcp=1&amp;pid=2a71a1505&amp;color=0,0,0&amp;vpa=31&amp;vtp=1"/>
          <p:cNvSpPr/>
          <p:nvPr/>
        </p:nvSpPr>
        <p:spPr>
          <a:xfrm>
            <a:off x="5285232" y="3938016"/>
            <a:ext cx="1700784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找来发丝把窝编织得更加结实</a:t>
            </a:r>
            <a:endParaRPr lang="en-US" altLang="zh-CN" sz="2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6a58342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期中检测卷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4_1#76ca3b4e2?vcp=1&amp;pid=2a71a1505&amp;color=0,0,0&amp;vtp=1&amp;bt=1&amp;bbb=1&amp;hb=1"/>
          <p:cNvSpPr/>
          <p:nvPr/>
        </p:nvSpPr>
        <p:spPr>
          <a:xfrm>
            <a:off x="896112" y="208610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3.这则寓言改写自《荀子·劝学》，原文中有这样一句话：“风至苕（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，卵破子死。”请你在短文中找到意思与之相对应的句子，用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“_____”画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3" name="QO_5_AN.65_1#76ca3b4e2?vcp=1&amp;pid=2a71a1505&amp;color=0,0,0&amp;vtp=1&amp;bbb=1&amp;hb=1"/>
          <p:cNvSpPr/>
          <p:nvPr/>
        </p:nvSpPr>
        <p:spPr>
          <a:xfrm>
            <a:off x="896112" y="3737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狂风把芦苇穗吹折了，小巢和芦苇穗一起摔到了地上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，鸟蛋也被甩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出巢外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，摔碎了。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6_1#d6be173e0?vcp=1&amp;vopoq=1&amp;pid=2a71a1505&amp;color=0,0,0&amp;vtp=1&amp;bt=1&amp;bbb=1&amp;hb=1"/>
          <p:cNvSpPr/>
          <p:nvPr/>
        </p:nvSpPr>
        <p:spPr>
          <a:xfrm>
            <a:off x="896112" y="17914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读完这则寓言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，你明白了什么道理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？下面选项中概括最恰当的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pic>
        <p:nvPicPr>
          <p:cNvPr id="3" name="QC_5_BD.66_1#d6be173e0?vcp=1&amp;vopoq=1&amp;pid=2a71a1505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87833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67_1#d6be173e0.bracket?vcp=1&amp;vopoq=1&amp;pid=2a71a1505&amp;color=0,0,0&amp;vpa=32&amp;vtp=1"/>
          <p:cNvSpPr/>
          <p:nvPr/>
        </p:nvSpPr>
        <p:spPr>
          <a:xfrm>
            <a:off x="2131981" y="23388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66_2#d6be173e0.choices?vcp=1&amp;vopoq=1&amp;pid=2a71a1505&amp;color=0,0,0&amp;vtp=1&amp;bbb=1"/>
          <p:cNvSpPr/>
          <p:nvPr/>
        </p:nvSpPr>
        <p:spPr>
          <a:xfrm>
            <a:off x="896112" y="289521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A.做人要踏实肯干，不能不劳而获。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.我们要用发展的眼光看待事物，懂得变通。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.学习和做事要选择合适的环境，打好根基。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.做学问不能弄虚作假，不懂装懂，要实事求是。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2856166c?vcp=1&amp;pid=d6a58342b&amp;color=0,0,0&amp;vtp=1&amp;bt=1&amp;bbb=1&amp;hb=1"/>
          <p:cNvSpPr/>
          <p:nvPr/>
        </p:nvSpPr>
        <p:spPr>
          <a:xfrm>
            <a:off x="896112" y="896112"/>
            <a:ext cx="10387584" cy="15443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四、【谈谈收获】“趣味大自然”探秘系列活动结束啦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，相信你通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过查阅资料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，实地观察，一定认识了不少可爱的植物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，获得很多收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获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800" dirty="0"/>
          </a:p>
        </p:txBody>
      </p:sp>
      <p:sp>
        <p:nvSpPr>
          <p:cNvPr id="3" name="QO_3_BD.68_1#ac778714a?vcp=1&amp;pid=b2856166c&amp;color=0,0,0&amp;vtp=1&amp;bbb=1&amp;hb=1"/>
          <p:cNvSpPr/>
          <p:nvPr/>
        </p:nvSpPr>
        <p:spPr>
          <a:xfrm>
            <a:off x="896112" y="217862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请你拿起笔，向伙伴们介绍自己最喜欢的一种植物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。注意写清楚植物的样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、颜色等，题目自拟，不少于300字。（请另附作文纸）</a:t>
            </a:r>
            <a:endParaRPr lang="en-US" altLang="zh-CN" sz="2400" dirty="0"/>
          </a:p>
        </p:txBody>
      </p:sp>
      <p:sp>
        <p:nvSpPr>
          <p:cNvPr id="4" name="QO_3_AN.69_1#ac778714a?vcp=1&amp;pid=b2856166c&amp;color=0,0,0&amp;vtp=1&amp;bbb=1"/>
          <p:cNvSpPr/>
          <p:nvPr/>
        </p:nvSpPr>
        <p:spPr>
          <a:xfrm>
            <a:off x="896112" y="32746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37731993?vcp=1&amp;pid=d6a58342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37731993?vcp=1&amp;pid=d6a58342b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大家好！我是圆圆，我参加了学校举办的“趣味大自然”探秘系列活动，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快来和我一起体验活动的乐趣！</a:t>
            </a:r>
            <a:endParaRPr lang="en-US" altLang="zh-CN" sz="100" dirty="0"/>
          </a:p>
        </p:txBody>
      </p:sp>
      <p:pic>
        <p:nvPicPr>
          <p:cNvPr id="4" name="P_2_BD#e37731993?vcp=1&amp;pid=d6a58342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c0230812?vcp=1&amp;pid=d6a58342b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一、【畅游公园】圆圆和小伙伴们来到了公园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，看看都有哪些赏心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悦目的画面吧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！（24分）</a:t>
            </a:r>
            <a:endParaRPr lang="en-US" altLang="zh-CN" sz="2800" dirty="0"/>
          </a:p>
        </p:txBody>
      </p:sp>
      <p:sp>
        <p:nvSpPr>
          <p:cNvPr id="3" name="QO_3_BD.1_1#adaad553c?sp=1&amp;vcp=1&amp;pid=0c0230812&amp;color=0,0,0&amp;vtp=1&amp;bbb=1&amp;hb=1"/>
          <p:cNvSpPr/>
          <p:nvPr/>
        </p:nvSpPr>
        <p:spPr>
          <a:xfrm>
            <a:off x="896112" y="1741742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1.圆圆把看到的美景写了下来。（13分）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伶俐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huó pō（     ）的y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zi（     ）飞过头顶；清风chuī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fú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）着花瓣，芬芳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suí fēnɡ（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）而来，沁人心脾；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mì fēnɡ（     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在争奇斗艳的花朵中翩翩舞蹈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chí t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nɡ（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打扮jīnɡ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     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的鸳鸯正悠闲地晒着太阳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4" name="QO_4_BD.2_1#795741a44?vcp=1&amp;pid=adaad553c&amp;color=0,0,0&amp;vtp=1&amp;bbb=1"/>
          <p:cNvSpPr/>
          <p:nvPr/>
        </p:nvSpPr>
        <p:spPr>
          <a:xfrm>
            <a:off x="896112" y="44318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（1）请你帮圆圆把正确的汉字写在拼音后面的括号里。（7分）</a:t>
            </a:r>
            <a:endParaRPr lang="en-US" altLang="zh-CN" sz="2400" dirty="0"/>
          </a:p>
        </p:txBody>
      </p:sp>
      <p:sp>
        <p:nvSpPr>
          <p:cNvPr id="5" name="QO_4_AN.3_1#795741a44?vcp=1&amp;pid=adaad553c&amp;color=0,0,0&amp;vtp=1&amp;bbb=1"/>
          <p:cNvSpPr/>
          <p:nvPr/>
        </p:nvSpPr>
        <p:spPr>
          <a:xfrm>
            <a:off x="3398680" y="2298132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活泼</a:t>
            </a:r>
            <a:endParaRPr lang="en-US" altLang="zh-CN" sz="2400" dirty="0"/>
          </a:p>
        </p:txBody>
      </p:sp>
      <p:sp>
        <p:nvSpPr>
          <p:cNvPr id="6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6B87C880-1F57-E037-95B5-805669023981}"/>
              </a:ext>
            </a:extLst>
          </p:cNvPr>
          <p:cNvSpPr/>
          <p:nvPr/>
        </p:nvSpPr>
        <p:spPr>
          <a:xfrm>
            <a:off x="6022529" y="2298131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燕子</a:t>
            </a:r>
            <a:endParaRPr lang="en-US" altLang="zh-CN" sz="2400" dirty="0"/>
          </a:p>
        </p:txBody>
      </p:sp>
      <p:sp>
        <p:nvSpPr>
          <p:cNvPr id="7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027CB8A4-12CD-0F38-1E36-E4D30B6FFE05}"/>
              </a:ext>
            </a:extLst>
          </p:cNvPr>
          <p:cNvSpPr/>
          <p:nvPr/>
        </p:nvSpPr>
        <p:spPr>
          <a:xfrm>
            <a:off x="1275828" y="2865438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吹拂</a:t>
            </a:r>
            <a:endParaRPr lang="en-US" altLang="zh-CN" sz="2400" dirty="0"/>
          </a:p>
        </p:txBody>
      </p:sp>
      <p:sp>
        <p:nvSpPr>
          <p:cNvPr id="8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C2CD1122-6AA0-3B96-74A3-672323D61FDF}"/>
              </a:ext>
            </a:extLst>
          </p:cNvPr>
          <p:cNvSpPr/>
          <p:nvPr/>
        </p:nvSpPr>
        <p:spPr>
          <a:xfrm>
            <a:off x="5710187" y="2865438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随风</a:t>
            </a:r>
            <a:endParaRPr lang="en-US" altLang="zh-CN" sz="2400" dirty="0"/>
          </a:p>
        </p:txBody>
      </p:sp>
      <p:sp>
        <p:nvSpPr>
          <p:cNvPr id="9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F5FCAC72-2957-EF3C-A7E6-0B3514590530}"/>
              </a:ext>
            </a:extLst>
          </p:cNvPr>
          <p:cNvSpPr/>
          <p:nvPr/>
        </p:nvSpPr>
        <p:spPr>
          <a:xfrm>
            <a:off x="10536455" y="2847784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蜜蜂</a:t>
            </a:r>
            <a:endParaRPr lang="en-US" altLang="zh-CN" sz="2400" dirty="0"/>
          </a:p>
        </p:txBody>
      </p:sp>
      <p:sp>
        <p:nvSpPr>
          <p:cNvPr id="10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E6744391-298A-637B-02F7-86103F14BF7B}"/>
              </a:ext>
            </a:extLst>
          </p:cNvPr>
          <p:cNvSpPr/>
          <p:nvPr/>
        </p:nvSpPr>
        <p:spPr>
          <a:xfrm>
            <a:off x="6781962" y="3429000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池塘</a:t>
            </a:r>
            <a:endParaRPr lang="en-US" altLang="zh-CN" sz="2400" dirty="0"/>
          </a:p>
        </p:txBody>
      </p:sp>
      <p:sp>
        <p:nvSpPr>
          <p:cNvPr id="11" name="QO_4_AN.3_1#795741a44?vcp=1&amp;pid=adaad553c&amp;color=0,0,0&amp;vtp=1&amp;bbb=1">
            <a:extLst>
              <a:ext uri="{FF2B5EF4-FFF2-40B4-BE49-F238E27FC236}">
                <a16:creationId xmlns:a16="http://schemas.microsoft.com/office/drawing/2014/main" id="{7C69A752-C60A-3C72-7D6C-ACA6FDC64149}"/>
              </a:ext>
            </a:extLst>
          </p:cNvPr>
          <p:cNvSpPr/>
          <p:nvPr/>
        </p:nvSpPr>
        <p:spPr>
          <a:xfrm>
            <a:off x="10536455" y="3400805"/>
            <a:ext cx="75943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4301f2279?vcp=1&amp;vopoq=1&amp;pid=adaad553c&amp;color=0,0,0&amp;vtp=1&amp;bt=1&amp;bbb=1"/>
          <p:cNvSpPr/>
          <p:nvPr/>
        </p:nvSpPr>
        <p:spPr>
          <a:xfrm>
            <a:off x="896112" y="10723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（2）圆圆给部分生字加上了拼音，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下面全部正确的一组是(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5_1#4301f2279.bracket?vcp=1&amp;vopoq=1&amp;pid=adaad553c&amp;color=0,0,0&amp;vpa=1&amp;vtp=1"/>
          <p:cNvSpPr/>
          <p:nvPr/>
        </p:nvSpPr>
        <p:spPr>
          <a:xfrm>
            <a:off x="8989981" y="106095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_2#4301f2279.choices?vcp=1&amp;vopoq=1&amp;pid=adaad553c&amp;color=0,0,0&amp;vtp=1&amp;bbb=1"/>
          <p:cNvSpPr/>
          <p:nvPr/>
        </p:nvSpPr>
        <p:spPr>
          <a:xfrm>
            <a:off x="896112" y="161175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A.伶俐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（línɡ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lì） 芬芳（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fēn f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.鸳鸯（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y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翩翩（pi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pi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.舞蹈（wǔ 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 悠闲（yōu xí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endParaRPr lang="en-US" altLang="zh-CN" sz="2400" dirty="0"/>
          </a:p>
        </p:txBody>
      </p:sp>
      <p:sp>
        <p:nvSpPr>
          <p:cNvPr id="5" name="QB_4_BD.6_1#33d3b8e80?sp=1&amp;vcp=1&amp;pid=adaad553c&amp;color=0,0,0&amp;vtp=1&amp;bbb=1&amp;hb=1"/>
          <p:cNvSpPr/>
          <p:nvPr/>
        </p:nvSpPr>
        <p:spPr>
          <a:xfrm>
            <a:off x="896112" y="32627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（3）“沁”在字典中的解释如右图，“沁人心脾”中“沁”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填序号）（3分）</a:t>
            </a:r>
            <a:endParaRPr lang="en-US" altLang="zh-CN" sz="2400" dirty="0"/>
          </a:p>
        </p:txBody>
      </p:sp>
      <p:sp>
        <p:nvSpPr>
          <p:cNvPr id="6" name="QB_4_AN.7_1#33d3b8e80.blank?vcp=1&amp;pid=adaad553c&amp;color=0,0,0&amp;vpa=2&amp;vtp=1"/>
          <p:cNvSpPr/>
          <p:nvPr/>
        </p:nvSpPr>
        <p:spPr>
          <a:xfrm>
            <a:off x="10513981" y="32348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pic>
        <p:nvPicPr>
          <p:cNvPr id="7" name="QB_4_BD.6_2#33d3b8e80?vcp=1&amp;pid=adaad553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4430776"/>
            <a:ext cx="4965192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8_1#af8d0e6fe?vcp=1&amp;vopoq=1&amp;pid=0c0230812&amp;color=0,0,0&amp;vtp=1&amp;bt=1&amp;bbb=1&amp;hb=1"/>
          <p:cNvSpPr/>
          <p:nvPr/>
        </p:nvSpPr>
        <p:spPr>
          <a:xfrm>
            <a:off x="896112" y="9672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2.游览公园后，圆圆有感而发，写下了四句话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，请你选出句中加点词语使用不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恰当的一项。(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3_AN.9_1#af8d0e6fe.bracket?vcp=1&amp;vopoq=1&amp;pid=0c0230812&amp;color=0,0,0&amp;vpa=3&amp;vtp=1"/>
          <p:cNvSpPr/>
          <p:nvPr/>
        </p:nvSpPr>
        <p:spPr>
          <a:xfrm>
            <a:off x="3046381" y="151460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3_BD.8_2#af8d0e6fe.choices?vcp=1&amp;vopoq=1&amp;pid=0c0230812&amp;color=0,0,0&amp;vtp=1&amp;bbb=1"/>
          <p:cNvSpPr/>
          <p:nvPr/>
        </p:nvSpPr>
        <p:spPr>
          <a:xfrm>
            <a:off x="896112" y="20709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A.我们要读万卷书，行万里路，不断开阔眼界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，不做井底之蛙。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.这幅风景画已经非常美了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，再加上那些牛羊就是画蛇添足了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看到植物园里的花儿们欣然怒放，没精打采的我瞬间精神焕发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.花园里的第一朵玫瑰花开了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，真是争奇斗艳，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馨香迷人。</a:t>
            </a:r>
            <a:endParaRPr lang="en-US" altLang="zh-CN" sz="2400" dirty="0"/>
          </a:p>
        </p:txBody>
      </p:sp>
      <p:sp>
        <p:nvSpPr>
          <p:cNvPr id="5" name="QC_3_AS.10_1#af8d0e6fe?vcp=1&amp;vopoq=1&amp;pid=0c0230812&amp;color=0,0,0&amp;vtp=1&amp;bbb=1&amp;hb=1"/>
          <p:cNvSpPr/>
          <p:nvPr/>
        </p:nvSpPr>
        <p:spPr>
          <a:xfrm>
            <a:off x="896112" y="426808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本题考查词语运用。争奇斗艳的意思是竞相展示形貌、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色彩的奇异、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艳丽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,以比高下。D句中，花园里只开了一朵玫瑰，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无法和其他花朵进行比较。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D项有误。</a:t>
            </a:r>
            <a:endParaRPr lang="en-US" altLang="zh-CN" sz="2400" dirty="0"/>
          </a:p>
        </p:txBody>
      </p:sp>
      <p:sp>
        <p:nvSpPr>
          <p:cNvPr id="6" name="QC_3_BD.8_2#af8d0e6fe.choices?vcp=1&amp;vopoq=1&amp;pid=0c0230812&amp;color=0,0,0&amp;vtp=1&amp;bbb=1&amp;zzd= 1">
            <a:extLst>
              <a:ext uri="{FF2B5EF4-FFF2-40B4-BE49-F238E27FC236}">
                <a16:creationId xmlns:a16="http://schemas.microsoft.com/office/drawing/2014/main" id="{FD24A5DD-1FB6-9917-4674-9E74062B5F77}"/>
              </a:ext>
            </a:extLst>
          </p:cNvPr>
          <p:cNvSpPr/>
          <p:nvPr/>
        </p:nvSpPr>
        <p:spPr>
          <a:xfrm>
            <a:off x="8039894" y="26424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8_2#af8d0e6fe.choices?vcp=1&amp;vopoq=1&amp;pid=0c0230812&amp;color=0,0,0&amp;vtp=1&amp;bbb=1&amp;zzd= 1">
            <a:extLst>
              <a:ext uri="{FF2B5EF4-FFF2-40B4-BE49-F238E27FC236}">
                <a16:creationId xmlns:a16="http://schemas.microsoft.com/office/drawing/2014/main" id="{031A9CC0-A66B-B9D0-C2D4-CFED0F492FF4}"/>
              </a:ext>
            </a:extLst>
          </p:cNvPr>
          <p:cNvSpPr/>
          <p:nvPr/>
        </p:nvSpPr>
        <p:spPr>
          <a:xfrm>
            <a:off x="8344694" y="26424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8_2#af8d0e6fe.choices?vcp=1&amp;vopoq=1&amp;pid=0c0230812&amp;color=0,0,0&amp;vtp=1&amp;bbb=1&amp;zzd= 1">
            <a:extLst>
              <a:ext uri="{FF2B5EF4-FFF2-40B4-BE49-F238E27FC236}">
                <a16:creationId xmlns:a16="http://schemas.microsoft.com/office/drawing/2014/main" id="{55021106-7C83-A6F1-E073-D9B7DEB41831}"/>
              </a:ext>
            </a:extLst>
          </p:cNvPr>
          <p:cNvSpPr/>
          <p:nvPr/>
        </p:nvSpPr>
        <p:spPr>
          <a:xfrm>
            <a:off x="8649494" y="26424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8_2#af8d0e6fe.choices?vcp=1&amp;vopoq=1&amp;pid=0c0230812&amp;color=0,0,0&amp;vtp=1&amp;bbb=1&amp;zzd= 1">
            <a:extLst>
              <a:ext uri="{FF2B5EF4-FFF2-40B4-BE49-F238E27FC236}">
                <a16:creationId xmlns:a16="http://schemas.microsoft.com/office/drawing/2014/main" id="{C4E01006-9931-9D60-1DF2-9B72F8DF45F7}"/>
              </a:ext>
            </a:extLst>
          </p:cNvPr>
          <p:cNvSpPr/>
          <p:nvPr/>
        </p:nvSpPr>
        <p:spPr>
          <a:xfrm>
            <a:off x="8954294" y="26424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8_2#af8d0e6fe.choices?vcp=1&amp;vopoq=1&amp;pid=0c0230812&amp;color=0,0,0&amp;vtp=1&amp;bbb=1&amp;zzd= 3">
            <a:extLst>
              <a:ext uri="{FF2B5EF4-FFF2-40B4-BE49-F238E27FC236}">
                <a16:creationId xmlns:a16="http://schemas.microsoft.com/office/drawing/2014/main" id="{8794683C-9FEE-099A-1799-DB120C761E9D}"/>
              </a:ext>
            </a:extLst>
          </p:cNvPr>
          <p:cNvSpPr/>
          <p:nvPr/>
        </p:nvSpPr>
        <p:spPr>
          <a:xfrm>
            <a:off x="7735094" y="32012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8_2#af8d0e6fe.choices?vcp=1&amp;vopoq=1&amp;pid=0c0230812&amp;color=0,0,0&amp;vtp=1&amp;bbb=1&amp;zzd= 3">
            <a:extLst>
              <a:ext uri="{FF2B5EF4-FFF2-40B4-BE49-F238E27FC236}">
                <a16:creationId xmlns:a16="http://schemas.microsoft.com/office/drawing/2014/main" id="{229A4B95-D9E0-3899-D23C-BA047A003F1A}"/>
              </a:ext>
            </a:extLst>
          </p:cNvPr>
          <p:cNvSpPr/>
          <p:nvPr/>
        </p:nvSpPr>
        <p:spPr>
          <a:xfrm>
            <a:off x="8039894" y="32012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8_2#af8d0e6fe.choices?vcp=1&amp;vopoq=1&amp;pid=0c0230812&amp;color=0,0,0&amp;vtp=1&amp;bbb=1&amp;zzd= 3">
            <a:extLst>
              <a:ext uri="{FF2B5EF4-FFF2-40B4-BE49-F238E27FC236}">
                <a16:creationId xmlns:a16="http://schemas.microsoft.com/office/drawing/2014/main" id="{898D675B-6F94-2A55-4DC3-18D388F23CB4}"/>
              </a:ext>
            </a:extLst>
          </p:cNvPr>
          <p:cNvSpPr/>
          <p:nvPr/>
        </p:nvSpPr>
        <p:spPr>
          <a:xfrm>
            <a:off x="8344694" y="32012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8_2#af8d0e6fe.choices?vcp=1&amp;vopoq=1&amp;pid=0c0230812&amp;color=0,0,0&amp;vtp=1&amp;bbb=1&amp;zzd= 3">
            <a:extLst>
              <a:ext uri="{FF2B5EF4-FFF2-40B4-BE49-F238E27FC236}">
                <a16:creationId xmlns:a16="http://schemas.microsoft.com/office/drawing/2014/main" id="{FD7949BE-28DB-E6AB-218F-48A228783BED}"/>
              </a:ext>
            </a:extLst>
          </p:cNvPr>
          <p:cNvSpPr/>
          <p:nvPr/>
        </p:nvSpPr>
        <p:spPr>
          <a:xfrm>
            <a:off x="8649494" y="32012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8_2#af8d0e6fe.choices?vcp=1&amp;vopoq=1&amp;pid=0c0230812&amp;color=0,0,0&amp;vtp=1&amp;bbb=1&amp;zzd= 5">
            <a:extLst>
              <a:ext uri="{FF2B5EF4-FFF2-40B4-BE49-F238E27FC236}">
                <a16:creationId xmlns:a16="http://schemas.microsoft.com/office/drawing/2014/main" id="{4DF0C758-514A-30C7-CD56-F15A1858D2E4}"/>
              </a:ext>
            </a:extLst>
          </p:cNvPr>
          <p:cNvSpPr/>
          <p:nvPr/>
        </p:nvSpPr>
        <p:spPr>
          <a:xfrm>
            <a:off x="5906294" y="37600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8_2#af8d0e6fe.choices?vcp=1&amp;vopoq=1&amp;pid=0c0230812&amp;color=0,0,0&amp;vtp=1&amp;bbb=1&amp;zzd= 5">
            <a:extLst>
              <a:ext uri="{FF2B5EF4-FFF2-40B4-BE49-F238E27FC236}">
                <a16:creationId xmlns:a16="http://schemas.microsoft.com/office/drawing/2014/main" id="{1E25694C-2722-9BF6-EA9C-2F5EC9363D83}"/>
              </a:ext>
            </a:extLst>
          </p:cNvPr>
          <p:cNvSpPr/>
          <p:nvPr/>
        </p:nvSpPr>
        <p:spPr>
          <a:xfrm>
            <a:off x="6211094" y="37600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8_2#af8d0e6fe.choices?vcp=1&amp;vopoq=1&amp;pid=0c0230812&amp;color=0,0,0&amp;vtp=1&amp;bbb=1&amp;zzd= 5">
            <a:extLst>
              <a:ext uri="{FF2B5EF4-FFF2-40B4-BE49-F238E27FC236}">
                <a16:creationId xmlns:a16="http://schemas.microsoft.com/office/drawing/2014/main" id="{AABEB14C-9068-B892-E287-F08538263752}"/>
              </a:ext>
            </a:extLst>
          </p:cNvPr>
          <p:cNvSpPr/>
          <p:nvPr/>
        </p:nvSpPr>
        <p:spPr>
          <a:xfrm>
            <a:off x="6515894" y="37600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8_2#af8d0e6fe.choices?vcp=1&amp;vopoq=1&amp;pid=0c0230812&amp;color=0,0,0&amp;vtp=1&amp;bbb=1&amp;zzd= 5">
            <a:extLst>
              <a:ext uri="{FF2B5EF4-FFF2-40B4-BE49-F238E27FC236}">
                <a16:creationId xmlns:a16="http://schemas.microsoft.com/office/drawing/2014/main" id="{248B1E78-69A5-01D8-C7F2-A2A0C51E14FB}"/>
              </a:ext>
            </a:extLst>
          </p:cNvPr>
          <p:cNvSpPr/>
          <p:nvPr/>
        </p:nvSpPr>
        <p:spPr>
          <a:xfrm>
            <a:off x="6820694" y="376008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3_BD.8_2#af8d0e6fe.choices?vcp=1&amp;vopoq=1&amp;pid=0c0230812&amp;color=0,0,0&amp;vtp=1&amp;bbb=1&amp;zzd= 7">
            <a:extLst>
              <a:ext uri="{FF2B5EF4-FFF2-40B4-BE49-F238E27FC236}">
                <a16:creationId xmlns:a16="http://schemas.microsoft.com/office/drawing/2014/main" id="{FDB7AA4F-E9FB-5D26-18BC-C812A283F272}"/>
              </a:ext>
            </a:extLst>
          </p:cNvPr>
          <p:cNvSpPr/>
          <p:nvPr/>
        </p:nvSpPr>
        <p:spPr>
          <a:xfrm>
            <a:off x="5906294" y="42473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3_BD.8_2#af8d0e6fe.choices?vcp=1&amp;vopoq=1&amp;pid=0c0230812&amp;color=0,0,0&amp;vtp=1&amp;bbb=1&amp;zzd= 7">
            <a:extLst>
              <a:ext uri="{FF2B5EF4-FFF2-40B4-BE49-F238E27FC236}">
                <a16:creationId xmlns:a16="http://schemas.microsoft.com/office/drawing/2014/main" id="{E3ACBA89-E29D-5B14-2028-B17FDBB693D3}"/>
              </a:ext>
            </a:extLst>
          </p:cNvPr>
          <p:cNvSpPr/>
          <p:nvPr/>
        </p:nvSpPr>
        <p:spPr>
          <a:xfrm>
            <a:off x="6211094" y="42473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3_BD.8_2#af8d0e6fe.choices?vcp=1&amp;vopoq=1&amp;pid=0c0230812&amp;color=0,0,0&amp;vtp=1&amp;bbb=1&amp;zzd= 7">
            <a:extLst>
              <a:ext uri="{FF2B5EF4-FFF2-40B4-BE49-F238E27FC236}">
                <a16:creationId xmlns:a16="http://schemas.microsoft.com/office/drawing/2014/main" id="{04020B6F-CB42-70F6-0C13-4EA2AA388B22}"/>
              </a:ext>
            </a:extLst>
          </p:cNvPr>
          <p:cNvSpPr/>
          <p:nvPr/>
        </p:nvSpPr>
        <p:spPr>
          <a:xfrm>
            <a:off x="6515894" y="42473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3_BD.8_2#af8d0e6fe.choices?vcp=1&amp;vopoq=1&amp;pid=0c0230812&amp;color=0,0,0&amp;vtp=1&amp;bbb=1&amp;zzd= 7">
            <a:extLst>
              <a:ext uri="{FF2B5EF4-FFF2-40B4-BE49-F238E27FC236}">
                <a16:creationId xmlns:a16="http://schemas.microsoft.com/office/drawing/2014/main" id="{BB6A0E16-C793-0927-C81F-25206543ACE5}"/>
              </a:ext>
            </a:extLst>
          </p:cNvPr>
          <p:cNvSpPr/>
          <p:nvPr/>
        </p:nvSpPr>
        <p:spPr>
          <a:xfrm>
            <a:off x="6820694" y="42473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_1#aebca2ccc?vcp=1&amp;pid=0c0230812&amp;color=0,0,0&amp;vtp=1&amp;bt=1&amp;bbb=1&amp;hb=1"/>
          <p:cNvSpPr/>
          <p:nvPr/>
        </p:nvSpPr>
        <p:spPr>
          <a:xfrm>
            <a:off x="896112" y="90000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3.圆圆用照相机拍摄了一些美丽的镜头。根据所学知识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，请你帮他把镜头画面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的介绍内容补充完整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。（9分）</a:t>
            </a:r>
            <a:endParaRPr lang="en-US" altLang="zh-CN" sz="2400" dirty="0"/>
          </a:p>
        </p:txBody>
      </p:sp>
      <p:sp>
        <p:nvSpPr>
          <p:cNvPr id="3" name="QB_4_BD.12_1#64374527b?sp=1&amp;vcp=1&amp;pid=aebca2ccc&amp;color=0,0,0&amp;vtp=1&amp;bbb=1&amp;hb=1"/>
          <p:cNvSpPr/>
          <p:nvPr/>
        </p:nvSpPr>
        <p:spPr>
          <a:xfrm>
            <a:off x="896112" y="1897206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（1）镜头一：万物复苏的春天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春天是杜甫笔下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泥融飞燕子，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的舒适安闲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；是苏轼笔下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春江水暖鸭先知”的生机勃勃；是白居易笔下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春来江水绿如蓝”的色彩鲜明。</a:t>
            </a:r>
            <a:endParaRPr lang="en-US" altLang="zh-CN" sz="2400" dirty="0"/>
          </a:p>
        </p:txBody>
      </p:sp>
      <p:sp>
        <p:nvSpPr>
          <p:cNvPr id="4" name="QB_4_AN.13_1#64374527b.blank?vcp=1&amp;pid=aebca2ccc&amp;color=0,0,0&amp;vpa=4&amp;vtp=1&amp;bbb=1"/>
          <p:cNvSpPr/>
          <p:nvPr/>
        </p:nvSpPr>
        <p:spPr>
          <a:xfrm>
            <a:off x="5789580" y="2374028"/>
            <a:ext cx="17446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沙暖睡鸳鸯</a:t>
            </a:r>
            <a:endParaRPr lang="en-US" altLang="zh-CN" sz="2400" dirty="0"/>
          </a:p>
        </p:txBody>
      </p:sp>
      <p:sp>
        <p:nvSpPr>
          <p:cNvPr id="5" name="QB_4_AN.14_1#64374527b.blank?vcp=1&amp;pid=aebca2ccc&amp;color=0,0,0&amp;vpa=5&amp;vtp=1&amp;bbb=1"/>
          <p:cNvSpPr/>
          <p:nvPr/>
        </p:nvSpPr>
        <p:spPr>
          <a:xfrm>
            <a:off x="1217580" y="2882027"/>
            <a:ext cx="2354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竹外桃花三两枝</a:t>
            </a:r>
            <a:endParaRPr lang="en-US" altLang="zh-CN" sz="2400" dirty="0"/>
          </a:p>
        </p:txBody>
      </p:sp>
      <p:sp>
        <p:nvSpPr>
          <p:cNvPr id="6" name="QB_4_AN.15_1#64374527b.blank?vcp=1&amp;pid=aebca2ccc&amp;color=0,0,0&amp;vpa=6&amp;vtp=1&amp;bbb=1&amp;hb=1"/>
          <p:cNvSpPr/>
          <p:nvPr/>
        </p:nvSpPr>
        <p:spPr>
          <a:xfrm>
            <a:off x="896112" y="2882027"/>
            <a:ext cx="10387584" cy="951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日出江花红胜火</a:t>
            </a:r>
            <a:endParaRPr lang="en-US" altLang="zh-CN" sz="2400" dirty="0"/>
          </a:p>
        </p:txBody>
      </p:sp>
      <p:sp>
        <p:nvSpPr>
          <p:cNvPr id="7" name="QB_4_BD.16_1#b706ecdd9?sp=1&amp;vcp=1&amp;pid=aebca2ccc&amp;color=0,0,0&amp;vtp=1&amp;bbb=1&amp;hb=1"/>
          <p:cNvSpPr/>
          <p:nvPr/>
        </p:nvSpPr>
        <p:spPr>
          <a:xfrm>
            <a:off x="896112" y="3903806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（2）镜头二：馨香迷人的荷花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白荷花在这些大圆盘之间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。有的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，露出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，看起来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4_AN.17_1#b706ecdd9.blank?vcp=1&amp;pid=aebca2ccc&amp;color=0,0,0&amp;vpa=7&amp;vtp=1&amp;bbb=1"/>
          <p:cNvSpPr/>
          <p:nvPr/>
        </p:nvSpPr>
        <p:spPr>
          <a:xfrm>
            <a:off x="4875180" y="4380628"/>
            <a:ext cx="1135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冒出来</a:t>
            </a:r>
            <a:endParaRPr lang="en-US" altLang="zh-CN" sz="2400" dirty="0"/>
          </a:p>
        </p:txBody>
      </p:sp>
      <p:sp>
        <p:nvSpPr>
          <p:cNvPr id="9" name="QB_4_AN.18_1#b706ecdd9.blank?vcp=1&amp;pid=aebca2ccc&amp;color=0,0,0&amp;vpa=8&amp;vtp=1&amp;bbb=1"/>
          <p:cNvSpPr/>
          <p:nvPr/>
        </p:nvSpPr>
        <p:spPr>
          <a:xfrm>
            <a:off x="7008781" y="4380628"/>
            <a:ext cx="29638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才展开两三片花瓣儿</a:t>
            </a:r>
            <a:endParaRPr lang="en-US" altLang="zh-CN" sz="2400" dirty="0"/>
          </a:p>
        </p:txBody>
      </p:sp>
      <p:sp>
        <p:nvSpPr>
          <p:cNvPr id="10" name="QB_4_AN.19_1#b706ecdd9.blank?vcp=1&amp;pid=aebca2ccc&amp;color=0,0,0&amp;vpa=9&amp;vtp=1&amp;bbb=1"/>
          <p:cNvSpPr/>
          <p:nvPr/>
        </p:nvSpPr>
        <p:spPr>
          <a:xfrm>
            <a:off x="912780" y="4888627"/>
            <a:ext cx="2354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花瓣儿全展开了</a:t>
            </a:r>
            <a:endParaRPr lang="en-US" altLang="zh-CN" sz="2400" dirty="0"/>
          </a:p>
        </p:txBody>
      </p:sp>
      <p:sp>
        <p:nvSpPr>
          <p:cNvPr id="11" name="QB_4_AN.20_1#b706ecdd9.blank?vcp=1&amp;pid=aebca2ccc&amp;color=0,0,0&amp;vpa=10&amp;vtp=1&amp;bbb=1"/>
          <p:cNvSpPr/>
          <p:nvPr/>
        </p:nvSpPr>
        <p:spPr>
          <a:xfrm>
            <a:off x="4265580" y="4888627"/>
            <a:ext cx="2049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嫩黄色的小莲</a:t>
            </a:r>
            <a:endParaRPr lang="en-US" altLang="zh-CN" sz="2400" dirty="0"/>
          </a:p>
        </p:txBody>
      </p:sp>
      <p:sp>
        <p:nvSpPr>
          <p:cNvPr id="12" name="QB_4_AN.21_1#b706ecdd9.blank?vcp=1&amp;pid=aebca2ccc&amp;color=0,0,0&amp;vpa=11&amp;vtp=1&amp;bbb=1"/>
          <p:cNvSpPr/>
          <p:nvPr/>
        </p:nvSpPr>
        <p:spPr>
          <a:xfrm>
            <a:off x="7313581" y="4888627"/>
            <a:ext cx="2049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还是花骨朵儿</a:t>
            </a:r>
            <a:endParaRPr lang="en-US" altLang="zh-CN" sz="2400" dirty="0"/>
          </a:p>
        </p:txBody>
      </p:sp>
      <p:sp>
        <p:nvSpPr>
          <p:cNvPr id="13" name="QB_4_AN.22_1#b706ecdd9.blank?vcp=1&amp;pid=aebca2ccc&amp;color=0,0,0&amp;vpa=12&amp;vtp=1&amp;bbb=1"/>
          <p:cNvSpPr/>
          <p:nvPr/>
        </p:nvSpPr>
        <p:spPr>
          <a:xfrm>
            <a:off x="988980" y="5375800"/>
            <a:ext cx="32686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饱胀得马上要破裂似的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84f69069?vcp=1&amp;pid=d6a58342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二、【趣谈文化】三（一）班要举办“趣谈传统文化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”综合实践活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，快和圆圆一起来参加吧。（26分）</a:t>
            </a:r>
            <a:endParaRPr lang="en-US" altLang="zh-CN" sz="2800" dirty="0"/>
          </a:p>
        </p:txBody>
      </p:sp>
      <p:sp>
        <p:nvSpPr>
          <p:cNvPr id="3" name="QO_3_BD.23_1#29a5c1418?sp=1&amp;vcp=1&amp;pid=a84f69069&amp;color=0,0,0&amp;vtp=1&amp;bbb=1&amp;hb=1"/>
          <p:cNvSpPr/>
          <p:nvPr/>
        </p:nvSpPr>
        <p:spPr>
          <a:xfrm>
            <a:off x="896112" y="1741742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1.圆圆准备了一段发言稿，请你用修改符号帮他修改其中的语病。（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两处）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如果把我国历史的悠久比作一条长河，那么灿烂的传统文化就是这一颗长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河中璀璨的明珠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O_3_AN.24_1#29a5c1418?vcp=1&amp;pid=a84f69069&amp;color=0,0,0&amp;vtp=1&amp;bbb=1"/>
          <p:cNvSpPr/>
          <p:nvPr/>
        </p:nvSpPr>
        <p:spPr>
          <a:xfrm>
            <a:off x="896112" y="3697543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5" name="QO_3_AN.24_2#29a5c1418?vcp=1&amp;pid=a84f6906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4267835"/>
            <a:ext cx="6108192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5_1#265fe558d?vcp=1&amp;pid=a84f69069&amp;color=0,0,0&amp;vtp=1&amp;bt=1&amp;bbb=1&amp;hb=1"/>
          <p:cNvSpPr/>
          <p:nvPr/>
        </p:nvSpPr>
        <p:spPr>
          <a:xfrm>
            <a:off x="896112" y="98924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2.圆圆在分享环节准备讲春节的习俗，他可以用这两句诗来开篇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:爆竹声中一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岁除，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从这两句诗中可知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，春节的习俗有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9分）</a:t>
            </a:r>
            <a:endParaRPr lang="en-US" altLang="zh-CN" sz="2400" dirty="0"/>
          </a:p>
        </p:txBody>
      </p:sp>
      <p:sp>
        <p:nvSpPr>
          <p:cNvPr id="3" name="QB_3_AN.26_1#265fe558d.blank?vcp=1&amp;pid=a84f69069&amp;color=0,0,0&amp;vpa=13&amp;vtp=1&amp;bbb=1"/>
          <p:cNvSpPr/>
          <p:nvPr/>
        </p:nvSpPr>
        <p:spPr>
          <a:xfrm>
            <a:off x="1827181" y="152010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春风送暖入屠苏</a:t>
            </a:r>
            <a:endParaRPr lang="en-US" altLang="zh-CN" sz="2400" dirty="0"/>
          </a:p>
        </p:txBody>
      </p:sp>
      <p:sp>
        <p:nvSpPr>
          <p:cNvPr id="4" name="QB_3_AN.27_1#265fe558d.blank?vcp=1&amp;pid=a84f69069&amp;color=0,0,0&amp;vpa=14&amp;vtp=1&amp;bbb=1"/>
          <p:cNvSpPr/>
          <p:nvPr/>
        </p:nvSpPr>
        <p:spPr>
          <a:xfrm>
            <a:off x="9142381" y="152010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放鞭炮</a:t>
            </a:r>
            <a:endParaRPr lang="en-US" altLang="zh-CN" sz="2400" dirty="0"/>
          </a:p>
        </p:txBody>
      </p:sp>
      <p:sp>
        <p:nvSpPr>
          <p:cNvPr id="5" name="QB_3_AN.28_1#265fe558d.blank?vcp=1&amp;pid=a84f69069&amp;color=0,0,0&amp;vpa=15&amp;vtp=1&amp;bbb=1"/>
          <p:cNvSpPr/>
          <p:nvPr/>
        </p:nvSpPr>
        <p:spPr>
          <a:xfrm>
            <a:off x="988980" y="20573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喝屠苏酒</a:t>
            </a:r>
            <a:endParaRPr lang="en-US" altLang="zh-CN" sz="2400" dirty="0"/>
          </a:p>
        </p:txBody>
      </p:sp>
      <p:sp>
        <p:nvSpPr>
          <p:cNvPr id="6" name="QO_3_BD.29_1#a868bace2?sp=1&amp;vcp=1&amp;pid=a84f69069&amp;color=0,0,0&amp;vtp=1&amp;bbb=1&amp;hb=1"/>
          <p:cNvSpPr/>
          <p:nvPr/>
        </p:nvSpPr>
        <p:spPr>
          <a:xfrm>
            <a:off x="896112" y="26403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3.7月6日，班主任王老师请你写一则通知告诉全班同学，本次活动将于7月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上午八点在综合活动室举办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，请同学们作好准备，按时参加。（4分）</a:t>
            </a:r>
            <a:endParaRPr lang="en-US" altLang="zh-CN" sz="2400" dirty="0"/>
          </a:p>
        </p:txBody>
      </p:sp>
      <p:pic>
        <p:nvPicPr>
          <p:cNvPr id="7" name="QO_3_BD.29_2#a868bace2?vcp=1&amp;pid=a84f6906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4896" y="3808387"/>
            <a:ext cx="4728304" cy="20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1060</Words>
  <Application>Microsoft Office PowerPoint</Application>
  <PresentationFormat>宽屏</PresentationFormat>
  <Paragraphs>193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2025-01-21T14:28:47Z</dcterms:created>
  <dcterms:modified xsi:type="dcterms:W3CDTF">2025-01-22T00:20:42Z</dcterms:modified>
  <cp:category/>
  <cp:contentStatus/>
</cp:coreProperties>
</file>