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4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0557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3202dd36cfead7ae25#tid=678dba97043bbb0009c6763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5_1#72b2ad8b5?sp=1&amp;vcp=1&amp;pid=9fdaf8792&amp;color=0,0,0&amp;vtp=1&amp;bt=1&amp;bbb=1&amp;hb=1"/>
          <p:cNvSpPr/>
          <p:nvPr/>
        </p:nvSpPr>
        <p:spPr>
          <a:xfrm>
            <a:off x="896112" y="207600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4.根据事物的特点，发挥想象，照样子，写一写。（4分）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：铅笔躲到菜园里，想在青叶间，长成长长的豆角；或者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，伪装成嫩嫩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的丝瓜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小皮球躲到菜园里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，想在青叶间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，长成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或者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，伪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装成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3_AN.26_1#72b2ad8b5.blank?vcp=1&amp;pid=9fdaf8792&amp;color=0,0,0&amp;vpa=12&amp;vtp=1&amp;bbb=1"/>
          <p:cNvSpPr/>
          <p:nvPr/>
        </p:nvSpPr>
        <p:spPr>
          <a:xfrm>
            <a:off x="6703981" y="3724466"/>
            <a:ext cx="2963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【示例】圆圆的西瓜</a:t>
            </a:r>
            <a:endParaRPr lang="en-US" altLang="zh-CN" sz="2400" dirty="0"/>
          </a:p>
        </p:txBody>
      </p:sp>
      <p:sp>
        <p:nvSpPr>
          <p:cNvPr id="4" name="QB_3_AN.27_1#72b2ad8b5.blank?vcp=1&amp;pid=9fdaf8792&amp;color=0,0,0&amp;vpa=13&amp;vtp=1&amp;bbb=1"/>
          <p:cNvSpPr/>
          <p:nvPr/>
        </p:nvSpPr>
        <p:spPr>
          <a:xfrm>
            <a:off x="1522381" y="4261675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好吃的南瓜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8_1#9791f1470?sp=1&amp;vcp=1&amp;pid=9fdaf8792&amp;color=0,0,0&amp;vtp=1&amp;bt=1&amp;bbb=1"/>
          <p:cNvSpPr/>
          <p:nvPr/>
        </p:nvSpPr>
        <p:spPr>
          <a:xfrm>
            <a:off x="896112" y="153238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5.运用逆向思维，从反方向去想。照样子，写一写。（3分）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猫尾巴高兴地说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：“哎呀，原来我有一只猫哇，真好！”</a:t>
            </a:r>
            <a:endParaRPr lang="en-US" altLang="zh-CN" sz="2400" dirty="0"/>
          </a:p>
        </p:txBody>
      </p:sp>
      <p:sp>
        <p:nvSpPr>
          <p:cNvPr id="3" name="QB_4_BD.29_1#5620a47b4?vcp=1&amp;pid=9791f1470&amp;color=0,0,0&amp;vtp=1&amp;bbb=1"/>
          <p:cNvSpPr/>
          <p:nvPr/>
        </p:nvSpPr>
        <p:spPr>
          <a:xfrm>
            <a:off x="896112" y="262947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（1）树叶高兴地说：“哎呀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，原来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哇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，真好！”</a:t>
            </a:r>
            <a:endParaRPr lang="en-US" altLang="zh-CN" sz="2400" dirty="0"/>
          </a:p>
        </p:txBody>
      </p:sp>
      <p:sp>
        <p:nvSpPr>
          <p:cNvPr id="4" name="QB_4_AN.30_1#5620a47b4.blank?vcp=1&amp;pid=9791f1470&amp;color=0,0,0&amp;vpa=14&amp;vtp=1&amp;bbb=1"/>
          <p:cNvSpPr/>
          <p:nvPr/>
        </p:nvSpPr>
        <p:spPr>
          <a:xfrm>
            <a:off x="5637180" y="2579941"/>
            <a:ext cx="2963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【示例】我有一棵树</a:t>
            </a:r>
            <a:endParaRPr lang="en-US" altLang="zh-CN" sz="2400" dirty="0"/>
          </a:p>
        </p:txBody>
      </p:sp>
      <p:sp>
        <p:nvSpPr>
          <p:cNvPr id="5" name="QB_4_BD.31_1#e19b3f13d?vcp=1&amp;pid=9791f1470&amp;color=0,0,0&amp;vtp=1&amp;bbb=1"/>
          <p:cNvSpPr/>
          <p:nvPr/>
        </p:nvSpPr>
        <p:spPr>
          <a:xfrm>
            <a:off x="896112" y="31641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高兴地说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：“哎呀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，原来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哇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，真好！”</a:t>
            </a:r>
            <a:endParaRPr lang="en-US" altLang="zh-CN" sz="2400" dirty="0"/>
          </a:p>
        </p:txBody>
      </p:sp>
      <p:sp>
        <p:nvSpPr>
          <p:cNvPr id="6" name="QB_4_AN.32_1#e19b3f13d.blank?vcp=1&amp;pid=9791f1470&amp;color=0,0,0&amp;vpa=15&amp;vtp=1&amp;bbb=1"/>
          <p:cNvSpPr/>
          <p:nvPr/>
        </p:nvSpPr>
        <p:spPr>
          <a:xfrm>
            <a:off x="1674781" y="3114611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狗尾巴</a:t>
            </a:r>
            <a:endParaRPr lang="en-US" altLang="zh-CN" sz="2400" dirty="0"/>
          </a:p>
        </p:txBody>
      </p:sp>
      <p:sp>
        <p:nvSpPr>
          <p:cNvPr id="7" name="QB_4_AN.33_1#e19b3f13d.blank?vcp=1&amp;pid=9791f1470&amp;color=0,0,0&amp;vpa=16&amp;vtp=1&amp;bbb=1"/>
          <p:cNvSpPr/>
          <p:nvPr/>
        </p:nvSpPr>
        <p:spPr>
          <a:xfrm>
            <a:off x="6246780" y="3114611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我有一只狗</a:t>
            </a:r>
            <a:endParaRPr lang="en-US" altLang="zh-CN" sz="2400" dirty="0"/>
          </a:p>
        </p:txBody>
      </p:sp>
      <p:sp>
        <p:nvSpPr>
          <p:cNvPr id="8" name="QO_3_AS.34_1#9791f1470?vcp=1&amp;pid=9fdaf8792&amp;color=0,0,0&amp;vtp=1&amp;bbb=1&amp;hb=1"/>
          <p:cNvSpPr/>
          <p:nvPr/>
        </p:nvSpPr>
        <p:spPr>
          <a:xfrm>
            <a:off x="896112" y="370547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本题考查仿写。从反方向思考是一种富有创意的思维方式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，它鼓励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我们跳出传统框架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，探索事物存在的其他可能性。第二句开放思维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，任选其他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的事物进行反方向描述即可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5_1#8a6a432eb?vcp=1&amp;pid=9fdaf8792&amp;color=0,0,0&amp;vtp=1&amp;bt=1&amp;bbb=1"/>
          <p:cNvSpPr/>
          <p:nvPr/>
        </p:nvSpPr>
        <p:spPr>
          <a:xfrm>
            <a:off x="896112" y="54037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6.看图形，完成练习。（5分）</a:t>
            </a:r>
            <a:endParaRPr lang="en-US" altLang="zh-CN" sz="2400" dirty="0"/>
          </a:p>
        </p:txBody>
      </p:sp>
      <p:pic>
        <p:nvPicPr>
          <p:cNvPr id="3" name="QO_4_BD.36_1#ac3388361?htil=1&amp;vcp=1&amp;pid=8a6a432eb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83565" y="1115302"/>
            <a:ext cx="2221992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BD.36_2#ac3388361?htil=1&amp;vcp=1&amp;pid=8a6a432eb&amp;color=0,0,0&amp;vtp=1&amp;bbb=1&amp;hb=1&amp;hs=1"/>
          <p:cNvSpPr/>
          <p:nvPr/>
        </p:nvSpPr>
        <p:spPr>
          <a:xfrm>
            <a:off x="896112" y="1087870"/>
            <a:ext cx="8037576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1）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用以下三个图形任意组合，再添加其他内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，画出自己想象的一个事物。（2分）</a:t>
            </a:r>
            <a:endParaRPr lang="en-US" altLang="zh-CN" sz="2400" dirty="0"/>
          </a:p>
        </p:txBody>
      </p:sp>
      <p:pic>
        <p:nvPicPr>
          <p:cNvPr id="5" name="QO_4_BD.36_2#ac3388361?htil=1&amp;vcp=1&amp;pid=8a6a432eb&amp;color=0,0,0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81004" y="1174738"/>
            <a:ext cx="155448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4_AN.37_1#ac3388361?htil=1&amp;vcp=1&amp;pid=8a6a432eb&amp;color=0,0,0&amp;vtp=1&amp;bbb=1&amp;hs=1"/>
          <p:cNvSpPr/>
          <p:nvPr/>
        </p:nvSpPr>
        <p:spPr>
          <a:xfrm>
            <a:off x="896112" y="2194230"/>
            <a:ext cx="8037576" cy="10089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</a:t>
            </a:r>
            <a:r>
              <a:rPr lang="en-US" altLang="zh-CN" sz="53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7" name="QO_4_AN.37_1#ac3388361?htil=1&amp;vcp=1&amp;pid=8a6a432eb&amp;color=0,0,0&amp;tib=255,255,255&amp;iip=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4775" y="2192389"/>
            <a:ext cx="1389888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4_BD.38_1#31789a657?sp=1&amp;vcp=1&amp;pid=8a6a432eb&amp;color=0,0,0&amp;vtp=1&amp;bbb=1&amp;hs=1"/>
          <p:cNvSpPr/>
          <p:nvPr/>
        </p:nvSpPr>
        <p:spPr>
          <a:xfrm>
            <a:off x="896112" y="320775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（2）请你给这幅画起一个恰当的题目。（1分）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作品名称：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400" dirty="0"/>
          </a:p>
        </p:txBody>
      </p:sp>
      <p:sp>
        <p:nvSpPr>
          <p:cNvPr id="9" name="QB_4_AN.39_1#31789a657.blank?vcp=1&amp;pid=8a6a432eb&amp;color=0,0,0&amp;vpa=17&amp;vtp=1&amp;bbb=1"/>
          <p:cNvSpPr/>
          <p:nvPr/>
        </p:nvSpPr>
        <p:spPr>
          <a:xfrm>
            <a:off x="2436781" y="3717024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展翅的小鸟</a:t>
            </a:r>
            <a:endParaRPr lang="en-US" altLang="zh-CN" sz="2400" dirty="0"/>
          </a:p>
        </p:txBody>
      </p:sp>
      <p:sp>
        <p:nvSpPr>
          <p:cNvPr id="10" name="QB_4_BD.40_1#b54bafca6?sp=1&amp;vcp=1&amp;pid=8a6a432eb&amp;color=0,0,0&amp;vtp=1&amp;bbb=1&amp;hb=1">
            <a:extLst>
              <a:ext uri="{FF2B5EF4-FFF2-40B4-BE49-F238E27FC236}">
                <a16:creationId xmlns:a16="http://schemas.microsoft.com/office/drawing/2014/main" id="{CF76C369-44D8-D3D3-8AF6-6470A0E1652A}"/>
              </a:ext>
            </a:extLst>
          </p:cNvPr>
          <p:cNvSpPr/>
          <p:nvPr/>
        </p:nvSpPr>
        <p:spPr>
          <a:xfrm>
            <a:off x="908304" y="424115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（3）写几句话描绘你的图画。（2分）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400" dirty="0"/>
          </a:p>
        </p:txBody>
      </p:sp>
      <p:sp>
        <p:nvSpPr>
          <p:cNvPr id="11" name="QB_4_AN.41_1#b54bafca6.blank?vcp=1&amp;pid=8a6a432eb&amp;color=0,0,0&amp;vpa=18&amp;vtp=1&amp;bbb=1&amp;hb=1">
            <a:extLst>
              <a:ext uri="{FF2B5EF4-FFF2-40B4-BE49-F238E27FC236}">
                <a16:creationId xmlns:a16="http://schemas.microsoft.com/office/drawing/2014/main" id="{C7EFC0A2-B565-A7C3-A43E-053F8EBCC647}"/>
              </a:ext>
            </a:extLst>
          </p:cNvPr>
          <p:cNvSpPr/>
          <p:nvPr/>
        </p:nvSpPr>
        <p:spPr>
          <a:xfrm>
            <a:off x="908304" y="4772012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一只小鸟飞到空中，遇到了热气球。它热心地给热气球做向导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，带着它在天空中旅行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4a91894c?vcp=1&amp;pid=9f9137e0f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三、奇奇和孩子们来到了奇幻村的奇幻超市，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请一起来完成挑战吧！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15分）</a:t>
            </a:r>
            <a:endParaRPr lang="en-US" altLang="zh-CN" sz="2800" dirty="0"/>
          </a:p>
        </p:txBody>
      </p:sp>
      <p:sp>
        <p:nvSpPr>
          <p:cNvPr id="3" name="QM_3_BD.42_1#dd5c4d9f9?vcp=1&amp;pid=54a91894c&amp;color=0,0,0&amp;vtp=1&amp;bbb=1"/>
          <p:cNvSpPr/>
          <p:nvPr/>
        </p:nvSpPr>
        <p:spPr>
          <a:xfrm>
            <a:off x="896112" y="174174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购物小票</a:t>
            </a:r>
            <a:endParaRPr lang="en-US" altLang="zh-CN" sz="2400" dirty="0"/>
          </a:p>
        </p:txBody>
      </p:sp>
      <p:pic>
        <p:nvPicPr>
          <p:cNvPr id="4" name="QM_3_BD.42_2#dd5c4d9f9?vcp=1&amp;pid=54a91894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8994" y="2352612"/>
            <a:ext cx="3340108" cy="35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3_1#645e0f2c9?vcp=1&amp;vopoq=1&amp;pid=dd5c4d9f9&amp;color=0,0,0&amp;vtp=1&amp;bt=1&amp;bbb=1"/>
          <p:cNvSpPr/>
          <p:nvPr/>
        </p:nvSpPr>
        <p:spPr>
          <a:xfrm>
            <a:off x="896112" y="153597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1.购物小票“合计”中的“8”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表示(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4_AN.44_1#645e0f2c9.bracket?vcp=1&amp;vopoq=1&amp;pid=dd5c4d9f9&amp;color=0,0,0&amp;vpa=19&amp;vtp=1"/>
          <p:cNvSpPr/>
          <p:nvPr/>
        </p:nvSpPr>
        <p:spPr>
          <a:xfrm>
            <a:off x="5941980" y="1524541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43_2#645e0f2c9.choices?vcp=1&amp;vopoq=1&amp;pid=dd5c4d9f9&amp;color=0,0,0&amp;vtp=1&amp;bbb=1"/>
          <p:cNvSpPr/>
          <p:nvPr/>
        </p:nvSpPr>
        <p:spPr>
          <a:xfrm>
            <a:off x="896112" y="207533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A.一共买了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8件商品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.一共花了8元钱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.当天的第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8位顾客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.超市售货员的编号</a:t>
            </a:r>
            <a:endParaRPr lang="en-US" altLang="zh-CN" sz="2400" dirty="0"/>
          </a:p>
        </p:txBody>
      </p:sp>
      <p:sp>
        <p:nvSpPr>
          <p:cNvPr id="5" name="QC_4_BD.45_1#871fd1015?vcp=1&amp;vopoq=1&amp;pid=dd5c4d9f9&amp;color=0,0,0&amp;vtp=1&amp;bbb=1"/>
          <p:cNvSpPr/>
          <p:nvPr/>
        </p:nvSpPr>
        <p:spPr>
          <a:xfrm>
            <a:off x="896112" y="317230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本次购物一共花了(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6" name="QC_4_AN.46_1#871fd1015.bracket?vcp=1&amp;vopoq=1&amp;pid=dd5c4d9f9&amp;color=0,0,0&amp;vpa=20&amp;vtp=1"/>
          <p:cNvSpPr/>
          <p:nvPr/>
        </p:nvSpPr>
        <p:spPr>
          <a:xfrm>
            <a:off x="3960780" y="3160870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4_BD.45_2#871fd1015.choices?vcp=1&amp;vopoq=1&amp;pid=dd5c4d9f9&amp;color=0,0,0&amp;vtp=1&amp;bbb=1"/>
          <p:cNvSpPr/>
          <p:nvPr/>
        </p:nvSpPr>
        <p:spPr>
          <a:xfrm>
            <a:off x="896112" y="370697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36.60元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27.50元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50.00元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.22.50元</a:t>
            </a:r>
            <a:endParaRPr lang="en-US" altLang="zh-CN" sz="2400" dirty="0"/>
          </a:p>
        </p:txBody>
      </p:sp>
      <p:sp>
        <p:nvSpPr>
          <p:cNvPr id="8" name="QC_4_BD.47_1#6cfb12fcf?vcp=1&amp;vopoq=1&amp;pid=dd5c4d9f9&amp;color=0,0,0&amp;vtp=1&amp;bbb=1"/>
          <p:cNvSpPr/>
          <p:nvPr/>
        </p:nvSpPr>
        <p:spPr>
          <a:xfrm>
            <a:off x="896112" y="42416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3.顾客买的商品中，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单价最贵的是(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9" name="QC_4_AN.48_1#6cfb12fcf.bracket?vcp=1&amp;vopoq=1&amp;pid=dd5c4d9f9&amp;color=0,0,0&amp;vpa=21&amp;vtp=1"/>
          <p:cNvSpPr/>
          <p:nvPr/>
        </p:nvSpPr>
        <p:spPr>
          <a:xfrm>
            <a:off x="5789580" y="4230211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0" name="QC_4_BD.47_2#6cfb12fcf.choices?vcp=1&amp;vopoq=1&amp;pid=dd5c4d9f9&amp;color=0,0,0&amp;vtp=1&amp;bbb=1"/>
          <p:cNvSpPr/>
          <p:nvPr/>
        </p:nvSpPr>
        <p:spPr>
          <a:xfrm>
            <a:off x="896112" y="477631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.变大糖果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B.魔力能量比萨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C.奇幻水果派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.变声话筒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9_1#cd7df4ded?sp=1&amp;vcp=1&amp;pid=dd5c4d9f9&amp;color=0,0,0&amp;vtp=1&amp;bt=1&amp;bbb=1&amp;hb=1"/>
          <p:cNvSpPr/>
          <p:nvPr/>
        </p:nvSpPr>
        <p:spPr>
          <a:xfrm>
            <a:off x="896112" y="180543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4.奇奇回到家后，发现变声话筒不能用。如果是你，你会怎么做？（3分）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endParaRPr lang="en-US" altLang="zh-CN" sz="2400" dirty="0"/>
          </a:p>
        </p:txBody>
      </p:sp>
      <p:sp>
        <p:nvSpPr>
          <p:cNvPr id="3" name="QB_4_AN.50_1#cd7df4ded.blank?vcp=1&amp;pid=dd5c4d9f9&amp;color=0,0,0&amp;vpa=22&amp;vtp=1&amp;bbb=1&amp;hb=1"/>
          <p:cNvSpPr/>
          <p:nvPr/>
        </p:nvSpPr>
        <p:spPr>
          <a:xfrm>
            <a:off x="896112" y="2336292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【示例】我会回到奇幻超市，向超市老板说明情况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，希望老板能给我换一个可以使用的变声话筒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4_BD.51_1#4fc24195b?vcp=1&amp;pid=dd5c4d9f9&amp;color=0,0,0&amp;vtp=1&amp;bbb=1"/>
          <p:cNvSpPr/>
          <p:nvPr/>
        </p:nvSpPr>
        <p:spPr>
          <a:xfrm>
            <a:off x="896112" y="345655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你想在奇幻超市买点什么呢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？你打算买来做什么？（3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endParaRPr lang="en-US" altLang="zh-CN" sz="2400" dirty="0"/>
          </a:p>
        </p:txBody>
      </p:sp>
      <p:pic>
        <p:nvPicPr>
          <p:cNvPr id="5" name="QB_4_BD.51_1#4fc24195b?vcp=1&amp;pid=dd5c4d9f9&amp;color=0,0,0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3543427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4_AN.52_1#4fc24195b.blank?vcp=1&amp;pid=dd5c4d9f9&amp;color=0,0,0&amp;vpa=23&amp;vtp=1&amp;bbb=1&amp;hb=1"/>
          <p:cNvSpPr/>
          <p:nvPr/>
        </p:nvSpPr>
        <p:spPr>
          <a:xfrm>
            <a:off x="896112" y="398741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【示例】我想在奇幻超市购买变大糖果。我想食用变大糖果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，让自己变得很强壮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，去保护弱小的人。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dec1a81b?vcp=1&amp;pid=9f9137e0f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四、想象岛上的颠倒村是一个神秘好玩的地方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，那里有哪些奇妙的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事物呢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？（15分）</a:t>
            </a:r>
            <a:endParaRPr lang="en-US" altLang="zh-CN" sz="2800" dirty="0"/>
          </a:p>
        </p:txBody>
      </p:sp>
      <p:sp>
        <p:nvSpPr>
          <p:cNvPr id="3" name="QM_3_BD.53_1#0494d971c?vcp=1&amp;pid=0dec1a81b&amp;color=0,0,0&amp;vtp=1&amp;bbb=1&amp;hb=1"/>
          <p:cNvSpPr/>
          <p:nvPr/>
        </p:nvSpPr>
        <p:spPr>
          <a:xfrm>
            <a:off x="896112" y="1741742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颠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倒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一阵大风过后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，我被吹到了一个叫颠倒村的村子旁边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。眼前的景象使我惊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诧不已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：只见树枝和树叶都长在土里，树根却张牙舞爪地伸向天空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，花朵也是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一枝枝缠绕在树根上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。天上，鱼儿到处飞;水里，鸟儿到处游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。只见一条鱼儿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冲进水里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，一下子把鸟儿叼住，吃得一点儿不剩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白天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，天空中出现了耀眼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的月亮和星星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；夜晚，一轮太阳像一位害羞的小姑娘一般跳上了滚滚乌云。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3_2#0494d971c?vcp=1&amp;pid=0dec1a81b&amp;color=0,0,0&amp;mp=1&amp;vtp=1&amp;bt=1&amp;bbb=1&amp;hb=1"/>
          <p:cNvSpPr/>
          <p:nvPr/>
        </p:nvSpPr>
        <p:spPr>
          <a:xfrm>
            <a:off x="896112" y="900000"/>
            <a:ext cx="10387584" cy="5008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大街上来来往往的人就更奇怪了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：拎着公文包的小女孩和打扮得漂漂亮亮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的小男孩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，他们有的急匆匆地去上班，有的悠闲地去逛街买东西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，还有的开着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汽车在溜达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偶尔看到几个大人居然坐在超大婴儿车里吃奶。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远处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，有几只凶恶的老鼠正追赶着一群胆小的猫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。鸡窝里的公鸡在努力下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，而母鸡却正对着白天的月亮“嗷嗷嗷”地打鸣。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我实在搞不明白这究竟是为什么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，赶忙拉住身旁的一个小男孩问道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：“这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里怎么这么奇怪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？”小男孩看了看我说:“这很正常啊！因为这里是颠倒村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，什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么事情当然都是颠倒着来的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。你眼中不正常的事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，在我们眼中可是再正常不过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。”“哦，原来如此啊！”我赶紧跳上了一辆倒着开的公交车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，决定好好地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环游一下这个奇妙的颠倒村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4_1#44675dfcf?vcp=1&amp;vopoq=1&amp;pid=0494d971c&amp;color=0,0,0&amp;vtp=1&amp;bt=1&amp;bbb=1"/>
          <p:cNvSpPr/>
          <p:nvPr/>
        </p:nvSpPr>
        <p:spPr>
          <a:xfrm>
            <a:off x="896112" y="123672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1.使“我”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惊诧不已的是( 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多选）（3分）</a:t>
            </a:r>
            <a:endParaRPr lang="en-US" altLang="zh-CN" sz="2400" dirty="0"/>
          </a:p>
        </p:txBody>
      </p:sp>
      <p:sp>
        <p:nvSpPr>
          <p:cNvPr id="3" name="QC_4_AN.55_1#44675dfcf.bracket?vcp=1&amp;vopoq=1&amp;pid=0494d971c&amp;color=0,0,0&amp;vpa=24&amp;vtp=1&amp;bbb=1"/>
          <p:cNvSpPr/>
          <p:nvPr/>
        </p:nvSpPr>
        <p:spPr>
          <a:xfrm>
            <a:off x="4570380" y="1225297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ABC</a:t>
            </a:r>
            <a:endParaRPr lang="en-US" altLang="zh-CN" sz="2400" dirty="0"/>
          </a:p>
        </p:txBody>
      </p:sp>
      <p:sp>
        <p:nvSpPr>
          <p:cNvPr id="4" name="QC_4_BD.54_2#44675dfcf.choices?vcp=1&amp;vopoq=1&amp;pid=0494d971c&amp;color=0,0,0&amp;vtp=1&amp;bbb=1"/>
          <p:cNvSpPr/>
          <p:nvPr/>
        </p:nvSpPr>
        <p:spPr>
          <a:xfrm>
            <a:off x="896112" y="177609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.鱼儿到处飞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.公鸡在下蛋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C.大人坐进婴儿车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.树根长在土里</a:t>
            </a:r>
            <a:endParaRPr lang="en-US" altLang="zh-CN" sz="2400" dirty="0"/>
          </a:p>
        </p:txBody>
      </p:sp>
      <p:sp>
        <p:nvSpPr>
          <p:cNvPr id="5" name="QC_4_BD.56_1#c35ef72ca?vcp=1&amp;vopoq=1&amp;pid=0494d971c&amp;color=0,0,0&amp;vtp=1&amp;bbb=1"/>
          <p:cNvSpPr/>
          <p:nvPr/>
        </p:nvSpPr>
        <p:spPr>
          <a:xfrm>
            <a:off x="896112" y="287305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2.从文中画“____”的句子中的“居然”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一词可以体会到(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6" name="QC_4_AN.57_1#c35ef72ca.bracket?vcp=1&amp;vopoq=1&amp;pid=0494d971c&amp;color=0,0,0&amp;vpa=25&amp;vtp=1"/>
          <p:cNvSpPr/>
          <p:nvPr/>
        </p:nvSpPr>
        <p:spPr>
          <a:xfrm>
            <a:off x="8837581" y="2861626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4_BD.56_2#c35ef72ca.choices?vcp=1&amp;vopoq=1&amp;pid=0494d971c&amp;color=0,0,0&amp;vtp=1&amp;bbb=1"/>
          <p:cNvSpPr/>
          <p:nvPr/>
        </p:nvSpPr>
        <p:spPr>
          <a:xfrm>
            <a:off x="896112" y="341439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A.“我”对看到的景象早有预料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.大人坐进婴儿车是“我”意料之外的事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.那些大人十分舒适自在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.推着婴儿车的是小婴儿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8_1#e95aa29fc?sp=1&amp;vcp=1&amp;pid=0494d971c&amp;color=0,0,0&amp;vtp=1&amp;bt=1&amp;bbb=1&amp;hb=1"/>
          <p:cNvSpPr/>
          <p:nvPr/>
        </p:nvSpPr>
        <p:spPr>
          <a:xfrm>
            <a:off x="896112" y="263099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3.“只见一条鱼儿冲进水里，一下子把鸟儿叼住，吃得一点儿不剩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”句中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省略号的作用是什么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？（3分）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endParaRPr lang="en-US" altLang="zh-CN" sz="2400" dirty="0"/>
          </a:p>
        </p:txBody>
      </p:sp>
      <p:sp>
        <p:nvSpPr>
          <p:cNvPr id="3" name="QB_4_AN.59_1#e95aa29fc.blank?vcp=1&amp;pid=0494d971c&amp;color=0,0,0&amp;vpa=26&amp;vtp=1&amp;bbb=1"/>
          <p:cNvSpPr/>
          <p:nvPr/>
        </p:nvSpPr>
        <p:spPr>
          <a:xfrm>
            <a:off x="938180" y="3699066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表示语意未尽。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9f9137e0f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第五单元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9_1#3451ec8d4?vcp=1&amp;pid=0494d971c&amp;color=0,0,0&amp;vtp=1&amp;bt=1&amp;bbb=1"/>
          <p:cNvSpPr/>
          <p:nvPr/>
        </p:nvSpPr>
        <p:spPr>
          <a:xfrm>
            <a:off x="896112" y="127088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4.“你眼中不正常的事”中的“不正常的事”指什么？请列举两点。（4分）</a:t>
            </a:r>
            <a:endParaRPr lang="en-US" altLang="zh-CN" sz="2400" dirty="0"/>
          </a:p>
        </p:txBody>
      </p:sp>
      <p:sp>
        <p:nvSpPr>
          <p:cNvPr id="3" name="QB_5_BD.71_1#0f054cfe3?vcp=1&amp;pid=3451ec8d4&amp;color=0,0,0&amp;vtp=1&amp;bbb=1"/>
          <p:cNvSpPr/>
          <p:nvPr/>
        </p:nvSpPr>
        <p:spPr>
          <a:xfrm>
            <a:off x="896112" y="181171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</a:t>
            </a:r>
            <a:endParaRPr lang="en-US" altLang="zh-CN" sz="2400" dirty="0"/>
          </a:p>
        </p:txBody>
      </p:sp>
      <p:sp>
        <p:nvSpPr>
          <p:cNvPr id="4" name="QB_5_AN.70_1#0f054cfe3.blank?vcp=1&amp;pid=3451ec8d4&amp;color=0,0,0&amp;vpa=27&amp;vtp=1&amp;bbb=1"/>
          <p:cNvSpPr/>
          <p:nvPr/>
        </p:nvSpPr>
        <p:spPr>
          <a:xfrm>
            <a:off x="1674781" y="1762188"/>
            <a:ext cx="5097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【示例】树根张牙舞爪地伸向天空。</a:t>
            </a:r>
            <a:endParaRPr lang="en-US" altLang="zh-CN" sz="2400" dirty="0"/>
          </a:p>
        </p:txBody>
      </p:sp>
      <p:sp>
        <p:nvSpPr>
          <p:cNvPr id="5" name="QB_5_BD.73_1#742fbd8a0?vcp=1&amp;pid=3451ec8d4&amp;color=0,0,0&amp;vtp=1&amp;bbb=1"/>
          <p:cNvSpPr/>
          <p:nvPr/>
        </p:nvSpPr>
        <p:spPr>
          <a:xfrm>
            <a:off x="896112" y="234638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endParaRPr lang="en-US" altLang="zh-CN" sz="2400" dirty="0"/>
          </a:p>
        </p:txBody>
      </p:sp>
      <p:sp>
        <p:nvSpPr>
          <p:cNvPr id="6" name="QB_5_AN.72_1#742fbd8a0.blank?vcp=1&amp;pid=3451ec8d4&amp;color=0,0,0&amp;vpa=28&amp;vtp=1&amp;bbb=1"/>
          <p:cNvSpPr/>
          <p:nvPr/>
        </p:nvSpPr>
        <p:spPr>
          <a:xfrm>
            <a:off x="1674781" y="2296858"/>
            <a:ext cx="2963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天上，鱼儿到处飞。</a:t>
            </a:r>
            <a:endParaRPr lang="en-US" altLang="zh-CN" sz="2400" dirty="0"/>
          </a:p>
        </p:txBody>
      </p:sp>
      <p:sp>
        <p:nvSpPr>
          <p:cNvPr id="7" name="QB_4_BD.74_1#2f9d0748f?vcp=1&amp;pid=0494d971c&amp;color=0,0,0&amp;vtp=1&amp;bbb=1&amp;hb=1"/>
          <p:cNvSpPr/>
          <p:nvPr/>
        </p:nvSpPr>
        <p:spPr>
          <a:xfrm>
            <a:off x="896112" y="288772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当你跳上了一辆倒着开的公交车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，环游这奇妙的颠倒村时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，还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可能会看到什么有趣的现象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？（3分）</a:t>
            </a:r>
            <a:endParaRPr lang="en-US" altLang="zh-CN" sz="2400" dirty="0"/>
          </a:p>
        </p:txBody>
      </p:sp>
      <p:pic>
        <p:nvPicPr>
          <p:cNvPr id="8" name="QB_4_BD.74_1#2f9d0748f?vcp=1&amp;pid=0494d971c&amp;color=0,0,0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2974594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4_BD.74_2#2f9d0748f?vcp=1&amp;pid=0494d971c&amp;color=0,0,0&amp;vtp=1&amp;bbb=1&amp;hb=1&amp;hltap=1"/>
          <p:cNvSpPr/>
          <p:nvPr/>
        </p:nvSpPr>
        <p:spPr>
          <a:xfrm>
            <a:off x="896112" y="3991356"/>
            <a:ext cx="10387584" cy="15690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10" name="QB_4_AN.75_1#2f9d0748f?vcp=1&amp;pid=0494d971c&amp;color=0,0,0&amp;vtp=1&amp;bbb=1&amp;hb=1&amp;hla=1">
            <a:extLst>
              <a:ext uri="{FF2B5EF4-FFF2-40B4-BE49-F238E27FC236}">
                <a16:creationId xmlns:a16="http://schemas.microsoft.com/office/drawing/2014/main" id="{5CE3906E-9DD0-2260-E6C6-FB281332AA06}"/>
              </a:ext>
            </a:extLst>
          </p:cNvPr>
          <p:cNvSpPr/>
          <p:nvPr/>
        </p:nvSpPr>
        <p:spPr>
          <a:xfrm>
            <a:off x="896112" y="3965956"/>
            <a:ext cx="10387584" cy="1541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【示例】当我跳上了倒着开的公交车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,我发现颠倒村的交通规则和正常的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世界完全不一样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。红灯变成了通行的信号,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所有的车辆在绿灯亮时才停止行驶,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行人走在马路中间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车子要排队上天桥。</a:t>
            </a:r>
            <a:endParaRPr lang="en-US" altLang="zh-CN" sz="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9bfab793?vcp=1&amp;pid=9f9137e0f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五、仰望星空，笔下生花。（30分）</a:t>
            </a:r>
            <a:endParaRPr lang="en-US" altLang="zh-CN" sz="2800" dirty="0"/>
          </a:p>
        </p:txBody>
      </p:sp>
      <p:sp>
        <p:nvSpPr>
          <p:cNvPr id="3" name="QO_3_BD.66_1#793c96c02?vcp=1&amp;pid=09bfab793&amp;color=0,0,0&amp;vtp=1&amp;bbb=1&amp;hb=1"/>
          <p:cNvSpPr/>
          <p:nvPr/>
        </p:nvSpPr>
        <p:spPr>
          <a:xfrm>
            <a:off x="896112" y="1317562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奇奇在想象岛生活的日子里，每天晚上都坐在门口看星星。一天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，他最喜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欢的那颗星星变成流星落了下来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，奇奇兴奋极了，想要找到那颗星星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，奇奇都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去哪里找了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？找到后，他和星星之间又发生了哪些奇妙的故事？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请你大胆想象，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创编一个故事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：题目自拟，不少于300字。（请另附作文纸）</a:t>
            </a:r>
            <a:endParaRPr lang="en-US" altLang="zh-CN" sz="2400" dirty="0"/>
          </a:p>
        </p:txBody>
      </p:sp>
      <p:sp>
        <p:nvSpPr>
          <p:cNvPr id="4" name="QO_3_AN.67_1#793c96c02?vcp=1&amp;pid=09bfab793&amp;color=0,0,0&amp;vtp=1&amp;bbb=1"/>
          <p:cNvSpPr/>
          <p:nvPr/>
        </p:nvSpPr>
        <p:spPr>
          <a:xfrm>
            <a:off x="896112" y="40659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f6f6b954a?vcp=1&amp;pid=9f9137e0f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5288" y="2521267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f6f6b954a?vcp=1&amp;pid=9f9137e0f&amp;color=0,0,0&amp;vtp=1&amp;bt=1&amp;bb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夜幕降临，随着一道流星划破夜空，奇奇来到了一座充满梦幻色彩的想象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岛，让我们一起开启一场想象岛漫游之旅吧！</a:t>
            </a:r>
            <a:endParaRPr lang="en-US" altLang="zh-CN" sz="100" dirty="0"/>
          </a:p>
        </p:txBody>
      </p:sp>
      <p:pic>
        <p:nvPicPr>
          <p:cNvPr id="4" name="P_2_BD#f6f6b954a?vcp=1&amp;pid=9f9137e0f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1090" y="248926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87ce2a9a?vcp=1&amp;pid=9f9137e0f&amp;color=0,0,0&amp;vtp=1&amp;bt=1&amp;bbb=1&amp;hb=1"/>
          <p:cNvSpPr/>
          <p:nvPr/>
        </p:nvSpPr>
        <p:spPr>
          <a:xfrm>
            <a:off x="896112" y="896112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一、奇奇将在想象岛奇幻村中的见闻记录成了日记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，请按要求完成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相关练习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。（22分）</a:t>
            </a:r>
            <a:endParaRPr lang="en-US" altLang="zh-CN" sz="2800" dirty="0"/>
          </a:p>
        </p:txBody>
      </p:sp>
      <p:sp>
        <p:nvSpPr>
          <p:cNvPr id="3" name="QM_3_BD.1_1#61b0c1371?vcp=1&amp;pid=787ce2a9a&amp;color=0,0,0&amp;vtp=1&amp;bbb=1&amp;hb=1"/>
          <p:cNvSpPr/>
          <p:nvPr/>
        </p:nvSpPr>
        <p:spPr>
          <a:xfrm>
            <a:off x="896112" y="1741742"/>
            <a:ext cx="10387584" cy="23342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登上想象岛后，我先来到了奇幻村。我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yuè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ɡuò（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）高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，jì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xù（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气喘吁吁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地向前走，看见了【倒淌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倒躺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】的河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xínɡ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zhu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）像球的树木，最后还发现了一个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bēi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o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），里面有一块发光的巧克力和一瓶niú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我期待能发现这里更多的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【秘蜜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秘密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】，我的思绪也越飘越远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  <p:sp>
        <p:nvSpPr>
          <p:cNvPr id="4" name="QO_4_BD.2_1#383e3fd89?vcp=1&amp;pid=61b0c1371&amp;color=0,0,0&amp;vtp=1&amp;bbb=1"/>
          <p:cNvSpPr/>
          <p:nvPr/>
        </p:nvSpPr>
        <p:spPr>
          <a:xfrm>
            <a:off x="896112" y="4076256"/>
            <a:ext cx="10387584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1.根据拼音，将对应的词语正确、规范地书写在文中的括号内。（10分）</a:t>
            </a:r>
            <a:endParaRPr lang="en-US" altLang="zh-CN" sz="2400" dirty="0"/>
          </a:p>
        </p:txBody>
      </p:sp>
      <p:sp>
        <p:nvSpPr>
          <p:cNvPr id="5" name="QO_4_AN.3_1#383e3fd89?vcp=1&amp;pid=61b0c1371&amp;color=0,0,0&amp;vtp=1&amp;bbb=1"/>
          <p:cNvSpPr/>
          <p:nvPr/>
        </p:nvSpPr>
        <p:spPr>
          <a:xfrm>
            <a:off x="9029459" y="1741488"/>
            <a:ext cx="1529454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越过</a:t>
            </a:r>
            <a:endParaRPr lang="en-US" altLang="zh-CN" sz="2400" dirty="0"/>
          </a:p>
        </p:txBody>
      </p:sp>
      <p:sp>
        <p:nvSpPr>
          <p:cNvPr id="6" name="QO_4_BD.4_1#83d4fc667?vcp=1&amp;pid=61b0c1371&amp;color=0,0,0&amp;vtp=1&amp;bbb=1"/>
          <p:cNvSpPr/>
          <p:nvPr/>
        </p:nvSpPr>
        <p:spPr>
          <a:xfrm>
            <a:off x="896112" y="4594024"/>
            <a:ext cx="10387584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2.用“\”划去方括号中不正确的词。（2分）</a:t>
            </a:r>
            <a:endParaRPr lang="en-US" altLang="zh-CN" sz="2400" dirty="0"/>
          </a:p>
        </p:txBody>
      </p:sp>
      <p:sp>
        <p:nvSpPr>
          <p:cNvPr id="7" name="QO_4_AN.5_1#83d4fc667?vcp=1&amp;pid=61b0c1371&amp;color=0,0,0&amp;vtp=1&amp;bbb=1"/>
          <p:cNvSpPr/>
          <p:nvPr/>
        </p:nvSpPr>
        <p:spPr>
          <a:xfrm>
            <a:off x="9741247" y="2259256"/>
            <a:ext cx="2270600" cy="4172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——</a:t>
            </a:r>
            <a:endParaRPr lang="en-US" altLang="zh-CN" sz="2400" dirty="0"/>
          </a:p>
        </p:txBody>
      </p:sp>
      <p:sp>
        <p:nvSpPr>
          <p:cNvPr id="8" name="QM_3_BD.1_1#61b0c1371?vcp=1&amp;pid=787ce2a9a&amp;color=0,0,0&amp;vtp=1&amp;bbb=1&amp;hb=1&amp;zzd= 5">
            <a:extLst>
              <a:ext uri="{FF2B5EF4-FFF2-40B4-BE49-F238E27FC236}">
                <a16:creationId xmlns:a16="http://schemas.microsoft.com/office/drawing/2014/main" id="{7217B0B3-5EDA-F791-C058-BC842DAE74AC}"/>
              </a:ext>
            </a:extLst>
          </p:cNvPr>
          <p:cNvSpPr/>
          <p:nvPr/>
        </p:nvSpPr>
        <p:spPr>
          <a:xfrm>
            <a:off x="7582694" y="410140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O_4_AN.3_1#383e3fd89?vcp=1&amp;pid=61b0c1371&amp;color=0,0,0&amp;vtp=1&amp;bbb=1">
            <a:extLst>
              <a:ext uri="{FF2B5EF4-FFF2-40B4-BE49-F238E27FC236}">
                <a16:creationId xmlns:a16="http://schemas.microsoft.com/office/drawing/2014/main" id="{EA36F51A-E0CB-1366-E53B-2096062342B7}"/>
              </a:ext>
            </a:extLst>
          </p:cNvPr>
          <p:cNvSpPr/>
          <p:nvPr/>
        </p:nvSpPr>
        <p:spPr>
          <a:xfrm>
            <a:off x="3283177" y="2245108"/>
            <a:ext cx="1529454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继续</a:t>
            </a:r>
            <a:endParaRPr lang="en-US" altLang="zh-CN" sz="2400" dirty="0"/>
          </a:p>
        </p:txBody>
      </p:sp>
      <p:sp>
        <p:nvSpPr>
          <p:cNvPr id="10" name="QO_4_AN.3_1#383e3fd89?vcp=1&amp;pid=61b0c1371&amp;color=0,0,0&amp;vtp=1&amp;bbb=1">
            <a:extLst>
              <a:ext uri="{FF2B5EF4-FFF2-40B4-BE49-F238E27FC236}">
                <a16:creationId xmlns:a16="http://schemas.microsoft.com/office/drawing/2014/main" id="{F2F53C62-FA77-1915-3B24-1589A9783A1D}"/>
              </a:ext>
            </a:extLst>
          </p:cNvPr>
          <p:cNvSpPr/>
          <p:nvPr/>
        </p:nvSpPr>
        <p:spPr>
          <a:xfrm>
            <a:off x="3889569" y="2704052"/>
            <a:ext cx="1529454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形状</a:t>
            </a:r>
            <a:endParaRPr lang="en-US" altLang="zh-CN" sz="2400" dirty="0"/>
          </a:p>
        </p:txBody>
      </p:sp>
      <p:sp>
        <p:nvSpPr>
          <p:cNvPr id="11" name="QO_4_AN.3_1#383e3fd89?vcp=1&amp;pid=61b0c1371&amp;color=0,0,0&amp;vtp=1&amp;bbb=1">
            <a:extLst>
              <a:ext uri="{FF2B5EF4-FFF2-40B4-BE49-F238E27FC236}">
                <a16:creationId xmlns:a16="http://schemas.microsoft.com/office/drawing/2014/main" id="{9F47B219-17FC-5132-41C1-653C7C7D741B}"/>
              </a:ext>
            </a:extLst>
          </p:cNvPr>
          <p:cNvSpPr/>
          <p:nvPr/>
        </p:nvSpPr>
        <p:spPr>
          <a:xfrm>
            <a:off x="1829762" y="3203005"/>
            <a:ext cx="1529454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背包</a:t>
            </a:r>
            <a:endParaRPr lang="en-US" altLang="zh-CN" sz="2400" dirty="0"/>
          </a:p>
        </p:txBody>
      </p:sp>
      <p:sp>
        <p:nvSpPr>
          <p:cNvPr id="12" name="QO_4_AN.3_1#383e3fd89?vcp=1&amp;pid=61b0c1371&amp;color=0,0,0&amp;vtp=1&amp;bbb=1">
            <a:extLst>
              <a:ext uri="{FF2B5EF4-FFF2-40B4-BE49-F238E27FC236}">
                <a16:creationId xmlns:a16="http://schemas.microsoft.com/office/drawing/2014/main" id="{F2BE4411-2166-DC4B-C21F-5226BB4DE14F}"/>
              </a:ext>
            </a:extLst>
          </p:cNvPr>
          <p:cNvSpPr/>
          <p:nvPr/>
        </p:nvSpPr>
        <p:spPr>
          <a:xfrm>
            <a:off x="9347093" y="3222075"/>
            <a:ext cx="1529454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牛奶</a:t>
            </a:r>
            <a:endParaRPr lang="en-US" altLang="zh-CN" sz="2400" dirty="0"/>
          </a:p>
        </p:txBody>
      </p:sp>
      <p:sp>
        <p:nvSpPr>
          <p:cNvPr id="13" name="QO_4_AN.5_1#83d4fc667?vcp=1&amp;pid=61b0c1371&amp;color=0,0,0&amp;vtp=1&amp;bbb=1">
            <a:extLst>
              <a:ext uri="{FF2B5EF4-FFF2-40B4-BE49-F238E27FC236}">
                <a16:creationId xmlns:a16="http://schemas.microsoft.com/office/drawing/2014/main" id="{A836FA46-D716-D62C-E0C6-6287B17A67A2}"/>
              </a:ext>
            </a:extLst>
          </p:cNvPr>
          <p:cNvSpPr/>
          <p:nvPr/>
        </p:nvSpPr>
        <p:spPr>
          <a:xfrm>
            <a:off x="4542001" y="3639524"/>
            <a:ext cx="2270600" cy="4172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——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_1#54e17a3d6?sp=1&amp;vcp=1&amp;pid=61b0c1371&amp;color=0,0,0&amp;vtp=1&amp;bt=1&amp;bbb=1&amp;hb=1"/>
          <p:cNvSpPr/>
          <p:nvPr/>
        </p:nvSpPr>
        <p:spPr>
          <a:xfrm>
            <a:off x="896112" y="896113"/>
            <a:ext cx="10387584" cy="2017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3.“绪”用部首查字法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，应先查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部，再查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；用音序查字法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，应先查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大写字母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，再查音节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绪”在字典里有三种解释，在“思绪”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中，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绪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”应选第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种解释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，在“千头万绪”中，“绪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”应选第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种解释。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后两空填序号）（6分）</a:t>
            </a:r>
            <a:endParaRPr lang="en-US" altLang="zh-CN" sz="2400" dirty="0"/>
          </a:p>
        </p:txBody>
      </p:sp>
      <p:sp>
        <p:nvSpPr>
          <p:cNvPr id="3" name="QB_4_AN.7_1#54e17a3d6.blank?vcp=1&amp;pid=61b0c1371&amp;color=0,0,0&amp;vpa=1&amp;vtp=1"/>
          <p:cNvSpPr/>
          <p:nvPr/>
        </p:nvSpPr>
        <p:spPr>
          <a:xfrm>
            <a:off x="5179980" y="866649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纟</a:t>
            </a:r>
            <a:endParaRPr lang="en-US" altLang="zh-CN" sz="2400" dirty="0"/>
          </a:p>
        </p:txBody>
      </p:sp>
      <p:sp>
        <p:nvSpPr>
          <p:cNvPr id="4" name="QB_4_AN.8_1#54e17a3d6.blank?vcp=1&amp;pid=61b0c1371&amp;color=0,0,0&amp;vpa=2&amp;vtp=1"/>
          <p:cNvSpPr/>
          <p:nvPr/>
        </p:nvSpPr>
        <p:spPr>
          <a:xfrm>
            <a:off x="7008781" y="866649"/>
            <a:ext cx="3730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</a:t>
            </a:r>
            <a:endParaRPr lang="en-US" altLang="zh-CN" sz="2400" dirty="0"/>
          </a:p>
        </p:txBody>
      </p:sp>
      <p:sp>
        <p:nvSpPr>
          <p:cNvPr id="5" name="QB_4_AN.9_1#54e17a3d6.blank?vcp=1&amp;pid=61b0c1371&amp;color=0,0,0&amp;vpa=3&amp;vtp=1"/>
          <p:cNvSpPr/>
          <p:nvPr/>
        </p:nvSpPr>
        <p:spPr>
          <a:xfrm>
            <a:off x="2131981" y="1387349"/>
            <a:ext cx="3730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X</a:t>
            </a:r>
            <a:endParaRPr lang="en-US" altLang="zh-CN" sz="2400" dirty="0"/>
          </a:p>
        </p:txBody>
      </p:sp>
      <p:sp>
        <p:nvSpPr>
          <p:cNvPr id="6" name="QB_4_AN.10_1#54e17a3d6.blank?vcp=1&amp;pid=61b0c1371&amp;color=0,0,0&amp;vpa=4&amp;vtp=1&amp;bbb=1"/>
          <p:cNvSpPr/>
          <p:nvPr/>
        </p:nvSpPr>
        <p:spPr>
          <a:xfrm>
            <a:off x="4113180" y="1387349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xu</a:t>
            </a:r>
            <a:endParaRPr lang="en-US" altLang="zh-CN" sz="2400" dirty="0"/>
          </a:p>
        </p:txBody>
      </p:sp>
      <p:sp>
        <p:nvSpPr>
          <p:cNvPr id="7" name="QB_4_AN.11_1#54e17a3d6.blank?vcp=1&amp;pid=61b0c1371&amp;color=0,0,0&amp;vpa=5&amp;vtp=1"/>
          <p:cNvSpPr/>
          <p:nvPr/>
        </p:nvSpPr>
        <p:spPr>
          <a:xfrm>
            <a:off x="2741581" y="1908049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8" name="QB_4_AN.13_1#54e17a3d6.blank?vcp=1&amp;pid=61b0c1371&amp;color=0,0,0&amp;vpa=6&amp;vtp=1"/>
          <p:cNvSpPr/>
          <p:nvPr/>
        </p:nvSpPr>
        <p:spPr>
          <a:xfrm>
            <a:off x="9142381" y="1908049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pic>
        <p:nvPicPr>
          <p:cNvPr id="9" name="QB_4_BD.12_1#54e17a3d6?vcp=1&amp;pid=61b0c137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46904" y="3022600"/>
            <a:ext cx="2304288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B_4_AS.14_1#54e17a3d6?vcp=1&amp;pid=61b0c1371&amp;color=0,0,0&amp;vtp=1&amp;bbb=1&amp;hb=1"/>
          <p:cNvSpPr/>
          <p:nvPr/>
        </p:nvSpPr>
        <p:spPr>
          <a:xfrm>
            <a:off x="896112" y="4508500"/>
            <a:ext cx="10387584" cy="1496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本题考查查字典。“思绪”的意思是思想的头绪，思路；情绪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。其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中的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“绪”指心情、思想等。“千头万绪”形容事物纷繁复杂，头绪很多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。其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中的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“绪”指的是丝的头。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10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5_1#e6228eeec?sp=1&amp;vcp=1&amp;pid=61b0c1371&amp;color=0,0,0&amp;vtp=1&amp;bt=1&amp;bbb=1"/>
          <p:cNvSpPr/>
          <p:nvPr/>
        </p:nvSpPr>
        <p:spPr>
          <a:xfrm>
            <a:off x="896112" y="290531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4.照样子，写词语。（4分）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气喘吁吁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400" dirty="0"/>
          </a:p>
        </p:txBody>
      </p:sp>
      <p:sp>
        <p:nvSpPr>
          <p:cNvPr id="3" name="QB_4_AN.16_1#e6228eeec.blank?vcp=1&amp;pid=61b0c1371&amp;color=0,0,0&amp;vpa=7&amp;vtp=1&amp;bbb=1"/>
          <p:cNvSpPr/>
          <p:nvPr/>
        </p:nvSpPr>
        <p:spPr>
          <a:xfrm>
            <a:off x="2284381" y="3414585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【示例】生机勃勃</a:t>
            </a:r>
            <a:endParaRPr lang="en-US" altLang="zh-CN" sz="2400" dirty="0"/>
          </a:p>
        </p:txBody>
      </p:sp>
      <p:sp>
        <p:nvSpPr>
          <p:cNvPr id="4" name="QB_4_AN.17_1#e6228eeec.blank?vcp=1&amp;pid=61b0c1371&amp;color=0,0,0&amp;vpa=8&amp;vtp=1&amp;bbb=1"/>
          <p:cNvSpPr/>
          <p:nvPr/>
        </p:nvSpPr>
        <p:spPr>
          <a:xfrm>
            <a:off x="5179980" y="3414585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烈日炎炎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fdaf8792?vcp=1&amp;pid=9f9137e0f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二、奇幻村中有一棵想象之树，这里正在进行“奇思妙想”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活动，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快和奇奇一起加入其中吧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！（18分）</a:t>
            </a:r>
            <a:endParaRPr lang="en-US" altLang="zh-CN" sz="2800" dirty="0"/>
          </a:p>
        </p:txBody>
      </p:sp>
      <p:sp>
        <p:nvSpPr>
          <p:cNvPr id="3" name="QC_3_BD.18_1#0343decc2?vcp=1&amp;vopoq=1&amp;pid=9fdaf8792&amp;color=0,0,0&amp;vtp=1&amp;bbb=1&amp;hb=1"/>
          <p:cNvSpPr/>
          <p:nvPr/>
        </p:nvSpPr>
        <p:spPr>
          <a:xfrm>
            <a:off x="896112" y="174174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1.村里的孩子们在七嘴八舌地说着自己的幻想，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下列哪一句不含有丰富的想象？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4" name="QC_3_AN.19_1#0343decc2.bracket?vcp=1&amp;vopoq=1&amp;pid=9fdaf8792&amp;color=0,0,0&amp;vpa=9&amp;vtp=1"/>
          <p:cNvSpPr/>
          <p:nvPr/>
        </p:nvSpPr>
        <p:spPr>
          <a:xfrm>
            <a:off x="1217580" y="228911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3_BD.18_2#0343decc2.choices?vcp=1&amp;vopoq=1&amp;pid=9fdaf8792&amp;color=0,0,0&amp;vtp=1&amp;bbb=1"/>
          <p:cNvSpPr/>
          <p:nvPr/>
        </p:nvSpPr>
        <p:spPr>
          <a:xfrm>
            <a:off x="896112" y="2844483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A.孩子们坐在村头的大树边，看着远处的田野。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.远处的山峦连绵起伏，就像一条巨龙蜿蜒盘旋在大地之上。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.夜空中的繁星如同镶嵌在黑色天幕上的宝石，闪烁着神秘的光芒。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.森林里的树木郁郁葱葱，仿佛是大地撑起的一把把绿色大伞。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0_1#9bdbc38e5?sp=1&amp;vcp=1&amp;vopoq=1&amp;pid=9fdaf8792&amp;color=0,0,0&amp;vtp=1&amp;bt=1&amp;bbb=1&amp;hb=1"/>
          <p:cNvSpPr/>
          <p:nvPr/>
        </p:nvSpPr>
        <p:spPr>
          <a:xfrm>
            <a:off x="896112" y="970027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下列选项中的词语填入句中最恰当的一项是(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我多么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____变成一棵树哇!现在，我的____终于实现了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,可妈妈竟然没有发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,我真有点儿____。</a:t>
            </a:r>
            <a:endParaRPr lang="en-US" altLang="zh-CN" sz="2400" dirty="0"/>
          </a:p>
        </p:txBody>
      </p:sp>
      <p:sp>
        <p:nvSpPr>
          <p:cNvPr id="3" name="QC_3_AN.21_1#9bdbc38e5.bracket?vcp=1&amp;vopoq=1&amp;pid=9fdaf8792&amp;color=0,0,0&amp;vpa=10&amp;vtp=1"/>
          <p:cNvSpPr/>
          <p:nvPr/>
        </p:nvSpPr>
        <p:spPr>
          <a:xfrm>
            <a:off x="7313581" y="98018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3_BD.20_2#9bdbc38e5.choices?vcp=1&amp;vopoq=1&amp;pid=9fdaf8792&amp;color=0,0,0&amp;vtp=1&amp;bbb=1"/>
          <p:cNvSpPr/>
          <p:nvPr/>
        </p:nvSpPr>
        <p:spPr>
          <a:xfrm>
            <a:off x="896112" y="262572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A.希望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愿望 失望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.失望 愿望 希望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.希望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失望 愿望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.愿望 希望 失望</a:t>
            </a:r>
            <a:endParaRPr lang="en-US" altLang="zh-CN" sz="2400" dirty="0"/>
          </a:p>
        </p:txBody>
      </p:sp>
      <p:sp>
        <p:nvSpPr>
          <p:cNvPr id="5" name="QC_3_AS.22_1#9bdbc38e5?vcp=1&amp;vopoq=1&amp;pid=9fdaf8792&amp;color=0,0,0&amp;vtp=1&amp;bbb=1&amp;hb=1"/>
          <p:cNvSpPr/>
          <p:nvPr/>
        </p:nvSpPr>
        <p:spPr>
          <a:xfrm>
            <a:off x="896112" y="372935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本题考查词语理解与运用。“希望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”有心里想着达到某种目的或出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现某种情况的意思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。“愿望”的意思是希望将来能达到某种目的的想法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。“失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望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”有因为希望落空而不愉快的意思。理解了词语的意思后，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结合语段内容，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再进行选择即可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3_1#3173f2c70?vcp=1&amp;vopoq=1&amp;pid=9fdaf8792&amp;color=0,0,0&amp;vtp=1&amp;bt=1&amp;bbb=1"/>
          <p:cNvSpPr/>
          <p:nvPr/>
        </p:nvSpPr>
        <p:spPr>
          <a:xfrm>
            <a:off x="896112" y="179425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下面说法不恰当的一项是(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3_AN.24_1#3173f2c70.bracket?vcp=1&amp;vopoq=1&amp;pid=9fdaf8792&amp;color=0,0,0&amp;vpa=11&amp;vtp=1"/>
          <p:cNvSpPr/>
          <p:nvPr/>
        </p:nvSpPr>
        <p:spPr>
          <a:xfrm>
            <a:off x="4875180" y="178282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3_BD.23_2#3173f2c70.choices?vcp=1&amp;vopoq=1&amp;pid=9fdaf8792&amp;color=0,0,0&amp;vtp=1&amp;bbb=1&amp;hb=1"/>
          <p:cNvSpPr/>
          <p:nvPr/>
        </p:nvSpPr>
        <p:spPr>
          <a:xfrm>
            <a:off x="896112" y="233362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A.《我变成了一棵树》讲述了“我”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变成一棵树之后发生的许多奇妙的事情，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这样的想象真奇特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.《一支铅笔的梦想》中，写铅笔梦想变成豆角、丝瓜等，这样的想象很合理。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.大胆的想象创造出了现实中不存在的事物和景象，读这样的文章感觉真有趣。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.《宇宙的另一边》是一篇科普文，告诉了我们许多关于宇宙的知识。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1045</Words>
  <Application>Microsoft Office PowerPoint</Application>
  <PresentationFormat>宽屏</PresentationFormat>
  <Paragraphs>187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只只战斗机</cp:lastModifiedBy>
  <cp:revision>4</cp:revision>
  <dcterms:created xsi:type="dcterms:W3CDTF">2025-01-21T14:12:15Z</dcterms:created>
  <dcterms:modified xsi:type="dcterms:W3CDTF">2025-01-21T15:05:41Z</dcterms:modified>
  <cp:category/>
  <cp:contentStatus/>
</cp:coreProperties>
</file>