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401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4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2_1#108da0dc2?vcp=1&amp;pid=b62b68f0a&amp;color=0,0,0&amp;vtp=1&amp;bt=1&amp;bbb=1&amp;hb=1"/>
          <p:cNvSpPr/>
          <p:nvPr/>
        </p:nvSpPr>
        <p:spPr>
          <a:xfrm>
            <a:off x="896112" y="20887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本题考查理解文章内容。结合文章第②自然段的句子“于是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，驴对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骡子说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：‘骡子哥哥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我再走下去准会累死！’”可知驴哀求骡子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，想让骡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子帮自己分担一些货物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；结合文章第③自然段的句子“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驴看到骡子不理自己，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又硬撑着走了几步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”可知，驴又硬撑着走了几步；结合文章第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④自然段的句子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骡子后悔极了”可知，骡子后悔极了。据此填写表格即可。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3_1#2556a786b?vcp=1&amp;vopoq=1&amp;pid=b62b68f0a&amp;color=0,0,0&amp;vtp=1&amp;bt=1&amp;bbb=1"/>
          <p:cNvSpPr/>
          <p:nvPr/>
        </p:nvSpPr>
        <p:spPr>
          <a:xfrm>
            <a:off x="896112" y="124942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3.下列对于标题“苦恼的骡子”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理解正确的一项是(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24_1#2556a786b.bracket?vcp=1&amp;vopoq=1&amp;pid=b62b68f0a&amp;color=0,0,0&amp;vpa=11&amp;vtp=1"/>
          <p:cNvSpPr/>
          <p:nvPr/>
        </p:nvSpPr>
        <p:spPr>
          <a:xfrm>
            <a:off x="7923181" y="123799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23_2#2556a786b.choices?vcp=1&amp;vopoq=1&amp;pid=b62b68f0a&amp;color=0,0,0&amp;vtp=1&amp;bbb=1"/>
          <p:cNvSpPr/>
          <p:nvPr/>
        </p:nvSpPr>
        <p:spPr>
          <a:xfrm>
            <a:off x="896112" y="178879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A.骡子之所以苦恼是因为经常要去城里运货。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.骡子要背负所有货物还有死去的驴，所以它很苦恼。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.因为驴一直在哀求它，它对驴很厌烦，所以苦恼。</a:t>
            </a:r>
            <a:endParaRPr lang="en-US" altLang="zh-CN" sz="2400" dirty="0"/>
          </a:p>
        </p:txBody>
      </p:sp>
      <p:sp>
        <p:nvSpPr>
          <p:cNvPr id="5" name="QC_4_AS.25_1#2556a786b?vcp=1&amp;vopoq=1&amp;pid=b62b68f0a&amp;color=0,0,0&amp;vtp=1&amp;bbb=1&amp;hb=1"/>
          <p:cNvSpPr/>
          <p:nvPr/>
        </p:nvSpPr>
        <p:spPr>
          <a:xfrm>
            <a:off x="896112" y="343979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本题考查分析标题的含义。结合文章第④自然段的句子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“骡子后悔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极了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，货物加死驴压得它上气不接下气，真是寸步难行，片刻就大汗淋漓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及其他部分内容可知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，标题意思是骡子因为要背负所有货物还有死去的驴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以它很苦恼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。故选B。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e89f79344?sp=1&amp;vcp=1&amp;pid=b62b68f0a&amp;color=0,0,0&amp;vtp=1&amp;bt=1&amp;bbb=1&amp;h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4.如果你能在骡子第二次不理睬驴的时候劝说骡子，你会对它说什么呢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?体会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故事讲述的道理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，写一写。（3分）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lang="en-US" altLang="zh-CN" sz="2400" dirty="0"/>
          </a:p>
        </p:txBody>
      </p:sp>
      <p:sp>
        <p:nvSpPr>
          <p:cNvPr id="3" name="QB_4_AN.27_1#e89f79344.blank?vcp=1&amp;pid=b62b68f0a&amp;color=0,0,0&amp;vpa=12&amp;vtp=1&amp;bbb=1&amp;hb=1"/>
          <p:cNvSpPr/>
          <p:nvPr/>
        </p:nvSpPr>
        <p:spPr>
          <a:xfrm>
            <a:off x="896112" y="344633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【示例】骡子，助人就是助己，你不帮它，若它累死了，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这些货物都得你来背，帮它只会对你更有益啊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a2fa8a0b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快乐读书吧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19be40039?vcp=1&amp;pid=7a2fa8a0b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0412" y="1015221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19be40039?vcp=1&amp;pid=7a2fa8a0b&amp;color=0,0,0&amp;vtp=1&amp;bt=1&amp;bbb=1"/>
          <p:cNvSpPr/>
          <p:nvPr/>
        </p:nvSpPr>
        <p:spPr>
          <a:xfrm>
            <a:off x="896112" y="900000"/>
            <a:ext cx="10387584" cy="855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35分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lang="en-US" altLang="zh-CN" sz="100" dirty="0"/>
          </a:p>
        </p:txBody>
      </p:sp>
      <p:pic>
        <p:nvPicPr>
          <p:cNvPr id="4" name="P_2_BD#19be40039?vcp=1&amp;pid=7a2fa8a0b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214" y="983217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2_BD#e991919ba?vcp=1&amp;pid=7a2fa8a0b&amp;color=0,0,0&amp;vtp=1&amp;bbb=1"/>
          <p:cNvSpPr/>
          <p:nvPr/>
        </p:nvSpPr>
        <p:spPr>
          <a:xfrm>
            <a:off x="896112" y="1758329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一、选择正确答案的序号填在括号里。（9分）</a:t>
            </a:r>
            <a:endParaRPr lang="en-US" altLang="zh-CN" sz="2800" dirty="0"/>
          </a:p>
        </p:txBody>
      </p:sp>
      <p:sp>
        <p:nvSpPr>
          <p:cNvPr id="7" name="QC_3_BD.1_1#4abd74715?vcp=1&amp;vopoq=1&amp;pid=e991919ba&amp;color=0,0,0&amp;vtp=1&amp;bbb=1"/>
          <p:cNvSpPr/>
          <p:nvPr/>
        </p:nvSpPr>
        <p:spPr>
          <a:xfrm>
            <a:off x="896112" y="2174191"/>
            <a:ext cx="10387584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南郭先生是下列哪个寓言故事中的主人公？(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8" name="QC_3_AN.2_1#4abd74715.bracket?vcp=1&amp;vopoq=1&amp;pid=e991919ba&amp;color=0,0,0&amp;vpa=1&amp;vtp=1"/>
          <p:cNvSpPr/>
          <p:nvPr/>
        </p:nvSpPr>
        <p:spPr>
          <a:xfrm>
            <a:off x="7313581" y="2160602"/>
            <a:ext cx="373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3_BD.1_2#4abd74715.choices?vcp=1&amp;vopoq=1&amp;pid=e991919ba&amp;color=0,0,0&amp;vtp=1&amp;bbb=1"/>
          <p:cNvSpPr/>
          <p:nvPr/>
        </p:nvSpPr>
        <p:spPr>
          <a:xfrm>
            <a:off x="896112" y="2635645"/>
            <a:ext cx="10387584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.对牛弹琴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B.刻舟求剑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C.滥竽充数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.纪昌学射</a:t>
            </a:r>
            <a:endParaRPr lang="en-US" altLang="zh-CN" sz="2400" dirty="0"/>
          </a:p>
        </p:txBody>
      </p:sp>
      <p:sp>
        <p:nvSpPr>
          <p:cNvPr id="10" name="QC_3_BD.3_1#a20e8ed6b?vcp=1&amp;vopoq=1&amp;pid=e991919ba&amp;color=0,0,0&amp;vtp=1&amp;bbb=1&amp;hb=1"/>
          <p:cNvSpPr/>
          <p:nvPr/>
        </p:nvSpPr>
        <p:spPr>
          <a:xfrm>
            <a:off x="896112" y="3073923"/>
            <a:ext cx="10387584" cy="855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2.“比喻模仿别人不成，反而丧失了原有的技能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”，这句话对应的是哪个寓言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故事？(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11" name="QC_3_AN.4_1#a20e8ed6b.bracket?vcp=1&amp;vopoq=1&amp;pid=e991919ba&amp;color=0,0,0&amp;vpa=2&amp;vtp=1"/>
          <p:cNvSpPr/>
          <p:nvPr/>
        </p:nvSpPr>
        <p:spPr>
          <a:xfrm>
            <a:off x="2131981" y="3517534"/>
            <a:ext cx="373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2" name="QC_3_BD.3_2#a20e8ed6b.choices?vcp=1&amp;vopoq=1&amp;pid=e991919ba&amp;color=0,0,0&amp;vtp=1&amp;bbb=1"/>
          <p:cNvSpPr/>
          <p:nvPr/>
        </p:nvSpPr>
        <p:spPr>
          <a:xfrm>
            <a:off x="896112" y="3987369"/>
            <a:ext cx="10387584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.东施效颦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B.邯郸学步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C.刻舟求剑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.螳螂捕蝉</a:t>
            </a:r>
            <a:endParaRPr lang="en-US" altLang="zh-CN" sz="2400" dirty="0"/>
          </a:p>
        </p:txBody>
      </p:sp>
      <p:sp>
        <p:nvSpPr>
          <p:cNvPr id="13" name="QC_3_BD.5_1#4629f26c6?vcp=1&amp;vopoq=1&amp;pid=e991919ba&amp;color=0,0,0&amp;vtp=1&amp;bbb=1&amp;hb=1"/>
          <p:cNvSpPr/>
          <p:nvPr/>
        </p:nvSpPr>
        <p:spPr>
          <a:xfrm>
            <a:off x="896112" y="4425647"/>
            <a:ext cx="10387584" cy="855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3.“节外生枝，故意卖弄，只会弄巧成拙，丧失原有的优势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”，这个道理出自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哪个寓言故事？(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14" name="QC_3_AN.6_1#4629f26c6.bracket?vcp=1&amp;vopoq=1&amp;pid=e991919ba&amp;color=0,0,0&amp;vpa=3&amp;vtp=1"/>
          <p:cNvSpPr/>
          <p:nvPr/>
        </p:nvSpPr>
        <p:spPr>
          <a:xfrm>
            <a:off x="3351180" y="4869258"/>
            <a:ext cx="373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5" name="QC_3_BD.5_2#4629f26c6.choices?vcp=1&amp;vopoq=1&amp;pid=e991919ba&amp;color=0,0,0&amp;vtp=1&amp;bbb=1"/>
          <p:cNvSpPr/>
          <p:nvPr/>
        </p:nvSpPr>
        <p:spPr>
          <a:xfrm>
            <a:off x="896112" y="5339093"/>
            <a:ext cx="10387584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.画龙点睛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B.画蛇添足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C.叶公好龙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.道听途说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0a7cb928?vcp=1&amp;pid=7a2fa8a0b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二、综合实践。（12分）</a:t>
            </a:r>
            <a:endParaRPr lang="en-US" altLang="zh-CN" sz="2800" dirty="0"/>
          </a:p>
        </p:txBody>
      </p:sp>
      <p:sp>
        <p:nvSpPr>
          <p:cNvPr id="3" name="QB_3_BD.7_1#15d81c3af?sp=1&amp;vcp=1&amp;pid=00a7cb928&amp;color=0,0,0&amp;vtp=1&amp;bbb=1&amp;hb=1"/>
          <p:cNvSpPr/>
          <p:nvPr/>
        </p:nvSpPr>
        <p:spPr>
          <a:xfrm>
            <a:off x="896112" y="131756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395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1.中国的很多寓言故事最早是用来劝诫人的。所以，当有人想不劳而获时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</a:t>
            </a:r>
          </a:p>
          <a:p>
            <a:pPr latinLnBrk="1">
              <a:lnSpc>
                <a:spcPts val="4400"/>
              </a:lnSpc>
              <a:tabLst>
                <a:tab pos="530395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们可以给他讲(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这个故事;当有人目光短浅还自以为是、认识不清时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</a:t>
            </a:r>
          </a:p>
          <a:p>
            <a:pPr latinLnBrk="1">
              <a:lnSpc>
                <a:spcPts val="4400"/>
              </a:lnSpc>
              <a:tabLst>
                <a:tab pos="530395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可以给他讲(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这个故事。（填序号）（4分）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30395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坐井观天》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.《邯郸学步》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395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刻舟求剑》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.《守株待兔》</a:t>
            </a:r>
            <a:endParaRPr lang="en-US" altLang="zh-CN" sz="2400" dirty="0"/>
          </a:p>
        </p:txBody>
      </p:sp>
      <p:sp>
        <p:nvSpPr>
          <p:cNvPr id="4" name="QB_3_AN.8_1#15d81c3af.bracket?vcp=1&amp;pid=00a7cb928&amp;color=0,0,0&amp;vpa=4&amp;vtp=1"/>
          <p:cNvSpPr/>
          <p:nvPr/>
        </p:nvSpPr>
        <p:spPr>
          <a:xfrm>
            <a:off x="2893981" y="188652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B_3_AN.9_1#15d81c3af.bracket?vcp=1&amp;pid=00a7cb928&amp;color=0,0,0&amp;vpa=5&amp;vtp=1"/>
          <p:cNvSpPr/>
          <p:nvPr/>
        </p:nvSpPr>
        <p:spPr>
          <a:xfrm>
            <a:off x="2589181" y="244532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0_1#e8f1dfd44?sp=1&amp;vcp=1&amp;pid=00a7cb928&amp;color=0,0,0&amp;vtp=1&amp;bt=1&amp;bbb=1"/>
          <p:cNvSpPr/>
          <p:nvPr/>
        </p:nvSpPr>
        <p:spPr>
          <a:xfrm>
            <a:off x="896112" y="157991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2.请你想一想，连一连。（8分）</a:t>
            </a:r>
            <a:endParaRPr lang="en-US" altLang="zh-CN" sz="2400" dirty="0"/>
          </a:p>
        </p:txBody>
      </p:sp>
      <p:pic>
        <p:nvPicPr>
          <p:cNvPr id="3" name="QO_3_BD.10_2#e8f1dfd44?htil=1&amp;vcp=1&amp;pid=00a7cb92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6521" y="2905099"/>
            <a:ext cx="5157216" cy="286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3_AN.11_1#e8f1dfd44?htil=1&amp;vcp=1&amp;pid=00a7cb928&amp;color=0,0,0&amp;vtp=1&amp;bbb=1"/>
          <p:cNvSpPr/>
          <p:nvPr/>
        </p:nvSpPr>
        <p:spPr>
          <a:xfrm>
            <a:off x="896112" y="2178527"/>
            <a:ext cx="519379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endParaRPr lang="en-US" altLang="zh-CN" sz="2400" dirty="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569381AC-1746-CA66-6000-2E2F1EC52793}"/>
              </a:ext>
            </a:extLst>
          </p:cNvPr>
          <p:cNvCxnSpPr>
            <a:cxnSpLocks/>
          </p:cNvCxnSpPr>
          <p:nvPr/>
        </p:nvCxnSpPr>
        <p:spPr>
          <a:xfrm>
            <a:off x="4735629" y="3253339"/>
            <a:ext cx="449500" cy="202474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061ABEF4-4102-3120-0B1D-84D152179800}"/>
              </a:ext>
            </a:extLst>
          </p:cNvPr>
          <p:cNvCxnSpPr>
            <a:cxnSpLocks/>
          </p:cNvCxnSpPr>
          <p:nvPr/>
        </p:nvCxnSpPr>
        <p:spPr>
          <a:xfrm>
            <a:off x="4070042" y="3915878"/>
            <a:ext cx="1185352" cy="4202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303B42B0-3A5E-DDD6-447E-9F0DFF370C1A}"/>
              </a:ext>
            </a:extLst>
          </p:cNvPr>
          <p:cNvCxnSpPr>
            <a:cxnSpLocks/>
          </p:cNvCxnSpPr>
          <p:nvPr/>
        </p:nvCxnSpPr>
        <p:spPr>
          <a:xfrm flipV="1">
            <a:off x="4070042" y="3988784"/>
            <a:ext cx="1252729" cy="3592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26328A65-33A5-7550-685E-A320EDD79757}"/>
              </a:ext>
            </a:extLst>
          </p:cNvPr>
          <p:cNvCxnSpPr>
            <a:cxnSpLocks/>
          </p:cNvCxnSpPr>
          <p:nvPr/>
        </p:nvCxnSpPr>
        <p:spPr>
          <a:xfrm flipV="1">
            <a:off x="4222442" y="3138196"/>
            <a:ext cx="1100329" cy="20401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22764922?vcp=1&amp;pid=7a2fa8a0b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三、阅读文章，完成练习。（14分）</a:t>
            </a:r>
            <a:endParaRPr lang="en-US" altLang="zh-CN" sz="2800" dirty="0"/>
          </a:p>
        </p:txBody>
      </p:sp>
      <p:sp>
        <p:nvSpPr>
          <p:cNvPr id="3" name="QM_3_BD.12_1#b62b68f0a?vcp=1&amp;pid=522764922&amp;color=0,0,0&amp;vtp=1&amp;bbb=1&amp;hb=1"/>
          <p:cNvSpPr/>
          <p:nvPr/>
        </p:nvSpPr>
        <p:spPr>
          <a:xfrm>
            <a:off x="896112" y="1317562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苦恼的骡子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山路上，驴和骡子走在前面，背上驮着沉重的货物。商人走在后面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中还握着一条长长的鞭子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。当商人看到谁走得慢了时，便挥动鞭子朝谁打去。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②崎岖不平的山路让驴有些招架不住了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。刚刚翻过一个小山头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，驴便累得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上气不接下气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，两条腿连站都站不住了。于是，驴对骡子说：“骡子哥哥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求求你了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，把我背上的货物放到你背上些吧。我再走下去准会累死!”</a:t>
            </a:r>
            <a:endParaRPr lang="en-US" altLang="zh-CN" sz="2400" dirty="0"/>
          </a:p>
        </p:txBody>
      </p:sp>
      <p:sp>
        <p:nvSpPr>
          <p:cNvPr id="4" name="QM_3_BD.12_1#b62b68f0a?vcp=1&amp;pid=522764922&amp;color=0,0,0&amp;vtp=1&amp;bbb=1&amp;hb=1&amp;zzd= 6">
            <a:extLst>
              <a:ext uri="{FF2B5EF4-FFF2-40B4-BE49-F238E27FC236}">
                <a16:creationId xmlns:a16="http://schemas.microsoft.com/office/drawing/2014/main" id="{91A39A02-EF2C-2F03-932C-38CC95B2374D}"/>
              </a:ext>
            </a:extLst>
          </p:cNvPr>
          <p:cNvSpPr/>
          <p:nvPr/>
        </p:nvSpPr>
        <p:spPr>
          <a:xfrm>
            <a:off x="1943894" y="3565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12_1#b62b68f0a?vcp=1&amp;pid=522764922&amp;color=0,0,0&amp;vtp=1&amp;bbb=1&amp;hb=1&amp;zzd= 6">
            <a:extLst>
              <a:ext uri="{FF2B5EF4-FFF2-40B4-BE49-F238E27FC236}">
                <a16:creationId xmlns:a16="http://schemas.microsoft.com/office/drawing/2014/main" id="{609CC52C-9984-6DC3-78AD-5D9593C46DC2}"/>
              </a:ext>
            </a:extLst>
          </p:cNvPr>
          <p:cNvSpPr/>
          <p:nvPr/>
        </p:nvSpPr>
        <p:spPr>
          <a:xfrm>
            <a:off x="2248694" y="3565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12_1#b62b68f0a?vcp=1&amp;pid=522764922&amp;color=0,0,0&amp;vtp=1&amp;bbb=1&amp;hb=1&amp;zzd= 6">
            <a:extLst>
              <a:ext uri="{FF2B5EF4-FFF2-40B4-BE49-F238E27FC236}">
                <a16:creationId xmlns:a16="http://schemas.microsoft.com/office/drawing/2014/main" id="{20B73DB1-F089-D0A5-FB75-C06CA4C726F0}"/>
              </a:ext>
            </a:extLst>
          </p:cNvPr>
          <p:cNvSpPr/>
          <p:nvPr/>
        </p:nvSpPr>
        <p:spPr>
          <a:xfrm>
            <a:off x="2553494" y="3565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3_BD.12_1#b62b68f0a?vcp=1&amp;pid=522764922&amp;color=0,0,0&amp;vtp=1&amp;bbb=1&amp;hb=1&amp;zzd= 6">
            <a:extLst>
              <a:ext uri="{FF2B5EF4-FFF2-40B4-BE49-F238E27FC236}">
                <a16:creationId xmlns:a16="http://schemas.microsoft.com/office/drawing/2014/main" id="{C8F7B689-A6C3-9C6D-FC79-EF37F87437F3}"/>
              </a:ext>
            </a:extLst>
          </p:cNvPr>
          <p:cNvSpPr/>
          <p:nvPr/>
        </p:nvSpPr>
        <p:spPr>
          <a:xfrm>
            <a:off x="2858294" y="3565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2_2#b62b68f0a?vcp=1&amp;pid=522764922&amp;color=0,0,0&amp;vtp=1&amp;bt=1&amp;bbb=1&amp;hb=1"/>
          <p:cNvSpPr/>
          <p:nvPr/>
        </p:nvSpPr>
        <p:spPr>
          <a:xfrm>
            <a:off x="896112" y="125939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③骡子听了驴的话，理都没有理它，只顾走自己的路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。驴看到骡子不理自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，又硬撑着走了几步，对骡子说：“骡子大哥，只要你分一点货物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，我不但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死不了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，而且还能将余下的货物运走，这样不更好吗?”但是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，骡子依然不理睬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。又走了一会儿，驴再也支撑不住了，从山上滚了下去，摔死了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。商人看到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驴摔死了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，立即将它背上的货物卸了下来，全部放在了骡子的背上。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不仅如此，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还把那头死驴也放在了上面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骡子后悔极了，货物加死驴压得它上气不接下气，真是寸步难行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，片刻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就大汗淋漓。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骡子悔恨道：“这是报应啊!早知如此，何必当初呢!”</a:t>
            </a:r>
            <a:endParaRPr lang="en-US" altLang="zh-CN" sz="2400" dirty="0"/>
          </a:p>
        </p:txBody>
      </p:sp>
      <p:sp>
        <p:nvSpPr>
          <p:cNvPr id="3" name="QM_3_BD.12_2#b62b68f0a?vcp=1&amp;pid=522764922&amp;color=0,0,0&amp;vtp=1&amp;bt=1&amp;bbb=1&amp;hb=1&amp;zzd= 9">
            <a:extLst>
              <a:ext uri="{FF2B5EF4-FFF2-40B4-BE49-F238E27FC236}">
                <a16:creationId xmlns:a16="http://schemas.microsoft.com/office/drawing/2014/main" id="{280F39EF-EF3C-6C27-4FA2-334A88666C86}"/>
              </a:ext>
            </a:extLst>
          </p:cNvPr>
          <p:cNvSpPr/>
          <p:nvPr/>
        </p:nvSpPr>
        <p:spPr>
          <a:xfrm>
            <a:off x="1334294" y="56709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12_2#b62b68f0a?vcp=1&amp;pid=522764922&amp;color=0,0,0&amp;vtp=1&amp;bt=1&amp;bbb=1&amp;hb=1&amp;zzd= 9">
            <a:extLst>
              <a:ext uri="{FF2B5EF4-FFF2-40B4-BE49-F238E27FC236}">
                <a16:creationId xmlns:a16="http://schemas.microsoft.com/office/drawing/2014/main" id="{D2E633FF-C0B1-13E9-5BB0-5218ED046D65}"/>
              </a:ext>
            </a:extLst>
          </p:cNvPr>
          <p:cNvSpPr/>
          <p:nvPr/>
        </p:nvSpPr>
        <p:spPr>
          <a:xfrm>
            <a:off x="1639094" y="56709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12_2#b62b68f0a?vcp=1&amp;pid=522764922&amp;color=0,0,0&amp;vtp=1&amp;bt=1&amp;bbb=1&amp;hb=1&amp;zzd= 9">
            <a:extLst>
              <a:ext uri="{FF2B5EF4-FFF2-40B4-BE49-F238E27FC236}">
                <a16:creationId xmlns:a16="http://schemas.microsoft.com/office/drawing/2014/main" id="{504B3412-4B35-AF02-74DE-4C877ED1B59C}"/>
              </a:ext>
            </a:extLst>
          </p:cNvPr>
          <p:cNvSpPr/>
          <p:nvPr/>
        </p:nvSpPr>
        <p:spPr>
          <a:xfrm>
            <a:off x="1943894" y="56709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12_2#b62b68f0a?vcp=1&amp;pid=522764922&amp;color=0,0,0&amp;vtp=1&amp;bt=1&amp;bbb=1&amp;hb=1&amp;zzd= 9">
            <a:extLst>
              <a:ext uri="{FF2B5EF4-FFF2-40B4-BE49-F238E27FC236}">
                <a16:creationId xmlns:a16="http://schemas.microsoft.com/office/drawing/2014/main" id="{A377787C-13B3-1866-09F8-09400EE76E9B}"/>
              </a:ext>
            </a:extLst>
          </p:cNvPr>
          <p:cNvSpPr/>
          <p:nvPr/>
        </p:nvSpPr>
        <p:spPr>
          <a:xfrm>
            <a:off x="2248694" y="56709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3_1#a5dd359a0?vcp=1&amp;pid=b62b68f0a&amp;color=0,0,0&amp;vtp=1&amp;bt=1&amp;bbb=1"/>
          <p:cNvSpPr/>
          <p:nvPr/>
        </p:nvSpPr>
        <p:spPr>
          <a:xfrm>
            <a:off x="896112" y="23591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1.请你结合文章，分析下面词语的意思。（2分）</a:t>
            </a:r>
            <a:endParaRPr lang="en-US" altLang="zh-CN" sz="2400" dirty="0"/>
          </a:p>
        </p:txBody>
      </p:sp>
      <p:sp>
        <p:nvSpPr>
          <p:cNvPr id="3" name="QB_5_BD.14_1#ff11ea492?vcp=1&amp;pid=a5dd359a0&amp;color=0,0,0&amp;vtp=1&amp;bbb=1"/>
          <p:cNvSpPr/>
          <p:nvPr/>
        </p:nvSpPr>
        <p:spPr>
          <a:xfrm>
            <a:off x="896112" y="28999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崎岖不平：</a:t>
            </a:r>
            <a:r>
              <a:rPr lang="en-US" altLang="zh-CN" sz="240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</a:t>
            </a:r>
            <a:endParaRPr lang="en-US" altLang="zh-CN" sz="2400" spc="-100" dirty="0"/>
          </a:p>
        </p:txBody>
      </p:sp>
      <p:sp>
        <p:nvSpPr>
          <p:cNvPr id="4" name="QB_5_AN.15_1#ff11ea492.blank?vcp=1&amp;pid=a5dd359a0&amp;color=0,0,0&amp;vpa=6&amp;vtp=1&amp;bbb=1"/>
          <p:cNvSpPr/>
          <p:nvPr/>
        </p:nvSpPr>
        <p:spPr>
          <a:xfrm>
            <a:off x="3128930" y="2850451"/>
            <a:ext cx="809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形容山路高低不平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。在文中指山路不平整，弯弯曲曲的样子。</a:t>
            </a:r>
            <a:endParaRPr lang="en-US" altLang="zh-CN" sz="2400" spc="-100" dirty="0"/>
          </a:p>
        </p:txBody>
      </p:sp>
      <p:sp>
        <p:nvSpPr>
          <p:cNvPr id="5" name="QB_5_BD.16_1#9c1911b34?vcp=1&amp;pid=a5dd359a0&amp;color=0,0,0&amp;vtp=1&amp;bbb=1&amp;hb=1"/>
          <p:cNvSpPr/>
          <p:nvPr/>
        </p:nvSpPr>
        <p:spPr>
          <a:xfrm>
            <a:off x="896112" y="344131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大汗淋漓：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lang="en-US" altLang="zh-CN" sz="2400" dirty="0"/>
          </a:p>
        </p:txBody>
      </p:sp>
      <p:sp>
        <p:nvSpPr>
          <p:cNvPr id="6" name="QB_5_AN.17_1#9c1911b34.blank?vcp=1&amp;pid=a5dd359a0&amp;color=0,0,0&amp;vpa=7&amp;vtp=1&amp;bbb=1&amp;hb=1"/>
          <p:cNvSpPr/>
          <p:nvPr/>
        </p:nvSpPr>
        <p:spPr>
          <a:xfrm>
            <a:off x="896112" y="341337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形容出汗很多的样子。在文中指骡子背负所有货物和死驴时行动困难的样子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8_1#108da0dc2?sp=1&amp;vcp=1&amp;pid=b62b68f0a&amp;color=0,0,0&amp;vtp=1&amp;bt=1&amp;bbb=1"/>
          <p:cNvSpPr/>
          <p:nvPr/>
        </p:nvSpPr>
        <p:spPr>
          <a:xfrm>
            <a:off x="896112" y="142633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2.请你体会骡子的态度变化，完成下面的表格。（6分）</a:t>
            </a:r>
            <a:endParaRPr lang="en-US" altLang="zh-CN" sz="2400" dirty="0"/>
          </a:p>
        </p:txBody>
      </p:sp>
      <p:graphicFrame>
        <p:nvGraphicFramePr>
          <p:cNvPr id="10" name="QB_4_BD.18_2#108da0dc2?colgroup=9,15,7&amp;vcp=1&amp;pid=b62b68f0a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525257"/>
              </p:ext>
            </p:extLst>
          </p:nvPr>
        </p:nvGraphicFramePr>
        <p:xfrm>
          <a:off x="896112" y="2038223"/>
          <a:ext cx="10360152" cy="3382010"/>
        </p:xfrm>
        <a:graphic>
          <a:graphicData uri="http://schemas.openxmlformats.org/drawingml/2006/table">
            <a:tbl>
              <a:tblPr/>
              <a:tblGrid>
                <a:gridCol w="2999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3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7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驴的状态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故事情节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骡子的态度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两条腿连站都站不住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理都没有理它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再次试图说服骡子帮助自己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依然不理睬它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再也支撑不住了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驴滚下山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摔死了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商人把驴背的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货物和死驴一起放在骡子背上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B_4_AN.19_1#108da0dc2.blank?vcp=1&amp;pid=b62b68f0a&amp;color=0,0,0&amp;vpa=8&amp;vtp=1&amp;bbb=1"/>
          <p:cNvSpPr/>
          <p:nvPr/>
        </p:nvSpPr>
        <p:spPr>
          <a:xfrm>
            <a:off x="4288812" y="2734310"/>
            <a:ext cx="418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驴哀求骡子帮助自己分担货物</a:t>
            </a:r>
            <a:endParaRPr lang="en-US" altLang="zh-CN" sz="2400" dirty="0"/>
          </a:p>
        </p:txBody>
      </p:sp>
      <p:sp>
        <p:nvSpPr>
          <p:cNvPr id="5" name="QB_4_AN.20_1#108da0dc2.blank?vcp=1&amp;pid=b62b68f0a&amp;color=0,0,0&amp;vpa=9&amp;vtp=1&amp;bbb=1&amp;hb=1"/>
          <p:cNvSpPr/>
          <p:nvPr/>
        </p:nvSpPr>
        <p:spPr>
          <a:xfrm>
            <a:off x="968112" y="3483991"/>
            <a:ext cx="2872232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又硬撑着走了几步</a:t>
            </a:r>
            <a:endParaRPr lang="en-US" altLang="zh-CN" sz="2400" dirty="0"/>
          </a:p>
        </p:txBody>
      </p:sp>
      <p:sp>
        <p:nvSpPr>
          <p:cNvPr id="6" name="QB_4_AN.21_1#108da0dc2.blank?vcp=1&amp;pid=b62b68f0a&amp;color=0,0,0&amp;vpa=10&amp;vtp=1&amp;bbb=1"/>
          <p:cNvSpPr/>
          <p:nvPr/>
        </p:nvSpPr>
        <p:spPr>
          <a:xfrm>
            <a:off x="9162565" y="4674616"/>
            <a:ext cx="1439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后悔极了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520</Words>
  <Application>Microsoft Office PowerPoint</Application>
  <PresentationFormat>宽屏</PresentationFormat>
  <Paragraphs>97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Heiti SC Medium</vt:lpstr>
      <vt:lpstr>Microsoft YaHei Bold</vt:lpstr>
      <vt:lpstr>SimSun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2025-01-21T14:15:26Z</dcterms:created>
  <dcterms:modified xsi:type="dcterms:W3CDTF">2025-01-22T00:25:16Z</dcterms:modified>
  <cp:category/>
  <cp:contentStatus/>
</cp:coreProperties>
</file>