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4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9542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3202dd36cfead7ae25#tid=678dba97043bbb0009c6764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0_2#12e3ebfc4?vcp=1&amp;pid=c124e69fa&amp;color=0,0,0&amp;vtp=1&amp;bt=1&amp;bbb=1&amp;hb=1"/>
          <p:cNvSpPr/>
          <p:nvPr/>
        </p:nvSpPr>
        <p:spPr>
          <a:xfrm>
            <a:off x="896112" y="152736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精灵王国里诞生了一个小精灵，但是他天生丑陋又不会魔法。一天晚上他遇</a:t>
            </a:r>
            <a:endParaRPr lang="en-US" altLang="zh-CN" sz="24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到了一个神奇的老爷爷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你选择的故事开头是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（填序号），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你为它取的标题是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简要续写故事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</p:txBody>
      </p:sp>
      <p:sp>
        <p:nvSpPr>
          <p:cNvPr id="3" name="QB_4_AN.31_1#12e3ebfc4.blank?vcp=1&amp;pid=c124e69fa&amp;color=0,0,0&amp;vpa=15&amp;vtp=1&amp;bbb=1"/>
          <p:cNvSpPr/>
          <p:nvPr/>
        </p:nvSpPr>
        <p:spPr>
          <a:xfrm>
            <a:off x="4265580" y="2617026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【示例】②</a:t>
            </a:r>
            <a:endParaRPr lang="en-US" altLang="zh-CN" sz="2400" dirty="0"/>
          </a:p>
        </p:txBody>
      </p:sp>
      <p:sp>
        <p:nvSpPr>
          <p:cNvPr id="4" name="QB_4_AN.32_1#12e3ebfc4.blank?vcp=1&amp;pid=c124e69fa&amp;color=0,0,0&amp;vpa=16&amp;vtp=1&amp;bbb=1&amp;hb=1"/>
          <p:cNvSpPr/>
          <p:nvPr/>
        </p:nvSpPr>
        <p:spPr>
          <a:xfrm>
            <a:off x="896112" y="261702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精灵奇遇记</a:t>
            </a:r>
            <a:endParaRPr lang="en-US" altLang="zh-CN" sz="2400" dirty="0"/>
          </a:p>
        </p:txBody>
      </p:sp>
      <p:sp>
        <p:nvSpPr>
          <p:cNvPr id="5" name="QB_4_AN.33_1#12e3ebfc4.blank?vcp=1&amp;pid=c124e69fa&amp;color=0,0,0&amp;vpa=17&amp;vtp=1&amp;bbb=1&amp;hb=1"/>
          <p:cNvSpPr/>
          <p:nvPr/>
        </p:nvSpPr>
        <p:spPr>
          <a:xfrm>
            <a:off x="896112" y="3175825"/>
            <a:ext cx="10387584" cy="158330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老爷爷说可以实现小精灵的一个愿望，小精灵说他想变得漂亮一些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，丑陋的外表让他感到自卑，于是老爷爷把小精灵变得美丽极了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4_1#19dac0a01?vcp=1&amp;vopoq=1&amp;pid=c124e69fa&amp;color=0,0,0&amp;vtp=1&amp;bt=1&amp;bbb=1&amp;hb=1"/>
          <p:cNvSpPr/>
          <p:nvPr/>
        </p:nvSpPr>
        <p:spPr>
          <a:xfrm>
            <a:off x="896112" y="123926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（2）听完同学们分享的故事后，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评价的同学应该做到(       )。（多选）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4_AN.35_1#19dac0a01.bracket?vcp=1&amp;vopoq=1&amp;pid=c124e69fa&amp;color=0,0,0&amp;vpa=18&amp;vtp=1&amp;bbb=1"/>
          <p:cNvSpPr/>
          <p:nvPr/>
        </p:nvSpPr>
        <p:spPr>
          <a:xfrm>
            <a:off x="8380381" y="1249427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BCD</a:t>
            </a:r>
            <a:endParaRPr lang="en-US" altLang="zh-CN" sz="2400" dirty="0"/>
          </a:p>
        </p:txBody>
      </p:sp>
      <p:sp>
        <p:nvSpPr>
          <p:cNvPr id="4" name="QC_4_BD.34_2#19dac0a01.choices?vcp=1&amp;vopoq=1&amp;pid=c124e69fa&amp;color=0,0,0&amp;vtp=1&amp;bbb=1"/>
          <p:cNvSpPr/>
          <p:nvPr/>
        </p:nvSpPr>
        <p:spPr>
          <a:xfrm>
            <a:off x="896112" y="2347594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A.要按照自己的喜好评价，自己不喜欢的故事就一味批评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.可以对讲故事的同学的仪态和语气等方面进行评价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.在评选“我最喜欢的故事”时，要充分说出自己喜欢的理由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.认真听同学们讲的故事，记住主要内容</a:t>
            </a:r>
            <a:endParaRPr lang="en-US" altLang="zh-CN" sz="2400" dirty="0"/>
          </a:p>
        </p:txBody>
      </p:sp>
      <p:sp>
        <p:nvSpPr>
          <p:cNvPr id="5" name="QC_4_AS.36_1#19dac0a01?vcp=1&amp;vopoq=1&amp;pid=c124e69fa&amp;color=0,0,0&amp;vtp=1&amp;bbb=1&amp;hb=1"/>
          <p:cNvSpPr/>
          <p:nvPr/>
        </p:nvSpPr>
        <p:spPr>
          <a:xfrm>
            <a:off x="896112" y="454469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本题考查评价他人的正确做法。A项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，我们不能一味按照自己的喜好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进行评价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，要根据故事的人物、情节等进行客观的评价，故A项错误。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46e4feca?vcp=1&amp;pid=c714739b6&amp;color=0,0,0&amp;vtp=1&amp;bt=1&amp;bbb=1"/>
          <p:cNvSpPr/>
          <p:nvPr/>
        </p:nvSpPr>
        <p:spPr>
          <a:xfrm>
            <a:off x="885845" y="540004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二、综合实践。（29分）</a:t>
            </a:r>
            <a:endParaRPr lang="en-US" altLang="zh-CN" sz="2800" dirty="0"/>
          </a:p>
        </p:txBody>
      </p:sp>
      <p:sp>
        <p:nvSpPr>
          <p:cNvPr id="3" name="QO_3_BD.37_1#5db81a1fd?vcp=1&amp;pid=646e4feca&amp;color=0,0,0&amp;vtp=1&amp;bbb=1&amp;hb=1"/>
          <p:cNvSpPr/>
          <p:nvPr/>
        </p:nvSpPr>
        <p:spPr>
          <a:xfrm>
            <a:off x="885845" y="96145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［寓言故事］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在寓言故事中，我们可以找到生活的影子，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可以从中得到启示，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可以找到解决问题的办法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。（10分）</a:t>
            </a:r>
            <a:endParaRPr lang="en-US" altLang="zh-CN" sz="2400" dirty="0"/>
          </a:p>
        </p:txBody>
      </p:sp>
      <p:sp>
        <p:nvSpPr>
          <p:cNvPr id="4" name="QB_4_BD.38_1#e508624b4?sp=1&amp;vcp=1&amp;pid=5db81a1fd&amp;color=0,0,0&amp;vtp=1&amp;bbb=1&amp;hb=1"/>
          <p:cNvSpPr/>
          <p:nvPr/>
        </p:nvSpPr>
        <p:spPr>
          <a:xfrm>
            <a:off x="885845" y="206419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（1）本学期，我们读了许多寓言故事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，你知道下面的图片对应哪些寓言故事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？（填序号）（4分）</a:t>
            </a:r>
            <a:endParaRPr lang="en-US" altLang="zh-CN" sz="2400" dirty="0"/>
          </a:p>
        </p:txBody>
      </p:sp>
      <p:pic>
        <p:nvPicPr>
          <p:cNvPr id="5" name="QB_4_BD.38_2#e508624b4?vcp=1&amp;pid=5db81a1fd&amp;color=0,0,0&amp;tib=255,255,255&amp;vip=19#22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1920" y="2600008"/>
            <a:ext cx="4334256" cy="3456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BD.38_3#e508624b4?sp=1&amp;vcp=1&amp;pid=5db81a1fd&amp;color=0,0,0&amp;vtp=1&amp;bbb=1"/>
          <p:cNvSpPr/>
          <p:nvPr/>
        </p:nvSpPr>
        <p:spPr>
          <a:xfrm>
            <a:off x="885845" y="3184494"/>
            <a:ext cx="3541134" cy="57956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亡羊补牢②坐井观天</a:t>
            </a:r>
            <a:endParaRPr lang="en-US" altLang="zh-CN" sz="24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kumimoji="0" lang="en-US" altLang="zh-CN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画蛇添足④画龙点睛</a:t>
            </a:r>
            <a:endParaRPr lang="en-US" altLang="zh-CN" sz="2400" dirty="0"/>
          </a:p>
        </p:txBody>
      </p:sp>
      <p:sp>
        <p:nvSpPr>
          <p:cNvPr id="7" name="QB_4_AN.39_1#e508624b4.blank?vcp=1&amp;pid=5db81a1fd&amp;color=0,0,0&amp;vpa=19&amp;vtp=1"/>
          <p:cNvSpPr/>
          <p:nvPr/>
        </p:nvSpPr>
        <p:spPr>
          <a:xfrm>
            <a:off x="4892040" y="4245929"/>
            <a:ext cx="411480" cy="2011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dirty="0"/>
          </a:p>
        </p:txBody>
      </p:sp>
      <p:sp>
        <p:nvSpPr>
          <p:cNvPr id="8" name="QB_4_AN.40_1#e508624b4.blank?vcp=1&amp;pid=5db81a1fd&amp;color=0,0,0&amp;vpa=20&amp;vtp=1"/>
          <p:cNvSpPr/>
          <p:nvPr/>
        </p:nvSpPr>
        <p:spPr>
          <a:xfrm>
            <a:off x="7269480" y="4218497"/>
            <a:ext cx="484632" cy="2194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dirty="0"/>
          </a:p>
        </p:txBody>
      </p:sp>
      <p:sp>
        <p:nvSpPr>
          <p:cNvPr id="9" name="QB_4_AN.41_1#e508624b4.blank?vcp=1&amp;pid=5db81a1fd&amp;color=0,0,0&amp;vpa=21&amp;vtp=1"/>
          <p:cNvSpPr/>
          <p:nvPr/>
        </p:nvSpPr>
        <p:spPr>
          <a:xfrm>
            <a:off x="4690872" y="5791265"/>
            <a:ext cx="457200" cy="23774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dirty="0"/>
          </a:p>
        </p:txBody>
      </p:sp>
      <p:sp>
        <p:nvSpPr>
          <p:cNvPr id="10" name="QB_4_AN.42_1#e508624b4.blank?vcp=1&amp;pid=5db81a1fd&amp;color=0,0,0&amp;vpa=22&amp;vtp=1"/>
          <p:cNvSpPr/>
          <p:nvPr/>
        </p:nvSpPr>
        <p:spPr>
          <a:xfrm>
            <a:off x="7278624" y="5772977"/>
            <a:ext cx="484632" cy="2468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3_1#325728dfb?sp=1&amp;vcp=1&amp;pid=5db81a1fd&amp;color=0,0,0&amp;vtp=1&amp;bt=1&amp;bbb=1&amp;hb=1"/>
          <p:cNvSpPr/>
          <p:nvPr/>
        </p:nvSpPr>
        <p:spPr>
          <a:xfrm>
            <a:off x="896112" y="114509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（2）请从你平时读过的寓言故事中选一个你最喜欢的故事，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把名字写下来，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并想一想你从中明白的道理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，填写在下面的读书卡上。（6分）</a:t>
            </a:r>
            <a:endParaRPr lang="en-US" altLang="zh-CN" sz="2400" dirty="0"/>
          </a:p>
        </p:txBody>
      </p:sp>
      <p:graphicFrame>
        <p:nvGraphicFramePr>
          <p:cNvPr id="15" name="QB_4_BD.43_2#325728dfb?colgroup=33&amp;vcp=1&amp;pid=5db81a1fd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2815248"/>
              </p:ext>
            </p:extLst>
          </p:nvPr>
        </p:nvGraphicFramePr>
        <p:xfrm>
          <a:off x="896112" y="2313241"/>
          <a:ext cx="10369296" cy="3398393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98393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读 书 卡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寓言故事的名字：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1分）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故事的主人公：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1分）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故事的主要内容：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___________________________________________________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2分）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故事揭示的道理：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___________________________________________________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2分）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B_4_AN.44_1#325728dfb.blank?vcp=1&amp;pid=5db81a1fd&amp;color=0,0,0&amp;vpa=23&amp;vtp=1&amp;bbb=1"/>
          <p:cNvSpPr/>
          <p:nvPr/>
        </p:nvSpPr>
        <p:spPr>
          <a:xfrm>
            <a:off x="3423180" y="2807525"/>
            <a:ext cx="2659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【示例】南辕北辙</a:t>
            </a:r>
            <a:endParaRPr lang="en-US" altLang="zh-CN" sz="2400" dirty="0"/>
          </a:p>
        </p:txBody>
      </p:sp>
      <p:sp>
        <p:nvSpPr>
          <p:cNvPr id="5" name="QB_4_AN.45_1#325728dfb.blank?vcp=1&amp;pid=5db81a1fd&amp;color=0,0,0&amp;vpa=24&amp;vtp=1&amp;bbb=1"/>
          <p:cNvSpPr/>
          <p:nvPr/>
        </p:nvSpPr>
        <p:spPr>
          <a:xfrm>
            <a:off x="3118381" y="3290126"/>
            <a:ext cx="32686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一个乘马车去楚国的人</a:t>
            </a:r>
            <a:endParaRPr lang="en-US" altLang="zh-CN" sz="2400" dirty="0"/>
          </a:p>
        </p:txBody>
      </p:sp>
      <p:sp>
        <p:nvSpPr>
          <p:cNvPr id="6" name="QB_4_AN.46_1#325728dfb.blank?vcp=1&amp;pid=5db81a1fd&amp;color=0,0,0&amp;vpa=25&amp;vtp=1&amp;bbb=1&amp;hb=1"/>
          <p:cNvSpPr/>
          <p:nvPr/>
        </p:nvSpPr>
        <p:spPr>
          <a:xfrm>
            <a:off x="968112" y="3772726"/>
            <a:ext cx="10242296" cy="906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一个人要乘车到楚国去,由于选择了相反的方向又不听别人的劝告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,最后离楚国越来越远。</a:t>
            </a:r>
            <a:endParaRPr lang="en-US" altLang="zh-CN" sz="2400" dirty="0"/>
          </a:p>
        </p:txBody>
      </p:sp>
      <p:sp>
        <p:nvSpPr>
          <p:cNvPr id="7" name="QB_4_AN.47_1#325728dfb.blank?vcp=1&amp;pid=5db81a1fd&amp;color=0,0,0&amp;vpa=26&amp;vtp=1&amp;bbb=1&amp;hb=1"/>
          <p:cNvSpPr/>
          <p:nvPr/>
        </p:nvSpPr>
        <p:spPr>
          <a:xfrm>
            <a:off x="968112" y="4737926"/>
            <a:ext cx="10242296" cy="906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无论做什么事，都要先看准方向才能充分发挥自己的有利条件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。如果方向错了，那么有利条件只会起到相反的作用。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8_1#5a6599c8e?vcp=1&amp;pid=646e4feca&amp;color=0,0,0&amp;vtp=1&amp;bt=1&amp;bbb=1&amp;hb=1"/>
          <p:cNvSpPr/>
          <p:nvPr/>
        </p:nvSpPr>
        <p:spPr>
          <a:xfrm>
            <a:off x="896112" y="966215"/>
            <a:ext cx="10387584" cy="10111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［中华传统节日］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楠楠所在的社区举行了“话传统节日，道传统习俗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”的活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，请你也来参加吧！（19分）</a:t>
            </a:r>
            <a:endParaRPr lang="en-US" altLang="zh-CN" sz="2400" dirty="0"/>
          </a:p>
        </p:txBody>
      </p:sp>
      <p:sp>
        <p:nvSpPr>
          <p:cNvPr id="3" name="QO_4_BD.49_1#6f57b2b3b?vcp=1&amp;pid=5a6599c8e&amp;color=0,0,0&amp;vtp=1&amp;bbb=1"/>
          <p:cNvSpPr/>
          <p:nvPr/>
        </p:nvSpPr>
        <p:spPr>
          <a:xfrm>
            <a:off x="896112" y="1978915"/>
            <a:ext cx="10387584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（1）看图片，完成练习。（7分）</a:t>
            </a:r>
            <a:endParaRPr lang="en-US" altLang="zh-CN" sz="2400" dirty="0"/>
          </a:p>
        </p:txBody>
      </p:sp>
      <p:sp>
        <p:nvSpPr>
          <p:cNvPr id="4" name="QB_5_BD.50_1#c078c52f5?vcp=1&amp;pid=6f57b2b3b&amp;color=0,0,0&amp;vtp=1&amp;bbb=1&amp;hb=1"/>
          <p:cNvSpPr/>
          <p:nvPr/>
        </p:nvSpPr>
        <p:spPr>
          <a:xfrm>
            <a:off x="896112" y="2508568"/>
            <a:ext cx="10387584" cy="1557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①右图描绘的是第一个活动项目：包粽子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。它所体现的传统节日是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据说这个节日是为了纪念爱国诗人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。这个节日的习俗有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</p:txBody>
      </p:sp>
      <p:sp>
        <p:nvSpPr>
          <p:cNvPr id="5" name="QB_5_AN.51_1#c078c52f5.blank?vcp=1&amp;pid=6f57b2b3b&amp;color=0,0,0&amp;vpa=27&amp;vtp=1&amp;bbb=1"/>
          <p:cNvSpPr/>
          <p:nvPr/>
        </p:nvSpPr>
        <p:spPr>
          <a:xfrm>
            <a:off x="9751981" y="2478913"/>
            <a:ext cx="11350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端午节</a:t>
            </a:r>
            <a:endParaRPr lang="en-US" altLang="zh-CN" sz="2400" dirty="0"/>
          </a:p>
        </p:txBody>
      </p:sp>
      <p:sp>
        <p:nvSpPr>
          <p:cNvPr id="6" name="QB_5_AN.52_1#c078c52f5.blank?vcp=1&amp;pid=6f57b2b3b&amp;color=0,0,0&amp;vpa=28&amp;vtp=1&amp;bbb=1"/>
          <p:cNvSpPr/>
          <p:nvPr/>
        </p:nvSpPr>
        <p:spPr>
          <a:xfrm>
            <a:off x="5484780" y="3025013"/>
            <a:ext cx="8302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屈原</a:t>
            </a:r>
            <a:endParaRPr lang="en-US" altLang="zh-CN" sz="2400" dirty="0"/>
          </a:p>
        </p:txBody>
      </p:sp>
      <p:sp>
        <p:nvSpPr>
          <p:cNvPr id="7" name="QB_5_AN.53_1#c078c52f5.blank?vcp=1&amp;pid=6f57b2b3b&amp;color=0,0,0&amp;vpa=29&amp;vtp=1&amp;bbb=1&amp;hb=1"/>
          <p:cNvSpPr/>
          <p:nvPr/>
        </p:nvSpPr>
        <p:spPr>
          <a:xfrm>
            <a:off x="896112" y="3025013"/>
            <a:ext cx="10387584" cy="10154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47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示例】吃粽子</a:t>
            </a:r>
            <a:endParaRPr lang="en-US" altLang="zh-CN" sz="2400" dirty="0"/>
          </a:p>
        </p:txBody>
      </p:sp>
      <p:sp>
        <p:nvSpPr>
          <p:cNvPr id="8" name="QB_5_AN.55_1#c078c52f5.blank?vcp=1&amp;pid=6f57b2b3b&amp;color=0,0,0&amp;vpa=30&amp;vtp=1&amp;bbb=1"/>
          <p:cNvSpPr/>
          <p:nvPr/>
        </p:nvSpPr>
        <p:spPr>
          <a:xfrm>
            <a:off x="1674781" y="3549903"/>
            <a:ext cx="11350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赛龙舟</a:t>
            </a:r>
            <a:endParaRPr lang="en-US" altLang="zh-CN" sz="2400" dirty="0"/>
          </a:p>
        </p:txBody>
      </p:sp>
      <p:pic>
        <p:nvPicPr>
          <p:cNvPr id="9" name="QB_5_BD.54_1#c078c52f5?vcp=1&amp;pid=6f57b2b3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4064" y="4201350"/>
            <a:ext cx="2020824" cy="167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2_1#0d61e63c4?vcp=1&amp;pid=6f57b2b3b&amp;color=0,0,0&amp;vtp=1&amp;bt=1&amp;bbb=1&amp;hb=1&amp;hltap=1"/>
          <p:cNvSpPr/>
          <p:nvPr/>
        </p:nvSpPr>
        <p:spPr>
          <a:xfrm>
            <a:off x="896112" y="2087563"/>
            <a:ext cx="10387584" cy="26866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②你知道怎么包粽子吗？请根据下面的流程提示，写一写包粽子的过程。（3分）</a:t>
            </a:r>
            <a:endParaRPr lang="en-US" altLang="zh-CN" sz="2400" spc="-5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——浸泡——拌匀——卷——放入——缠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3" name="QB_5_AN.83_1#0d61e63c4?vcp=1&amp;pid=6f57b2b3b&amp;color=0,0,0&amp;vtp=1&amp;bt=1&amp;bbb=1&amp;hb=1&amp;hla=1">
            <a:extLst>
              <a:ext uri="{FF2B5EF4-FFF2-40B4-BE49-F238E27FC236}">
                <a16:creationId xmlns:a16="http://schemas.microsoft.com/office/drawing/2014/main" id="{523E4295-00EC-A0F0-2893-486B92AEC448}"/>
              </a:ext>
            </a:extLst>
          </p:cNvPr>
          <p:cNvSpPr/>
          <p:nvPr/>
        </p:nvSpPr>
        <p:spPr>
          <a:xfrm>
            <a:off x="896112" y="3184843"/>
            <a:ext cx="10387584" cy="1541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示例】首先把糯米洗干净，然后把粽叶、红枣等浸泡一段时间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，接着把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糯米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、红枣拌匀，再把粽叶卷成漏斗状，放入糯米等食材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，最后用丝线缠起来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即可。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7_1#b22aba68a?vcp=1&amp;pid=5a6599c8e&amp;color=0,0,0&amp;vtp=1&amp;bt=1&amp;bbb=1"/>
          <p:cNvSpPr/>
          <p:nvPr/>
        </p:nvSpPr>
        <p:spPr>
          <a:xfrm>
            <a:off x="896112" y="97945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（2）请你完成本次“传统节日知识大比拼”的部分内容。（7分）</a:t>
            </a:r>
            <a:endParaRPr lang="en-US" altLang="zh-CN" sz="2400" dirty="0"/>
          </a:p>
        </p:txBody>
      </p:sp>
      <p:sp>
        <p:nvSpPr>
          <p:cNvPr id="3" name="QB_5_BD.58_1#06a8a2564?sp=1&amp;vcp=1&amp;pid=b22aba68a&amp;color=0,0,0&amp;vtp=1&amp;bbb=1"/>
          <p:cNvSpPr/>
          <p:nvPr/>
        </p:nvSpPr>
        <p:spPr>
          <a:xfrm>
            <a:off x="896112" y="152695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517561" algn="l"/>
                <a:tab pos="702242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①按照节日的时间顺序排序，将序号填在括号里。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3517561" algn="l"/>
                <a:tab pos="70224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 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重阳节(   )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清明节(   )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3517561" algn="l"/>
                <a:tab pos="70224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端午节(   )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元宵节(   )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中秋节(   )</a:t>
            </a:r>
            <a:endParaRPr lang="en-US" altLang="zh-CN" sz="2400" dirty="0"/>
          </a:p>
        </p:txBody>
      </p:sp>
      <p:sp>
        <p:nvSpPr>
          <p:cNvPr id="4" name="QB_5_AN.59_1#06a8a2564.bracket?vcp=1&amp;pid=b22aba68a&amp;color=0,0,0&amp;vpa=31&amp;vtp=1"/>
          <p:cNvSpPr/>
          <p:nvPr/>
        </p:nvSpPr>
        <p:spPr>
          <a:xfrm>
            <a:off x="5496846" y="2095913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</a:t>
            </a:r>
            <a:endParaRPr lang="en-US" altLang="zh-CN" sz="2400" dirty="0"/>
          </a:p>
        </p:txBody>
      </p:sp>
      <p:sp>
        <p:nvSpPr>
          <p:cNvPr id="5" name="QB_5_AN.60_1#06a8a2564.bracket?vcp=1&amp;pid=b22aba68a&amp;color=0,0,0&amp;vpa=32&amp;vtp=1"/>
          <p:cNvSpPr/>
          <p:nvPr/>
        </p:nvSpPr>
        <p:spPr>
          <a:xfrm>
            <a:off x="9002046" y="2095913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</a:t>
            </a:r>
            <a:endParaRPr lang="en-US" altLang="zh-CN" sz="2400" dirty="0"/>
          </a:p>
        </p:txBody>
      </p:sp>
      <p:sp>
        <p:nvSpPr>
          <p:cNvPr id="6" name="QB_5_AN.61_1#06a8a2564.bracket?vcp=1&amp;pid=b22aba68a&amp;color=0,0,0&amp;vpa=33&amp;vtp=1"/>
          <p:cNvSpPr/>
          <p:nvPr/>
        </p:nvSpPr>
        <p:spPr>
          <a:xfrm>
            <a:off x="1979581" y="2633123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</a:t>
            </a:r>
            <a:endParaRPr lang="en-US" altLang="zh-CN" sz="2400" dirty="0"/>
          </a:p>
        </p:txBody>
      </p:sp>
      <p:sp>
        <p:nvSpPr>
          <p:cNvPr id="7" name="QB_5_AN.62_1#06a8a2564.bracket?vcp=1&amp;pid=b22aba68a&amp;color=0,0,0&amp;vpa=34&amp;vtp=1"/>
          <p:cNvSpPr/>
          <p:nvPr/>
        </p:nvSpPr>
        <p:spPr>
          <a:xfrm>
            <a:off x="5496846" y="2633123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endParaRPr lang="en-US" altLang="zh-CN" sz="2400" dirty="0"/>
          </a:p>
        </p:txBody>
      </p:sp>
      <p:sp>
        <p:nvSpPr>
          <p:cNvPr id="8" name="QB_5_AN.63_1#06a8a2564.bracket?vcp=1&amp;pid=b22aba68a&amp;color=0,0,0&amp;vpa=35&amp;vtp=1"/>
          <p:cNvSpPr/>
          <p:nvPr/>
        </p:nvSpPr>
        <p:spPr>
          <a:xfrm>
            <a:off x="9002046" y="2633123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</a:t>
            </a:r>
            <a:endParaRPr lang="en-US" altLang="zh-CN" sz="2400" dirty="0"/>
          </a:p>
        </p:txBody>
      </p:sp>
      <p:sp>
        <p:nvSpPr>
          <p:cNvPr id="9" name="QB_5_BD.64_1#a754faf25?vcp=1&amp;pid=b22aba68a&amp;color=0,0,0&amp;vtp=1&amp;bbb=1"/>
          <p:cNvSpPr/>
          <p:nvPr/>
        </p:nvSpPr>
        <p:spPr>
          <a:xfrm>
            <a:off x="896112" y="317128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②元宵节在每年农历的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，节日的代表美食是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0" name="QB_5_AN.65_1#a754faf25.blank?vcp=1&amp;pid=b22aba68a&amp;color=0,0,0&amp;vpa=36&amp;vtp=1&amp;bbb=1"/>
          <p:cNvSpPr/>
          <p:nvPr/>
        </p:nvSpPr>
        <p:spPr>
          <a:xfrm>
            <a:off x="3960780" y="3121755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正月十五</a:t>
            </a:r>
            <a:endParaRPr lang="en-US" altLang="zh-CN" sz="2400" dirty="0"/>
          </a:p>
        </p:txBody>
      </p:sp>
      <p:sp>
        <p:nvSpPr>
          <p:cNvPr id="11" name="QB_5_AN.66_1#a754faf25.blank?vcp=1&amp;pid=b22aba68a&amp;color=0,0,0&amp;vpa=37&amp;vtp=1&amp;bbb=1"/>
          <p:cNvSpPr/>
          <p:nvPr/>
        </p:nvSpPr>
        <p:spPr>
          <a:xfrm>
            <a:off x="8227981" y="312175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元宵</a:t>
            </a:r>
            <a:endParaRPr lang="en-US" altLang="zh-CN" sz="2400" dirty="0"/>
          </a:p>
        </p:txBody>
      </p:sp>
      <p:sp>
        <p:nvSpPr>
          <p:cNvPr id="12" name="QO_4_BD.67_1#c43376e41?vcp=1&amp;pid=5a6599c8e&amp;color=0,0,0&amp;vtp=1&amp;bbb=1"/>
          <p:cNvSpPr/>
          <p:nvPr/>
        </p:nvSpPr>
        <p:spPr>
          <a:xfrm>
            <a:off x="896112" y="370595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（3）诵读传统节日诗词，体悟其中的感情。请写出下列诗句对应的节日。（3分）</a:t>
            </a:r>
            <a:endParaRPr lang="en-US" altLang="zh-CN" sz="2400" spc="-100" dirty="0"/>
          </a:p>
        </p:txBody>
      </p:sp>
      <p:sp>
        <p:nvSpPr>
          <p:cNvPr id="13" name="QB_5_BD.68_1#391ddbbc1?vcp=1&amp;pid=c43376e41&amp;color=0,0,0&amp;vtp=1&amp;bbb=1"/>
          <p:cNvSpPr/>
          <p:nvPr/>
        </p:nvSpPr>
        <p:spPr>
          <a:xfrm>
            <a:off x="896112" y="424062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①遥知兄弟登高处，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遍插茱萸少一人。(        )</a:t>
            </a:r>
            <a:endParaRPr lang="en-US" altLang="zh-CN" sz="2400" dirty="0"/>
          </a:p>
        </p:txBody>
      </p:sp>
      <p:sp>
        <p:nvSpPr>
          <p:cNvPr id="14" name="QB_5_AN.69_1#391ddbbc1.bracket?vcp=1&amp;pid=c43376e41&amp;color=0,0,0&amp;vpa=38&amp;vtp=1&amp;bbb=1"/>
          <p:cNvSpPr/>
          <p:nvPr/>
        </p:nvSpPr>
        <p:spPr>
          <a:xfrm>
            <a:off x="6246780" y="4229195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重阳节</a:t>
            </a:r>
            <a:endParaRPr lang="en-US" altLang="zh-CN" sz="2400" dirty="0"/>
          </a:p>
        </p:txBody>
      </p:sp>
      <p:sp>
        <p:nvSpPr>
          <p:cNvPr id="15" name="QB_5_BD.70_1#d3baadd73?vcp=1&amp;pid=c43376e41&amp;color=0,0,0&amp;vtp=1&amp;bbb=1"/>
          <p:cNvSpPr/>
          <p:nvPr/>
        </p:nvSpPr>
        <p:spPr>
          <a:xfrm>
            <a:off x="896112" y="477529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②借问酒家何处有?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牧童遥指杏花村。(        )</a:t>
            </a:r>
            <a:endParaRPr lang="en-US" altLang="zh-CN" sz="2400" dirty="0"/>
          </a:p>
        </p:txBody>
      </p:sp>
      <p:sp>
        <p:nvSpPr>
          <p:cNvPr id="16" name="QB_5_AN.71_1#d3baadd73.bracket?vcp=1&amp;pid=c43376e41&amp;color=0,0,0&amp;vpa=39&amp;vtp=1&amp;bbb=1"/>
          <p:cNvSpPr/>
          <p:nvPr/>
        </p:nvSpPr>
        <p:spPr>
          <a:xfrm>
            <a:off x="6094380" y="4763865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清明节</a:t>
            </a:r>
            <a:endParaRPr lang="en-US" altLang="zh-CN" sz="2400" dirty="0"/>
          </a:p>
        </p:txBody>
      </p:sp>
      <p:sp>
        <p:nvSpPr>
          <p:cNvPr id="17" name="QB_5_BD.72_1#1f5cf0fb6?vcp=1&amp;pid=c43376e41&amp;color=0,0,0&amp;vtp=1&amp;bbb=1"/>
          <p:cNvSpPr/>
          <p:nvPr/>
        </p:nvSpPr>
        <p:spPr>
          <a:xfrm>
            <a:off x="896112" y="53099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③千门万户曈曈日，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总把新桃换旧符。(      )</a:t>
            </a:r>
            <a:endParaRPr lang="en-US" altLang="zh-CN" sz="2400" dirty="0"/>
          </a:p>
        </p:txBody>
      </p:sp>
      <p:sp>
        <p:nvSpPr>
          <p:cNvPr id="18" name="QB_5_AN.73_1#1f5cf0fb6.bracket?vcp=1&amp;pid=c43376e41&amp;color=0,0,0&amp;vpa=40&amp;vtp=1&amp;bbb=1"/>
          <p:cNvSpPr/>
          <p:nvPr/>
        </p:nvSpPr>
        <p:spPr>
          <a:xfrm>
            <a:off x="6246780" y="529853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82_1#68b7282fc?sp=1&amp;vcp=1&amp;pid=5a6599c8e&amp;color=0,0,0&amp;vtp=1&amp;bt=1&amp;bbb=1&amp;hb=1&amp;hltap=1"/>
          <p:cNvSpPr/>
          <p:nvPr/>
        </p:nvSpPr>
        <p:spPr>
          <a:xfrm>
            <a:off x="896112" y="996633"/>
            <a:ext cx="10387584" cy="49218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（4）社区的人们一起看电视。河南卫视以“中国传统节日”为创作基础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，钻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“文化+科技+艺术”的创作形式，制作“奇妙游”系列节目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。这让传统节日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受到更多的关注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。作为一名河南的小学生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，你认为我们应该怎样保护优秀传统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节日文化呢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？简要谈谈自己的看法。（2分）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3" name="QB_4_AN.83_1#68b7282fc?sp=1&amp;vcp=1&amp;pid=5a6599c8e&amp;color=0,0,0&amp;vtp=1&amp;bt=1&amp;bbb=1&amp;hb=1&amp;hla=1">
            <a:extLst>
              <a:ext uri="{FF2B5EF4-FFF2-40B4-BE49-F238E27FC236}">
                <a16:creationId xmlns:a16="http://schemas.microsoft.com/office/drawing/2014/main" id="{BD7B1EB6-0DF6-DFF6-7C30-ADBD33B7782C}"/>
              </a:ext>
            </a:extLst>
          </p:cNvPr>
          <p:cNvSpPr/>
          <p:nvPr/>
        </p:nvSpPr>
        <p:spPr>
          <a:xfrm>
            <a:off x="896112" y="3178493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示例】首先，我们要深入了解传统节日文化的内涵和历史。其次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，可以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向身边的同学和朋友宣传传统节日文化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，比如在学校的交流活动中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，分享自己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在节日中的经历和感受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，让更多人对传统节日文化感兴趣。最后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，我们要尊重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传统节日文化中的习俗和礼仪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，不随意破坏或忽视其中的规定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，以庄重的态度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对待每一个传统节日。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a671d291?vcp=1&amp;pid=c714739b6&amp;color=0,0,0&amp;vtp=1&amp;bt=1&amp;bbb=1"/>
          <p:cNvSpPr/>
          <p:nvPr/>
        </p:nvSpPr>
        <p:spPr>
          <a:xfrm>
            <a:off x="896112" y="896112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三、习作训练。（36分）</a:t>
            </a:r>
            <a:endParaRPr lang="en-US" altLang="zh-CN" sz="2800" dirty="0"/>
          </a:p>
        </p:txBody>
      </p:sp>
      <p:sp>
        <p:nvSpPr>
          <p:cNvPr id="3" name="QB_3_BD.75_1#75eeab19f?sp=1&amp;vcp=1&amp;pid=9a671d291&amp;color=0,0,0&amp;vtp=1&amp;bbb=1&amp;hb=1"/>
          <p:cNvSpPr/>
          <p:nvPr/>
        </p:nvSpPr>
        <p:spPr>
          <a:xfrm>
            <a:off x="896112" y="1317562"/>
            <a:ext cx="10387584" cy="46211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［选材训练］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下面三个题目，分别应该选择哪些材料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？在题目后面写上所选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材料的序号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。（6分）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题目一：乐于助人的张叔叔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题目二：小博士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题目三：给妈妈的礼物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材料】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①他脑子里装的东西比谁都多。②双休日帮邻居修自行车。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③为王奶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奶换煤气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。④画幅肖像画作为妇女节礼物送给妈妈。⑤“太阳是静止的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”这句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话讲得不科学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。⑥由白发引起的回忆。⑦“我”喜欢跟他一起做作业。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⑧妈妈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额头上的皱纹记载着她的辛劳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。⑨为别人做点儿好事心里感到舒服。</a:t>
            </a:r>
            <a:endParaRPr lang="en-US" altLang="zh-CN" sz="2400" dirty="0"/>
          </a:p>
        </p:txBody>
      </p:sp>
      <p:sp>
        <p:nvSpPr>
          <p:cNvPr id="4" name="QB_3_AN.76_1#75eeab19f.blank?vcp=1&amp;pid=9a671d291&amp;color=0,0,0&amp;vpa=41&amp;vtp=1&amp;bbb=1"/>
          <p:cNvSpPr/>
          <p:nvPr/>
        </p:nvSpPr>
        <p:spPr>
          <a:xfrm>
            <a:off x="4570380" y="2322195"/>
            <a:ext cx="11350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②③⑨</a:t>
            </a:r>
            <a:endParaRPr lang="en-US" altLang="zh-CN" sz="2400" dirty="0"/>
          </a:p>
        </p:txBody>
      </p:sp>
      <p:sp>
        <p:nvSpPr>
          <p:cNvPr id="5" name="QB_3_AN.77_1#75eeab19f.blank?vcp=1&amp;pid=9a671d291&amp;color=0,0,0&amp;vpa=42&amp;vtp=1&amp;bbb=1"/>
          <p:cNvSpPr/>
          <p:nvPr/>
        </p:nvSpPr>
        <p:spPr>
          <a:xfrm>
            <a:off x="3046381" y="2842896"/>
            <a:ext cx="11350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①⑤⑦</a:t>
            </a:r>
            <a:endParaRPr lang="en-US" altLang="zh-CN" sz="2400" dirty="0"/>
          </a:p>
        </p:txBody>
      </p:sp>
      <p:sp>
        <p:nvSpPr>
          <p:cNvPr id="6" name="QB_3_AN.78_1#75eeab19f.blank?vcp=1&amp;pid=9a671d291&amp;color=0,0,0&amp;vpa=43&amp;vtp=1&amp;bbb=1"/>
          <p:cNvSpPr/>
          <p:nvPr/>
        </p:nvSpPr>
        <p:spPr>
          <a:xfrm>
            <a:off x="3960780" y="3363595"/>
            <a:ext cx="11350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④⑥⑧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79_1#259b7db9b?sp=1&amp;vcp=1&amp;pid=9a671d291&amp;color=0,0,0&amp;vtp=1&amp;bt=1&amp;bbb=1&amp;hb=1"/>
          <p:cNvSpPr/>
          <p:nvPr/>
        </p:nvSpPr>
        <p:spPr>
          <a:xfrm>
            <a:off x="896112" y="979456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［实战演练］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笔下生花。（30分）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我国的传统节日有很多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，如春节、端午节、中秋节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，这些节日有着深厚的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文化内涵和独特的习俗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。请你选择一个传统节日，写一篇习作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。可以写自己家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过节的过程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，可以写你对传统文化（如对联、剪纸、古诗词、国画等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）的了解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和喜爱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题目自拟。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：①题目与内容相符。②语句通顺，意思表达清楚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，能写出自己的感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，字迹工整，书面整洁。③文中不得出现真实的人名、校名、地名。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④300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字左右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。（请另附作文纸）</a:t>
            </a:r>
            <a:endParaRPr lang="en-US" altLang="zh-CN" sz="2400" dirty="0"/>
          </a:p>
        </p:txBody>
      </p:sp>
      <p:sp>
        <p:nvSpPr>
          <p:cNvPr id="3" name="QO_3_AN.80_1#259b7db9b?vcp=1&amp;pid=9a671d291&amp;color=0,0,0&amp;vtp=1&amp;bbb=1"/>
          <p:cNvSpPr/>
          <p:nvPr/>
        </p:nvSpPr>
        <p:spPr>
          <a:xfrm>
            <a:off x="896112" y="536711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c714739b6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表达与交流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9981e5bac?vcp=1&amp;pid=c714739b6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0412" y="1044463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9981e5bac?vcp=1&amp;pid=c714739b6&amp;color=0,0,0&amp;vtp=1&amp;bt=1&amp;bbb=1"/>
          <p:cNvSpPr/>
          <p:nvPr/>
        </p:nvSpPr>
        <p:spPr>
          <a:xfrm>
            <a:off x="896112" y="900000"/>
            <a:ext cx="10387584" cy="957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90分</a:t>
            </a:r>
          </a:p>
          <a:p>
            <a:pPr marL="0" marR="0" lvl="0" indent="0" defTabSz="914400" rtl="0" eaLnBrk="1" fontAlgn="auto" latinLnBrk="1" hangingPunct="1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lang="en-US" altLang="zh-CN" sz="100" dirty="0"/>
          </a:p>
        </p:txBody>
      </p:sp>
      <p:pic>
        <p:nvPicPr>
          <p:cNvPr id="4" name="P_2_BD#9981e5bac?vcp=1&amp;pid=c714739b6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214" y="1012458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2_BD#34444d2ae?vcp=1&amp;pid=c714739b6&amp;color=0,0,0&amp;vtp=1&amp;bbb=1"/>
          <p:cNvSpPr/>
          <p:nvPr/>
        </p:nvSpPr>
        <p:spPr>
          <a:xfrm>
            <a:off x="896112" y="1859168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一、口语交际。（25分）</a:t>
            </a:r>
            <a:endParaRPr lang="en-US" altLang="zh-CN" sz="2800" dirty="0"/>
          </a:p>
        </p:txBody>
      </p:sp>
      <p:sp>
        <p:nvSpPr>
          <p:cNvPr id="7" name="QO_3_BD.1_1#0ce60f5d2?vcp=1&amp;pid=34444d2ae&amp;color=0,0,0&amp;vtp=1&amp;bbb=1&amp;hb=1"/>
          <p:cNvSpPr/>
          <p:nvPr/>
        </p:nvSpPr>
        <p:spPr>
          <a:xfrm>
            <a:off x="896112" y="2275030"/>
            <a:ext cx="10387584" cy="957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［春游去哪儿玩］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三年级（4）班决定在本周末组织一次春游活动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，在组织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活动的过程中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，他们遇到了许多问题，快来帮帮他们吧！（6分）</a:t>
            </a:r>
            <a:endParaRPr lang="en-US" altLang="zh-CN" sz="2400" dirty="0"/>
          </a:p>
        </p:txBody>
      </p:sp>
      <p:sp>
        <p:nvSpPr>
          <p:cNvPr id="8" name="QC_4_BD.2_1#0a32fdbd7?vcp=1&amp;vopoq=1&amp;pid=0ce60f5d2&amp;color=0,0,0&amp;vtp=1&amp;bbb=1"/>
          <p:cNvSpPr/>
          <p:nvPr/>
        </p:nvSpPr>
        <p:spPr>
          <a:xfrm>
            <a:off x="896112" y="3289124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（1）有关组织春游活动的顺序，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下列选项中正确的一项是(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9" name="QC_4_AN.3_1#0a32fdbd7.bracket?vcp=1&amp;vopoq=1&amp;pid=0ce60f5d2&amp;color=0,0,0&amp;vpa=1&amp;vtp=1"/>
          <p:cNvSpPr/>
          <p:nvPr/>
        </p:nvSpPr>
        <p:spPr>
          <a:xfrm>
            <a:off x="8989981" y="3269756"/>
            <a:ext cx="3730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0" name="QC_4_BD.2_2#0a32fdbd7.choices?vcp=1&amp;vopoq=1&amp;pid=0ce60f5d2&amp;color=0,0,0&amp;vtp=1&amp;bbb=1"/>
          <p:cNvSpPr/>
          <p:nvPr/>
        </p:nvSpPr>
        <p:spPr>
          <a:xfrm>
            <a:off x="896112" y="3787027"/>
            <a:ext cx="10387584" cy="199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A.全班讨论交流——投票选出最值得游玩的地方——分组讨论、小组推荐地点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.投票选出最值得游玩的地方——分组讨论、小组推荐地点——全班讨论交流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.分组讨论、小组推荐地点——全班讨论交流——投票选出最值得游玩的地方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.分组讨论、小组推荐地点——投票选出最值得游玩的地方——全班讨论交流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_1#4ce205049?vcp=1&amp;pid=0ce60f5d2&amp;color=0,0,0&amp;vtp=1&amp;bt=1&amp;bbb=1&amp;hb=1"/>
          <p:cNvSpPr/>
          <p:nvPr/>
        </p:nvSpPr>
        <p:spPr>
          <a:xfrm>
            <a:off x="896112" y="125885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（2）当讨论春游的目的地时，班里的许多同学都发表了自己的见解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，请判断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下列说法或做法的正误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，对的画“√”，错的画“×”。（4分）</a:t>
            </a:r>
            <a:endParaRPr lang="en-US" altLang="zh-CN" sz="2400" dirty="0"/>
          </a:p>
        </p:txBody>
      </p:sp>
      <p:sp>
        <p:nvSpPr>
          <p:cNvPr id="3" name="QT_5_BD.5_1#4d149ad19?vcp=1&amp;pid=4ce205049&amp;color=0,0,0&amp;vtp=1&amp;bbb=1&amp;hb=1"/>
          <p:cNvSpPr/>
          <p:nvPr/>
        </p:nvSpPr>
        <p:spPr>
          <a:xfrm>
            <a:off x="896112" y="236261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①峰峰认为春游主要是为了自己开心，对于自己喜欢的景物可以细细观赏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，自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己不感兴趣的则完全不用关注。(   )</a:t>
            </a:r>
            <a:endParaRPr lang="en-US" altLang="zh-CN" sz="2400" dirty="0"/>
          </a:p>
        </p:txBody>
      </p:sp>
      <p:sp>
        <p:nvSpPr>
          <p:cNvPr id="4" name="QT_5_AN.6_1#4d149ad19.bracket?vcp=1&amp;pid=4ce205049&amp;color=0,0,0&amp;vpa=2&amp;vtp=1"/>
          <p:cNvSpPr/>
          <p:nvPr/>
        </p:nvSpPr>
        <p:spPr>
          <a:xfrm>
            <a:off x="5256180" y="290998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  <p:sp>
        <p:nvSpPr>
          <p:cNvPr id="5" name="QT_5_BD.7_1#f6f1d3bb9?vcp=1&amp;pid=4ce205049&amp;color=0,0,0&amp;vtp=1&amp;bbb=1&amp;hb=1"/>
          <p:cNvSpPr/>
          <p:nvPr/>
        </p:nvSpPr>
        <p:spPr>
          <a:xfrm>
            <a:off x="896112" y="346624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②园园觉得应该先确定春游的时间，然后集体讨论春游的地点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，最后计划游玩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路线。(   )</a:t>
            </a:r>
            <a:endParaRPr lang="en-US" altLang="zh-CN" sz="2400" dirty="0"/>
          </a:p>
        </p:txBody>
      </p:sp>
      <p:sp>
        <p:nvSpPr>
          <p:cNvPr id="6" name="QT_5_AN.8_1#f6f1d3bb9.bracket?vcp=1&amp;pid=4ce205049&amp;color=0,0,0&amp;vpa=3&amp;vtp=1"/>
          <p:cNvSpPr/>
          <p:nvPr/>
        </p:nvSpPr>
        <p:spPr>
          <a:xfrm>
            <a:off x="1903381" y="401361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7" name="QT_5_BD.9_1#9c40f385f?vcp=1&amp;pid=4ce205049&amp;color=0,0,0&amp;vtp=1&amp;bbb=1"/>
          <p:cNvSpPr/>
          <p:nvPr/>
        </p:nvSpPr>
        <p:spPr>
          <a:xfrm>
            <a:off x="896112" y="45632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③其他同学提出去洛阳洛浦公园，铮铮立刻打断，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站起来反对。(   )</a:t>
            </a:r>
            <a:endParaRPr lang="en-US" altLang="zh-CN" sz="2400" dirty="0"/>
          </a:p>
        </p:txBody>
      </p:sp>
      <p:sp>
        <p:nvSpPr>
          <p:cNvPr id="8" name="QT_5_AN.10_1#9c40f385f.bracket?vcp=1&amp;pid=4ce205049&amp;color=0,0,0&amp;vpa=4&amp;vtp=1"/>
          <p:cNvSpPr/>
          <p:nvPr/>
        </p:nvSpPr>
        <p:spPr>
          <a:xfrm>
            <a:off x="9523381" y="455177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  <p:sp>
        <p:nvSpPr>
          <p:cNvPr id="9" name="QT_5_BD.11_1#6ee502bb9?vcp=1&amp;pid=4ce205049&amp;color=0,0,0&amp;vtp=1&amp;bbb=1"/>
          <p:cNvSpPr/>
          <p:nvPr/>
        </p:nvSpPr>
        <p:spPr>
          <a:xfrm>
            <a:off x="896112" y="50978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④乐乐建议，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发表自己的见解时要把想法和理由说清楚。(   )</a:t>
            </a:r>
            <a:endParaRPr lang="en-US" altLang="zh-CN" sz="2400" dirty="0"/>
          </a:p>
        </p:txBody>
      </p:sp>
      <p:sp>
        <p:nvSpPr>
          <p:cNvPr id="10" name="QT_5_AN.12_1#6ee502bb9.bracket?vcp=1&amp;pid=4ce205049&amp;color=0,0,0&amp;vpa=5&amp;vtp=1"/>
          <p:cNvSpPr/>
          <p:nvPr/>
        </p:nvSpPr>
        <p:spPr>
          <a:xfrm>
            <a:off x="8608981" y="508644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3_1#97214e3c7?vcp=1&amp;pid=34444d2ae&amp;color=0,0,0&amp;vtp=1&amp;bt=1&amp;bbb=1"/>
          <p:cNvSpPr/>
          <p:nvPr/>
        </p:nvSpPr>
        <p:spPr>
          <a:xfrm>
            <a:off x="896112" y="153492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［劝告］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劝告是通过讲道理让别人接受意见，改正不良言行。（6分）</a:t>
            </a:r>
            <a:endParaRPr lang="en-US" altLang="zh-CN" sz="2400" dirty="0"/>
          </a:p>
        </p:txBody>
      </p:sp>
      <p:sp>
        <p:nvSpPr>
          <p:cNvPr id="3" name="QB_4_BD.14_1#df8cfe902?sp=1&amp;vcp=1&amp;pid=97214e3c7&amp;color=0,0,0&amp;vtp=1&amp;bbb=1&amp;hb=1"/>
          <p:cNvSpPr/>
          <p:nvPr/>
        </p:nvSpPr>
        <p:spPr>
          <a:xfrm>
            <a:off x="896112" y="2082419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劝告别人时应注意讲究方式方法，(    )、(    )、(    )，这样别人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更容易接受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。（填序号）（3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①不要用指责的口吻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②应多从别人的角度着想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③应多从自己的角度考虑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④要注意说话的语气</a:t>
            </a:r>
            <a:endParaRPr lang="en-US" altLang="zh-CN" sz="2400" dirty="0"/>
          </a:p>
        </p:txBody>
      </p:sp>
      <p:sp>
        <p:nvSpPr>
          <p:cNvPr id="8" name="QB_4_AN.15_1#df8cfe902.bracket?vcp=1&amp;pid=97214e3c7&amp;color=0,0,0&amp;vpa=6&amp;vtp=1"/>
          <p:cNvSpPr/>
          <p:nvPr/>
        </p:nvSpPr>
        <p:spPr>
          <a:xfrm>
            <a:off x="6399181" y="209257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9" name="QB_4_AN.16_1#df8cfe902.bracket?vcp=1&amp;pid=97214e3c7&amp;color=0,0,0&amp;vpa=7&amp;vtp=1"/>
          <p:cNvSpPr/>
          <p:nvPr/>
        </p:nvSpPr>
        <p:spPr>
          <a:xfrm>
            <a:off x="7618381" y="209257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0" name="QB_4_AN.17_1#df8cfe902.bracket?vcp=1&amp;pid=97214e3c7&amp;color=0,0,0&amp;vpa=8&amp;vtp=1"/>
          <p:cNvSpPr/>
          <p:nvPr/>
        </p:nvSpPr>
        <p:spPr>
          <a:xfrm>
            <a:off x="8837581" y="209257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8" grpId="0" build="p" animBg="1"/>
      <p:bldP spid="9" grpId="0" build="p" animBg="1"/>
      <p:bldP spid="10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8_1#c0aa91e96?sp=1&amp;vcp=1&amp;pid=97214e3c7&amp;color=0,0,0&amp;vtp=1&amp;bt=1&amp;bbb=1&amp;hb=1"/>
          <p:cNvSpPr/>
          <p:nvPr/>
        </p:nvSpPr>
        <p:spPr>
          <a:xfrm>
            <a:off x="896112" y="959676"/>
            <a:ext cx="10387584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（2）创建文明城市期间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，益飞看见一位叔叔在公交站台上随意张贴租房小广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益飞走上前很有礼貌地说：“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叔叔不高兴地说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：“关你什么事，管得太宽了吧！”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益飞理直气壮地说：“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叔叔听了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，不好意思地说：“小朋友，那你说去哪儿贴才合适呢？”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益飞告诉叔叔：“您可以把租房小广告张贴在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endParaRPr lang="en-US" altLang="zh-CN" sz="2400" dirty="0"/>
          </a:p>
        </p:txBody>
      </p:sp>
      <p:sp>
        <p:nvSpPr>
          <p:cNvPr id="3" name="QB_4_AN.19_1#c0aa91e96.blank?vcp=1&amp;pid=97214e3c7&amp;color=0,0,0&amp;vpa=9&amp;vtp=1&amp;bbb=1&amp;hb=1"/>
          <p:cNvSpPr/>
          <p:nvPr/>
        </p:nvSpPr>
        <p:spPr>
          <a:xfrm>
            <a:off x="896112" y="204933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示例】叔叔,您好！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公交站台是公共场所，我们不能随意在这里张贴租房小广告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。城市是我家，文明靠大家</a:t>
            </a:r>
            <a:endParaRPr lang="en-US" altLang="zh-CN" sz="2400" dirty="0"/>
          </a:p>
        </p:txBody>
      </p:sp>
      <p:sp>
        <p:nvSpPr>
          <p:cNvPr id="4" name="QB_4_AN.20_1#c0aa91e96.blank?vcp=1&amp;pid=97214e3c7&amp;color=0,0,0&amp;vpa=10&amp;vtp=1&amp;bbb=1&amp;hb=1"/>
          <p:cNvSpPr/>
          <p:nvPr/>
        </p:nvSpPr>
        <p:spPr>
          <a:xfrm>
            <a:off x="896112" y="372573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创建文明城市是每个公民的责任，我们都应该出一份力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，请您别乱贴小广告</a:t>
            </a:r>
            <a:endParaRPr lang="en-US" altLang="zh-CN" sz="2400" dirty="0"/>
          </a:p>
        </p:txBody>
      </p:sp>
      <p:sp>
        <p:nvSpPr>
          <p:cNvPr id="5" name="QB_4_AN.21_1#c0aa91e96.blank?vcp=1&amp;pid=97214e3c7&amp;color=0,0,0&amp;vpa=11&amp;vtp=1&amp;bbb=1"/>
          <p:cNvSpPr/>
          <p:nvPr/>
        </p:nvSpPr>
        <p:spPr>
          <a:xfrm>
            <a:off x="7618381" y="5380546"/>
            <a:ext cx="2963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小区的便民公告栏里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2_1#f50aab592?vcp=1&amp;pid=34444d2ae&amp;color=0,0,0&amp;vtp=1&amp;bt=1&amp;bbb=1&amp;hb=1"/>
          <p:cNvSpPr/>
          <p:nvPr/>
        </p:nvSpPr>
        <p:spPr>
          <a:xfrm>
            <a:off x="896112" y="900000"/>
            <a:ext cx="10387584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［该不该实行班干部轮流制］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新橙所在的三年级（1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）班的班干部是由同学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们轮流担任的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。有人认为这样很好，也有人认为这样不太好。（6分）</a:t>
            </a:r>
            <a:endParaRPr lang="en-US" altLang="zh-CN" sz="2400" dirty="0"/>
          </a:p>
        </p:txBody>
      </p:sp>
      <p:sp>
        <p:nvSpPr>
          <p:cNvPr id="3" name="QC_4_BD.23_1#c8bac90f2?vcp=1&amp;vopoq=1&amp;pid=f50aab592&amp;color=0,0,0&amp;vtp=1&amp;bbb=1&amp;hb=1"/>
          <p:cNvSpPr/>
          <p:nvPr/>
        </p:nvSpPr>
        <p:spPr>
          <a:xfrm>
            <a:off x="896112" y="1902666"/>
            <a:ext cx="10387584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（1）同学们就“该不该实行班干部轮流制”这一话题进行了讨论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，下列做法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不合适的一项是(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4" name="QC_4_AN.24_1#c8bac90f2.bracket?vcp=1&amp;vopoq=1&amp;pid=f50aab592&amp;color=0,0,0&amp;vpa=12&amp;vtp=1"/>
          <p:cNvSpPr/>
          <p:nvPr/>
        </p:nvSpPr>
        <p:spPr>
          <a:xfrm>
            <a:off x="3351180" y="2399490"/>
            <a:ext cx="3730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4_BD.23_2#c8bac90f2.choices?vcp=1&amp;vopoq=1&amp;pid=f50aab592&amp;color=0,0,0&amp;vtp=1&amp;bbb=1"/>
          <p:cNvSpPr/>
          <p:nvPr/>
        </p:nvSpPr>
        <p:spPr>
          <a:xfrm>
            <a:off x="896112" y="2905331"/>
            <a:ext cx="10387584" cy="1960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A.子华一边听一边思考别人讲的是否有道理。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.欣悦还没等芳芳说完就打断了她的话，并提出反对意见。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.浩宇一边听一边记笔记，把别人的观点和理由记录下来。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.益飞跟发言的同学观点不一样，但他认真听完后才说了自己的看法。</a:t>
            </a:r>
            <a:endParaRPr lang="en-US" altLang="zh-CN" sz="2400" dirty="0"/>
          </a:p>
        </p:txBody>
      </p:sp>
      <p:sp>
        <p:nvSpPr>
          <p:cNvPr id="6" name="QC_4_AS.25_1#c8bac90f2?vcp=1&amp;vopoq=1&amp;pid=f50aab592&amp;color=0,0,0&amp;vtp=1&amp;bbb=1&amp;hb=1"/>
          <p:cNvSpPr/>
          <p:nvPr/>
        </p:nvSpPr>
        <p:spPr>
          <a:xfrm>
            <a:off x="896112" y="4899231"/>
            <a:ext cx="10387584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本题考查口语交际。B项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，我们要等到别人把话说完后再表达自己的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观点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，别人没说完话就随意打断别人是很不礼貌的行为，故B项错误。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e45ec6d9c?vcp=1&amp;pid=f50aab592&amp;color=0,0,0&amp;vtp=1&amp;bt=1&amp;bbb=1&amp;hb=1"/>
          <p:cNvSpPr/>
          <p:nvPr/>
        </p:nvSpPr>
        <p:spPr>
          <a:xfrm>
            <a:off x="896112" y="26563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（2）你对“该不该实行班干部轮流制”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的看法是：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。请写出理由：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B_4_AN.27_1#e45ec6d9c.blank?vcp=1&amp;pid=f50aab592&amp;color=0,0,0&amp;vpa=13&amp;vtp=1&amp;bbb=1&amp;hb=1"/>
          <p:cNvSpPr/>
          <p:nvPr/>
        </p:nvSpPr>
        <p:spPr>
          <a:xfrm>
            <a:off x="896112" y="262845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】我认为应该实行班干部轮流制</a:t>
            </a:r>
            <a:endParaRPr lang="en-US" altLang="zh-CN" sz="2400" dirty="0"/>
          </a:p>
        </p:txBody>
      </p:sp>
      <p:sp>
        <p:nvSpPr>
          <p:cNvPr id="4" name="QB_4_AN.28_1#e45ec6d9c.blank?vcp=1&amp;pid=f50aab592&amp;color=0,0,0&amp;vpa=14&amp;vtp=1&amp;bbb=1&amp;hb=1"/>
          <p:cNvSpPr/>
          <p:nvPr/>
        </p:nvSpPr>
        <p:spPr>
          <a:xfrm>
            <a:off x="896112" y="318725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因为轮流担任班干部能调动全班同学的积极性，能让每个同学都得到锻炼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9_1#c124e69fa?vcp=1&amp;pid=34444d2ae&amp;color=0,0,0&amp;vtp=1&amp;bt=1&amp;bbb=1&amp;hb=1"/>
          <p:cNvSpPr/>
          <p:nvPr/>
        </p:nvSpPr>
        <p:spPr>
          <a:xfrm>
            <a:off x="896112" y="181571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［趣味故事会］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三年级（6）班准备举办“趣味故事会”活动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，一起来看看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吧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！（根据提示完成下列题目）（7分）</a:t>
            </a:r>
            <a:endParaRPr lang="en-US" altLang="zh-CN" sz="2400" dirty="0"/>
          </a:p>
        </p:txBody>
      </p:sp>
      <p:sp>
        <p:nvSpPr>
          <p:cNvPr id="3" name="QB_4_BD.30_1#12e3ebfc4?sp=1&amp;vcp=1&amp;pid=c124e69fa&amp;color=0,0,0&amp;vtp=1&amp;bbb=1&amp;hb=1"/>
          <p:cNvSpPr/>
          <p:nvPr/>
        </p:nvSpPr>
        <p:spPr>
          <a:xfrm>
            <a:off x="896112" y="2919476"/>
            <a:ext cx="10387584" cy="21278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（1）君君正在准备一个有趣的故事，想要分享给大家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，请帮她选择一个故事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开头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，将故事的标题补充完整并进行续写。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月亮觉得自己每天都只能在晚上出现，孤独极了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，于是有一天他去找了太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阳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1029</Words>
  <Application>Microsoft Office PowerPoint</Application>
  <PresentationFormat>宽屏</PresentationFormat>
  <Paragraphs>203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6" baseType="lpstr">
      <vt:lpstr>Heiti SC Medium</vt:lpstr>
      <vt:lpstr>Microsoft YaHei Bold</vt:lpstr>
      <vt:lpstr>SimSun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只只战斗机</cp:lastModifiedBy>
  <cp:revision>3</cp:revision>
  <dcterms:created xsi:type="dcterms:W3CDTF">2025-01-21T14:22:02Z</dcterms:created>
  <dcterms:modified xsi:type="dcterms:W3CDTF">2025-01-22T00:33:52Z</dcterms:modified>
  <cp:category/>
  <cp:contentStatus/>
</cp:coreProperties>
</file>