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08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1c2ad1c0e?vcp=1&amp;pid=edacfb686&amp;color=0,0,0&amp;mp=1&amp;vtp=1&amp;bt=1&amp;bbb=1&amp;hb=1"/>
          <p:cNvSpPr/>
          <p:nvPr/>
        </p:nvSpPr>
        <p:spPr>
          <a:xfrm>
            <a:off x="896112" y="20861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（2）在杜牧的笔下，清明这一天，细雨纷纷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，赶路的人心里更增添了一份愁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，简直是失魂落魄。他在《清明》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中是这样描写的：“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路上行人欲断魂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3" name="QB_5_AN.23_1#1c2ad1c0e.blank?vcp=1&amp;pid=edacfb686&amp;color=0,0,0&amp;mp=1&amp;vpa=14&amp;vtp=1&amp;bbb=1"/>
          <p:cNvSpPr/>
          <p:nvPr/>
        </p:nvSpPr>
        <p:spPr>
          <a:xfrm>
            <a:off x="8532781" y="261696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清明时节雨纷纷</a:t>
            </a:r>
            <a:endParaRPr lang="en-US" altLang="zh-CN" sz="2400" dirty="0"/>
          </a:p>
        </p:txBody>
      </p:sp>
      <p:sp>
        <p:nvSpPr>
          <p:cNvPr id="4" name="QB_5_BD.24_1#b95b8a781?vcp=1&amp;pid=edacfb686&amp;color=0,0,0&amp;vtp=1&amp;bbb=1&amp;hb=1"/>
          <p:cNvSpPr/>
          <p:nvPr/>
        </p:nvSpPr>
        <p:spPr>
          <a:xfrm>
            <a:off x="896112" y="37372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（3）王安石在《元日》中用“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爆竹声中一岁除，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”描写了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春节除旧迎新的景象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5_AN.25_1#b95b8a781.blank?vcp=1&amp;pid=edacfb686&amp;color=0,0,0&amp;vpa=15&amp;vtp=1&amp;bbb=1"/>
          <p:cNvSpPr/>
          <p:nvPr/>
        </p:nvSpPr>
        <p:spPr>
          <a:xfrm>
            <a:off x="7465981" y="3709288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春风送暖入屠苏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65312940b?sp=1&amp;vcp=1&amp;vopoq=1&amp;pid=98a2f8c83&amp;color=0,0,0&amp;vtp=1&amp;bt=1&amp;bbb=1&amp;hb=1"/>
          <p:cNvSpPr/>
          <p:nvPr/>
        </p:nvSpPr>
        <p:spPr>
          <a:xfrm>
            <a:off x="896112" y="12606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2.典典还搜集到了一些古时候的店铺牌匾，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你能猜出右侧图片中是什么店铺吗？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请你帮助典典选出和店铺最相关的一项。(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27_1#65312940b.bracket?vcp=1&amp;vopoq=1&amp;pid=98a2f8c83&amp;color=0,0,0&amp;vpa=16&amp;vtp=1"/>
          <p:cNvSpPr/>
          <p:nvPr/>
        </p:nvSpPr>
        <p:spPr>
          <a:xfrm>
            <a:off x="6703981" y="18079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4" name="QC_4_BD.26_2#65312940b?vcp=1&amp;vopoq=1&amp;pid=98a2f8c8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2428748"/>
            <a:ext cx="220370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26_3#65312940b.choices?vcp=1&amp;vopoq=1&amp;pid=98a2f8c83&amp;color=0,0,0&amp;vtp=1&amp;bbb=1"/>
          <p:cNvSpPr/>
          <p:nvPr/>
        </p:nvSpPr>
        <p:spPr>
          <a:xfrm>
            <a:off x="896112" y="40035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.说学逗唱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B.梅兰竹菊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C.笔墨纸砚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.望闻问切</a:t>
            </a:r>
            <a:endParaRPr lang="en-US" altLang="zh-CN" sz="2400" dirty="0"/>
          </a:p>
        </p:txBody>
      </p:sp>
      <p:sp>
        <p:nvSpPr>
          <p:cNvPr id="6" name="QC_4_AS.28_1#65312940b?vcp=1&amp;vopoq=1&amp;pid=98a2f8c83&amp;color=0,0,0&amp;vtp=1&amp;bbb=1&amp;hb=1"/>
          <p:cNvSpPr/>
          <p:nvPr/>
        </p:nvSpPr>
        <p:spPr>
          <a:xfrm>
            <a:off x="896112" y="45500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本题考查知识的积累和运用。图片中的店铺名是“中医馆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”，“望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闻问切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”是中医看病的诊断方式，故选D。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1659451d3?sp=1&amp;vcp=1&amp;pid=98a2f8c83&amp;color=0,0,0&amp;vtp=1&amp;bt=1&amp;bbb=1&amp;hb=1"/>
          <p:cNvSpPr/>
          <p:nvPr/>
        </p:nvSpPr>
        <p:spPr>
          <a:xfrm>
            <a:off x="896112" y="17172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3.典典还准备了一些书签作为奖品，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请你帮助他选出对应的节日美食。(   )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与中秋节有关， (   )与元宵节有关，(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与端午节有关。（3分）</a:t>
            </a:r>
            <a:endParaRPr lang="en-US" altLang="zh-CN" sz="2400" dirty="0"/>
          </a:p>
        </p:txBody>
      </p:sp>
      <p:sp>
        <p:nvSpPr>
          <p:cNvPr id="3" name="QB_4_AN.30_1#1659451d3.bracket?vcp=1&amp;pid=98a2f8c83&amp;color=0,0,0&amp;vpa=17&amp;vtp=1"/>
          <p:cNvSpPr/>
          <p:nvPr/>
        </p:nvSpPr>
        <p:spPr>
          <a:xfrm>
            <a:off x="10513981" y="1727454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4_AN.31_1#1659451d3.bracket?vcp=1&amp;pid=98a2f8c83&amp;color=0,0,0&amp;vpa=18&amp;vtp=1"/>
          <p:cNvSpPr/>
          <p:nvPr/>
        </p:nvSpPr>
        <p:spPr>
          <a:xfrm>
            <a:off x="3351180" y="2264664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4_AN.33_1#1659451d3.bracket?vcp=1&amp;pid=98a2f8c83&amp;color=0,0,0&amp;vpa=19&amp;vtp=1"/>
          <p:cNvSpPr/>
          <p:nvPr/>
        </p:nvSpPr>
        <p:spPr>
          <a:xfrm>
            <a:off x="6246780" y="2264664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endParaRPr lang="en-US" altLang="zh-CN" sz="2400" dirty="0"/>
          </a:p>
        </p:txBody>
      </p:sp>
      <p:pic>
        <p:nvPicPr>
          <p:cNvPr id="6" name="QB_4_BD.32_1#1659451d3?vcp=1&amp;pid=98a2f8c8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6776" y="2890012"/>
            <a:ext cx="8924544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efb85ad7e?vcp=1&amp;pid=98a2f8c83&amp;color=0,0,0&amp;mp=1&amp;vtp=1&amp;bt=1&amp;bbb=1&amp;hb=1"/>
          <p:cNvSpPr/>
          <p:nvPr/>
        </p:nvSpPr>
        <p:spPr>
          <a:xfrm>
            <a:off x="896112" y="16701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请根据表格中提示的方法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帮典典解释诗句中加点字的意思。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pic>
        <p:nvPicPr>
          <p:cNvPr id="3" name="QB_4_BD.34_1#efb85ad7e?vcp=1&amp;pid=98a2f8c83&amp;color=0,0,0&amp;mp=1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1756982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3" name="QB_4_BD.34_2#efb85ad7e?colgroup=8,19,4&amp;vcp=1&amp;pid=98a2f8c83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149380"/>
              </p:ext>
            </p:extLst>
          </p:nvPr>
        </p:nvGraphicFramePr>
        <p:xfrm>
          <a:off x="896112" y="2838259"/>
          <a:ext cx="10360152" cy="2348865"/>
        </p:xfrm>
        <a:graphic>
          <a:graphicData uri="http://schemas.openxmlformats.org/drawingml/2006/table">
            <a:tbl>
              <a:tblPr/>
              <a:tblGrid>
                <a:gridCol w="2706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6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6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诗句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方法指导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解释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路上行人欲断魂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成语推断法：摇摇欲坠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爆竹声中一岁除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查阅词典法：①台阶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②去掉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清除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旧读zhù）流逝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过去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④修治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修整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（填序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QB_4_AN.35_1#efb85ad7e.blank?vcp=1&amp;pid=98a2f8c83&amp;color=0,0,0&amp;mp=1&amp;vpa=20&amp;vtp=1&amp;bbb=1"/>
          <p:cNvSpPr/>
          <p:nvPr/>
        </p:nvSpPr>
        <p:spPr>
          <a:xfrm>
            <a:off x="9997345" y="3296602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将要</a:t>
            </a:r>
            <a:endParaRPr lang="en-US" altLang="zh-CN" sz="2400" dirty="0"/>
          </a:p>
        </p:txBody>
      </p:sp>
      <p:sp>
        <p:nvSpPr>
          <p:cNvPr id="6" name="QB_4_AN.36_1#efb85ad7e.blank?vcp=1&amp;pid=98a2f8c83&amp;color=0,0,0&amp;mp=1&amp;vpa=21&amp;vtp=1"/>
          <p:cNvSpPr/>
          <p:nvPr/>
        </p:nvSpPr>
        <p:spPr>
          <a:xfrm>
            <a:off x="10149745" y="377323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4_BD.34_2#efb85ad7e?colgroup=8,19,4&amp;vcp=1&amp;pid=98a2f8c83&amp;color=0,0,0&amp;mp=1&amp;vtp=1&amp;bbb=1&amp;hb=1&amp;zzd= 1">
            <a:extLst>
              <a:ext uri="{FF2B5EF4-FFF2-40B4-BE49-F238E27FC236}">
                <a16:creationId xmlns:a16="http://schemas.microsoft.com/office/drawing/2014/main" id="{DFE30F91-7031-8F81-F3B4-6D0F45CAB913}"/>
              </a:ext>
            </a:extLst>
          </p:cNvPr>
          <p:cNvSpPr/>
          <p:nvPr/>
        </p:nvSpPr>
        <p:spPr>
          <a:xfrm>
            <a:off x="2535206" y="37658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34_2#efb85ad7e?colgroup=8,19,4&amp;vcp=1&amp;pid=98a2f8c83&amp;color=0,0,0&amp;mp=1&amp;vtp=1&amp;bbb=1&amp;hb=1&amp;zzd= 1">
            <a:extLst>
              <a:ext uri="{FF2B5EF4-FFF2-40B4-BE49-F238E27FC236}">
                <a16:creationId xmlns:a16="http://schemas.microsoft.com/office/drawing/2014/main" id="{CC4C50FD-16DF-29A5-DF79-90DE3CDA8C8E}"/>
              </a:ext>
            </a:extLst>
          </p:cNvPr>
          <p:cNvSpPr/>
          <p:nvPr/>
        </p:nvSpPr>
        <p:spPr>
          <a:xfrm>
            <a:off x="3144806" y="46977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4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310b7bcc?vcp=1&amp;pid=8c498e5ba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活动三：寻访历史文化遗产</a:t>
            </a:r>
            <a:endParaRPr lang="en-US" altLang="zh-CN" sz="3000" dirty="0"/>
          </a:p>
        </p:txBody>
      </p:sp>
      <p:sp>
        <p:nvSpPr>
          <p:cNvPr id="3" name="C_3_BD#c626d922f?vcp=1&amp;pid=8310b7bcc&amp;color=0,0,0&amp;vtp=1&amp;bbb=1&amp;hb=1"/>
          <p:cNvSpPr/>
          <p:nvPr/>
        </p:nvSpPr>
        <p:spPr>
          <a:xfrm>
            <a:off x="896112" y="1416807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三、月月同学正在布置“历史名胜古迹”展板，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我们一起来帮助她。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14分）</a:t>
            </a:r>
            <a:endParaRPr lang="en-US" altLang="zh-CN" sz="2800" dirty="0"/>
          </a:p>
        </p:txBody>
      </p:sp>
      <p:sp>
        <p:nvSpPr>
          <p:cNvPr id="4" name="QM_4_BD.37_1#08db509d8?vcp=1&amp;pid=c626d922f&amp;color=0,0,0&amp;vtp=1&amp;bbb=1&amp;hb=1"/>
          <p:cNvSpPr/>
          <p:nvPr/>
        </p:nvSpPr>
        <p:spPr>
          <a:xfrm>
            <a:off x="896112" y="2260410"/>
            <a:ext cx="10387584" cy="3741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北京的胡同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“胡同”就是比较小的街道。北京的胡同起源于元代，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距今已有几百年了。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有人曾说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：“北京有名的胡同三千六百条，没名的胡同赛牛毛。”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北京的胡同千奇百怪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。最长的东交民巷胡同，长约1.6千米，被称为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“江米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”。最短的胡同是一尺大街，只有25米，成人走二十几步就到头了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。最宽的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胡同是灵境胡同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，最宽处达32.18米，能并排停下十几辆汽车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。最窄的胡同是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钱市胡同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，最窄处仅0.4米，胖点儿的人就只能侧身通过了。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7_2#08db509d8?vcp=1&amp;pid=c626d922f&amp;color=0,0,0&amp;vtp=1&amp;bt=1&amp;bbb=1&amp;hb=1"/>
          <p:cNvSpPr/>
          <p:nvPr/>
        </p:nvSpPr>
        <p:spPr>
          <a:xfrm>
            <a:off x="896112" y="900000"/>
            <a:ext cx="10387584" cy="3969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卢沟桥的狮子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北京的卢沟桥始建于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1189年。这是一座拱形石桥，总长约266米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，桥上有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281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根柱子，每根柱子上都雕着狮子。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这些狮子真有意思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。它们有大有小，大的有10厘米高，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小的只有几厘米，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甚至连鼻子眼睛都看不清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。他们不仅大小不一，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而且形态各异：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有的蹲坐在石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柱上</a:t>
            </a:r>
            <a:r>
              <a:rPr lang="en-US" altLang="zh-CN" sz="24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好像在朝着远方长吼；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有的低着头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，好像在专心听桥下的流水声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；有的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依偎在母狮子的怀里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，好像正在熟睡；有的藏在大狮子身后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，好像在做有趣的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游戏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；还有的大概太淘气了，被大狮子用爪子按在地上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3" name="QB_5_BD.38_1#7d2378816?vcp=1&amp;pid=08db509d8&amp;color=0,0,0&amp;vtp=1&amp;bbb=1&amp;hb=1"/>
          <p:cNvSpPr/>
          <p:nvPr/>
        </p:nvSpPr>
        <p:spPr>
          <a:xfrm>
            <a:off x="896112" y="4917392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1.材料一画线句子中“没名的胡同赛牛毛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”说明了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B_5_AN.39_1#7d2378816.blank?vcp=1&amp;pid=08db509d8&amp;color=0,0,0&amp;vpa=22&amp;vtp=1&amp;bbb=1"/>
          <p:cNvSpPr/>
          <p:nvPr/>
        </p:nvSpPr>
        <p:spPr>
          <a:xfrm>
            <a:off x="988980" y="5373386"/>
            <a:ext cx="44878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北京的胡同数量很多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，分布很广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0_1#7f725ca64?vcp=1&amp;pid=08db509d8&amp;color=0,0,0&amp;vtp=1&amp;bt=1&amp;bbb=1&amp;hb=1"/>
          <p:cNvSpPr/>
          <p:nvPr/>
        </p:nvSpPr>
        <p:spPr>
          <a:xfrm>
            <a:off x="896112" y="26563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材料一第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自然段围绕“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举了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、最宽的和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四条胡同，展示了北京胡同的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多样性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。（8分）</a:t>
            </a:r>
            <a:endParaRPr lang="en-US" altLang="zh-CN" sz="2400" dirty="0"/>
          </a:p>
        </p:txBody>
      </p:sp>
      <p:pic>
        <p:nvPicPr>
          <p:cNvPr id="3" name="QB_5_BD.40_1#7f725ca64?vcp=1&amp;pid=08db509d8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743264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41_1#7f725ca64.blank?vcp=1&amp;pid=08db509d8&amp;color=0,0,0&amp;vpa=23&amp;vtp=1&amp;bbb=1"/>
          <p:cNvSpPr/>
          <p:nvPr/>
        </p:nvSpPr>
        <p:spPr>
          <a:xfrm>
            <a:off x="6246780" y="262845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北京的胡同千奇百怪</a:t>
            </a:r>
            <a:endParaRPr lang="en-US" altLang="zh-CN" sz="2400" dirty="0"/>
          </a:p>
        </p:txBody>
      </p:sp>
      <p:sp>
        <p:nvSpPr>
          <p:cNvPr id="5" name="QB_5_AN.42_1#7f725ca64.blank?vcp=1&amp;pid=08db509d8&amp;color=0,0,0&amp;vpa=24&amp;vtp=1&amp;bbb=1"/>
          <p:cNvSpPr/>
          <p:nvPr/>
        </p:nvSpPr>
        <p:spPr>
          <a:xfrm>
            <a:off x="1674781" y="318725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最长的</a:t>
            </a:r>
            <a:endParaRPr lang="en-US" altLang="zh-CN" sz="2400" dirty="0"/>
          </a:p>
        </p:txBody>
      </p:sp>
      <p:sp>
        <p:nvSpPr>
          <p:cNvPr id="6" name="QB_5_AN.43_1#7f725ca64.blank?vcp=1&amp;pid=08db509d8&amp;color=0,0,0&amp;vpa=25&amp;vtp=1&amp;bbb=1"/>
          <p:cNvSpPr/>
          <p:nvPr/>
        </p:nvSpPr>
        <p:spPr>
          <a:xfrm>
            <a:off x="3198780" y="318725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最短的</a:t>
            </a:r>
            <a:endParaRPr lang="en-US" altLang="zh-CN" sz="2400" dirty="0"/>
          </a:p>
        </p:txBody>
      </p:sp>
      <p:sp>
        <p:nvSpPr>
          <p:cNvPr id="7" name="QB_5_AN.44_1#7f725ca64.blank?vcp=1&amp;pid=08db509d8&amp;color=0,0,0&amp;vpa=26&amp;vtp=1&amp;bbb=1"/>
          <p:cNvSpPr/>
          <p:nvPr/>
        </p:nvSpPr>
        <p:spPr>
          <a:xfrm>
            <a:off x="6094380" y="318725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最窄的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588e835f0?sp=1&amp;vcp=1&amp;pid=08db509d8&amp;color=0,0,0&amp;vtp=1&amp;bt=1&amp;bbb=1&amp;hb=1"/>
          <p:cNvSpPr/>
          <p:nvPr/>
        </p:nvSpPr>
        <p:spPr>
          <a:xfrm>
            <a:off x="896112" y="1065656"/>
            <a:ext cx="10387584" cy="10206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3.卢沟桥柱子上的狮子形态各异，请你仿照文中画波浪线的句子的写法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，给下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面的狮子配上文字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graphicFrame>
        <p:nvGraphicFramePr>
          <p:cNvPr id="17" name="QB_5_BD.45_2#588e835f0?colgroup=5,27&amp;vcp=1&amp;pid=08db509d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455136"/>
              </p:ext>
            </p:extLst>
          </p:nvPr>
        </p:nvGraphicFramePr>
        <p:xfrm>
          <a:off x="896112" y="2214816"/>
          <a:ext cx="10369296" cy="3569971"/>
        </p:xfrm>
        <a:graphic>
          <a:graphicData uri="http://schemas.openxmlformats.org/drawingml/2006/table">
            <a:tbl>
              <a:tblPr/>
              <a:tblGrid>
                <a:gridCol w="17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4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5835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3800"/>
                        </a:lnSpc>
                      </a:pPr>
                      <a:r>
                        <a:rPr lang="en-US" altLang="zh-CN" sz="77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有的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6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8100"/>
                        </a:lnSpc>
                      </a:pPr>
                      <a:r>
                        <a:rPr lang="en-US" altLang="zh-CN" sz="101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有的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B_5_BD.45_3#588e835f0.table_image?tii=4&amp;vcp=1&amp;pid=08db509d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2244185"/>
            <a:ext cx="1271016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5_BD.45_4#588e835f0.table_image?tii=5&amp;vcp=1&amp;pid=08db509d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416" y="3805143"/>
            <a:ext cx="1472184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AN.46_1#588e835f0.blank?vcp=1&amp;pid=08db509d8&amp;color=0,0,0&amp;vpa=27&amp;vtp=1&amp;bbb=1"/>
          <p:cNvSpPr/>
          <p:nvPr/>
        </p:nvSpPr>
        <p:spPr>
          <a:xfrm>
            <a:off x="3359173" y="2709893"/>
            <a:ext cx="555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【示例】歪着头,好像在看桥上的行人。</a:t>
            </a:r>
            <a:endParaRPr lang="en-US" altLang="zh-CN" sz="2400" dirty="0"/>
          </a:p>
        </p:txBody>
      </p:sp>
      <p:sp>
        <p:nvSpPr>
          <p:cNvPr id="7" name="QB_5_AN.47_1#588e835f0.blank?vcp=1&amp;pid=08db509d8&amp;color=0,0,0&amp;vpa=28&amp;vtp=1&amp;bbb=1"/>
          <p:cNvSpPr/>
          <p:nvPr/>
        </p:nvSpPr>
        <p:spPr>
          <a:xfrm>
            <a:off x="3359173" y="4494879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蹲在石柱上，好像是在眺望远方。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b5cb760e?vcp=1&amp;pid=8c498e5b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活动四：了解非遗传统文化</a:t>
            </a:r>
            <a:endParaRPr lang="en-US" altLang="zh-CN" sz="3000" dirty="0"/>
          </a:p>
        </p:txBody>
      </p:sp>
      <p:sp>
        <p:nvSpPr>
          <p:cNvPr id="3" name="C_3_BD#2fa158298?vcp=1&amp;pid=bb5cb760e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四、菲菲同学主要负责“非遗展厅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”，本次重点展示的是运用非遗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漆艺制作而成的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“漆扇”，快来一起看看吧！（15分）</a:t>
            </a:r>
            <a:endParaRPr lang="en-US" altLang="zh-CN" sz="2800" dirty="0"/>
          </a:p>
        </p:txBody>
      </p:sp>
      <p:sp>
        <p:nvSpPr>
          <p:cNvPr id="4" name="QM_4_BD.48_1#708235cc7?vcp=1&amp;pid=2fa158298&amp;color=0,0,0&amp;vtp=1&amp;bbb=1"/>
          <p:cNvSpPr/>
          <p:nvPr/>
        </p:nvSpPr>
        <p:spPr>
          <a:xfrm>
            <a:off x="896112" y="226041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漆扇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漆扇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，以扇子为载体，运用漆器工艺制作而成。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漆扇的历史起源可以追溯到中国古代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。在唐代，漆扇的制作技艺达到了顶峰。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2#708235cc7?vcp=1&amp;pid=2fa158298&amp;color=0,0,0&amp;mp=1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漆扇的发展历程也与中国社会的变迁紧密相连。例如，在18世纪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，广州外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销到欧洲的家具以漆木家具为主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，它们多采用黑漆描金的装饰手法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，式样大到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厨柜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、桌椅、屏风，小到扇子、针线盒、工具箱等无所不包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。漆扇最早外销的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时间大约在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1790至1830年间，与同时期漆器装饰的家具、盒子外销密切相关。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漆扇是如何制作的呢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？第一步，制作扇骨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，需要选取优质的竹子或薄而坚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韧的木材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。经过切割、打磨等处理，制成适合的形状和尺寸，形成扇骨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。接着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是上漆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，工匠会根据设计要求，采用不同的漆艺技法进行装饰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。常见的漆艺技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法包括描绘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、镶嵌等。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用漆绘制图案要求工匠具备高超的技艺和丰富的经验，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以确保图案的精美和传神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，绘制的常见的图案有山水、花鸟、人物等。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最后，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经过反复的打磨和抛光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，漆扇表面会变得光滑细腻，具有良好的手感。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c498e5ba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第三单元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3#708235cc7?vcp=1&amp;pid=2fa158298&amp;color=0,0,0&amp;mp=1&amp;vtp=1&amp;bt=1&amp;bbb=1&amp;hb=1"/>
          <p:cNvSpPr/>
          <p:nvPr/>
        </p:nvSpPr>
        <p:spPr>
          <a:xfrm>
            <a:off x="896112" y="164287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漆扇是中国传统文化的重要组成部分，扇面上的每一笔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，都是对中国传统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工艺美术精华的一次深情诉说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，同时也是中华民族智慧和创造力的体现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制作技艺精湛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，扇面上的图案栩栩如生，线条流畅，色彩鲜明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，每一把漆扇都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是一件艺术品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，展现出匠人的用心和技艺的高超。</a:t>
            </a:r>
            <a:endParaRPr lang="en-US" altLang="zh-CN" sz="2400" dirty="0"/>
          </a:p>
        </p:txBody>
      </p:sp>
      <p:sp>
        <p:nvSpPr>
          <p:cNvPr id="3" name="QB_5_BD.49_1#d38ac1b27?sp=1&amp;vcp=1&amp;pid=708235cc7&amp;color=0,0,0&amp;vtp=1&amp;bbb=1"/>
          <p:cNvSpPr/>
          <p:nvPr/>
        </p:nvSpPr>
        <p:spPr>
          <a:xfrm>
            <a:off x="896112" y="383901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1.阅读短文，理解漆扇的制作流程，填写思维导图。（3分）</a:t>
            </a:r>
            <a:endParaRPr lang="en-US" altLang="zh-CN" sz="2400" dirty="0"/>
          </a:p>
        </p:txBody>
      </p:sp>
      <p:pic>
        <p:nvPicPr>
          <p:cNvPr id="4" name="QB_5_BD.49_2#d38ac1b27?vcp=1&amp;pid=708235cc7&amp;color=0,0,0&amp;tib=255,255,255&amp;vip=29#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1872" y="4444746"/>
            <a:ext cx="9674352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50_1#d38ac1b27.blank?vcp=1&amp;pid=708235cc7&amp;color=0,0,0&amp;vpa=29&amp;vtp=1"/>
          <p:cNvSpPr/>
          <p:nvPr/>
        </p:nvSpPr>
        <p:spPr>
          <a:xfrm>
            <a:off x="1435608" y="4517898"/>
            <a:ext cx="148132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制作扇骨</a:t>
            </a:r>
            <a:endParaRPr lang="en-US" altLang="zh-CN" sz="2400" dirty="0"/>
          </a:p>
        </p:txBody>
      </p:sp>
      <p:sp>
        <p:nvSpPr>
          <p:cNvPr id="6" name="QB_5_AN.51_1#d38ac1b27.blank?vcp=1&amp;pid=708235cc7&amp;color=0,0,0&amp;vpa=30&amp;vtp=1"/>
          <p:cNvSpPr/>
          <p:nvPr/>
        </p:nvSpPr>
        <p:spPr>
          <a:xfrm>
            <a:off x="4023360" y="4517898"/>
            <a:ext cx="1508760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上漆</a:t>
            </a:r>
            <a:endParaRPr lang="en-US" altLang="zh-CN" sz="2400" dirty="0"/>
          </a:p>
        </p:txBody>
      </p:sp>
      <p:sp>
        <p:nvSpPr>
          <p:cNvPr id="7" name="QB_5_AN.52_1#d38ac1b27.blank?vcp=1&amp;pid=708235cc7&amp;color=0,0,0&amp;vpa=31&amp;vtp=1"/>
          <p:cNvSpPr/>
          <p:nvPr/>
        </p:nvSpPr>
        <p:spPr>
          <a:xfrm>
            <a:off x="6711696" y="4563618"/>
            <a:ext cx="1508760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cbd19232e?vcp=1&amp;vopoq=1&amp;pid=708235cc7&amp;color=0,0,0&amp;vtp=1&amp;bt=1&amp;bbb=1"/>
          <p:cNvSpPr/>
          <p:nvPr/>
        </p:nvSpPr>
        <p:spPr>
          <a:xfrm>
            <a:off x="896112" y="15237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下列选项中说法正确的一项是(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54_1#cbd19232e.bracket?vcp=1&amp;vopoq=1&amp;pid=708235cc7&amp;color=0,0,0&amp;vpa=32&amp;vtp=1"/>
          <p:cNvSpPr/>
          <p:nvPr/>
        </p:nvSpPr>
        <p:spPr>
          <a:xfrm>
            <a:off x="5484780" y="15123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53_2#cbd19232e.choices?vcp=1&amp;vopoq=1&amp;pid=708235cc7&amp;color=0,0,0&amp;vtp=1&amp;bbb=1"/>
          <p:cNvSpPr/>
          <p:nvPr/>
        </p:nvSpPr>
        <p:spPr>
          <a:xfrm>
            <a:off x="896112" y="2063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A.漆扇的发展历程与中国社会的变迁没有关联。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.在18世纪，漆扇的制作技艺达到了顶峰。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.漆扇，以扇子为载体，运用漆器工艺制作而成。</a:t>
            </a:r>
            <a:endParaRPr lang="en-US" altLang="zh-CN" sz="2400" dirty="0"/>
          </a:p>
        </p:txBody>
      </p:sp>
      <p:sp>
        <p:nvSpPr>
          <p:cNvPr id="5" name="QC_5_AS.55_1#cbd19232e?vcp=1&amp;vopoq=1&amp;pid=708235cc7&amp;color=0,0,0&amp;vtp=1&amp;bbb=1&amp;hb=1"/>
          <p:cNvSpPr/>
          <p:nvPr/>
        </p:nvSpPr>
        <p:spPr>
          <a:xfrm>
            <a:off x="896112" y="3714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本题考查对文本信息的提取和概括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。短文中提到漆扇的发展历程与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中国社会的变迁紧密相连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，故选项A错误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。短文中提到漆扇的制作技艺是在唐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代达到了顶峰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，而不是在18世纪,故选项B错误。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6_1#f2e4311d8?sp=1&amp;vcp=1&amp;pid=708235cc7&amp;color=0,0,0&amp;vtp=1&amp;bt=1&amp;bbb=1&amp;hb=1"/>
          <p:cNvSpPr/>
          <p:nvPr/>
        </p:nvSpPr>
        <p:spPr>
          <a:xfrm>
            <a:off x="896112" y="104228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3.结合短文内容，谈一谈你是怎么理解文中画线句子的含义的。（4分）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sp>
        <p:nvSpPr>
          <p:cNvPr id="3" name="QB_5_AN.57_1#f2e4311d8.blank?vcp=1&amp;pid=708235cc7&amp;color=0,0,0&amp;vpa=33&amp;vtp=1&amp;bbb=1&amp;hb=1"/>
          <p:cNvSpPr/>
          <p:nvPr/>
        </p:nvSpPr>
        <p:spPr>
          <a:xfrm>
            <a:off x="896112" y="157314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【示例】漆扇是中国传统文化的重要组成部分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，漆扇将流动的色彩定格在扇面之上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，使诗情画意尽生于双手之间，具有独一无二的艺术魅力。</a:t>
            </a:r>
            <a:endParaRPr lang="en-US" altLang="zh-CN" sz="2400" dirty="0"/>
          </a:p>
        </p:txBody>
      </p:sp>
      <p:sp>
        <p:nvSpPr>
          <p:cNvPr id="4" name="QB_5_BD.58_1#4db67c5f6?vcp=1&amp;pid=708235cc7&amp;color=0,0,0&amp;vtp=1&amp;bbb=1&amp;hb=1"/>
          <p:cNvSpPr/>
          <p:nvPr/>
        </p:nvSpPr>
        <p:spPr>
          <a:xfrm>
            <a:off x="896112" y="269341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菲菲同学想在展厅中介绍漆扇，请你任选一个方面进行介绍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画“√”），帮助菲菲完成有关漆扇的介绍语。（5分）</a:t>
            </a:r>
            <a:endParaRPr lang="en-US" altLang="zh-CN" sz="2400" dirty="0"/>
          </a:p>
        </p:txBody>
      </p:sp>
      <p:pic>
        <p:nvPicPr>
          <p:cNvPr id="5" name="QB_5_BD.58_1#4db67c5f6?vcp=1&amp;pid=708235cc7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2780284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2" name="QB_5_BD.58_2#4db67c5f6?colgroup=5,27&amp;vcp=1&amp;pid=708235cc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711621"/>
              </p:ext>
            </p:extLst>
          </p:nvPr>
        </p:nvGraphicFramePr>
        <p:xfrm>
          <a:off x="896112" y="3861435"/>
          <a:ext cx="10369296" cy="1940306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2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介绍的方面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发展历程（ ）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制作流程(        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6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介绍语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QB_5_AN.59_1#4db67c5f6.bracket?vcp=1&amp;pid=708235cc7&amp;color=0,0,0&amp;vpa=34&amp;vtp=1&amp;bbb=1"/>
          <p:cNvSpPr/>
          <p:nvPr/>
        </p:nvSpPr>
        <p:spPr>
          <a:xfrm>
            <a:off x="7732681" y="3886327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【示例】√</a:t>
            </a:r>
            <a:endParaRPr lang="en-US" altLang="zh-CN" sz="2400" dirty="0"/>
          </a:p>
        </p:txBody>
      </p:sp>
      <p:sp>
        <p:nvSpPr>
          <p:cNvPr id="8" name="QB_5_AN.60_1#4db67c5f6.blank?vcp=1&amp;pid=708235cc7&amp;color=0,0,0&amp;vpa=35&amp;vtp=1&amp;bbb=1&amp;hb=1"/>
          <p:cNvSpPr/>
          <p:nvPr/>
        </p:nvSpPr>
        <p:spPr>
          <a:xfrm>
            <a:off x="2763012" y="4356608"/>
            <a:ext cx="8495792" cy="13821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漆扇的制作需要经过多个流程。首先，制作扇骨，然后上漆，在扇面上绘制精美的图案，形成独具匠心的艺术效果，最后还需经过反复的打磨和抛光。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7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00fea887?vcp=1&amp;pid=8c498e5b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活动五：“中华文化”作文杯</a:t>
            </a:r>
            <a:endParaRPr lang="en-US" altLang="zh-CN" sz="3000" dirty="0"/>
          </a:p>
        </p:txBody>
      </p:sp>
      <p:sp>
        <p:nvSpPr>
          <p:cNvPr id="3" name="C_3_BD#a21ea22c4?vcp=1&amp;pid=700fea887&amp;color=0,0,0&amp;vtp=1&amp;bbb=1"/>
          <p:cNvSpPr/>
          <p:nvPr/>
        </p:nvSpPr>
        <p:spPr>
          <a:xfrm>
            <a:off x="896112" y="1416807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五、请你写一写。（30分）</a:t>
            </a:r>
            <a:endParaRPr lang="en-US" altLang="zh-CN" sz="2800" dirty="0"/>
          </a:p>
        </p:txBody>
      </p:sp>
      <p:sp>
        <p:nvSpPr>
          <p:cNvPr id="4" name="QO_4_BD.61_1#b74db98f5?vcp=1&amp;pid=a21ea22c4&amp;color=0,0,0&amp;vtp=1&amp;bbb=1&amp;hb=1"/>
          <p:cNvSpPr/>
          <p:nvPr/>
        </p:nvSpPr>
        <p:spPr>
          <a:xfrm>
            <a:off x="896112" y="183623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课余时间，你和小伙伴们一定通过各种途径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，采取各种方式了解了中国的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传统文化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。请你选择一个你最感兴趣的传统节日，写一篇文章。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要求语句通顺，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不写错别字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。（请另附作文纸）</a:t>
            </a:r>
            <a:endParaRPr lang="en-US" altLang="zh-CN" sz="2400" dirty="0"/>
          </a:p>
        </p:txBody>
      </p:sp>
      <p:sp>
        <p:nvSpPr>
          <p:cNvPr id="5" name="QO_4_AN.62_1#b74db98f5?vcp=1&amp;pid=a21ea22c4&amp;color=0,0,0&amp;vtp=1&amp;bbb=1"/>
          <p:cNvSpPr/>
          <p:nvPr/>
        </p:nvSpPr>
        <p:spPr>
          <a:xfrm>
            <a:off x="896112" y="347967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7ae870522?vcp=1&amp;pid=8c498e5b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7ae870522?vcp=1&amp;pid=8c498e5ba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文化路一小正在布置“中华文化奇妙展”，快加入他们，一起准备此次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活动吧。</a:t>
            </a:r>
            <a:endParaRPr lang="en-US" altLang="zh-CN" sz="100" dirty="0"/>
          </a:p>
        </p:txBody>
      </p:sp>
      <p:pic>
        <p:nvPicPr>
          <p:cNvPr id="4" name="P_2_BD#7ae870522?vcp=1&amp;pid=8c498e5b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d9b1f8c8?vcp=1&amp;pid=8c498e5ba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活动一：名片宣传资料整理</a:t>
            </a:r>
            <a:endParaRPr lang="en-US" altLang="zh-CN" sz="3000" dirty="0"/>
          </a:p>
        </p:txBody>
      </p:sp>
      <p:sp>
        <p:nvSpPr>
          <p:cNvPr id="3" name="C_3_BD#83b11940c?vcp=1&amp;pid=5d9b1f8c8&amp;color=0,0,0&amp;vtp=1&amp;bbb=1"/>
          <p:cNvSpPr/>
          <p:nvPr/>
        </p:nvSpPr>
        <p:spPr>
          <a:xfrm>
            <a:off x="896112" y="1416807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一、文文同学收到了好多名片，我们一起来看看吧。（21分）</a:t>
            </a:r>
            <a:endParaRPr lang="en-US" altLang="zh-CN" sz="2800" dirty="0"/>
          </a:p>
        </p:txBody>
      </p:sp>
      <p:graphicFrame>
        <p:nvGraphicFramePr>
          <p:cNvPr id="5" name="QM_4_BD.1_1#2384f5fbe?colgroup=9,23&amp;vcp=1&amp;pid=83b11940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027242"/>
              </p:ext>
            </p:extLst>
          </p:nvPr>
        </p:nvGraphicFramePr>
        <p:xfrm>
          <a:off x="896112" y="1963230"/>
          <a:ext cx="10360152" cy="2347849"/>
        </p:xfrm>
        <a:graphic>
          <a:graphicData uri="http://schemas.openxmlformats.org/drawingml/2006/table">
            <a:tbl>
              <a:tblPr/>
              <a:tblGrid>
                <a:gridCol w="3026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33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288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3300"/>
                        </a:lnSpc>
                      </a:pPr>
                      <a:r>
                        <a:rPr lang="en-US" altLang="zh-CN" sz="7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名片一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：东汉蔡伦吸收了前人积累的经验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改进了造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纸术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他将造纸原料剪碎或切断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捣成浆后晒干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制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出了价格便宜的纸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并使纸的制造量翻倍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这项技术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远传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ōu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zhōu（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推动了shè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huì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的发展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QM_4_BD.1_2#2384f5fbe.table_image?tii=1&amp;vcp=1&amp;pid=83b11940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7632" y="2411985"/>
            <a:ext cx="156362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M_4_BD.1_1#2384f5fbe?colgroup=9,23&amp;vcp=1&amp;pid=83b11940c&amp;color=0,0,0&amp;vtp=1&amp;bbb=1&amp;hb=1&amp;zzd= 1">
            <a:extLst>
              <a:ext uri="{FF2B5EF4-FFF2-40B4-BE49-F238E27FC236}">
                <a16:creationId xmlns:a16="http://schemas.microsoft.com/office/drawing/2014/main" id="{2F9711E3-508A-AE66-AA7F-250C6730D77E}"/>
              </a:ext>
            </a:extLst>
          </p:cNvPr>
          <p:cNvSpPr/>
          <p:nvPr/>
        </p:nvSpPr>
        <p:spPr>
          <a:xfrm>
            <a:off x="8395358" y="24331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1_1#2384f5fbe?colgroup=9,23&amp;vcp=1&amp;pid=83b11940c&amp;color=0,0,0&amp;vtp=1&amp;bbb=1&amp;hb=1&amp;zzd= 2">
            <a:extLst>
              <a:ext uri="{FF2B5EF4-FFF2-40B4-BE49-F238E27FC236}">
                <a16:creationId xmlns:a16="http://schemas.microsoft.com/office/drawing/2014/main" id="{C2E3C03D-5A76-C223-2735-29C2B1FAA8FE}"/>
              </a:ext>
            </a:extLst>
          </p:cNvPr>
          <p:cNvSpPr/>
          <p:nvPr/>
        </p:nvSpPr>
        <p:spPr>
          <a:xfrm>
            <a:off x="7773058" y="29157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4_BD.1_1#2384f5fbe?colgroup=9,23&amp;vcp=1&amp;pid=83b11940c&amp;color=0,0,0&amp;vtp=1&amp;bbb=1&amp;hb=1&amp;zzd= 3">
            <a:extLst>
              <a:ext uri="{FF2B5EF4-FFF2-40B4-BE49-F238E27FC236}">
                <a16:creationId xmlns:a16="http://schemas.microsoft.com/office/drawing/2014/main" id="{00BE1F5D-6C4C-A787-AEC1-D493F15B8ACB}"/>
              </a:ext>
            </a:extLst>
          </p:cNvPr>
          <p:cNvSpPr/>
          <p:nvPr/>
        </p:nvSpPr>
        <p:spPr>
          <a:xfrm>
            <a:off x="5347358" y="33983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4_BD.1_1#2384f5fbe?colgroup=9,23&amp;vcp=1&amp;pid=83b11940c&amp;color=0,0,0&amp;vtp=1&amp;bbb=1&amp;hb=1&amp;zzd= 3">
            <a:extLst>
              <a:ext uri="{FF2B5EF4-FFF2-40B4-BE49-F238E27FC236}">
                <a16:creationId xmlns:a16="http://schemas.microsoft.com/office/drawing/2014/main" id="{B883BEFD-03B3-6043-6F25-AEE9932DD6FB}"/>
              </a:ext>
            </a:extLst>
          </p:cNvPr>
          <p:cNvSpPr/>
          <p:nvPr/>
        </p:nvSpPr>
        <p:spPr>
          <a:xfrm>
            <a:off x="9297058" y="33983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AN.12_1#9501eea10?vcp=1&amp;pid=2384f5fbe&amp;color=0,0,0&amp;vtp=1&amp;bbb=1">
            <a:extLst>
              <a:ext uri="{FF2B5EF4-FFF2-40B4-BE49-F238E27FC236}">
                <a16:creationId xmlns:a16="http://schemas.microsoft.com/office/drawing/2014/main" id="{CB931DEF-5F8C-233E-CB31-E207EC9D3EC7}"/>
              </a:ext>
            </a:extLst>
          </p:cNvPr>
          <p:cNvSpPr/>
          <p:nvPr/>
        </p:nvSpPr>
        <p:spPr>
          <a:xfrm>
            <a:off x="6185852" y="3369745"/>
            <a:ext cx="158720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欧洲</a:t>
            </a:r>
            <a:endParaRPr lang="en-US" altLang="zh-CN" sz="2400" dirty="0"/>
          </a:p>
        </p:txBody>
      </p:sp>
      <p:sp>
        <p:nvSpPr>
          <p:cNvPr id="11" name="QO_5_AN.12_1#9501eea10?vcp=1&amp;pid=2384f5fbe&amp;color=0,0,0&amp;vtp=1&amp;bbb=1">
            <a:extLst>
              <a:ext uri="{FF2B5EF4-FFF2-40B4-BE49-F238E27FC236}">
                <a16:creationId xmlns:a16="http://schemas.microsoft.com/office/drawing/2014/main" id="{FFCA6587-04B9-E4E1-2C36-819D98404641}"/>
              </a:ext>
            </a:extLst>
          </p:cNvPr>
          <p:cNvSpPr/>
          <p:nvPr/>
        </p:nvSpPr>
        <p:spPr>
          <a:xfrm>
            <a:off x="10065555" y="3356871"/>
            <a:ext cx="158720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社会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6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M_4_BD.1_1#2384f5fbe?colgroup=9,23&amp;vcp=1&amp;pid=83b11940c&amp;color=0,0,0&amp;vtp=1&amp;bbb=1&amp;hb=1">
            <a:extLst>
              <a:ext uri="{FF2B5EF4-FFF2-40B4-BE49-F238E27FC236}">
                <a16:creationId xmlns:a16="http://schemas.microsoft.com/office/drawing/2014/main" id="{BD85FAA8-D238-0225-6046-E1332B305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08819"/>
              </p:ext>
            </p:extLst>
          </p:nvPr>
        </p:nvGraphicFramePr>
        <p:xfrm>
          <a:off x="896112" y="2262442"/>
          <a:ext cx="10360152" cy="2347849"/>
        </p:xfrm>
        <a:graphic>
          <a:graphicData uri="http://schemas.openxmlformats.org/drawingml/2006/table">
            <a:tbl>
              <a:tblPr/>
              <a:tblGrid>
                <a:gridCol w="3026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33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288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1600"/>
                        </a:lnSpc>
                      </a:pPr>
                      <a:r>
                        <a:rPr lang="en-US" altLang="zh-CN" sz="65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名片二：赵州桥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又叫安济桥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它是隋朝的石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ji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）李春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shè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jì（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并参加建造的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这座桥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不但坚固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而且美观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桥面的石栏板上刻有精美的图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案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其中有两条飞龙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前爪相互抵着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各自回首遥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4_BD.1_3#2384f5fbe.table_image?tii=2&amp;vcp=1&amp;pid=83b11940c&amp;color=0,0,0&amp;tib=255,255,255&amp;vtp=1" descr="preencoded.png">
            <a:extLst>
              <a:ext uri="{FF2B5EF4-FFF2-40B4-BE49-F238E27FC236}">
                <a16:creationId xmlns:a16="http://schemas.microsoft.com/office/drawing/2014/main" id="{6363CC20-8275-1E91-8613-7809C5F26F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9888" y="2802636"/>
            <a:ext cx="203911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4_BD.1_1#2384f5fbe?colgroup=9,23&amp;vcp=1&amp;pid=83b11940c&amp;color=0,0,0&amp;vtp=1&amp;bbb=1&amp;hb=1&amp;zzd= 4">
            <a:extLst>
              <a:ext uri="{FF2B5EF4-FFF2-40B4-BE49-F238E27FC236}">
                <a16:creationId xmlns:a16="http://schemas.microsoft.com/office/drawing/2014/main" id="{A42C8678-0FF2-E8E8-F98E-8CF6990E9102}"/>
              </a:ext>
            </a:extLst>
          </p:cNvPr>
          <p:cNvSpPr/>
          <p:nvPr/>
        </p:nvSpPr>
        <p:spPr>
          <a:xfrm>
            <a:off x="7455558" y="41801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O_5_AN.12_1#9501eea10?vcp=1&amp;pid=2384f5fbe&amp;color=0,0,0&amp;vtp=1&amp;bbb=1">
            <a:extLst>
              <a:ext uri="{FF2B5EF4-FFF2-40B4-BE49-F238E27FC236}">
                <a16:creationId xmlns:a16="http://schemas.microsoft.com/office/drawing/2014/main" id="{8793A53C-440A-870B-0D4F-A9531EDB63C7}"/>
              </a:ext>
            </a:extLst>
          </p:cNvPr>
          <p:cNvSpPr/>
          <p:nvPr/>
        </p:nvSpPr>
        <p:spPr>
          <a:xfrm>
            <a:off x="4293830" y="2682200"/>
            <a:ext cx="158720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匠</a:t>
            </a:r>
            <a:endParaRPr lang="en-US" altLang="zh-CN" sz="2400" dirty="0"/>
          </a:p>
        </p:txBody>
      </p:sp>
      <p:sp>
        <p:nvSpPr>
          <p:cNvPr id="6" name="QO_5_AN.12_1#9501eea10?vcp=1&amp;pid=2384f5fbe&amp;color=0,0,0&amp;vtp=1&amp;bbb=1">
            <a:extLst>
              <a:ext uri="{FF2B5EF4-FFF2-40B4-BE49-F238E27FC236}">
                <a16:creationId xmlns:a16="http://schemas.microsoft.com/office/drawing/2014/main" id="{1E62C950-3DC5-AAD2-7DAB-9937832CFFB8}"/>
              </a:ext>
            </a:extLst>
          </p:cNvPr>
          <p:cNvSpPr/>
          <p:nvPr/>
        </p:nvSpPr>
        <p:spPr>
          <a:xfrm>
            <a:off x="6967728" y="2682200"/>
            <a:ext cx="74980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设计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332299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QM_4_BD.1_4#2384f5fbe?colgroup=9,23&amp;vcp=1&amp;pid=83b11940c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765108"/>
              </p:ext>
            </p:extLst>
          </p:nvPr>
        </p:nvGraphicFramePr>
        <p:xfrm>
          <a:off x="896112" y="1452182"/>
          <a:ext cx="10360152" cy="1654556"/>
        </p:xfrm>
        <a:graphic>
          <a:graphicData uri="http://schemas.openxmlformats.org/drawingml/2006/table">
            <a:tbl>
              <a:tblPr/>
              <a:tblGrid>
                <a:gridCol w="3026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33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5455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3100"/>
                        </a:lnSpc>
                      </a:pPr>
                      <a:r>
                        <a:rPr lang="en-US" altLang="zh-CN" sz="73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名片三：赶着毛驴走街串巷的小贩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,拽着马笼头的车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夫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正从一乘轿子上下来的官吏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这幅名扬中外的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使我们看到了八九百年以前的古都风貌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QM_4_BD.1_5#2384f5fbe.table_image?tii=3&amp;vcp=1&amp;pid=83b11940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348" y="1570800"/>
            <a:ext cx="1536192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2_1#217536719?sp=1&amp;vcp=1&amp;pid=2384f5fbe&amp;color=0,0,0&amp;vtp=1&amp;bbb=1"/>
          <p:cNvSpPr/>
          <p:nvPr/>
        </p:nvSpPr>
        <p:spPr>
          <a:xfrm>
            <a:off x="896112" y="3235770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314361" algn="l"/>
                <a:tab pos="67684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1.文文正在给加点的字注音，我们一起帮帮他吧。（8分）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314361" algn="l"/>
                <a:tab pos="6768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积累(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切断(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便宜(      )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314361" algn="l"/>
                <a:tab pos="6768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翻倍(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前爪( 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马笼头(      )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314361" algn="l"/>
                <a:tab pos="6768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一乘(  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官吏(    )</a:t>
            </a:r>
            <a:endParaRPr lang="en-US" altLang="zh-CN" sz="2400" dirty="0"/>
          </a:p>
        </p:txBody>
      </p:sp>
      <p:sp>
        <p:nvSpPr>
          <p:cNvPr id="5" name="QB_5_AN.3_1#217536719.bracket?vcp=1&amp;pid=2384f5fbe&amp;color=0,0,0&amp;vpa=1&amp;vtp=1&amp;bbb=1"/>
          <p:cNvSpPr/>
          <p:nvPr/>
        </p:nvSpPr>
        <p:spPr>
          <a:xfrm>
            <a:off x="1674781" y="380472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lěi</a:t>
            </a:r>
            <a:endParaRPr lang="en-US" altLang="zh-CN" sz="2400" dirty="0"/>
          </a:p>
        </p:txBody>
      </p:sp>
      <p:sp>
        <p:nvSpPr>
          <p:cNvPr id="2" name="QB_5_AN.4_1#217536719.bracket?vcp=1&amp;pid=2384f5fbe&amp;color=0,0,0&amp;vpa=2&amp;vtp=1&amp;bbb=1"/>
          <p:cNvSpPr/>
          <p:nvPr/>
        </p:nvSpPr>
        <p:spPr>
          <a:xfrm>
            <a:off x="4988846" y="380472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qiē</a:t>
            </a:r>
            <a:endParaRPr lang="en-US" altLang="zh-CN" sz="2400" dirty="0"/>
          </a:p>
        </p:txBody>
      </p:sp>
      <p:sp>
        <p:nvSpPr>
          <p:cNvPr id="7" name="QB_5_AN.5_1#217536719.bracket?vcp=1&amp;pid=2384f5fbe&amp;color=0,0,0&amp;vpa=3&amp;vtp=1&amp;bbb=1"/>
          <p:cNvSpPr/>
          <p:nvPr/>
        </p:nvSpPr>
        <p:spPr>
          <a:xfrm>
            <a:off x="8443246" y="380472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pi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8" name="QB_5_AN.6_1#217536719.bracket?vcp=1&amp;pid=2384f5fbe&amp;color=0,0,0&amp;vpa=4&amp;vtp=1&amp;bbb=1"/>
          <p:cNvSpPr/>
          <p:nvPr/>
        </p:nvSpPr>
        <p:spPr>
          <a:xfrm>
            <a:off x="1674781" y="436352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bèi</a:t>
            </a:r>
            <a:endParaRPr lang="en-US" altLang="zh-CN" sz="2400" dirty="0"/>
          </a:p>
        </p:txBody>
      </p:sp>
      <p:sp>
        <p:nvSpPr>
          <p:cNvPr id="9" name="QB_5_AN.7_1#217536719.bracket?vcp=1&amp;pid=2384f5fbe&amp;color=0,0,0&amp;vpa=5&amp;vtp=1&amp;bbb=1"/>
          <p:cNvSpPr/>
          <p:nvPr/>
        </p:nvSpPr>
        <p:spPr>
          <a:xfrm>
            <a:off x="4988846" y="436352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10" name="QB_5_AN.8_1#217536719.bracket?vcp=1&amp;pid=2384f5fbe&amp;color=0,0,0&amp;vpa=6&amp;vtp=1&amp;bbb=1"/>
          <p:cNvSpPr/>
          <p:nvPr/>
        </p:nvSpPr>
        <p:spPr>
          <a:xfrm>
            <a:off x="8748046" y="436352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lónɡ</a:t>
            </a:r>
            <a:endParaRPr lang="en-US" altLang="zh-CN" sz="2400" dirty="0"/>
          </a:p>
        </p:txBody>
      </p:sp>
      <p:sp>
        <p:nvSpPr>
          <p:cNvPr id="11" name="QB_5_AN.9_1#217536719.bracket?vcp=1&amp;pid=2384f5fbe&amp;color=0,0,0&amp;vpa=7&amp;vtp=1&amp;bbb=1"/>
          <p:cNvSpPr/>
          <p:nvPr/>
        </p:nvSpPr>
        <p:spPr>
          <a:xfrm>
            <a:off x="1674781" y="4900740"/>
            <a:ext cx="98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shènɡ</a:t>
            </a:r>
            <a:endParaRPr lang="en-US" altLang="zh-CN" sz="2400" dirty="0"/>
          </a:p>
        </p:txBody>
      </p:sp>
      <p:sp>
        <p:nvSpPr>
          <p:cNvPr id="12" name="QB_5_AN.10_1#217536719.bracket?vcp=1&amp;pid=2384f5fbe&amp;color=0,0,0&amp;vpa=8&amp;vtp=1&amp;bbb=1"/>
          <p:cNvSpPr/>
          <p:nvPr/>
        </p:nvSpPr>
        <p:spPr>
          <a:xfrm>
            <a:off x="4988846" y="490074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lì</a:t>
            </a:r>
            <a:endParaRPr lang="en-US" altLang="zh-CN" sz="2400" dirty="0"/>
          </a:p>
        </p:txBody>
      </p:sp>
      <p:sp>
        <p:nvSpPr>
          <p:cNvPr id="13" name="QM_4_BD.1_4#2384f5fbe?colgroup=9,23&amp;vcp=1&amp;pid=83b11940c&amp;color=0,0,0&amp;vtp=1&amp;bt=1&amp;bbb=1&amp;hb=1&amp;zzd= 2">
            <a:extLst>
              <a:ext uri="{FF2B5EF4-FFF2-40B4-BE49-F238E27FC236}">
                <a16:creationId xmlns:a16="http://schemas.microsoft.com/office/drawing/2014/main" id="{FB102A2E-DC70-B835-0F5F-ED4795102D04}"/>
              </a:ext>
            </a:extLst>
          </p:cNvPr>
          <p:cNvSpPr/>
          <p:nvPr/>
        </p:nvSpPr>
        <p:spPr>
          <a:xfrm>
            <a:off x="5639458" y="254063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M_4_BD.1_4#2384f5fbe?colgroup=9,23&amp;vcp=1&amp;pid=83b11940c&amp;color=0,0,0&amp;vtp=1&amp;bt=1&amp;bbb=1&amp;hb=1&amp;zzd= 2">
            <a:extLst>
              <a:ext uri="{FF2B5EF4-FFF2-40B4-BE49-F238E27FC236}">
                <a16:creationId xmlns:a16="http://schemas.microsoft.com/office/drawing/2014/main" id="{2DDAE810-2229-1CAD-5E09-5F82B2F2A903}"/>
              </a:ext>
            </a:extLst>
          </p:cNvPr>
          <p:cNvSpPr/>
          <p:nvPr/>
        </p:nvSpPr>
        <p:spPr>
          <a:xfrm>
            <a:off x="8077858" y="254063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2_1#217536719?sp=1&amp;vcp=1&amp;pid=2384f5fbe&amp;color=0,0,0&amp;vtp=1&amp;bbb=1&amp;zzd= 3">
            <a:extLst>
              <a:ext uri="{FF2B5EF4-FFF2-40B4-BE49-F238E27FC236}">
                <a16:creationId xmlns:a16="http://schemas.microsoft.com/office/drawing/2014/main" id="{63E33F62-4F5F-4085-F126-2C93AD7E1D7F}"/>
              </a:ext>
            </a:extLst>
          </p:cNvPr>
          <p:cNvSpPr/>
          <p:nvPr/>
        </p:nvSpPr>
        <p:spPr>
          <a:xfrm>
            <a:off x="1334294" y="4366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2_1#217536719?sp=1&amp;vcp=1&amp;pid=2384f5fbe&amp;color=0,0,0&amp;vtp=1&amp;bbb=1&amp;zzd= 3">
            <a:extLst>
              <a:ext uri="{FF2B5EF4-FFF2-40B4-BE49-F238E27FC236}">
                <a16:creationId xmlns:a16="http://schemas.microsoft.com/office/drawing/2014/main" id="{7AB5D89E-6845-F43A-0DC6-C17769F4A530}"/>
              </a:ext>
            </a:extLst>
          </p:cNvPr>
          <p:cNvSpPr/>
          <p:nvPr/>
        </p:nvSpPr>
        <p:spPr>
          <a:xfrm>
            <a:off x="4343559" y="4366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2_1#217536719?sp=1&amp;vcp=1&amp;pid=2384f5fbe&amp;color=0,0,0&amp;vtp=1&amp;bbb=1&amp;zzd= 3">
            <a:extLst>
              <a:ext uri="{FF2B5EF4-FFF2-40B4-BE49-F238E27FC236}">
                <a16:creationId xmlns:a16="http://schemas.microsoft.com/office/drawing/2014/main" id="{E953EC2F-4857-DAD4-BC20-CAB3488D8902}"/>
              </a:ext>
            </a:extLst>
          </p:cNvPr>
          <p:cNvSpPr/>
          <p:nvPr/>
        </p:nvSpPr>
        <p:spPr>
          <a:xfrm>
            <a:off x="7797959" y="4366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2_1#217536719?sp=1&amp;vcp=1&amp;pid=2384f5fbe&amp;color=0,0,0&amp;vtp=1&amp;bbb=1&amp;zzd= 5">
            <a:extLst>
              <a:ext uri="{FF2B5EF4-FFF2-40B4-BE49-F238E27FC236}">
                <a16:creationId xmlns:a16="http://schemas.microsoft.com/office/drawing/2014/main" id="{2A483816-345D-9E31-433A-D27D5047F890}"/>
              </a:ext>
            </a:extLst>
          </p:cNvPr>
          <p:cNvSpPr/>
          <p:nvPr/>
        </p:nvSpPr>
        <p:spPr>
          <a:xfrm>
            <a:off x="1334294" y="49248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2_1#217536719?sp=1&amp;vcp=1&amp;pid=2384f5fbe&amp;color=0,0,0&amp;vtp=1&amp;bbb=1&amp;zzd= 5">
            <a:extLst>
              <a:ext uri="{FF2B5EF4-FFF2-40B4-BE49-F238E27FC236}">
                <a16:creationId xmlns:a16="http://schemas.microsoft.com/office/drawing/2014/main" id="{BDCAD6D6-4B11-A158-27B8-4A5BF86ADB2C}"/>
              </a:ext>
            </a:extLst>
          </p:cNvPr>
          <p:cNvSpPr/>
          <p:nvPr/>
        </p:nvSpPr>
        <p:spPr>
          <a:xfrm>
            <a:off x="4648359" y="49248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2_1#217536719?sp=1&amp;vcp=1&amp;pid=2384f5fbe&amp;color=0,0,0&amp;vtp=1&amp;bbb=1&amp;zzd= 5">
            <a:extLst>
              <a:ext uri="{FF2B5EF4-FFF2-40B4-BE49-F238E27FC236}">
                <a16:creationId xmlns:a16="http://schemas.microsoft.com/office/drawing/2014/main" id="{0730961C-24B4-D4B5-94E5-8609192F94EC}"/>
              </a:ext>
            </a:extLst>
          </p:cNvPr>
          <p:cNvSpPr/>
          <p:nvPr/>
        </p:nvSpPr>
        <p:spPr>
          <a:xfrm>
            <a:off x="8102759" y="49248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5_BD.2_1#217536719?sp=1&amp;vcp=1&amp;pid=2384f5fbe&amp;color=0,0,0&amp;vtp=1&amp;bbb=1&amp;zzd= 7">
            <a:extLst>
              <a:ext uri="{FF2B5EF4-FFF2-40B4-BE49-F238E27FC236}">
                <a16:creationId xmlns:a16="http://schemas.microsoft.com/office/drawing/2014/main" id="{F72E7CF3-C4A6-6223-28CF-1445D357550B}"/>
              </a:ext>
            </a:extLst>
          </p:cNvPr>
          <p:cNvSpPr/>
          <p:nvPr/>
        </p:nvSpPr>
        <p:spPr>
          <a:xfrm>
            <a:off x="1334294" y="54121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5_BD.2_1#217536719?sp=1&amp;vcp=1&amp;pid=2384f5fbe&amp;color=0,0,0&amp;vtp=1&amp;bbb=1&amp;zzd= 7">
            <a:extLst>
              <a:ext uri="{FF2B5EF4-FFF2-40B4-BE49-F238E27FC236}">
                <a16:creationId xmlns:a16="http://schemas.microsoft.com/office/drawing/2014/main" id="{DA82B25C-928F-2B30-431C-39D103C487A1}"/>
              </a:ext>
            </a:extLst>
          </p:cNvPr>
          <p:cNvSpPr/>
          <p:nvPr/>
        </p:nvSpPr>
        <p:spPr>
          <a:xfrm>
            <a:off x="4648359" y="54121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2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_1#9501eea10?vcp=1&amp;pid=2384f5fbe&amp;color=0,0,0&amp;mp=1&amp;vtp=1&amp;bt=1&amp;bbb=1&amp;hb=1"/>
          <p:cNvSpPr/>
          <p:nvPr/>
        </p:nvSpPr>
        <p:spPr>
          <a:xfrm>
            <a:off x="896112" y="20861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2.文文收到的名片中有一些汉字被拼音代替了，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请帮他在括号中写出来吧。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7分）</a:t>
            </a:r>
            <a:endParaRPr lang="en-US" altLang="zh-CN" sz="2400" dirty="0"/>
          </a:p>
        </p:txBody>
      </p:sp>
      <p:sp>
        <p:nvSpPr>
          <p:cNvPr id="3" name="QO_5_AN.12_1#9501eea10?vcp=1&amp;pid=2384f5fbe&amp;color=0,0,0&amp;vtp=1&amp;bbb=1"/>
          <p:cNvSpPr/>
          <p:nvPr/>
        </p:nvSpPr>
        <p:spPr>
          <a:xfrm>
            <a:off x="896112" y="3183191"/>
            <a:ext cx="158720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欧洲 社会 匠 设计</a:t>
            </a:r>
            <a:endParaRPr lang="en-US" altLang="zh-CN" sz="2400" dirty="0"/>
          </a:p>
        </p:txBody>
      </p:sp>
      <p:sp>
        <p:nvSpPr>
          <p:cNvPr id="4" name="QB_5_BD.13_1#bc7c66912?vcp=1&amp;pid=2384f5fbe&amp;color=0,0,0&amp;vtp=1&amp;bbb=1&amp;hb=1"/>
          <p:cNvSpPr/>
          <p:nvPr/>
        </p:nvSpPr>
        <p:spPr>
          <a:xfrm>
            <a:off x="896112" y="37245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3.为方便同学们认识名片三中“这幅名扬中外的画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”，请你帮文文写出这幅画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的名字：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5" name="QB_5_AN.14_1#bc7c66912.blank?vcp=1&amp;pid=2384f5fbe&amp;color=0,0,0&amp;vpa=9&amp;vtp=1&amp;bbb=1"/>
          <p:cNvSpPr/>
          <p:nvPr/>
        </p:nvSpPr>
        <p:spPr>
          <a:xfrm>
            <a:off x="2131981" y="423379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清明上河图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de55a2d3e?sp=1&amp;vcp=1&amp;vopoq=1&amp;pid=2384f5fbe&amp;color=0,0,0&amp;vtp=1&amp;bt=1&amp;bbb=1&amp;hb=1"/>
          <p:cNvSpPr/>
          <p:nvPr/>
        </p:nvSpPr>
        <p:spPr>
          <a:xfrm>
            <a:off x="896112" y="15192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4.文文还想考一考大家。造纸术是中国的四大发明之一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，下列句子排序正确的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16_1#de55a2d3e.bracket?vcp=1&amp;vopoq=1&amp;pid=2384f5fbe&amp;color=0,0,0&amp;vpa=10&amp;vtp=1"/>
          <p:cNvSpPr/>
          <p:nvPr/>
        </p:nvSpPr>
        <p:spPr>
          <a:xfrm>
            <a:off x="2131981" y="206657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15_2#de55a2d3e?vcp=1&amp;vopoq=1&amp;pid=2384f5fbe&amp;color=0,0,0&amp;vtp=1&amp;bbb=1"/>
          <p:cNvSpPr/>
          <p:nvPr/>
        </p:nvSpPr>
        <p:spPr>
          <a:xfrm>
            <a:off x="896112" y="26229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①西汉时期，人们已经懂得用麻来造纸。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早在几千年前，我们的祖先就创造了文字，但那时候没有纸。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东汉时期，蔡伦吸收了人们长期积累的经验，改进了造纸术。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后来，造纸术传到了全世界，极大地促进了文化的发展。</a:t>
            </a:r>
            <a:endParaRPr lang="en-US" altLang="zh-CN" sz="2400" dirty="0"/>
          </a:p>
        </p:txBody>
      </p:sp>
      <p:sp>
        <p:nvSpPr>
          <p:cNvPr id="5" name="QC_5_BD.15_3#de55a2d3e.choices?vcp=1&amp;vopoq=1&amp;pid=2384f5fbe&amp;color=0,0,0&amp;vtp=1&amp;bbb=1"/>
          <p:cNvSpPr/>
          <p:nvPr/>
        </p:nvSpPr>
        <p:spPr>
          <a:xfrm>
            <a:off x="896112" y="48133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.②③④①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B.②①③④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C.②④①③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.②③①④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acc9a36d?vcp=1&amp;pid=8c498e5b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活动二：“传统文化之星”挑战赛</a:t>
            </a:r>
            <a:endParaRPr lang="en-US" altLang="zh-CN" sz="3000" dirty="0"/>
          </a:p>
        </p:txBody>
      </p:sp>
      <p:sp>
        <p:nvSpPr>
          <p:cNvPr id="3" name="C_3_BD#98a2f8c83?vcp=1&amp;pid=9acc9a36d&amp;color=0,0,0&amp;vtp=1&amp;bb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二、典典正在准备挑战赛答题的资料，我们一起来帮助他吧。（20分）</a:t>
            </a:r>
            <a:endParaRPr lang="en-US" altLang="zh-CN" sz="2800" spc="-100" dirty="0"/>
          </a:p>
        </p:txBody>
      </p:sp>
      <p:sp>
        <p:nvSpPr>
          <p:cNvPr id="4" name="QO_4_BD.17_1#edacfb686?vcp=1&amp;pid=98a2f8c83&amp;color=0,0,0&amp;vtp=1&amp;bbb=1&amp;hb=1"/>
          <p:cNvSpPr/>
          <p:nvPr/>
        </p:nvSpPr>
        <p:spPr>
          <a:xfrm>
            <a:off x="896112" y="183623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1.下面是典典准备的“传统文化之星”挑战赛古诗类题目，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你能挑战成功吗？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10分）</a:t>
            </a:r>
            <a:endParaRPr lang="en-US" altLang="zh-CN" sz="2400" dirty="0"/>
          </a:p>
        </p:txBody>
      </p:sp>
      <p:sp>
        <p:nvSpPr>
          <p:cNvPr id="5" name="QB_5_BD.18_1#acdf2594b?vcp=1&amp;pid=edacfb686&amp;color=0,0,0&amp;vtp=1&amp;bbb=1&amp;hb=1"/>
          <p:cNvSpPr/>
          <p:nvPr/>
        </p:nvSpPr>
        <p:spPr>
          <a:xfrm>
            <a:off x="896112" y="293897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（1）《九月九日忆山东兄弟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》的作者是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已成为表达游子过节思亲的千古名句。</a:t>
            </a:r>
            <a:endParaRPr lang="en-US" altLang="zh-CN" sz="2400" dirty="0"/>
          </a:p>
        </p:txBody>
      </p:sp>
      <p:sp>
        <p:nvSpPr>
          <p:cNvPr id="6" name="QB_5_AN.19_1#acdf2594b.blank?vcp=1&amp;pid=edacfb686&amp;color=0,0,0&amp;vpa=11&amp;vtp=1&amp;bbb=1"/>
          <p:cNvSpPr/>
          <p:nvPr/>
        </p:nvSpPr>
        <p:spPr>
          <a:xfrm>
            <a:off x="6246780" y="291103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王维</a:t>
            </a:r>
            <a:endParaRPr lang="en-US" altLang="zh-CN" sz="2400" dirty="0"/>
          </a:p>
        </p:txBody>
      </p:sp>
      <p:sp>
        <p:nvSpPr>
          <p:cNvPr id="7" name="QB_5_AN.20_1#acdf2594b.blank?vcp=1&amp;pid=edacfb686&amp;color=0,0,0&amp;vpa=12&amp;vtp=1&amp;bbb=1"/>
          <p:cNvSpPr/>
          <p:nvPr/>
        </p:nvSpPr>
        <p:spPr>
          <a:xfrm>
            <a:off x="8532781" y="291103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独在异乡为异客</a:t>
            </a:r>
            <a:endParaRPr lang="en-US" altLang="zh-CN" sz="2400" dirty="0"/>
          </a:p>
        </p:txBody>
      </p:sp>
      <p:sp>
        <p:nvSpPr>
          <p:cNvPr id="8" name="QB_5_AN.21_1#acdf2594b.blank?vcp=1&amp;pid=edacfb686&amp;color=0,0,0&amp;vpa=13&amp;vtp=1&amp;bbb=1"/>
          <p:cNvSpPr/>
          <p:nvPr/>
        </p:nvSpPr>
        <p:spPr>
          <a:xfrm>
            <a:off x="912780" y="344824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每逢佳节倍思亲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997</Words>
  <Application>Microsoft Office PowerPoint</Application>
  <PresentationFormat>宽屏</PresentationFormat>
  <Paragraphs>207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2025-01-21T15:08:34Z</dcterms:created>
  <dcterms:modified xsi:type="dcterms:W3CDTF">2025-01-22T00:19:20Z</dcterms:modified>
  <cp:category/>
  <cp:contentStatus/>
</cp:coreProperties>
</file>