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8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97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dd77ef51?vcp=1&amp;pid=6313f5946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活动二 【寻奇妙夏阳】</a:t>
            </a:r>
            <a:endParaRPr lang="en-US" altLang="zh-CN" sz="3000" dirty="0"/>
          </a:p>
        </p:txBody>
      </p:sp>
      <p:sp>
        <p:nvSpPr>
          <p:cNvPr id="3" name="QM_3_BD.22_1#c2c7a6e85?vcp=1&amp;pid=edd77ef51&amp;color=0,0,0&amp;vtp=1&amp;bbb=1&amp;hb=1"/>
          <p:cNvSpPr/>
          <p:nvPr/>
        </p:nvSpPr>
        <p:spPr>
          <a:xfrm>
            <a:off x="896112" y="1356868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在“自然之趣”系列活动中，丁丁搜集了一份关于二十四节气中夏至的资料。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夏至是夏天的第四个节气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。此时，杏子熟，稻花开，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蝉鸣林语间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，荷花别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样红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夏至也是一年中北半球的白天最长、物体影子最短的时候。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这天以后，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北半球的白天将渐渐缩短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俗话说：“冬至饺子夏至面。”“吃过夏至面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短一线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。”夏至吃面是很多地区的习俗，北方多为打卤面、炸酱面、凉面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方则有阳春面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、干汤面、肉丝面等。因为夏至新麦已收获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，吃面也有尝新的意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。在这个重要的日子，无论有多忙碌，记得吃上一碗“夏至面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”。你不仅能感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受到这碗面滋味的醇香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，也能体会文化的传承。</a:t>
            </a:r>
            <a:endParaRPr lang="en-US" altLang="zh-CN" sz="2400" dirty="0"/>
          </a:p>
        </p:txBody>
      </p:sp>
      <p:sp>
        <p:nvSpPr>
          <p:cNvPr id="4" name="QM_3_BD.22_1#c2c7a6e85?vcp=1&amp;pid=edd77ef51&amp;color=0,0,0&amp;vtp=1&amp;bbb=1&amp;hb=1&amp;zzd= 9">
            <a:extLst>
              <a:ext uri="{FF2B5EF4-FFF2-40B4-BE49-F238E27FC236}">
                <a16:creationId xmlns:a16="http://schemas.microsoft.com/office/drawing/2014/main" id="{4532AC6C-0949-E384-C6EB-CF498F39B3BC}"/>
              </a:ext>
            </a:extLst>
          </p:cNvPr>
          <p:cNvSpPr/>
          <p:nvPr/>
        </p:nvSpPr>
        <p:spPr>
          <a:xfrm>
            <a:off x="2553494" y="57684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22_1#c2c7a6e85?vcp=1&amp;pid=edd77ef51&amp;color=0,0,0&amp;vtp=1&amp;bbb=1&amp;hb=1&amp;zzd= 9">
            <a:extLst>
              <a:ext uri="{FF2B5EF4-FFF2-40B4-BE49-F238E27FC236}">
                <a16:creationId xmlns:a16="http://schemas.microsoft.com/office/drawing/2014/main" id="{C5942A1F-6DF3-F792-E969-78042A3940D8}"/>
              </a:ext>
            </a:extLst>
          </p:cNvPr>
          <p:cNvSpPr/>
          <p:nvPr/>
        </p:nvSpPr>
        <p:spPr>
          <a:xfrm>
            <a:off x="2858294" y="57684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d042cf8e8?vcp=1&amp;pid=c2c7a6e85&amp;color=0,0,0&amp;vtp=1&amp;bt=1&amp;bbb=1&amp;hb=1"/>
          <p:cNvSpPr/>
          <p:nvPr/>
        </p:nvSpPr>
        <p:spPr>
          <a:xfrm>
            <a:off x="896112" y="9751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.上述资料向我们介绍了二十四节气中的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节气，是夏季的第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个节气。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4_AN.24_1#d042cf8e8.blank?vcp=1&amp;pid=c2c7a6e85&amp;color=0,0,0&amp;vpa=10&amp;vtp=1&amp;bbb=1"/>
          <p:cNvSpPr/>
          <p:nvPr/>
        </p:nvSpPr>
        <p:spPr>
          <a:xfrm>
            <a:off x="6399181" y="9471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夏至</a:t>
            </a:r>
            <a:endParaRPr lang="en-US" altLang="zh-CN" sz="2400" dirty="0"/>
          </a:p>
        </p:txBody>
      </p:sp>
      <p:sp>
        <p:nvSpPr>
          <p:cNvPr id="4" name="QB_4_AN.25_1#d042cf8e8.blank?vcp=1&amp;pid=c2c7a6e85&amp;color=0,0,0&amp;vpa=11&amp;vtp=1"/>
          <p:cNvSpPr/>
          <p:nvPr/>
        </p:nvSpPr>
        <p:spPr>
          <a:xfrm>
            <a:off x="9751981" y="9471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</a:t>
            </a:r>
            <a:endParaRPr lang="en-US" altLang="zh-CN" sz="2400" dirty="0"/>
          </a:p>
        </p:txBody>
      </p:sp>
      <p:sp>
        <p:nvSpPr>
          <p:cNvPr id="5" name="QB_4_BD.26_1#d7081f4be?sp=1&amp;vcp=1&amp;pid=c2c7a6e85&amp;color=0,0,0&amp;vtp=1&amp;bbb=1"/>
          <p:cNvSpPr/>
          <p:nvPr/>
        </p:nvSpPr>
        <p:spPr>
          <a:xfrm>
            <a:off x="896112" y="20834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10.读资料中的画线句子，你想到了怎样的画面？写一写。（2分）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2400" dirty="0"/>
          </a:p>
        </p:txBody>
      </p:sp>
      <p:sp>
        <p:nvSpPr>
          <p:cNvPr id="6" name="QB_4_AN.27_1#d7081f4be.blank?vcp=1&amp;pid=c2c7a6e85&amp;color=0,0,0&amp;vpa=12&amp;vtp=1&amp;bbb=1"/>
          <p:cNvSpPr/>
          <p:nvPr/>
        </p:nvSpPr>
        <p:spPr>
          <a:xfrm>
            <a:off x="938180" y="2592704"/>
            <a:ext cx="936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【示例】夏天的树林里传来一阵阵蝉鸣，池塘里的荷花格外的红艳。</a:t>
            </a:r>
            <a:endParaRPr lang="en-US" altLang="zh-CN" sz="2400" dirty="0"/>
          </a:p>
        </p:txBody>
      </p:sp>
      <p:sp>
        <p:nvSpPr>
          <p:cNvPr id="7" name="QB_4_BD.28_1#ea25746ef?sp=1&amp;vcp=1&amp;pid=c2c7a6e85&amp;color=0,0,0&amp;vtp=1&amp;bbb=1&amp;hb=1"/>
          <p:cNvSpPr/>
          <p:nvPr/>
        </p:nvSpPr>
        <p:spPr>
          <a:xfrm>
            <a:off x="896112" y="318706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“你不仅能感受到这碗面滋味的醇香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，也能体会文化的传承”中的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表达的意思相同的一句是(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这盘菜的滋味不错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听了这话，心里真不是滋味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挨饿的滋味不好受</a:t>
            </a:r>
            <a:endParaRPr lang="en-US" altLang="zh-CN" sz="2400" dirty="0"/>
          </a:p>
        </p:txBody>
      </p:sp>
      <p:sp>
        <p:nvSpPr>
          <p:cNvPr id="8" name="QB_4_AN.29_1#ea25746ef.bracket?vcp=1&amp;pid=c2c7a6e85&amp;color=0,0,0&amp;vpa=13&amp;vtp=1"/>
          <p:cNvSpPr/>
          <p:nvPr/>
        </p:nvSpPr>
        <p:spPr>
          <a:xfrm>
            <a:off x="5027580" y="37560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4_BD.28_1#ea25746ef?sp=1&amp;vcp=1&amp;pid=c2c7a6e85&amp;color=0,0,0&amp;vtp=1&amp;bbb=1&amp;hb=1&amp;zzd= 1">
            <a:extLst>
              <a:ext uri="{FF2B5EF4-FFF2-40B4-BE49-F238E27FC236}">
                <a16:creationId xmlns:a16="http://schemas.microsoft.com/office/drawing/2014/main" id="{BCD2B6B9-A839-D1D9-9D35-26E89285CEDF}"/>
              </a:ext>
            </a:extLst>
          </p:cNvPr>
          <p:cNvSpPr/>
          <p:nvPr/>
        </p:nvSpPr>
        <p:spPr>
          <a:xfrm>
            <a:off x="5144294" y="37585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8_1#ea25746ef?sp=1&amp;vcp=1&amp;pid=c2c7a6e85&amp;color=0,0,0&amp;vtp=1&amp;bbb=1&amp;hb=1&amp;zzd= 1">
            <a:extLst>
              <a:ext uri="{FF2B5EF4-FFF2-40B4-BE49-F238E27FC236}">
                <a16:creationId xmlns:a16="http://schemas.microsoft.com/office/drawing/2014/main" id="{DE530245-C14A-7274-C820-A310BC81B3F9}"/>
              </a:ext>
            </a:extLst>
          </p:cNvPr>
          <p:cNvSpPr/>
          <p:nvPr/>
        </p:nvSpPr>
        <p:spPr>
          <a:xfrm>
            <a:off x="5449094" y="37585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ab9f6fe62?sp=1&amp;vcp=1&amp;pid=c2c7a6e85&amp;color=0,0,0&amp;vtp=1&amp;bt=1&amp;bbb=1"/>
          <p:cNvSpPr/>
          <p:nvPr/>
        </p:nvSpPr>
        <p:spPr>
          <a:xfrm>
            <a:off x="896112" y="124307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12.下面是丁丁对“夏至”的认识，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正确的一项是(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“夏至”是二十四节气之一，是一年中一天时间最长的日子。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“夏至”是夏天到来的意思，它与“冬至”相对。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夏至当天，南方和北方都有吃面的习俗，有尝新的意思。</a:t>
            </a:r>
            <a:endParaRPr lang="en-US" altLang="zh-CN" sz="2400" dirty="0"/>
          </a:p>
        </p:txBody>
      </p:sp>
      <p:sp>
        <p:nvSpPr>
          <p:cNvPr id="3" name="QB_4_AN.31_1#ab9f6fe62.bracket?vcp=1&amp;pid=c2c7a6e85&amp;color=0,0,0&amp;vpa=14&amp;vtp=1"/>
          <p:cNvSpPr/>
          <p:nvPr/>
        </p:nvSpPr>
        <p:spPr>
          <a:xfrm>
            <a:off x="7618381" y="12532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4_AS.32_1#ab9f6fe62?vcp=1&amp;pid=c2c7a6e85&amp;color=0,0,0&amp;vtp=1&amp;bbb=1&amp;hb=1"/>
          <p:cNvSpPr/>
          <p:nvPr/>
        </p:nvSpPr>
        <p:spPr>
          <a:xfrm>
            <a:off x="896112" y="344487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本题考查理解材料。根据资料中的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“夏至也是一年中北半球的白天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、物体影子最短的时候”可知，夏至不是一年中一天时间最长的日子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错误。根据“夏至是夏天的第四个节气”可知，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夏至不是夏天到来的意思，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“至”是“最”的意思。故②错误。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32ef8ff69?sp=1&amp;vcp=1&amp;pid=c2c7a6e85&amp;color=0,0,0&amp;vtp=1&amp;bt=1&amp;bbb=1"/>
          <p:cNvSpPr/>
          <p:nvPr/>
        </p:nvSpPr>
        <p:spPr>
          <a:xfrm>
            <a:off x="896112" y="179171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13.下面是丁丁找到的诗句，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其中描写夏季景象的一项是(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蒌蒿满地芦芽短，正是河豚欲上时。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梅子黄时日日晴，小溪泛尽却山行。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春潮带雨晚来急，野渡无人舟自横。</a:t>
            </a:r>
            <a:endParaRPr lang="en-US" altLang="zh-CN" sz="2400" dirty="0"/>
          </a:p>
        </p:txBody>
      </p:sp>
      <p:sp>
        <p:nvSpPr>
          <p:cNvPr id="3" name="QB_4_AN.34_1#32ef8ff69.bracket?vcp=1&amp;pid=c2c7a6e85&amp;color=0,0,0&amp;vpa=15&amp;vtp=1"/>
          <p:cNvSpPr/>
          <p:nvPr/>
        </p:nvSpPr>
        <p:spPr>
          <a:xfrm>
            <a:off x="8532781" y="18018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4_AS.35_1#32ef8ff69?vcp=1&amp;pid=c2c7a6e85&amp;color=0,0,0&amp;vtp=1&amp;bbb=1&amp;hb=1"/>
          <p:cNvSpPr/>
          <p:nvPr/>
        </p:nvSpPr>
        <p:spPr>
          <a:xfrm>
            <a:off x="896112" y="39935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本题考查理解诗句。②中的“梅子黄时”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描写的是江南的初夏季节，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②正确。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b1221c18d?sp=1&amp;vcp=1&amp;pid=c2c7a6e85&amp;color=0,0,0&amp;vtp=1&amp;bt=1&amp;bbb=1&amp;hb=1"/>
          <p:cNvSpPr/>
          <p:nvPr/>
        </p:nvSpPr>
        <p:spPr>
          <a:xfrm>
            <a:off x="896112" y="900000"/>
            <a:ext cx="10387584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14.丁丁从资料中知道夏至时北半球的物体影子最短，他想要做个实验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他认为(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兵来将挡，水来土掩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近朱者赤，近墨者黑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眼见为实，耳听为虚</a:t>
            </a:r>
            <a:endParaRPr lang="en-US" altLang="zh-CN" sz="2400" dirty="0"/>
          </a:p>
        </p:txBody>
      </p:sp>
      <p:sp>
        <p:nvSpPr>
          <p:cNvPr id="3" name="QB_4_AN.37_1#b1221c18d.bracket?vcp=1&amp;pid=c2c7a6e85&amp;color=0,0,0&amp;vpa=16&amp;vtp=1"/>
          <p:cNvSpPr/>
          <p:nvPr/>
        </p:nvSpPr>
        <p:spPr>
          <a:xfrm>
            <a:off x="1979581" y="14185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4_AS.38_1#b1221c18d?vcp=1&amp;pid=c2c7a6e85&amp;color=0,0,0&amp;vtp=1&amp;bbb=1&amp;hb=1"/>
          <p:cNvSpPr/>
          <p:nvPr/>
        </p:nvSpPr>
        <p:spPr>
          <a:xfrm>
            <a:off x="896112" y="3389199"/>
            <a:ext cx="10387584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本题考查理解俗语。“兵来将挡，水来土掩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”比喻不管对方使用什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么计策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、手段，都有办法对付。也比喻针对具体情况要采取相应对策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。“近朱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者赤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，近墨者黑”比喻接近好人使人变好，接近坏人使人变坏。“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眼见为实，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耳听为虚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”指耳朵听到的不如眼睛看到的，亲受感受比传闻可靠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根据语境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9e3288558?sp=1&amp;vcp=1&amp;pid=c2c7a6e85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15.读资料，联系上下文，说说“吃过夏至面，一天短一线”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这句话的意思。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400" dirty="0"/>
          </a:p>
        </p:txBody>
      </p:sp>
      <p:sp>
        <p:nvSpPr>
          <p:cNvPr id="3" name="QB_4_AN.40_1#9e3288558.blank?vcp=1&amp;pid=c2c7a6e85&amp;color=0,0,0&amp;vpa=17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夏至是一年中北半球的白天最长、物体影子最短的时候。夏至以后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，北半球的白天将渐渐缩短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cf4d0a03?vcp=1&amp;pid=6313f5946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活动三 【阅自然之谜】</a:t>
            </a:r>
            <a:endParaRPr lang="en-US" altLang="zh-CN" sz="3000" dirty="0"/>
          </a:p>
        </p:txBody>
      </p:sp>
      <p:sp>
        <p:nvSpPr>
          <p:cNvPr id="3" name="QM_3_BD.41_1#a242be756?vcp=1&amp;pid=7cf4d0a03&amp;color=0,0,0&amp;vtp=1&amp;bbb=1&amp;hb=1"/>
          <p:cNvSpPr/>
          <p:nvPr/>
        </p:nvSpPr>
        <p:spPr>
          <a:xfrm>
            <a:off x="896112" y="1356868"/>
            <a:ext cx="10387584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在“自然之趣”系列活动中，丁丁为同学们分享了两篇有趣的短文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，快来读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一读吧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一）槐乡五月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黎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五月，洋槐开花了。山山洼洼，坡坡岗岗，似瑞雪初降，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一片白茫茫。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有的槐花抱在一起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，远看像玉雕的圆球；有的槐花一条一条地挂满枝头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，近看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如维吾尔族姑娘披散在肩头上的小辫儿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“嗡嗡嗡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”小蜜蜂飞来了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，采走了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香的粉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，酿出了甜的蜜。“啪啪啪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”孩子们跑来了，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篮儿挎走白生生的槐花，</a:t>
            </a: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1_1#a242be756?vcp=1&amp;pid=7cf4d0a03&amp;color=0,0,0&amp;vtp=1&amp;bbb=1&amp;hb=1">
            <a:extLst>
              <a:ext uri="{FF2B5EF4-FFF2-40B4-BE49-F238E27FC236}">
                <a16:creationId xmlns:a16="http://schemas.microsoft.com/office/drawing/2014/main" id="{27E40BDB-3ACD-EBEF-0588-D4A152BEBD96}"/>
              </a:ext>
            </a:extLst>
          </p:cNvPr>
          <p:cNvSpPr/>
          <p:nvPr/>
        </p:nvSpPr>
        <p:spPr>
          <a:xfrm>
            <a:off x="896112" y="94742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心里装着喜盈盈的满足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。中午，桌上就摆出了香喷喷的槐花饭，清香、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醇香、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浓香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这时候，连风打的旋儿都香气扑鼻，整个槐乡都浸在香海中了。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在洋槐开花的季节，只要哪位小朋友走进槐乡，他呀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，准会被香气熏醉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，傻乎乎地卧在槐树下不想回家。好客的槐乡孩子就会把他拉到家中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，请他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美美地吃上一顿槐花饭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。槐花饭是用大米拌槐花蒸的。吃咸的，浇上麻油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、陈醋；吃甜的，撒上炒芝麻、拌上槐花蜜。小朋友临走时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，槐乡的孩子还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会送他一大包蒸过晒干的槐花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，外加一小罐清亮清亮的槐花新蜜。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五月，洋槐开花了。槐乡的小姑娘变得更俊俏了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，她们的衣襟上别着槐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，发辫上戴着槐花，她们飘到哪里，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哪里就会有一阵清香。</a:t>
            </a:r>
          </a:p>
          <a:p>
            <a:pPr latinLnBrk="1"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7" name="QM_3_BD.41_1#a242be756?vcp=1&amp;pid=7cf4d0a03&amp;color=0,0,0&amp;vtp=1&amp;bbb=1&amp;hb=1&amp;zzd= 4">
            <a:extLst>
              <a:ext uri="{FF2B5EF4-FFF2-40B4-BE49-F238E27FC236}">
                <a16:creationId xmlns:a16="http://schemas.microsoft.com/office/drawing/2014/main" id="{FF3E9774-1530-38D3-4DF6-09C9E62084C7}"/>
              </a:ext>
            </a:extLst>
          </p:cNvPr>
          <p:cNvSpPr/>
          <p:nvPr/>
        </p:nvSpPr>
        <p:spPr>
          <a:xfrm>
            <a:off x="10783094" y="26365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41_1#a242be756?vcp=1&amp;pid=7cf4d0a03&amp;color=0,0,0&amp;vtp=1&amp;bbb=1&amp;hb=1&amp;zzd= 4">
            <a:extLst>
              <a:ext uri="{FF2B5EF4-FFF2-40B4-BE49-F238E27FC236}">
                <a16:creationId xmlns:a16="http://schemas.microsoft.com/office/drawing/2014/main" id="{928636E6-1406-CCC6-7F18-3C9F026F5B87}"/>
              </a:ext>
            </a:extLst>
          </p:cNvPr>
          <p:cNvSpPr/>
          <p:nvPr/>
        </p:nvSpPr>
        <p:spPr>
          <a:xfrm>
            <a:off x="11087894" y="26365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348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1_1#a242be756?vcp=1&amp;pid=7cf4d0a03&amp;color=0,0,0&amp;vtp=1&amp;bbb=1&amp;hb=1">
            <a:extLst>
              <a:ext uri="{FF2B5EF4-FFF2-40B4-BE49-F238E27FC236}">
                <a16:creationId xmlns:a16="http://schemas.microsoft.com/office/drawing/2014/main" id="{682B00AD-43D3-0934-F33F-064024CCCDB4}"/>
              </a:ext>
            </a:extLst>
          </p:cNvPr>
          <p:cNvSpPr/>
          <p:nvPr/>
        </p:nvSpPr>
        <p:spPr>
          <a:xfrm>
            <a:off x="896112" y="207306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小小子呢，衣裤的口袋里装的是槐花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，手上拿的还是槐花。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他们大大咧咧的，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不时就朝嘴里塞上一把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，甜丝丝、香喷喷的，可真有口福呢。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五月，是槐花飘香的季节，是槐乡孩子的季节。</a:t>
            </a:r>
            <a:endParaRPr lang="en-US" altLang="zh-CN" sz="2400" dirty="0"/>
          </a:p>
        </p:txBody>
      </p:sp>
      <p:sp>
        <p:nvSpPr>
          <p:cNvPr id="3" name="QB_4_BD.42_1#5f07667a8?vcp=1&amp;pid=a242be756&amp;color=0,0,0&amp;vtp=1&amp;bbb=1&amp;hb=1">
            <a:extLst>
              <a:ext uri="{FF2B5EF4-FFF2-40B4-BE49-F238E27FC236}">
                <a16:creationId xmlns:a16="http://schemas.microsoft.com/office/drawing/2014/main" id="{1725C843-4889-FADC-0923-7FEB10AE5E9F}"/>
              </a:ext>
            </a:extLst>
          </p:cNvPr>
          <p:cNvSpPr/>
          <p:nvPr/>
        </p:nvSpPr>
        <p:spPr>
          <a:xfrm>
            <a:off x="896112" y="37096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16.第①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自然段是从槐花的数量多、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这几方面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来介绍槐花的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4" name="QB_4_AN.43_1#5f07667a8.blank?vcp=1&amp;pid=a242be756&amp;color=0,0,0&amp;vpa=18&amp;vtp=1&amp;bbb=1">
            <a:extLst>
              <a:ext uri="{FF2B5EF4-FFF2-40B4-BE49-F238E27FC236}">
                <a16:creationId xmlns:a16="http://schemas.microsoft.com/office/drawing/2014/main" id="{4062CD37-4F43-4681-6B9F-49A7BD9029E7}"/>
              </a:ext>
            </a:extLst>
          </p:cNvPr>
          <p:cNvSpPr/>
          <p:nvPr/>
        </p:nvSpPr>
        <p:spPr>
          <a:xfrm>
            <a:off x="5637180" y="368169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颜色白</a:t>
            </a:r>
            <a:endParaRPr lang="en-US" altLang="zh-CN" sz="2400" dirty="0"/>
          </a:p>
        </p:txBody>
      </p:sp>
      <p:sp>
        <p:nvSpPr>
          <p:cNvPr id="5" name="QB_4_AN.44_1#5f07667a8.blank?vcp=1&amp;pid=a242be756&amp;color=0,0,0&amp;vpa=19&amp;vtp=1&amp;bbb=1">
            <a:extLst>
              <a:ext uri="{FF2B5EF4-FFF2-40B4-BE49-F238E27FC236}">
                <a16:creationId xmlns:a16="http://schemas.microsoft.com/office/drawing/2014/main" id="{670A2B39-1598-AD47-506F-4DC1CED0B027}"/>
              </a:ext>
            </a:extLst>
          </p:cNvPr>
          <p:cNvSpPr/>
          <p:nvPr/>
        </p:nvSpPr>
        <p:spPr>
          <a:xfrm>
            <a:off x="7161181" y="368169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形状美</a:t>
            </a:r>
            <a:endParaRPr lang="en-US" altLang="zh-CN" sz="2400" dirty="0"/>
          </a:p>
        </p:txBody>
      </p:sp>
      <p:sp>
        <p:nvSpPr>
          <p:cNvPr id="6" name="QB_4_AN.45_1#5f07667a8.blank?vcp=1&amp;pid=a242be756&amp;color=0,0,0&amp;vpa=20&amp;vtp=1&amp;bbb=1">
            <a:extLst>
              <a:ext uri="{FF2B5EF4-FFF2-40B4-BE49-F238E27FC236}">
                <a16:creationId xmlns:a16="http://schemas.microsoft.com/office/drawing/2014/main" id="{91234B3F-4A38-C9AB-7D37-989C26A722CE}"/>
              </a:ext>
            </a:extLst>
          </p:cNvPr>
          <p:cNvSpPr/>
          <p:nvPr/>
        </p:nvSpPr>
        <p:spPr>
          <a:xfrm>
            <a:off x="8685181" y="368169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气味香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04002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6_1#1e04e11c0?vcp=1&amp;pid=a242be756&amp;color=0,0,0&amp;vtp=1&amp;bt=1&amp;bbb=1&amp;hb=1"/>
          <p:cNvSpPr/>
          <p:nvPr/>
        </p:nvSpPr>
        <p:spPr>
          <a:xfrm>
            <a:off x="896112" y="182981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17.第②自然段中加点词语“熏醉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1分）从“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小朋友临走时，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槐乡的孩子还会送他一大包蒸过晒干的槐花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外加一小罐清亮清亮的槐花新蜜”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这句话中你体会到了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4_AN.47_1#1e04e11c0.blank?vcp=1&amp;pid=a242be756&amp;color=0,0,0&amp;vpa=21&amp;vtp=1&amp;bbb=1&amp;hb=1"/>
          <p:cNvSpPr/>
          <p:nvPr/>
        </p:nvSpPr>
        <p:spPr>
          <a:xfrm>
            <a:off x="896112" y="180187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被某种香气熏得感到陶醉或者有醉意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。文中指槐花的香气会让人感觉醉醺醺的</a:t>
            </a:r>
            <a:endParaRPr lang="en-US" altLang="zh-CN" sz="2400" dirty="0"/>
          </a:p>
        </p:txBody>
      </p:sp>
      <p:sp>
        <p:nvSpPr>
          <p:cNvPr id="4" name="QB_4_AN.48_1#1e04e11c0.blank?vcp=1&amp;pid=a242be756&amp;color=0,0,0&amp;vpa=22&amp;vtp=1&amp;bbb=1"/>
          <p:cNvSpPr/>
          <p:nvPr/>
        </p:nvSpPr>
        <p:spPr>
          <a:xfrm>
            <a:off x="3655980" y="3456686"/>
            <a:ext cx="570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槐乡孩子的淳朴好客和对槐花的喜爱之情</a:t>
            </a:r>
            <a:endParaRPr lang="en-US" altLang="zh-CN" sz="2400" dirty="0"/>
          </a:p>
        </p:txBody>
      </p:sp>
      <p:sp>
        <p:nvSpPr>
          <p:cNvPr id="5" name="QB_4_BD.49_1#3b9b777c0?vcp=1&amp;pid=a242be756&amp;color=0,0,0&amp;vtp=1&amp;bbb=1&amp;hb=1"/>
          <p:cNvSpPr/>
          <p:nvPr/>
        </p:nvSpPr>
        <p:spPr>
          <a:xfrm>
            <a:off x="896112" y="40316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18.借助关键语句概括第③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自然段的大意：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B_4_AN.50_1#3b9b777c0.blank?vcp=1&amp;pid=a242be756&amp;color=0,0,0&amp;vpa=23&amp;vtp=1&amp;bbb=1&amp;hb=1"/>
          <p:cNvSpPr/>
          <p:nvPr/>
        </p:nvSpPr>
        <p:spPr>
          <a:xfrm>
            <a:off x="896112" y="400367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，洋槐开花了之后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，小姑娘戴槐花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，小小子吃槐花。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313f5946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郑州金水区期末检测卷</a:t>
            </a:r>
            <a:endParaRPr lang="en-US" altLang="zh-CN" sz="6000" dirty="0"/>
          </a:p>
        </p:txBody>
      </p:sp>
      <p:sp>
        <p:nvSpPr>
          <p:cNvPr id="3" name="C_1_BD#6313f5946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2ea7b537b?sp=1&amp;vcp=1&amp;pid=a242be756&amp;color=0,0,0&amp;mp=1&amp;vtp=1&amp;bt=1&amp;bbb=1&amp;hb=1"/>
          <p:cNvSpPr/>
          <p:nvPr/>
        </p:nvSpPr>
        <p:spPr>
          <a:xfrm>
            <a:off x="896112" y="179908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19.文中结尾写到五月是“槐乡孩子的季节”,这是因为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4_AN.52_1#2ea7b537b.blank?vcp=1&amp;pid=a242be756&amp;color=0,0,0&amp;mp=1&amp;vpa=24&amp;vtp=1&amp;bbb=1&amp;hb=1"/>
          <p:cNvSpPr/>
          <p:nvPr/>
        </p:nvSpPr>
        <p:spPr>
          <a:xfrm>
            <a:off x="896112" y="232994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孩子们摘槐花、吃槐花，还用槐花来装扮自己，这个季节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，槐花充斥在孩子们的生活中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BD.53_1#cfd20b517?sp=1&amp;vcp=1&amp;pid=a242be756&amp;color=0,0,0&amp;vtp=1&amp;bbb=1&amp;hb=1"/>
          <p:cNvSpPr/>
          <p:nvPr/>
        </p:nvSpPr>
        <p:spPr>
          <a:xfrm>
            <a:off x="896112" y="34502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20.文中画线句子写出了槐花不同的样子，仿照着用上“有的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有的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句式写一种你熟悉的植物的样子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  <a:endParaRPr lang="en-US" altLang="zh-CN" sz="2400" dirty="0"/>
          </a:p>
        </p:txBody>
      </p:sp>
      <p:sp>
        <p:nvSpPr>
          <p:cNvPr id="5" name="QB_4_AN.54_1#cfd20b517.blank?vcp=1&amp;pid=a242be756&amp;color=0,0,0&amp;vpa=25&amp;vtp=1&amp;bbb=1"/>
          <p:cNvSpPr/>
          <p:nvPr/>
        </p:nvSpPr>
        <p:spPr>
          <a:xfrm>
            <a:off x="938180" y="4518279"/>
            <a:ext cx="905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【示例】月季花有的是红色的，有的是淡黄色的，有的是粉色的。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1#fe01dbf0c?vcp=1&amp;pid=7cf4d0a03&amp;color=0,0,0&amp;vtp=1&amp;bt=1&amp;bbb=1&amp;hb=1"/>
          <p:cNvSpPr/>
          <p:nvPr/>
        </p:nvSpPr>
        <p:spPr>
          <a:xfrm>
            <a:off x="896112" y="180168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（二）蒲公英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蒲公英的花瓣落了，花托上长出了洁白的绒球。一阵阵风吹过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，那可爱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的绒球就变成了几十个小降落伞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，在蓝天白云下随风飘荡。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太阳公公看见了，亲切地嘱咐他们：“孩子们记住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，别落在表面上金光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闪闪的地方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，那是沙漠。也不要被银花朵朵所迷惑，那是湖泊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。只有黑黝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yǒu）黝的泥土才是你们生根长叶的地方。”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5_2#fe01dbf0c?vcp=1&amp;pid=7cf4d0a03&amp;color=0,0,0&amp;vtp=1&amp;bt=1&amp;bbb=1&amp;hb=1"/>
          <p:cNvSpPr/>
          <p:nvPr/>
        </p:nvSpPr>
        <p:spPr>
          <a:xfrm>
            <a:off x="896112" y="97872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小降落伞大声答道：“放心吧，太阳公公!我们一定到泥土中去生长!”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有两颗小种子却不这样想。一颗种子望了望下面的大地说：“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这黑黑的泥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巴有什么意思!瞧，那金光闪闪的地方一定有数不尽的宝贝。到那儿去，我准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会变成百万富翁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于是，他就向沙漠飞去。另一颗种子落在湖泊里□他得意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地说</a:t>
            </a:r>
            <a:r>
              <a:rPr lang="en-US" altLang="zh-CN" sz="5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□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这波光粼（lín）粼的湖面□一定能给我带来欢乐</a:t>
            </a:r>
            <a:r>
              <a:rPr lang="en-US" altLang="zh-CN" sz="5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□</a:t>
            </a:r>
            <a:endParaRPr lang="en-US" altLang="zh-CN" sz="5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第二年的春天，落在沙漠里的蒲公英种子早已干死；落在湖泊里的种子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早已淹死；只有落在泥土里的种子茁壮成长起来，他们在金灿灿的阳光下竞相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开放，把大地装点得更加美丽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（义务教育课程标准实验教科书|三年级语文）</a:t>
            </a:r>
            <a:endParaRPr lang="en-US" altLang="zh-CN" sz="2400" dirty="0"/>
          </a:p>
        </p:txBody>
      </p:sp>
      <p:sp>
        <p:nvSpPr>
          <p:cNvPr id="3" name="QO_4_AN.62_1#d43e0451f?vcp=1&amp;pid=fe01dbf0c&amp;color=0,0,0&amp;vtp=1&amp;bbb=1">
            <a:extLst>
              <a:ext uri="{FF2B5EF4-FFF2-40B4-BE49-F238E27FC236}">
                <a16:creationId xmlns:a16="http://schemas.microsoft.com/office/drawing/2014/main" id="{9950698D-FA6C-1485-5A9A-99BBA48D183B}"/>
              </a:ext>
            </a:extLst>
          </p:cNvPr>
          <p:cNvSpPr/>
          <p:nvPr/>
        </p:nvSpPr>
        <p:spPr>
          <a:xfrm>
            <a:off x="10103157" y="2637784"/>
            <a:ext cx="66318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  <p:sp>
        <p:nvSpPr>
          <p:cNvPr id="4" name="QO_4_AN.62_1#d43e0451f?vcp=1&amp;pid=fe01dbf0c&amp;color=0,0,0&amp;vtp=1&amp;bbb=1">
            <a:extLst>
              <a:ext uri="{FF2B5EF4-FFF2-40B4-BE49-F238E27FC236}">
                <a16:creationId xmlns:a16="http://schemas.microsoft.com/office/drawing/2014/main" id="{469E9618-D038-8C80-50F2-B2DA207A029D}"/>
              </a:ext>
            </a:extLst>
          </p:cNvPr>
          <p:cNvSpPr/>
          <p:nvPr/>
        </p:nvSpPr>
        <p:spPr>
          <a:xfrm>
            <a:off x="1473789" y="3191700"/>
            <a:ext cx="40313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：“ </a:t>
            </a:r>
            <a:endParaRPr lang="en-US" altLang="zh-CN" sz="2400" spc="-400" dirty="0"/>
          </a:p>
        </p:txBody>
      </p:sp>
      <p:sp>
        <p:nvSpPr>
          <p:cNvPr id="5" name="QO_4_AN.62_1#d43e0451f?vcp=1&amp;pid=fe01dbf0c&amp;color=0,0,0&amp;vtp=1&amp;bbb=1">
            <a:extLst>
              <a:ext uri="{FF2B5EF4-FFF2-40B4-BE49-F238E27FC236}">
                <a16:creationId xmlns:a16="http://schemas.microsoft.com/office/drawing/2014/main" id="{EE3A15CC-FA92-59C7-703C-D2214A4555FF}"/>
              </a:ext>
            </a:extLst>
          </p:cNvPr>
          <p:cNvSpPr/>
          <p:nvPr/>
        </p:nvSpPr>
        <p:spPr>
          <a:xfrm>
            <a:off x="5585539" y="3213925"/>
            <a:ext cx="66318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</a:t>
            </a:r>
            <a:endParaRPr lang="en-US" altLang="zh-CN" sz="2400" dirty="0"/>
          </a:p>
        </p:txBody>
      </p:sp>
      <p:sp>
        <p:nvSpPr>
          <p:cNvPr id="6" name="QO_4_AN.62_1#d43e0451f?vcp=1&amp;pid=fe01dbf0c&amp;color=0,0,0&amp;vtp=1&amp;bbb=1">
            <a:extLst>
              <a:ext uri="{FF2B5EF4-FFF2-40B4-BE49-F238E27FC236}">
                <a16:creationId xmlns:a16="http://schemas.microsoft.com/office/drawing/2014/main" id="{13A56024-C15F-8FD5-1C9A-72583564344E}"/>
              </a:ext>
            </a:extLst>
          </p:cNvPr>
          <p:cNvSpPr/>
          <p:nvPr/>
        </p:nvSpPr>
        <p:spPr>
          <a:xfrm>
            <a:off x="8702201" y="3190934"/>
            <a:ext cx="66318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6_1#f9aaa2247?sp=1&amp;vcp=1&amp;pid=fe01dbf0c&amp;color=0,0,0&amp;vtp=1&amp;bt=1&amp;bbb=1"/>
          <p:cNvSpPr/>
          <p:nvPr/>
        </p:nvSpPr>
        <p:spPr>
          <a:xfrm>
            <a:off x="896112" y="9621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21.读短文，根据内容完成下面的示意图。（4分）</a:t>
            </a:r>
            <a:endParaRPr lang="en-US" altLang="zh-CN" sz="2400" dirty="0"/>
          </a:p>
        </p:txBody>
      </p:sp>
      <p:pic>
        <p:nvPicPr>
          <p:cNvPr id="3" name="QB_4_BD.56_2#f9aaa2247?vcp=1&amp;pid=fe01dbf0c&amp;color=0,0,0&amp;tib=255,255,255&amp;vip=26#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7984" y="1574038"/>
            <a:ext cx="7872984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57_1#f9aaa2247.blank?vcp=1&amp;pid=fe01dbf0c&amp;color=0,0,0&amp;vpa=26&amp;vtp=1"/>
          <p:cNvSpPr/>
          <p:nvPr/>
        </p:nvSpPr>
        <p:spPr>
          <a:xfrm>
            <a:off x="5458968" y="2387854"/>
            <a:ext cx="1453896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落在湖泊里</a:t>
            </a:r>
            <a:endParaRPr lang="en-US" altLang="zh-CN" dirty="0"/>
          </a:p>
        </p:txBody>
      </p:sp>
      <p:sp>
        <p:nvSpPr>
          <p:cNvPr id="5" name="QB_4_AN.58_1#f9aaa2247.blank?vcp=1&amp;pid=fe01dbf0c&amp;color=0,0,0&amp;vpa=27&amp;vtp=1"/>
          <p:cNvSpPr/>
          <p:nvPr/>
        </p:nvSpPr>
        <p:spPr>
          <a:xfrm>
            <a:off x="8567928" y="2145538"/>
            <a:ext cx="1353312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一颗干死，一颗被淹死</a:t>
            </a:r>
            <a:endParaRPr lang="en-US" altLang="zh-CN" dirty="0"/>
          </a:p>
        </p:txBody>
      </p:sp>
      <p:sp>
        <p:nvSpPr>
          <p:cNvPr id="6" name="QB_4_AN.59_1#f9aaa2247.blank?vcp=1&amp;pid=fe01dbf0c&amp;color=0,0,0&amp;vpa=28&amp;vtp=1"/>
          <p:cNvSpPr/>
          <p:nvPr/>
        </p:nvSpPr>
        <p:spPr>
          <a:xfrm>
            <a:off x="5458968" y="3091942"/>
            <a:ext cx="1453896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落在泥土里</a:t>
            </a:r>
            <a:endParaRPr lang="en-US" altLang="zh-CN" dirty="0"/>
          </a:p>
        </p:txBody>
      </p:sp>
      <p:sp>
        <p:nvSpPr>
          <p:cNvPr id="7" name="QB_4_AN.60_1#f9aaa2247.blank?vcp=1&amp;pid=fe01dbf0c&amp;color=0,0,0&amp;vpa=29&amp;vtp=1"/>
          <p:cNvSpPr/>
          <p:nvPr/>
        </p:nvSpPr>
        <p:spPr>
          <a:xfrm>
            <a:off x="8695944" y="3162033"/>
            <a:ext cx="109728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茁壮成长，装点大地</a:t>
            </a:r>
            <a:endParaRPr lang="en-US" altLang="zh-CN" dirty="0"/>
          </a:p>
        </p:txBody>
      </p:sp>
      <p:sp>
        <p:nvSpPr>
          <p:cNvPr id="8" name="QO_4_BD.61_1#d43e0451f?vcp=1&amp;pid=fe01dbf0c&amp;color=0,0,0&amp;vtp=1&amp;bbb=1"/>
          <p:cNvSpPr/>
          <p:nvPr/>
        </p:nvSpPr>
        <p:spPr>
          <a:xfrm>
            <a:off x="896112" y="3733038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22.读第③自然段，根据表达的需要，在“□”里正确填写标点符号。（2分）</a:t>
            </a:r>
            <a:endParaRPr lang="en-US" altLang="zh-CN" sz="2400" dirty="0"/>
          </a:p>
        </p:txBody>
      </p:sp>
      <p:sp>
        <p:nvSpPr>
          <p:cNvPr id="9" name="QO_4_AN.62_1#d43e0451f?vcp=1&amp;pid=fe01dbf0c&amp;color=0,0,0&amp;vtp=1&amp;bbb=1"/>
          <p:cNvSpPr/>
          <p:nvPr/>
        </p:nvSpPr>
        <p:spPr>
          <a:xfrm>
            <a:off x="896112" y="4272851"/>
            <a:ext cx="66318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【示例】， ：“ ， 。”</a:t>
            </a:r>
            <a:endParaRPr lang="en-US" altLang="zh-CN" sz="2400" dirty="0"/>
          </a:p>
        </p:txBody>
      </p:sp>
      <p:sp>
        <p:nvSpPr>
          <p:cNvPr id="10" name="QB_4_BD.63_1#805779459?sp=1&amp;vcp=1&amp;pid=fe01dbf0c&amp;color=0,0,0&amp;vtp=1&amp;bbb=1"/>
          <p:cNvSpPr/>
          <p:nvPr/>
        </p:nvSpPr>
        <p:spPr>
          <a:xfrm>
            <a:off x="896112" y="481418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23.用自己的话转述文中画线的句子。（2分）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2400" dirty="0"/>
          </a:p>
        </p:txBody>
      </p:sp>
      <p:sp>
        <p:nvSpPr>
          <p:cNvPr id="11" name="QB_4_AN.64_1#805779459.blank?vcp=1&amp;pid=fe01dbf0c&amp;color=0,0,0&amp;vpa=30&amp;vtp=1&amp;bbb=1"/>
          <p:cNvSpPr/>
          <p:nvPr/>
        </p:nvSpPr>
        <p:spPr>
          <a:xfrm>
            <a:off x="938180" y="5323459"/>
            <a:ext cx="936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小降落伞大声答道，放心吧，太阳公公，他们一定到泥土中去生长。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bb1211878?sp=1&amp;vcp=1&amp;pid=fe01dbf0c&amp;color=0,0,0&amp;vtp=1&amp;bt=1&amp;bbb=1&amp;hb=1"/>
          <p:cNvSpPr/>
          <p:nvPr/>
        </p:nvSpPr>
        <p:spPr>
          <a:xfrm>
            <a:off x="896112" y="180670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24.假如你是太阳公公，会怎样劝告那两颗想落到沙漠里、湖泊里的小种子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3" name="QB_4_AN.66_1#bb1211878.blank?vcp=1&amp;pid=fe01dbf0c&amp;color=0,0,0&amp;vpa=31&amp;vtp=1&amp;bbb=1&amp;hb=1"/>
          <p:cNvSpPr/>
          <p:nvPr/>
        </p:nvSpPr>
        <p:spPr>
          <a:xfrm>
            <a:off x="896112" y="289636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【示例】那些地方虽然漂亮，但是都不能让你们生长，快快到泥土里去吧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，那里才能让你们茁壮成长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BD.67_1#6f0eab15f?vcp=1&amp;pid=fe01dbf0c&amp;color=0,0,0&amp;vtp=1&amp;bbb=1&amp;hb=1"/>
          <p:cNvSpPr/>
          <p:nvPr/>
        </p:nvSpPr>
        <p:spPr>
          <a:xfrm>
            <a:off x="896112" y="40039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这篇短文告诉人们一个道理：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5" name="QB_4_AN.68_1#6f0eab15f.blank?vcp=1&amp;pid=fe01dbf0c&amp;color=0,0,0&amp;vpa=32&amp;vtp=1&amp;bbb=1"/>
          <p:cNvSpPr/>
          <p:nvPr/>
        </p:nvSpPr>
        <p:spPr>
          <a:xfrm>
            <a:off x="5332380" y="3975989"/>
            <a:ext cx="570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【示例】不要轻易被事物的表象所迷惑。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053795bf?vcp=1&amp;pid=6313f5946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活动四 【写自然之趣】</a:t>
            </a:r>
            <a:endParaRPr lang="en-US" altLang="zh-CN" sz="3000" dirty="0"/>
          </a:p>
        </p:txBody>
      </p:sp>
      <p:sp>
        <p:nvSpPr>
          <p:cNvPr id="3" name="QO_3_BD.69_1#f3a2fa660?vcp=1&amp;pid=1053795bf&amp;color=0,0,0&amp;vtp=1&amp;bbb=1&amp;hb=1"/>
          <p:cNvSpPr/>
          <p:nvPr/>
        </p:nvSpPr>
        <p:spPr>
          <a:xfrm>
            <a:off x="896112" y="135686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26.习作。想象让一切都变得那么奇妙。如果你是一颗蒲公英的种子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，你会怎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？怎么做？结果又如何呢?大胆想象，编写一个童话故事。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把内容写清楚。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：①题目自定。 ②注意正确使用标点符号。③写完后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，用学过的修改符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号修改自己的习作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400" dirty="0"/>
          </a:p>
        </p:txBody>
      </p:sp>
      <p:sp>
        <p:nvSpPr>
          <p:cNvPr id="4" name="QO_3_AN.70_1#f3a2fa660?vcp=1&amp;pid=1053795bf&amp;color=0,0,0&amp;vtp=1&amp;bbb=1"/>
          <p:cNvSpPr/>
          <p:nvPr/>
        </p:nvSpPr>
        <p:spPr>
          <a:xfrm>
            <a:off x="896112" y="35464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66b6fd00b?vcp=1&amp;pid=6313f594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288" y="1059100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66b6fd00b?vcp=1&amp;pid=6313f5946&amp;color=0,0,0&amp;vtp=1&amp;bt=1&amp;bbb=1"/>
          <p:cNvSpPr/>
          <p:nvPr/>
        </p:nvSpPr>
        <p:spPr>
          <a:xfrm>
            <a:off x="896112" y="900000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学校围绕“自然之趣”主题开展系列活动，请你积极参与。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【活动准备】</a:t>
            </a:r>
            <a:endParaRPr lang="en-US" altLang="zh-CN" sz="100" dirty="0"/>
          </a:p>
        </p:txBody>
      </p:sp>
      <p:pic>
        <p:nvPicPr>
          <p:cNvPr id="4" name="P_2_BD#66b6fd00b?vcp=1&amp;pid=6313f594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090" y="1027095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2_BD.1_1#1e8d32cca?sp=1&amp;vcp=1&amp;pid=6313f5946&amp;color=0,0,0&amp;vtp=1&amp;bbb=1"/>
          <p:cNvSpPr/>
          <p:nvPr/>
        </p:nvSpPr>
        <p:spPr>
          <a:xfrm>
            <a:off x="896112" y="3056335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.请你用楷书把下面的活动宣传语摘抄到方格里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天地间隐藏着无穷无尽的奥秘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，等待我们去寻找。</a:t>
            </a:r>
            <a:endParaRPr lang="en-US" altLang="zh-CN" sz="2400" dirty="0"/>
          </a:p>
        </p:txBody>
      </p:sp>
      <p:pic>
        <p:nvPicPr>
          <p:cNvPr id="7" name="QO_2_BD.1_2#1e8d32cca?vcp=1&amp;pid=6313f5946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4198700"/>
            <a:ext cx="510235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2_AN.2_1#1e8d32cca?vcp=1&amp;pid=6313f5946&amp;color=0,0,0&amp;vtp=1&amp;bbb=1"/>
          <p:cNvSpPr/>
          <p:nvPr/>
        </p:nvSpPr>
        <p:spPr>
          <a:xfrm>
            <a:off x="896112" y="5354400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摘抄略</a:t>
            </a:r>
            <a:endParaRPr lang="en-US" altLang="zh-CN" sz="2400" dirty="0"/>
          </a:p>
        </p:txBody>
      </p:sp>
      <p:sp>
        <p:nvSpPr>
          <p:cNvPr id="9" name="QO_2_BD.1_1#1e8d32cca?sp=1&amp;vcp=1&amp;pid=6313f5946&amp;color=0,0,0&amp;vtp=1&amp;bbb=1&amp;zzd= 1">
            <a:extLst>
              <a:ext uri="{FF2B5EF4-FFF2-40B4-BE49-F238E27FC236}">
                <a16:creationId xmlns:a16="http://schemas.microsoft.com/office/drawing/2014/main" id="{42361D2E-D612-5B65-C41D-F50D2CE0A1EB}"/>
              </a:ext>
            </a:extLst>
          </p:cNvPr>
          <p:cNvSpPr/>
          <p:nvPr/>
        </p:nvSpPr>
        <p:spPr>
          <a:xfrm>
            <a:off x="2248694" y="3615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2_BD.1_1#1e8d32cca?sp=1&amp;vcp=1&amp;pid=6313f5946&amp;color=0,0,0&amp;vtp=1&amp;bbb=1&amp;zzd= 1">
            <a:extLst>
              <a:ext uri="{FF2B5EF4-FFF2-40B4-BE49-F238E27FC236}">
                <a16:creationId xmlns:a16="http://schemas.microsoft.com/office/drawing/2014/main" id="{01F3F2A4-AEB6-F9B4-18F2-A09CC75E9F57}"/>
              </a:ext>
            </a:extLst>
          </p:cNvPr>
          <p:cNvSpPr/>
          <p:nvPr/>
        </p:nvSpPr>
        <p:spPr>
          <a:xfrm>
            <a:off x="2553494" y="3615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9" grpId="0" build="p" animBg="1"/>
      <p:bldP spid="1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56fb8f7e?vcp=1&amp;pid=6313f5946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活动一 【赏盎然春意】</a:t>
            </a:r>
            <a:endParaRPr lang="en-US" altLang="zh-CN" sz="3000" dirty="0"/>
          </a:p>
        </p:txBody>
      </p:sp>
      <p:sp>
        <p:nvSpPr>
          <p:cNvPr id="3" name="QM_3_BD.3_1#52abca91b?vcp=1&amp;pid=f56fb8f7e&amp;color=0,0,0&amp;vtp=1&amp;bbb=1&amp;hb=1"/>
          <p:cNvSpPr/>
          <p:nvPr/>
        </p:nvSpPr>
        <p:spPr>
          <a:xfrm>
            <a:off x="896112" y="13568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清明小长假，丁丁和家人一起外出游玩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，他用日记的形式记录了这次出行见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闻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，但是在字音、字形和文字表达等方面存在一些问题，请你阅读后帮他解决。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_2#52abca91b?vcp=1&amp;pid=f56fb8f7e&amp;color=0,0,0&amp;mp=1&amp;vtp=1&amp;bt=1&amp;bbb=1"/>
          <p:cNvSpPr/>
          <p:nvPr/>
        </p:nvSpPr>
        <p:spPr>
          <a:xfrm>
            <a:off x="896112" y="97840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4月4日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周四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多云</a:t>
            </a:r>
            <a:endParaRPr lang="en-US" altLang="zh-CN" sz="2400" dirty="0"/>
          </a:p>
        </p:txBody>
      </p:sp>
      <p:sp>
        <p:nvSpPr>
          <p:cNvPr id="3" name="QM_3_BD.3_3#52abca91b?vcp=1&amp;pid=f56fb8f7e&amp;color=0,0,0&amp;mp=1&amp;vtp=1&amp;bbb=1&amp;hb=1"/>
          <p:cNvSpPr/>
          <p:nvPr/>
        </p:nvSpPr>
        <p:spPr>
          <a:xfrm>
            <a:off x="896112" y="1518793"/>
            <a:ext cx="10387584" cy="4373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走进红石峡，红色的岩石层层叠叠，错落有致。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顺着石壁上的栈道行走，</a:t>
            </a:r>
          </a:p>
          <a:p>
            <a:pPr algn="l" latinLnBrk="1">
              <a:lnSpc>
                <a:spcPts val="6900"/>
              </a:lnSpc>
            </a:pP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可以看到潺潺的溪水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，源源不断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，缓缓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目光下移，潭水清得</a:t>
            </a:r>
          </a:p>
          <a:p>
            <a:pPr latinLnBrk="1">
              <a:lnSpc>
                <a:spcPts val="6700"/>
              </a:lnSpc>
            </a:pP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像一面镜子</a:t>
            </a:r>
            <a:r>
              <a:rPr lang="en-US" altLang="zh-CN" sz="24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绿得像一块碧玉。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水中的鱼儿细小</a:t>
            </a:r>
            <a:r>
              <a:rPr lang="en-US" altLang="zh-CN" sz="3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，成群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无</a:t>
            </a:r>
          </a:p>
          <a:p>
            <a:pPr latinLnBrk="1">
              <a:lnSpc>
                <a:spcPts val="6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忧无虑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。峡谷中，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瀑布飞流而下，散落在身上，让人感到清</a:t>
            </a:r>
            <a:r>
              <a:rPr lang="en-US" altLang="zh-CN" sz="3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。抬头望去，</a:t>
            </a:r>
          </a:p>
          <a:p>
            <a:pPr latinLnBrk="1">
              <a:lnSpc>
                <a:spcPts val="5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崖壁上的植被郁郁葱葱，石缝间的无名小花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，或粉，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或白，</a:t>
            </a:r>
            <a:r>
              <a:rPr lang="en-US" altLang="zh-CN" sz="3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开放。春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天在这里显得格外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（明媚/明朗）。</a:t>
            </a:r>
            <a:endParaRPr lang="en-US" altLang="zh-CN" sz="2400" dirty="0"/>
          </a:p>
        </p:txBody>
      </p:sp>
      <p:pic>
        <p:nvPicPr>
          <p:cNvPr id="4" name="QM_3_BD.3_3#52abca91b?vcp=1&amp;pid=f56fb8f7e&amp;color=0,0,0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718" y="2094865"/>
            <a:ext cx="987552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3_BD.3_3#52abca91b?vcp=1&amp;pid=f56fb8f7e&amp;color=0,0,0&amp;mp=1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9873" y="2067433"/>
            <a:ext cx="1078992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3_3#52abca91b?vcp=1&amp;pid=f56fb8f7e&amp;color=0,0,0&amp;mp=1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0373" y="2938399"/>
            <a:ext cx="1078992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3_3#52abca91b?vcp=1&amp;pid=f56fb8f7e&amp;color=0,0,0&amp;mp=1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4626" y="2931541"/>
            <a:ext cx="1088136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3_3#52abca91b?vcp=1&amp;pid=f56fb8f7e&amp;color=0,0,0&amp;mp=1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3517" y="3779647"/>
            <a:ext cx="83210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3_3#52abca91b?vcp=1&amp;pid=f56fb8f7e&amp;color=0,0,0&amp;mp=1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0375" y="4640326"/>
            <a:ext cx="932688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M_3_BD.3_3#52abca91b?vcp=1&amp;pid=f56fb8f7e&amp;color=0,0,0&amp;mp=1&amp;vtp=1&amp;bbb=1&amp;hb=1&amp;zzd= 4">
            <a:extLst>
              <a:ext uri="{FF2B5EF4-FFF2-40B4-BE49-F238E27FC236}">
                <a16:creationId xmlns:a16="http://schemas.microsoft.com/office/drawing/2014/main" id="{F508A1AF-1C7B-3C5D-DC62-9126369337B9}"/>
              </a:ext>
            </a:extLst>
          </p:cNvPr>
          <p:cNvSpPr/>
          <p:nvPr/>
        </p:nvSpPr>
        <p:spPr>
          <a:xfrm>
            <a:off x="5601494" y="46810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3_3#52abca91b?vcp=1&amp;pid=f56fb8f7e&amp;color=0,0,0&amp;mp=1&amp;vtp=1&amp;bbb=1&amp;hb=1&amp;zzd= 5">
            <a:extLst>
              <a:ext uri="{FF2B5EF4-FFF2-40B4-BE49-F238E27FC236}">
                <a16:creationId xmlns:a16="http://schemas.microsoft.com/office/drawing/2014/main" id="{7853BEC9-7D83-581A-7EF3-995C0989E190}"/>
              </a:ext>
            </a:extLst>
          </p:cNvPr>
          <p:cNvSpPr/>
          <p:nvPr/>
        </p:nvSpPr>
        <p:spPr>
          <a:xfrm>
            <a:off x="4687094" y="54303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17E14E7A-AA4B-B4AB-771D-B0C1A9D28742}"/>
              </a:ext>
            </a:extLst>
          </p:cNvPr>
          <p:cNvSpPr/>
          <p:nvPr/>
        </p:nvSpPr>
        <p:spPr>
          <a:xfrm>
            <a:off x="1042711" y="2399338"/>
            <a:ext cx="990439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沿 途</a:t>
            </a:r>
            <a:endParaRPr lang="en-US" altLang="zh-CN" sz="2400" dirty="0"/>
          </a:p>
        </p:txBody>
      </p:sp>
      <p:sp>
        <p:nvSpPr>
          <p:cNvPr id="13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50DDFEC8-2E93-D21D-39BA-896DC77F70D8}"/>
              </a:ext>
            </a:extLst>
          </p:cNvPr>
          <p:cNvSpPr/>
          <p:nvPr/>
        </p:nvSpPr>
        <p:spPr>
          <a:xfrm>
            <a:off x="7300373" y="2399337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流 淌</a:t>
            </a:r>
            <a:endParaRPr lang="en-US" altLang="zh-CN" sz="2400" dirty="0"/>
          </a:p>
        </p:txBody>
      </p:sp>
      <p:sp>
        <p:nvSpPr>
          <p:cNvPr id="14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9BF22B1C-8FA5-C77E-9E13-5B81BB379ABD}"/>
              </a:ext>
            </a:extLst>
          </p:cNvPr>
          <p:cNvSpPr/>
          <p:nvPr/>
        </p:nvSpPr>
        <p:spPr>
          <a:xfrm>
            <a:off x="7462990" y="3296458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 泼</a:t>
            </a:r>
            <a:endParaRPr lang="en-US" altLang="zh-CN" sz="2400" dirty="0"/>
          </a:p>
        </p:txBody>
      </p:sp>
      <p:sp>
        <p:nvSpPr>
          <p:cNvPr id="15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63582EAA-BE83-29E1-FC3A-064E63340659}"/>
              </a:ext>
            </a:extLst>
          </p:cNvPr>
          <p:cNvSpPr/>
          <p:nvPr/>
        </p:nvSpPr>
        <p:spPr>
          <a:xfrm>
            <a:off x="9515126" y="3288093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戏 耍</a:t>
            </a:r>
            <a:endParaRPr lang="en-US" altLang="zh-CN" sz="2400" dirty="0"/>
          </a:p>
        </p:txBody>
      </p:sp>
      <p:sp>
        <p:nvSpPr>
          <p:cNvPr id="16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6BA848C1-FA0D-1CAC-B142-BA1F3F48C15B}"/>
              </a:ext>
            </a:extLst>
          </p:cNvPr>
          <p:cNvSpPr/>
          <p:nvPr/>
        </p:nvSpPr>
        <p:spPr>
          <a:xfrm>
            <a:off x="9079903" y="4143433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爽</a:t>
            </a:r>
            <a:endParaRPr lang="en-US" altLang="zh-CN" sz="2400" dirty="0"/>
          </a:p>
        </p:txBody>
      </p:sp>
      <p:sp>
        <p:nvSpPr>
          <p:cNvPr id="17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FF96C952-0962-E115-96C9-4BC56918540F}"/>
              </a:ext>
            </a:extLst>
          </p:cNvPr>
          <p:cNvSpPr/>
          <p:nvPr/>
        </p:nvSpPr>
        <p:spPr>
          <a:xfrm>
            <a:off x="8916455" y="4902508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含 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_4#52abca91b?vcp=1&amp;pid=f56fb8f7e&amp;color=0,0,0&amp;mp=1&amp;vtp=1&amp;bt=1&amp;bbb=1&amp;hb=1"/>
          <p:cNvSpPr/>
          <p:nvPr/>
        </p:nvSpPr>
        <p:spPr>
          <a:xfrm>
            <a:off x="896112" y="1937766"/>
            <a:ext cx="10387584" cy="18842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来到海拔1308米的茱萸峰，向远处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（观望/眺望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）,一山有一山</a:t>
            </a:r>
          </a:p>
          <a:p>
            <a:pPr latinLnBrk="1">
              <a:lnSpc>
                <a:spcPts val="6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一阵风吹过，云雾翻滚，群山时隐时现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，如</a:t>
            </a:r>
            <a:r>
              <a:rPr lang="en-US" altLang="zh-CN" sz="3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般优美壮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。站在这里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，我不禁想起王维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《九月九日忆山东兄弟》中的“_____。”</a:t>
            </a:r>
            <a:endParaRPr lang="en-US" altLang="zh-CN" sz="2400" dirty="0"/>
          </a:p>
        </p:txBody>
      </p:sp>
      <p:pic>
        <p:nvPicPr>
          <p:cNvPr id="3" name="QM_3_BD.3_4#52abca91b?vcp=1&amp;pid=f56fb8f7e&amp;color=0,0,0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2661" y="2502408"/>
            <a:ext cx="104241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3_BD.3_4#52abca91b?vcp=1&amp;pid=f56fb8f7e&amp;color=0,0,0&amp;mp=1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09083" y="2488692"/>
            <a:ext cx="1490472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3_BD.3_5#52abca91b?vcp=1&amp;pid=f56fb8f7e&amp;color=0,0,0&amp;mp=1&amp;vtp=1&amp;bbb=1&amp;hb=1"/>
          <p:cNvSpPr/>
          <p:nvPr/>
        </p:nvSpPr>
        <p:spPr>
          <a:xfrm>
            <a:off x="896112" y="38855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这次云台山之行，让我感受到大自然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。云台山真是一个春日踏清游玩的好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6" name="QM_3_BD.3_4#52abca91b?vcp=1&amp;pid=f56fb8f7e&amp;color=0,0,0&amp;mp=1&amp;vtp=1&amp;bt=1&amp;bbb=1&amp;hb=1&amp;zzd= 3">
            <a:extLst>
              <a:ext uri="{FF2B5EF4-FFF2-40B4-BE49-F238E27FC236}">
                <a16:creationId xmlns:a16="http://schemas.microsoft.com/office/drawing/2014/main" id="{80398873-421F-E2FA-36DD-3F2665186236}"/>
              </a:ext>
            </a:extLst>
          </p:cNvPr>
          <p:cNvSpPr/>
          <p:nvPr/>
        </p:nvSpPr>
        <p:spPr>
          <a:xfrm>
            <a:off x="3772694" y="38474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DE1DA4D8-CA72-E327-6286-802F8F591ADC}"/>
              </a:ext>
            </a:extLst>
          </p:cNvPr>
          <p:cNvSpPr/>
          <p:nvPr/>
        </p:nvSpPr>
        <p:spPr>
          <a:xfrm>
            <a:off x="1360784" y="2822165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姿 势</a:t>
            </a:r>
            <a:endParaRPr lang="en-US" altLang="zh-CN" sz="2400" dirty="0"/>
          </a:p>
        </p:txBody>
      </p:sp>
      <p:sp>
        <p:nvSpPr>
          <p:cNvPr id="8" name="QO_4_AN.5_1#2f778ed18?vcp=1&amp;pid=52abca91b&amp;color=0,0,0&amp;vtp=1&amp;bbb=1">
            <a:extLst>
              <a:ext uri="{FF2B5EF4-FFF2-40B4-BE49-F238E27FC236}">
                <a16:creationId xmlns:a16="http://schemas.microsoft.com/office/drawing/2014/main" id="{B46E49BE-6FFF-C822-9F35-15B61AF979C8}"/>
              </a:ext>
            </a:extLst>
          </p:cNvPr>
          <p:cNvSpPr/>
          <p:nvPr/>
        </p:nvSpPr>
        <p:spPr>
          <a:xfrm>
            <a:off x="8528945" y="2822165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 墨 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_1#2f778ed18?vcp=1&amp;pid=52abca91b&amp;color=0,0,0&amp;vtp=1&amp;bt=1&amp;bbb=1"/>
          <p:cNvSpPr/>
          <p:nvPr/>
        </p:nvSpPr>
        <p:spPr>
          <a:xfrm>
            <a:off x="896112" y="900000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2.结合语境，根据拼音将词语工整地书写在田字格里。（16分）</a:t>
            </a:r>
            <a:endParaRPr lang="en-US" altLang="zh-CN" sz="2400" dirty="0"/>
          </a:p>
        </p:txBody>
      </p:sp>
      <p:sp>
        <p:nvSpPr>
          <p:cNvPr id="3" name="QO_4_AN.5_1#2f778ed18?vcp=1&amp;pid=52abca91b&amp;color=0,0,0&amp;vtp=1&amp;bbb=1"/>
          <p:cNvSpPr/>
          <p:nvPr/>
        </p:nvSpPr>
        <p:spPr>
          <a:xfrm>
            <a:off x="896112" y="1380504"/>
            <a:ext cx="161608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沿途; 流淌; 活泼; 戏耍; 爽; 含笑; 姿势; 水墨画</a:t>
            </a:r>
            <a:endParaRPr lang="en-US" altLang="zh-CN" sz="2400" dirty="0"/>
          </a:p>
        </p:txBody>
      </p:sp>
      <p:sp>
        <p:nvSpPr>
          <p:cNvPr id="4" name="QB_4_BD.6_1#0c8d027e6?sp=1&amp;vcp=1&amp;pid=52abca91b&amp;color=0,0,0&amp;vtp=1&amp;bbb=1"/>
          <p:cNvSpPr/>
          <p:nvPr/>
        </p:nvSpPr>
        <p:spPr>
          <a:xfrm>
            <a:off x="896112" y="1841388"/>
            <a:ext cx="10387584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3.依次给文中加点字注音，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全部正确的一项是(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①s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fénɡ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jīn  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fènɡ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jìn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③s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fènɡ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jīn</a:t>
            </a:r>
            <a:endParaRPr lang="en-US" altLang="zh-CN" sz="2400" dirty="0"/>
          </a:p>
        </p:txBody>
      </p:sp>
      <p:sp>
        <p:nvSpPr>
          <p:cNvPr id="5" name="QB_4_AN.7_1#0c8d027e6.bracket?vcp=1&amp;pid=52abca91b&amp;color=0,0,0&amp;vpa=1&amp;vtp=1"/>
          <p:cNvSpPr/>
          <p:nvPr/>
        </p:nvSpPr>
        <p:spPr>
          <a:xfrm>
            <a:off x="7161181" y="1843102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B_4_BD.8_1#fac7662b0?sp=1&amp;vcp=1&amp;pid=52abca91b&amp;color=0,0,0&amp;vtp=1&amp;bbb=1"/>
          <p:cNvSpPr/>
          <p:nvPr/>
        </p:nvSpPr>
        <p:spPr>
          <a:xfrm>
            <a:off x="896112" y="3259723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4.丁丁的日记中有两组词语很有特点，请照样子再写几个。（4分）</a:t>
            </a:r>
            <a:endParaRPr lang="en-US" altLang="zh-CN" sz="2400" dirty="0"/>
          </a:p>
        </p:txBody>
      </p:sp>
      <p:graphicFrame>
        <p:nvGraphicFramePr>
          <p:cNvPr id="8" name="QB_4_BD.8_2#fac7662b0?colgroup=33&amp;vcp=1&amp;pid=52abca91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106992"/>
              </p:ext>
            </p:extLst>
          </p:nvPr>
        </p:nvGraphicFramePr>
        <p:xfrm>
          <a:off x="896112" y="3805125"/>
          <a:ext cx="10369296" cy="970090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7009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源源不断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无忧无虑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B_4_AN.9_1#fac7662b0.blank?vcp=1&amp;pid=52abca91b&amp;color=0,0,0&amp;vpa=2&amp;vtp=1&amp;bbb=1"/>
          <p:cNvSpPr/>
          <p:nvPr/>
        </p:nvSpPr>
        <p:spPr>
          <a:xfrm>
            <a:off x="2356381" y="3810109"/>
            <a:ext cx="2659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【示例】孜孜不倦</a:t>
            </a:r>
            <a:endParaRPr lang="en-US" altLang="zh-CN" sz="2400" dirty="0"/>
          </a:p>
        </p:txBody>
      </p:sp>
      <p:sp>
        <p:nvSpPr>
          <p:cNvPr id="9" name="QB_4_AN.10_1#fac7662b0.blank?vcp=1&amp;pid=52abca91b&amp;color=0,0,0&amp;vpa=3&amp;vtp=1&amp;bbb=1"/>
          <p:cNvSpPr/>
          <p:nvPr/>
        </p:nvSpPr>
        <p:spPr>
          <a:xfrm>
            <a:off x="5251980" y="3810109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津津有味</a:t>
            </a:r>
            <a:endParaRPr lang="en-US" altLang="zh-CN" sz="2400" dirty="0"/>
          </a:p>
        </p:txBody>
      </p:sp>
      <p:sp>
        <p:nvSpPr>
          <p:cNvPr id="10" name="QB_4_AN.11_1#fac7662b0.blank?vcp=1&amp;pid=52abca91b&amp;color=0,0,0&amp;vpa=4&amp;vtp=1&amp;bbb=1"/>
          <p:cNvSpPr/>
          <p:nvPr/>
        </p:nvSpPr>
        <p:spPr>
          <a:xfrm>
            <a:off x="2356381" y="4270041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无穷无尽</a:t>
            </a:r>
            <a:endParaRPr lang="en-US" altLang="zh-CN" sz="2400" dirty="0"/>
          </a:p>
        </p:txBody>
      </p:sp>
      <p:sp>
        <p:nvSpPr>
          <p:cNvPr id="11" name="QB_4_AN.12_1#fac7662b0.blank?vcp=1&amp;pid=52abca91b&amp;color=0,0,0&amp;vpa=5&amp;vtp=1&amp;bbb=1"/>
          <p:cNvSpPr/>
          <p:nvPr/>
        </p:nvSpPr>
        <p:spPr>
          <a:xfrm>
            <a:off x="4032780" y="4270041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一五一十</a:t>
            </a:r>
            <a:endParaRPr lang="en-US" altLang="zh-CN" sz="2400" dirty="0"/>
          </a:p>
        </p:txBody>
      </p:sp>
      <p:sp>
        <p:nvSpPr>
          <p:cNvPr id="12" name="QB_4_BD.13_1#f6e80f65c?sp=1&amp;vcp=1&amp;pid=52abca91b&amp;color=0,0,0&amp;vtp=1&amp;bbb=1"/>
          <p:cNvSpPr/>
          <p:nvPr/>
        </p:nvSpPr>
        <p:spPr>
          <a:xfrm>
            <a:off x="896112" y="4910025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5.日记中①②两处应分别选用哪个词语?请工整书写在下面横线上。（2分）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13" name="QB_4_AN.14_1#f6e80f65c.blank?vcp=1&amp;pid=52abca91b&amp;color=0,0,0&amp;vpa=6&amp;vtp=1&amp;bbb=1"/>
          <p:cNvSpPr/>
          <p:nvPr/>
        </p:nvSpPr>
        <p:spPr>
          <a:xfrm>
            <a:off x="1217580" y="5333570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明媚</a:t>
            </a:r>
            <a:endParaRPr lang="en-US" altLang="zh-CN" sz="2400" dirty="0"/>
          </a:p>
        </p:txBody>
      </p:sp>
      <p:sp>
        <p:nvSpPr>
          <p:cNvPr id="14" name="QB_4_AN.15_1#f6e80f65c.blank?vcp=1&amp;pid=52abca91b&amp;color=0,0,0&amp;vpa=7&amp;vtp=1&amp;bbb=1"/>
          <p:cNvSpPr/>
          <p:nvPr/>
        </p:nvSpPr>
        <p:spPr>
          <a:xfrm>
            <a:off x="2589181" y="5333570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眺望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6_1#0141c1342?sp=1&amp;vcp=1&amp;pid=52abca91b&amp;color=0,0,0&amp;vtp=1&amp;bt=1&amp;bbb=1"/>
          <p:cNvSpPr/>
          <p:nvPr/>
        </p:nvSpPr>
        <p:spPr>
          <a:xfrm>
            <a:off x="896112" y="95605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6.日记中，第2自然段结尾处，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丁丁想到的诗句是(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清明时节雨纷纷，路上行人欲断魂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遥知兄弟登高处，遍插茱萸少一人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竹外桃花三两枝，春江水暖鸭先知</a:t>
            </a:r>
            <a:endParaRPr lang="en-US" altLang="zh-CN" sz="2400" dirty="0"/>
          </a:p>
        </p:txBody>
      </p:sp>
      <p:sp>
        <p:nvSpPr>
          <p:cNvPr id="3" name="QB_4_AN.17_1#0141c1342.bracket?vcp=1&amp;pid=52abca91b&amp;color=0,0,0&amp;vpa=8&amp;vtp=1"/>
          <p:cNvSpPr/>
          <p:nvPr/>
        </p:nvSpPr>
        <p:spPr>
          <a:xfrm>
            <a:off x="7618381" y="9662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4_BD.18_1#e7be19e04?sp=1&amp;vcp=1&amp;pid=52abca91b&amp;color=0,0,0&amp;vtp=1&amp;bbb=1&amp;hb=1"/>
          <p:cNvSpPr/>
          <p:nvPr/>
        </p:nvSpPr>
        <p:spPr>
          <a:xfrm>
            <a:off x="896112" y="315785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7.红石峡的潭水很普通，丁丁却把它写得如此美丽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。请你也选择下面一处普通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的事物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，仿照画波浪线的句子，写一写吧。（2分）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水洼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露珠 傍晚的云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5" name="QB_4_AN.19_1#e7be19e04.blank?vcp=1&amp;pid=52abca91b&amp;color=0,0,0&amp;vpa=9&amp;vtp=1&amp;bbb=1&amp;hb=1"/>
          <p:cNvSpPr/>
          <p:nvPr/>
        </p:nvSpPr>
        <p:spPr>
          <a:xfrm>
            <a:off x="896112" y="480631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【示例】露珠 在阳光的照耀下，露珠晶莹剔透得像一粒水晶，亮得像一颗星星。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0_1#704e59c15?sp=1&amp;vcp=1&amp;pid=52abca91b&amp;color=0,0,0&amp;vtp=1&amp;bt=1&amp;bbb=1&amp;hb=1"/>
          <p:cNvSpPr/>
          <p:nvPr/>
        </p:nvSpPr>
        <p:spPr>
          <a:xfrm>
            <a:off x="896112" y="137287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8.日记中第3自然段有3处错误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，请用学过的修改符号在相应位置修改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这次云台山之行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，让我感受到大自然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。云台山真是一个春日踏清游玩的好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3" name="QO_4_AN.21_1#704e59c15?vcp=1&amp;pid=52abca91b&amp;color=0,0,0&amp;vtp=1&amp;bbb=1"/>
          <p:cNvSpPr/>
          <p:nvPr/>
        </p:nvSpPr>
        <p:spPr>
          <a:xfrm>
            <a:off x="896112" y="301732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4" name="QO_4_AN.21_2#704e59c15?vcp=1&amp;pid=52abca91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3623056"/>
            <a:ext cx="558698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0_1#704e59c15?sp=1&amp;vcp=1&amp;pid=52abca91b&amp;color=0,0,0&amp;vtp=1&amp;bt=1&amp;bbb=1&amp;hb=1&amp;zzd= 1">
            <a:extLst>
              <a:ext uri="{FF2B5EF4-FFF2-40B4-BE49-F238E27FC236}">
                <a16:creationId xmlns:a16="http://schemas.microsoft.com/office/drawing/2014/main" id="{F497A30B-C446-4EAB-570B-27AB1F7C6210}"/>
              </a:ext>
            </a:extLst>
          </p:cNvPr>
          <p:cNvSpPr/>
          <p:nvPr/>
        </p:nvSpPr>
        <p:spPr>
          <a:xfrm>
            <a:off x="6820694" y="19443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20_1#704e59c15?sp=1&amp;vcp=1&amp;pid=52abca91b&amp;color=0,0,0&amp;vtp=1&amp;bt=1&amp;bbb=1&amp;hb=1&amp;zzd= 1">
            <a:extLst>
              <a:ext uri="{FF2B5EF4-FFF2-40B4-BE49-F238E27FC236}">
                <a16:creationId xmlns:a16="http://schemas.microsoft.com/office/drawing/2014/main" id="{03D375E2-D92E-4026-B42B-DB5398CCE7EE}"/>
              </a:ext>
            </a:extLst>
          </p:cNvPr>
          <p:cNvSpPr/>
          <p:nvPr/>
        </p:nvSpPr>
        <p:spPr>
          <a:xfrm>
            <a:off x="7125494" y="19443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20_1#704e59c15?sp=1&amp;vcp=1&amp;pid=52abca91b&amp;color=0,0,0&amp;vtp=1&amp;bt=1&amp;bbb=1&amp;hb=1&amp;zzd= 1">
            <a:extLst>
              <a:ext uri="{FF2B5EF4-FFF2-40B4-BE49-F238E27FC236}">
                <a16:creationId xmlns:a16="http://schemas.microsoft.com/office/drawing/2014/main" id="{426E4276-E0B4-C510-9F84-294DC0E578B2}"/>
              </a:ext>
            </a:extLst>
          </p:cNvPr>
          <p:cNvSpPr/>
          <p:nvPr/>
        </p:nvSpPr>
        <p:spPr>
          <a:xfrm>
            <a:off x="7430294" y="19443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20_1#704e59c15?sp=1&amp;vcp=1&amp;pid=52abca91b&amp;color=0,0,0&amp;vtp=1&amp;bt=1&amp;bbb=1&amp;hb=1&amp;zzd= 1">
            <a:extLst>
              <a:ext uri="{FF2B5EF4-FFF2-40B4-BE49-F238E27FC236}">
                <a16:creationId xmlns:a16="http://schemas.microsoft.com/office/drawing/2014/main" id="{D2C99DC9-62CF-367B-73CE-C59BEE81CFC0}"/>
              </a:ext>
            </a:extLst>
          </p:cNvPr>
          <p:cNvSpPr/>
          <p:nvPr/>
        </p:nvSpPr>
        <p:spPr>
          <a:xfrm>
            <a:off x="7735094" y="19443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1276</Words>
  <Application>Microsoft Office PowerPoint</Application>
  <PresentationFormat>宽屏</PresentationFormat>
  <Paragraphs>228</Paragraphs>
  <Slides>26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2025-01-21T14:22:54Z</dcterms:created>
  <dcterms:modified xsi:type="dcterms:W3CDTF">2025-01-22T00:39:05Z</dcterms:modified>
  <cp:category/>
  <cp:contentStatus/>
</cp:coreProperties>
</file>