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4" r:id="rId16"/>
    <p:sldId id="28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312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4_BD.49_1#98aeec4c0?vcp=1&amp;pid=3ac710095&amp;color=0,0,0&amp;vtp=1&amp;bt=1&amp;bbb=1&amp;hb=1"/>
          <p:cNvSpPr/>
          <p:nvPr/>
        </p:nvSpPr>
        <p:spPr>
          <a:xfrm>
            <a:off x="896112" y="15400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（4）《陶罐和铁罐》告诉我们：每个人都有自己的长处和短处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，要善于看到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别人的长处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正视自己的短处。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3" name="QT_4_AN.50_1#98aeec4c0.blank?vcp=1&amp;pid=3ac710095&amp;color=0,0,0&amp;vpa=31&amp;vtp=1"/>
          <p:cNvSpPr/>
          <p:nvPr/>
        </p:nvSpPr>
        <p:spPr>
          <a:xfrm>
            <a:off x="5179980" y="204927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4" name="QT_4_BD.51_1#b207a6f64?vcp=1&amp;pid=3ac710095&amp;color=0,0,0&amp;vtp=1&amp;bbb=1"/>
          <p:cNvSpPr/>
          <p:nvPr/>
        </p:nvSpPr>
        <p:spPr>
          <a:xfrm>
            <a:off x="896112" y="263709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（5）有时候，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一段话的大意可以根据关键语句进行概括。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5" name="QT_4_AN.52_1#b207a6f64.blank?vcp=1&amp;pid=3ac710095&amp;color=0,0,0&amp;vpa=32&amp;vtp=1"/>
          <p:cNvSpPr/>
          <p:nvPr/>
        </p:nvSpPr>
        <p:spPr>
          <a:xfrm>
            <a:off x="8685181" y="258756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6" name="QT_4_BD.53_1#be6091917?vcp=1&amp;pid=3ac710095&amp;color=0,0,0&amp;vtp=1&amp;bbb=1"/>
          <p:cNvSpPr/>
          <p:nvPr/>
        </p:nvSpPr>
        <p:spPr>
          <a:xfrm>
            <a:off x="896112" y="317176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（6）《惠崇春江晚景》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是北宋的惠崇为苏轼的画所题写的诗。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7" name="QT_4_AN.54_1#be6091917.blank?vcp=1&amp;pid=3ac710095&amp;color=0,0,0&amp;vpa=33&amp;vtp=1"/>
          <p:cNvSpPr/>
          <p:nvPr/>
        </p:nvSpPr>
        <p:spPr>
          <a:xfrm>
            <a:off x="9294781" y="312223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8" name="QT_4_AS.55_1#be6091917?vcp=1&amp;pid=3ac710095&amp;color=0,0,0&amp;vtp=1&amp;bbb=1"/>
          <p:cNvSpPr/>
          <p:nvPr/>
        </p:nvSpPr>
        <p:spPr>
          <a:xfrm>
            <a:off x="896112" y="370643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错误，《惠崇春江晚景》是北宋的苏轼为惠崇的画所题写的诗。</a:t>
            </a:r>
            <a:endParaRPr lang="en-US" altLang="zh-CN" sz="2400" dirty="0"/>
          </a:p>
        </p:txBody>
      </p:sp>
      <p:sp>
        <p:nvSpPr>
          <p:cNvPr id="9" name="QO_3_AS.56_1#3ac710095?vcp=1&amp;pid=a0e122db8&amp;color=0,0,0&amp;vtp=1&amp;bbb=1&amp;hb=1"/>
          <p:cNvSpPr/>
          <p:nvPr/>
        </p:nvSpPr>
        <p:spPr>
          <a:xfrm>
            <a:off x="896112" y="42477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本题考查关键词句提取、文学常识积累、课文理解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、阅读方法和策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略的掌握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57_1#e89499651?vcp=1&amp;vopoq=1&amp;pid=a0e122db8&amp;color=0,0,0&amp;vtp=1&amp;bt=1&amp;bbb=1&amp;hb=1"/>
          <p:cNvSpPr/>
          <p:nvPr/>
        </p:nvSpPr>
        <p:spPr>
          <a:xfrm>
            <a:off x="896112" y="18634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6.郑小语和表妹在景区看到了很多古色古香的商店招牌，下面让你想到了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人四好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3_AN.58_1#e89499651.bracket?vcp=1&amp;vopoq=1&amp;pid=a0e122db8&amp;color=0,0,0&amp;vpa=34&amp;vtp=1"/>
          <p:cNvSpPr/>
          <p:nvPr/>
        </p:nvSpPr>
        <p:spPr>
          <a:xfrm>
            <a:off x="3122580" y="241077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3_BD.57_2#e89499651.choices?vcp=1&amp;vopoq=1&amp;pid=a0e122db8&amp;color=0,0,0&amp;vtp=1&amp;bbb=1"/>
          <p:cNvSpPr/>
          <p:nvPr/>
        </p:nvSpPr>
        <p:spPr>
          <a:xfrm>
            <a:off x="896112" y="2973196"/>
            <a:ext cx="10387584" cy="9760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100"/>
              </a:lnSpc>
              <a:tabLst>
                <a:tab pos="3365161" algn="l"/>
                <a:tab pos="6489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4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</a:t>
            </a:r>
            <a:r>
              <a:rPr lang="en-US" altLang="zh-CN" sz="5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3_BD.57_2#e89499651.choice_image?vcp=1&amp;vopoq=1&amp;pid=a0e122db8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7233" y="3079051"/>
            <a:ext cx="217627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3_BD.57_2#e89499651.choice_image?vcp=1&amp;vopoq=1&amp;pid=a0e122db8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382" y="2968053"/>
            <a:ext cx="1975104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3_BD.57_2#e89499651.choice_image?vcp=1&amp;vopoq=1&amp;pid=a0e122db8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8297" y="3015043"/>
            <a:ext cx="2935224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3_AS.59_1#e89499651?vcp=1&amp;vopoq=1&amp;pid=a0e122db8&amp;color=0,0,0&amp;vtp=1&amp;bbb=1&amp;hb=1"/>
          <p:cNvSpPr/>
          <p:nvPr/>
        </p:nvSpPr>
        <p:spPr>
          <a:xfrm>
            <a:off x="896112" y="3952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本题考查传统文化。“雅人四好”指琴棋书画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。观察各个招牌名称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可知应选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0_1#33bff4bb5?vcp=1&amp;pid=a0e122db8&amp;color=0,0,0&amp;vtp=1&amp;bt=1&amp;bbb=1&amp;hb=1"/>
          <p:cNvSpPr/>
          <p:nvPr/>
        </p:nvSpPr>
        <p:spPr>
          <a:xfrm>
            <a:off x="896112" y="126187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7.这学期，郑小语从课本上积累了很多古诗词和名言警句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，快来和她一起回味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一下吧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。（9分）</a:t>
            </a:r>
            <a:endParaRPr lang="en-US" altLang="zh-CN" sz="2400" dirty="0"/>
          </a:p>
        </p:txBody>
      </p:sp>
      <p:sp>
        <p:nvSpPr>
          <p:cNvPr id="3" name="QB_4_BD.61_1#7d60c0d79?vcp=1&amp;pid=33bff4bb5&amp;color=0,0,0&amp;vtp=1&amp;bbb=1&amp;hb=1"/>
          <p:cNvSpPr/>
          <p:nvPr/>
        </p:nvSpPr>
        <p:spPr>
          <a:xfrm>
            <a:off x="896112" y="2365629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（1）古诗词是中华民族传统文化中的精华。“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千门万户曈曈日，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”描写了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的动人景象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每到春节贴对联时，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我们总会情不自禁地想起这句诗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。清明时节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，我们总会想起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的诗句，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路上行人欲断魂”中描写了清明时节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，孤身行人那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的心境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。而王维那句“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独在异乡为异客，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”曾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打动过多少游子的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之心啊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4" name="QB_4_AN.62_1#7d60c0d79.blank?vcp=1&amp;pid=33bff4bb5&amp;color=0,0,0&amp;vpa=35&amp;vtp=1&amp;bbb=1&amp;hb=1"/>
          <p:cNvSpPr/>
          <p:nvPr/>
        </p:nvSpPr>
        <p:spPr>
          <a:xfrm>
            <a:off x="896112" y="233768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总把新桃换旧符</a:t>
            </a:r>
            <a:endParaRPr lang="en-US" altLang="zh-CN" sz="2400" dirty="0"/>
          </a:p>
        </p:txBody>
      </p:sp>
      <p:sp>
        <p:nvSpPr>
          <p:cNvPr id="5" name="QB_4_AN.63_1#7d60c0d79.blank?vcp=1&amp;pid=33bff4bb5&amp;color=0,0,0&amp;vpa=36&amp;vtp=1&amp;bbb=1"/>
          <p:cNvSpPr/>
          <p:nvPr/>
        </p:nvSpPr>
        <p:spPr>
          <a:xfrm>
            <a:off x="3046381" y="2896489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新年热闹、欢乐、万象更新</a:t>
            </a:r>
            <a:endParaRPr lang="en-US" altLang="zh-CN" sz="2400" dirty="0"/>
          </a:p>
        </p:txBody>
      </p:sp>
      <p:sp>
        <p:nvSpPr>
          <p:cNvPr id="6" name="QB_4_AN.64_1#7d60c0d79.blank?vcp=1&amp;pid=33bff4bb5&amp;color=0,0,0&amp;vpa=37&amp;vtp=1&amp;bbb=1"/>
          <p:cNvSpPr/>
          <p:nvPr/>
        </p:nvSpPr>
        <p:spPr>
          <a:xfrm>
            <a:off x="8837581" y="345528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杜牧</a:t>
            </a:r>
            <a:endParaRPr lang="en-US" altLang="zh-CN" sz="2400" dirty="0"/>
          </a:p>
        </p:txBody>
      </p:sp>
      <p:sp>
        <p:nvSpPr>
          <p:cNvPr id="7" name="QB_4_AN.65_1#7d60c0d79.blank?vcp=1&amp;pid=33bff4bb5&amp;color=0,0,0&amp;vpa=38&amp;vtp=1&amp;bbb=1"/>
          <p:cNvSpPr/>
          <p:nvPr/>
        </p:nvSpPr>
        <p:spPr>
          <a:xfrm>
            <a:off x="1217580" y="401408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清明时节雨纷纷</a:t>
            </a:r>
            <a:endParaRPr lang="en-US" altLang="zh-CN" sz="2400" dirty="0"/>
          </a:p>
        </p:txBody>
      </p:sp>
      <p:sp>
        <p:nvSpPr>
          <p:cNvPr id="8" name="QB_4_AN.66_1#7d60c0d79.blank?vcp=1&amp;pid=33bff4bb5&amp;color=0,0,0&amp;vpa=39&amp;vtp=1&amp;bbb=1"/>
          <p:cNvSpPr/>
          <p:nvPr/>
        </p:nvSpPr>
        <p:spPr>
          <a:xfrm>
            <a:off x="988980" y="457288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凄迷纷乱</a:t>
            </a:r>
            <a:endParaRPr lang="en-US" altLang="zh-CN" sz="2400" dirty="0"/>
          </a:p>
        </p:txBody>
      </p:sp>
      <p:sp>
        <p:nvSpPr>
          <p:cNvPr id="9" name="QB_4_AN.67_1#7d60c0d79.blank?vcp=1&amp;pid=33bff4bb5&amp;color=0,0,0&amp;vpa=40&amp;vtp=1&amp;bbb=1"/>
          <p:cNvSpPr/>
          <p:nvPr/>
        </p:nvSpPr>
        <p:spPr>
          <a:xfrm>
            <a:off x="8075581" y="457288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每逢佳节倍思亲</a:t>
            </a:r>
            <a:endParaRPr lang="en-US" altLang="zh-CN" sz="2400" dirty="0"/>
          </a:p>
        </p:txBody>
      </p:sp>
      <p:sp>
        <p:nvSpPr>
          <p:cNvPr id="10" name="QB_4_AN.68_1#7d60c0d79.blank?vcp=1&amp;pid=33bff4bb5&amp;color=0,0,0&amp;vpa=41&amp;vtp=1&amp;bbb=1"/>
          <p:cNvSpPr/>
          <p:nvPr/>
        </p:nvSpPr>
        <p:spPr>
          <a:xfrm>
            <a:off x="3503580" y="511009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思乡怀亲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9_1#84566c8ed?vcp=1&amp;pid=33bff4bb5&amp;color=0,0,0&amp;vtp=1&amp;bt=1&amp;bbb=1&amp;hb=1"/>
          <p:cNvSpPr/>
          <p:nvPr/>
        </p:nvSpPr>
        <p:spPr>
          <a:xfrm>
            <a:off x="896112" y="23820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（2）“孟母三迁”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的故事与八字成语“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”都告诉我们：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人常常因为环境的影响而改变习性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。班里的“淘气包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”元元总是打扰正在学习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的丽丽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，被批评了也不改正，我会用《论语》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，是谓过矣”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来劝他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70_1#84566c8ed.blank?vcp=1&amp;pid=33bff4bb5&amp;color=0,0,0&amp;vpa=42&amp;vtp=1&amp;bbb=1"/>
          <p:cNvSpPr/>
          <p:nvPr/>
        </p:nvSpPr>
        <p:spPr>
          <a:xfrm>
            <a:off x="6246780" y="2354136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近朱者赤，近墨者黑</a:t>
            </a:r>
            <a:endParaRPr lang="en-US" altLang="zh-CN" sz="2400" dirty="0"/>
          </a:p>
        </p:txBody>
      </p:sp>
      <p:sp>
        <p:nvSpPr>
          <p:cNvPr id="4" name="QB_4_AN.71_1#84566c8ed.blank?vcp=1&amp;pid=33bff4bb5&amp;color=0,0,0&amp;vpa=43&amp;vtp=1&amp;bbb=1"/>
          <p:cNvSpPr/>
          <p:nvPr/>
        </p:nvSpPr>
        <p:spPr>
          <a:xfrm>
            <a:off x="7923181" y="347173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过而不改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19ea525e?vcp=1&amp;pid=6da976b4d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第二站 郑州非遗：麻纸手工造纸技艺（16分）</a:t>
            </a:r>
            <a:endParaRPr lang="en-US" altLang="zh-CN" sz="3000" dirty="0"/>
          </a:p>
        </p:txBody>
      </p:sp>
      <p:sp>
        <p:nvSpPr>
          <p:cNvPr id="3" name="QO_3_BD.72_1#9f959e5d2?sp=1&amp;vcp=1&amp;pid=519ea525e&amp;color=0,0,0&amp;vtp=1&amp;bbb=1&amp;hb=1"/>
          <p:cNvSpPr/>
          <p:nvPr/>
        </p:nvSpPr>
        <p:spPr>
          <a:xfrm>
            <a:off x="896112" y="1356868"/>
            <a:ext cx="10387584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8.郑州麻纸手工造纸技艺秉承东汉蔡伦发明的造纸技术，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生产的手工白麻纸，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纸质优良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，是书写、绘画的极好材料，曾行销全国各地。2009年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，郑州麻纸手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工造纸技艺入选河南省省级非物质文化遗产名录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表妹对纸的发明非常感兴趣，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郑小语就向她介绍了这方面的知识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阅读选文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早在几千年前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，我们的祖先就创造了文字。可那时候还没有纸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，要记录一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件事情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，就用刀把文字刻在龟甲和兽骨上，或者把文字铸刻在青铜器上。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后来，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人们又把文字写在竹片和木片上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。这些竹片、木片用绳子穿起来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，就成了一册</a:t>
            </a: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2_1#9f959e5d2?sp=1&amp;vcp=1&amp;pid=519ea525e&amp;color=0,0,0&amp;vtp=1&amp;bbb=1&amp;hb=1">
            <a:extLst>
              <a:ext uri="{FF2B5EF4-FFF2-40B4-BE49-F238E27FC236}">
                <a16:creationId xmlns:a16="http://schemas.microsoft.com/office/drawing/2014/main" id="{FD780744-FFB4-B7CE-5692-0C5EF8B0F338}"/>
              </a:ext>
            </a:extLst>
          </p:cNvPr>
          <p:cNvSpPr/>
          <p:nvPr/>
        </p:nvSpPr>
        <p:spPr>
          <a:xfrm>
            <a:off x="896112" y="94488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。但是，这种书很笨重，阅读、携带、保存都很不方便。古时候用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“学富五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”形容一个人学问高，是因为书多的时候需要用车来拉。再后来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，有了蚕丝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织成的帛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，就可以在帛上写字了。帛比竹片、木片轻便，但是价钱太贵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，只有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少数人能用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，不能普及。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人们用蚕茧制作丝绵时发现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，盛放蚕茧的篾席上，会留下一层薄片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于书写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。考古学家发现，在两千多年前的西汉时代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，人们已经懂得了用麻来造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纸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。但麻纸比较粗糙，不便书写。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大约在一千九百年前的东汉时代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，有个叫蔡伦的人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，吸收了人们长期积累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的经验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，改进了造纸术。他把树皮、麻头、破布等原料剪碎或切断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，浸在水里</a:t>
            </a: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81152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2_1#9f959e5d2?sp=1&amp;vcp=1&amp;pid=519ea525e&amp;color=0,0,0&amp;vtp=1&amp;bbb=1&amp;hb=1">
            <a:extLst>
              <a:ext uri="{FF2B5EF4-FFF2-40B4-BE49-F238E27FC236}">
                <a16:creationId xmlns:a16="http://schemas.microsoft.com/office/drawing/2014/main" id="{424577EA-5483-9AEE-FFB7-C62D26A48D02}"/>
              </a:ext>
            </a:extLst>
          </p:cNvPr>
          <p:cNvSpPr/>
          <p:nvPr/>
        </p:nvSpPr>
        <p:spPr>
          <a:xfrm>
            <a:off x="973114" y="139568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捣烂成浆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；再把浆捞出来晒干，就成了一种既轻便又好用的纸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。用这种方法造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的纸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，原料容易得到，可以大量制造，价格又便宜，能满足多数人的需要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以这种造纸方法就传承下来了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BD.73_1#89ea7e47c?sp=1&amp;vcp=1&amp;pid=9f959e5d2&amp;color=0,0,0&amp;vtp=1&amp;bt=1&amp;bbb=1&amp;hb=1"/>
          <p:cNvSpPr/>
          <p:nvPr/>
        </p:nvSpPr>
        <p:spPr>
          <a:xfrm>
            <a:off x="896112" y="302006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（1）第3自然段是围绕哪个意思写的？请把相关的句子抄写下来。（2分）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4" name="QB_4_AN.74_1#89ea7e47c.blank?vcp=1&amp;pid=9f959e5d2&amp;color=0,0,0&amp;vpa=44&amp;vtp=1&amp;bbb=1&amp;hb=1"/>
          <p:cNvSpPr/>
          <p:nvPr/>
        </p:nvSpPr>
        <p:spPr>
          <a:xfrm>
            <a:off x="896112" y="3550921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大约在一千九百年前的东汉时代，有个叫蔡伦的人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，吸收了人们长期积累的经验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，改进了造纸术。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33470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5_1#9cda6f2c3?sp=1&amp;vcp=1&amp;pid=9f959e5d2&amp;color=0,0,0&amp;vtp=1&amp;bt=1&amp;bbb=1"/>
          <p:cNvSpPr/>
          <p:nvPr/>
        </p:nvSpPr>
        <p:spPr>
          <a:xfrm>
            <a:off x="896112" y="9617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（2）纸的发明是怎样的一个过程？根据选文内容填一填。（8分）</a:t>
            </a:r>
            <a:endParaRPr lang="en-US" altLang="zh-CN" sz="2400" dirty="0"/>
          </a:p>
        </p:txBody>
      </p:sp>
      <p:pic>
        <p:nvPicPr>
          <p:cNvPr id="3" name="QB_4_BD.75_2#9cda6f2c3?vcp=1&amp;pid=9f959e5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1136" y="1573594"/>
            <a:ext cx="7726680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75_3#9cda6f2c3?sp=1&amp;vcp=1&amp;pid=9f959e5d2&amp;color=0,0,0&amp;vtp=1&amp;bbb=1"/>
          <p:cNvSpPr/>
          <p:nvPr/>
        </p:nvSpPr>
        <p:spPr>
          <a:xfrm>
            <a:off x="896112" y="485019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③____④____________________</a:t>
            </a:r>
            <a:endParaRPr lang="en-US" altLang="zh-CN" sz="2400" dirty="0"/>
          </a:p>
        </p:txBody>
      </p:sp>
      <p:sp>
        <p:nvSpPr>
          <p:cNvPr id="6" name="QB_4_AN.76_1#9cda6f2c3.blank?vcp=1&amp;pid=9f959e5d2&amp;color=0,0,0&amp;vpa=45&amp;vtp=1&amp;bbb=1"/>
          <p:cNvSpPr/>
          <p:nvPr/>
        </p:nvSpPr>
        <p:spPr>
          <a:xfrm>
            <a:off x="1217580" y="4822253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龟甲、兽骨或青铜器</a:t>
            </a:r>
            <a:endParaRPr lang="en-US" altLang="zh-CN" sz="2400" dirty="0"/>
          </a:p>
        </p:txBody>
      </p:sp>
      <p:sp>
        <p:nvSpPr>
          <p:cNvPr id="7" name="QB_4_AN.77_1#9cda6f2c3.blank?vcp=1&amp;pid=9f959e5d2&amp;color=0,0,0&amp;vpa=46&amp;vtp=1&amp;bbb=1"/>
          <p:cNvSpPr/>
          <p:nvPr/>
        </p:nvSpPr>
        <p:spPr>
          <a:xfrm>
            <a:off x="4570380" y="4822253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笨重，阅读、携带、保存都很不方便</a:t>
            </a:r>
            <a:endParaRPr lang="en-US" altLang="zh-CN" sz="2400" dirty="0"/>
          </a:p>
        </p:txBody>
      </p:sp>
      <p:sp>
        <p:nvSpPr>
          <p:cNvPr id="8" name="QB_4_AN.78_1#9cda6f2c3.blank?vcp=1&amp;pid=9f959e5d2&amp;color=0,0,0&amp;vpa=47&amp;vtp=1"/>
          <p:cNvSpPr/>
          <p:nvPr/>
        </p:nvSpPr>
        <p:spPr>
          <a:xfrm>
            <a:off x="1217580" y="535946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帛</a:t>
            </a:r>
            <a:endParaRPr lang="en-US" altLang="zh-CN" sz="2400" dirty="0"/>
          </a:p>
        </p:txBody>
      </p:sp>
      <p:sp>
        <p:nvSpPr>
          <p:cNvPr id="9" name="QB_4_AN.79_1#9cda6f2c3.blank?vcp=1&amp;pid=9f959e5d2&amp;color=0,0,0&amp;vpa=48&amp;vtp=1&amp;bbb=1"/>
          <p:cNvSpPr/>
          <p:nvPr/>
        </p:nvSpPr>
        <p:spPr>
          <a:xfrm>
            <a:off x="2131981" y="5359464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比较粗糙，不便书写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0_1#7007c4888?vcp=1&amp;pid=9f959e5d2&amp;color=0,0,0&amp;vtp=1&amp;bt=1&amp;bbb=1&amp;hb=1"/>
          <p:cNvSpPr/>
          <p:nvPr/>
        </p:nvSpPr>
        <p:spPr>
          <a:xfrm>
            <a:off x="896112" y="98755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（3）读完选文，郑小语发表了以下观点，请你根据选文内容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，判断郑小语的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说法是否正确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，正确的画“√”，错误的画“×”。（4分）</a:t>
            </a:r>
            <a:endParaRPr lang="en-US" altLang="zh-CN" sz="2400" dirty="0"/>
          </a:p>
        </p:txBody>
      </p:sp>
      <p:sp>
        <p:nvSpPr>
          <p:cNvPr id="3" name="QO_4_AS.81_1#7007c4888?vcp=1&amp;pid=9f959e5d2&amp;color=0,0,0&amp;vtp=1&amp;bbb=1&amp;hb=1"/>
          <p:cNvSpPr/>
          <p:nvPr/>
        </p:nvSpPr>
        <p:spPr>
          <a:xfrm>
            <a:off x="896112" y="2091309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本题考查对选文内容的理解分析。结合“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在两千多年前的西汉时代，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人们已经懂得了用麻来造纸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”分析，可知②题干错误。结合“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有个叫蔡伦的人，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吸收了人们长期积累的经验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，改进了造纸术”分析，可知造纸术的发明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蔡伦一个人的功劳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，③题干错误。结合“用这种方法造的纸，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原料容易得到，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可以大量制造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，价格又便宜，能满足多数人的需要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，所以这种造纸方法就传承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下来了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”分析，可知蔡伦改进的造纸术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，能够传承下来的原因不只是因为价格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便宜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，④题干错误。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5_BD.82_1#694989b6a?vcp=1&amp;pid=7007c4888&amp;color=0,0,0&amp;vtp=1&amp;bt=1&amp;bbb=1"/>
          <p:cNvSpPr/>
          <p:nvPr/>
        </p:nvSpPr>
        <p:spPr>
          <a:xfrm>
            <a:off x="896112" y="23868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①我国最早的文字刻在龟甲和兽骨上，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或者铸刻在青铜器上。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3" name="QT_5_AN.83_1#694989b6a.blank?vcp=1&amp;pid=7007c4888&amp;color=0,0,0&amp;vpa=49&amp;vtp=1"/>
          <p:cNvSpPr/>
          <p:nvPr/>
        </p:nvSpPr>
        <p:spPr>
          <a:xfrm>
            <a:off x="9142381" y="23373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4" name="QT_5_BD.84_1#eb22dd565?vcp=1&amp;pid=7007c4888&amp;color=0,0,0&amp;vtp=1&amp;bbb=1"/>
          <p:cNvSpPr/>
          <p:nvPr/>
        </p:nvSpPr>
        <p:spPr>
          <a:xfrm>
            <a:off x="896112" y="29195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②在两千多年前的东汉时代，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人们已经懂得了用麻来造纸。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5" name="QT_5_AN.85_1#eb22dd565.blank?vcp=1&amp;pid=7007c4888&amp;color=0,0,0&amp;vpa=50&amp;vtp=1"/>
          <p:cNvSpPr/>
          <p:nvPr/>
        </p:nvSpPr>
        <p:spPr>
          <a:xfrm>
            <a:off x="8837581" y="28700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6" name="QT_5_BD.86_1#9f4e565ab?vcp=1&amp;pid=7007c4888&amp;color=0,0,0&amp;vtp=1&amp;bbb=1"/>
          <p:cNvSpPr/>
          <p:nvPr/>
        </p:nvSpPr>
        <p:spPr>
          <a:xfrm>
            <a:off x="896112" y="34542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③造纸术的发明，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是蔡伦一个人的功劳。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7" name="QT_5_AN.87_1#9f4e565ab.blank?vcp=1&amp;pid=7007c4888&amp;color=0,0,0&amp;vpa=51&amp;vtp=1"/>
          <p:cNvSpPr/>
          <p:nvPr/>
        </p:nvSpPr>
        <p:spPr>
          <a:xfrm>
            <a:off x="6399181" y="34047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8" name="QT_5_BD.88_1#b1477f3b9?vcp=1&amp;pid=7007c4888&amp;color=0,0,0&amp;vtp=1&amp;bbb=1"/>
          <p:cNvSpPr/>
          <p:nvPr/>
        </p:nvSpPr>
        <p:spPr>
          <a:xfrm>
            <a:off x="896112" y="39889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④蔡伦改进的造纸术，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能够传承下来的原因只是因为价格便宜。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9" name="QT_5_AN.89_1#b1477f3b9.blank?vcp=1&amp;pid=7007c4888&amp;color=0,0,0&amp;vpa=52&amp;vtp=1"/>
          <p:cNvSpPr/>
          <p:nvPr/>
        </p:nvSpPr>
        <p:spPr>
          <a:xfrm>
            <a:off x="9447181" y="39393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da976b4d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郑州上街区期末检测卷</a:t>
            </a:r>
            <a:endParaRPr lang="en-US" altLang="zh-CN" sz="6000" dirty="0"/>
          </a:p>
        </p:txBody>
      </p:sp>
      <p:sp>
        <p:nvSpPr>
          <p:cNvPr id="3" name="C_1_BD#6da976b4d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0_1#12eb7a7d8?sp=1&amp;vcp=1&amp;pid=9f959e5d2&amp;color=0,0,0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（4）了解了纸的发明，表妹下定决心今后要节约用纸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，请你帮她写出两条节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约用纸的方法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3" name="QB_4_AN.91_1#12eb7a7d8.blank?vcp=1&amp;pid=9f959e5d2&amp;color=0,0,0&amp;vpa=53&amp;vtp=1&amp;bbb=1&amp;hb=1"/>
          <p:cNvSpPr/>
          <p:nvPr/>
        </p:nvSpPr>
        <p:spPr>
          <a:xfrm>
            <a:off x="896112" y="344633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【示例】①节约使用练习本，不要随便扔掉白纸，充分利用纸的空白处；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②把废书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、废纸等集中回收起来再利用。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bf95cf8?vcp=1&amp;pid=6da976b4d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第三站 郑州植物园（13分）</a:t>
            </a:r>
            <a:endParaRPr lang="en-US" altLang="zh-CN" sz="3000" dirty="0"/>
          </a:p>
        </p:txBody>
      </p:sp>
      <p:sp>
        <p:nvSpPr>
          <p:cNvPr id="3" name="QO_3_BD.92_1#205f80a58?sp=1&amp;vcp=1&amp;pid=52bf95cf8&amp;color=0,0,0&amp;vtp=1&amp;bbb=1&amp;hb=1"/>
          <p:cNvSpPr/>
          <p:nvPr/>
        </p:nvSpPr>
        <p:spPr>
          <a:xfrm>
            <a:off x="896112" y="1356868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9.阅读短文，回答后面的问题。（9分）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植物的花香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植物的花香有着许多作用。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植物的花有香味是为了传宗接代。植物花朵为了引诱昆虫前来授粉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仅呈现各种艳丽夺目的色彩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，还会散发各种迷人的花香。于是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，引来蜂蝶争相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，正所谓“蜂争粉蕊蝶分香”。结果，花粉黏附在昆虫的身上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，随着昆虫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的飞行迁移而四处落户安家了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2_2#205f80a58?vcp=1&amp;pid=52bf95cf8&amp;color=0,0,0&amp;vtp=1&amp;bt=1&amp;bbb=1&amp;hb=1"/>
          <p:cNvSpPr/>
          <p:nvPr/>
        </p:nvSpPr>
        <p:spPr>
          <a:xfrm>
            <a:off x="896112" y="12593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③香花内部有一个专门制造香味的“工厂”——油细胞，这个“工厂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的产品就是令人心醉的芳香油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。这种芳香油除了散发香味，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吸引昆虫传粉外，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它的蒸气还可以减少花瓣中水分的蒸发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，形成一层“保护衣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”，使植物免受白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天强烈的日晒和夜晚寒气的侵袭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除了有益于自身的生长繁衍，大多数植物的花的香味还有益于人类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气能刺激人的呼吸中枢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，从而促进人体吸进氧气，排出二氧化碳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。由于大脑供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氧充足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，因此能使人保持较长时间旺盛的精力。此外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，香味信息能够深刻地留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在人的记忆中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，刺激嗅觉，使人的记忆增强。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2_3#205f80a58?vcp=1&amp;pid=52bf95cf8&amp;color=0,0,0&amp;vtp=1&amp;bt=1&amp;bbb=1&amp;hb=1"/>
          <p:cNvSpPr/>
          <p:nvPr/>
        </p:nvSpPr>
        <p:spPr>
          <a:xfrm>
            <a:off x="896112" y="12466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⑤利用花香来保健和防病，在我国有着悠久的历史。古代医圣华佗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，曾用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丁香等制成小巧玲珑的香囊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，悬挂在室内，用以防治肺结核等疾病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。古代民间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把金银花放入枕内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，用来减轻头痛、降血压，同时还能消炎止咳。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不同的花香，能引起人们不同的感受。如桂花的香味使人疲劳顿消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花的香味使人思维清晰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。不过，事情都是一分为二的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。有些花香也会给人带来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副作用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。如百合、兰花的浓香，会引起眩晕和瞬时的迟钝。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植物的花香真是奇妙。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有删改）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3_1#4f1cf5d13?vcp=1&amp;vopoq=1&amp;pid=205f80a58&amp;color=0,0,0&amp;vtp=1&amp;bt=1&amp;bbb=1"/>
          <p:cNvSpPr/>
          <p:nvPr/>
        </p:nvSpPr>
        <p:spPr>
          <a:xfrm>
            <a:off x="896112" y="89611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（1）下列有关植物花香的作用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，短文中没有讲到的一项是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94_1#4f1cf5d13.blank?vcp=1&amp;vopoq=1&amp;pid=205f80a58&amp;color=0,0,0&amp;vpa=54&amp;vtp=1"/>
          <p:cNvSpPr/>
          <p:nvPr/>
        </p:nvSpPr>
        <p:spPr>
          <a:xfrm>
            <a:off x="8761381" y="854965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93_2#4f1cf5d13.choices?vcp=1&amp;vopoq=1&amp;pid=205f80a58&amp;color=0,0,0&amp;vtp=1&amp;bbb=1"/>
          <p:cNvSpPr/>
          <p:nvPr/>
        </p:nvSpPr>
        <p:spPr>
          <a:xfrm>
            <a:off x="896112" y="1411795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.消除疲劳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B.吸引昆虫传粉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C.治疗疾病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.净化空气</a:t>
            </a:r>
            <a:endParaRPr lang="en-US" altLang="zh-CN" sz="2400" dirty="0"/>
          </a:p>
        </p:txBody>
      </p:sp>
      <p:sp>
        <p:nvSpPr>
          <p:cNvPr id="5" name="QC_4_AS.95_1#4f1cf5d13?vcp=1&amp;vopoq=1&amp;pid=205f80a58&amp;color=0,0,0&amp;vtp=1&amp;bbb=1&amp;hb=1"/>
          <p:cNvSpPr/>
          <p:nvPr/>
        </p:nvSpPr>
        <p:spPr>
          <a:xfrm>
            <a:off x="896112" y="1926971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本题考查理解短文内容及提取信息。短文中没有讲到“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净化空气”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的内容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。故选D。</a:t>
            </a:r>
            <a:endParaRPr lang="en-US" altLang="zh-CN" sz="2400" dirty="0"/>
          </a:p>
        </p:txBody>
      </p:sp>
      <p:sp>
        <p:nvSpPr>
          <p:cNvPr id="6" name="QC_4_BD.96_1#d1f02cb67?vcp=1&amp;vopoq=1&amp;pid=205f80a58&amp;color=0,0,0&amp;vtp=1&amp;bbb=1"/>
          <p:cNvSpPr/>
          <p:nvPr/>
        </p:nvSpPr>
        <p:spPr>
          <a:xfrm>
            <a:off x="896112" y="2958147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④自然段中画线句子的作用是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7" name="QC_4_AN.97_1#d1f02cb67.blank?vcp=1&amp;vopoq=1&amp;pid=205f80a58&amp;color=0,0,0&amp;vpa=55&amp;vtp=1"/>
          <p:cNvSpPr/>
          <p:nvPr/>
        </p:nvSpPr>
        <p:spPr>
          <a:xfrm>
            <a:off x="6018180" y="2916999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4_BD.96_2#d1f02cb67.choices?vcp=1&amp;vopoq=1&amp;pid=205f80a58&amp;color=0,0,0&amp;vtp=1&amp;bbb=1"/>
          <p:cNvSpPr/>
          <p:nvPr/>
        </p:nvSpPr>
        <p:spPr>
          <a:xfrm>
            <a:off x="896112" y="3475799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.总结全文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B.总领全文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C.承上启下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.点明中心</a:t>
            </a:r>
            <a:endParaRPr lang="en-US" altLang="zh-CN" sz="2400" dirty="0"/>
          </a:p>
        </p:txBody>
      </p:sp>
      <p:sp>
        <p:nvSpPr>
          <p:cNvPr id="9" name="QC_4_AS.98_1#d1f02cb67?vcp=1&amp;vopoq=1&amp;pid=205f80a58&amp;color=0,0,0&amp;vtp=1&amp;bbb=1&amp;hb=1"/>
          <p:cNvSpPr/>
          <p:nvPr/>
        </p:nvSpPr>
        <p:spPr>
          <a:xfrm>
            <a:off x="896112" y="3990975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本题考查过渡句的作用。结合短文内容，联系上下文可知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，“除了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有益于自身的生长繁衍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，大多数植物的花的香味还有益于人类”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是一个过渡句，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前半句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“除了有益于自身的生长繁衍”总结上文，后半句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“大多数植物的花的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香味还有益于人类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”开启下文，整句话起到了承上启下的作用。故选C。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9_1#7f91d70ab?vcp=1&amp;vopoq=1&amp;pid=205f80a58&amp;color=0,0,0&amp;vtp=1&amp;bt=1&amp;bbb=1"/>
          <p:cNvSpPr/>
          <p:nvPr/>
        </p:nvSpPr>
        <p:spPr>
          <a:xfrm>
            <a:off x="896112" y="896113"/>
            <a:ext cx="10812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（3）下列有关植物的花香对人类的作用的说法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，不正确的一项是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100_1#7f91d70ab.blank?vcp=1&amp;vopoq=1&amp;pid=205f80a58&amp;color=0,0,0&amp;vpa=56&amp;vtp=1"/>
          <p:cNvSpPr/>
          <p:nvPr/>
        </p:nvSpPr>
        <p:spPr>
          <a:xfrm>
            <a:off x="9675781" y="838645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99_2#7f91d70ab.choices?vcp=1&amp;vopoq=1&amp;pid=205f80a58&amp;color=0,0,0&amp;vtp=1&amp;bbb=1"/>
          <p:cNvSpPr/>
          <p:nvPr/>
        </p:nvSpPr>
        <p:spPr>
          <a:xfrm>
            <a:off x="896112" y="1392046"/>
            <a:ext cx="10387584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A.丁香等的味道，可以防治肺结核等疾病。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.金银花的味道，可以减轻头痛、降血压，同时还可以消炎止咳。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.植物的香气能刺激人的呼吸中枢，从而促进人体吸进氧气，排出二氧化碳。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.植物的香气好处多多，对人毫无副作用。</a:t>
            </a:r>
            <a:endParaRPr lang="en-US" altLang="zh-CN" sz="2400" dirty="0"/>
          </a:p>
        </p:txBody>
      </p:sp>
      <p:sp>
        <p:nvSpPr>
          <p:cNvPr id="5" name="QC_4_AS.101_1#7f91d70ab?vcp=1&amp;vopoq=1&amp;pid=205f80a58&amp;color=0,0,0&amp;vtp=1&amp;bbb=1&amp;hb=1"/>
          <p:cNvSpPr/>
          <p:nvPr/>
        </p:nvSpPr>
        <p:spPr>
          <a:xfrm>
            <a:off x="896112" y="3436746"/>
            <a:ext cx="10387584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本题考查理解短文及提取信息。从“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有些花香也会给人带来副作用。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如百合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、兰花的浓香，会引起眩晕和瞬时的迟钝”一句可知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，有些花香也会给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人带来副作用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，而不是毫无副作用。故选D。</a:t>
            </a:r>
            <a:endParaRPr lang="en-US" altLang="zh-CN" sz="2400" dirty="0"/>
          </a:p>
        </p:txBody>
      </p:sp>
      <p:sp>
        <p:nvSpPr>
          <p:cNvPr id="6" name="QB_4_BD.102_1#84dc6fcf6?sp=1&amp;vcp=1&amp;pid=205f80a58&amp;color=0,0,0&amp;vtp=1&amp;bbb=1"/>
          <p:cNvSpPr/>
          <p:nvPr/>
        </p:nvSpPr>
        <p:spPr>
          <a:xfrm>
            <a:off x="896112" y="4973446"/>
            <a:ext cx="10387584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（4）请你简单概括一下本文的主要内容。（3分）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7" name="QB_4_AN.103_1#84dc6fcf6.blank?vcp=1&amp;pid=205f80a58&amp;color=0,0,0&amp;vpa=57&amp;vtp=1&amp;bbb=1"/>
          <p:cNvSpPr/>
          <p:nvPr/>
        </p:nvSpPr>
        <p:spPr>
          <a:xfrm>
            <a:off x="938180" y="5436678"/>
            <a:ext cx="3878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植物的花香有着许多作用。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04_1#1b8bbaa56?sp=1&amp;vcp=1&amp;pid=52bf95cf8&amp;color=0,0,0&amp;vtp=1&amp;bt=1&amp;bbb=1&amp;hb=1"/>
          <p:cNvSpPr/>
          <p:nvPr/>
        </p:nvSpPr>
        <p:spPr>
          <a:xfrm>
            <a:off x="896112" y="12466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10.郑小语在郑州植物园竹园游玩时不小心遗失了蓝色双肩背包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，里面有一张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身份证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，她非常着急，拟写了下面这则寻物启事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，但这则寻物启事在格式和表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达上各有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2处错误，请你找出并修改（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能用修改符号的就用修改符号修改）。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我今天上午在植物园竹园丢矢了一个蓝色双肩包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，里面有一张身份证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如果有拾到者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，请交到园区服务台处，非常感谢！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2024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年5月2日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郑小语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105_1#1b8bbaa56?vcp=1&amp;pid=52bf95cf8&amp;color=0,0,0&amp;vtp=1&amp;bt=1&amp;bbb=1"/>
          <p:cNvSpPr/>
          <p:nvPr/>
        </p:nvSpPr>
        <p:spPr>
          <a:xfrm>
            <a:off x="896112" y="1676971"/>
            <a:ext cx="10387584" cy="24555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12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或删去“如果”）</a:t>
            </a:r>
            <a:endParaRPr lang="en-US" altLang="zh-CN" sz="2400" dirty="0"/>
          </a:p>
        </p:txBody>
      </p:sp>
      <p:pic>
        <p:nvPicPr>
          <p:cNvPr id="3" name="QO_3_AN.105_1#1b8bbaa56?vcp=1&amp;pid=52bf95cf8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5682" y="1676971"/>
            <a:ext cx="5257800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AS.106_1#1b8bbaa56?vcp=1&amp;pid=52bf95cf8&amp;color=0,0,0&amp;vtp=1&amp;bbb=1&amp;hb=1"/>
          <p:cNvSpPr/>
          <p:nvPr/>
        </p:nvSpPr>
        <p:spPr>
          <a:xfrm>
            <a:off x="896112" y="413302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本题考查寻物启事的规范。格式错误：没有标题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；落款时间应在姓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名下面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。表达错误：“丢矢”改为“丢失”；删去一个“如”。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08cd44d2?vcp=1&amp;pid=6da976b4d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第四站 郑州欢迎您（30分）</a:t>
            </a:r>
            <a:endParaRPr lang="en-US" altLang="zh-CN" sz="3000" dirty="0"/>
          </a:p>
        </p:txBody>
      </p:sp>
      <p:sp>
        <p:nvSpPr>
          <p:cNvPr id="3" name="QO_3_BD.107_1#c956f9eab?sp=1&amp;vcp=1&amp;pid=b08cd44d2&amp;color=0,0,0&amp;vtp=1&amp;bbb=1&amp;hb=1"/>
          <p:cNvSpPr/>
          <p:nvPr/>
        </p:nvSpPr>
        <p:spPr>
          <a:xfrm>
            <a:off x="896112" y="1356868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11.作为建设中的国家中心城市，郑州即将迎来很多外地朋友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，作为城市的小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，你会如何介绍自己的生活呢？是介绍自己喜爱的一种植物朋友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？还是介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绍你感兴趣的传统节日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？抑或是介绍身边那个有特点的人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请你选择其中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一项写下来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。（30分）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：题目自拟，句子写通顺，字迹清楚端正，不写错别字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，正确使用标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点符号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，300字左右。</a:t>
            </a:r>
            <a:endParaRPr lang="en-US" altLang="zh-CN" sz="2400" dirty="0"/>
          </a:p>
        </p:txBody>
      </p:sp>
      <p:sp>
        <p:nvSpPr>
          <p:cNvPr id="4" name="QO_3_AN.108_1#c956f9eab?vcp=1&amp;pid=b08cd44d2&amp;color=0,0,0&amp;vtp=1&amp;bbb=1"/>
          <p:cNvSpPr/>
          <p:nvPr/>
        </p:nvSpPr>
        <p:spPr>
          <a:xfrm>
            <a:off x="896112" y="46513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09e8741e3?vcp=1&amp;pid=6da976b4d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09e8741e3?vcp=1&amp;pid=6da976b4d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五一假期,家在北京的表妹来郑州旅游。作为小主人的郑小语自告奋勇当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起了小导游。</a:t>
            </a:r>
            <a:endParaRPr lang="en-US" altLang="zh-CN" sz="100" dirty="0"/>
          </a:p>
        </p:txBody>
      </p:sp>
      <p:pic>
        <p:nvPicPr>
          <p:cNvPr id="4" name="P_2_BD#09e8741e3?vcp=1&amp;pid=6da976b4d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e122db8?vcp=1&amp;pid=6da976b4d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第一站 打卡“戒指桥”（41分）</a:t>
            </a:r>
            <a:endParaRPr lang="en-US" altLang="zh-CN" sz="3000" dirty="0"/>
          </a:p>
        </p:txBody>
      </p:sp>
      <p:sp>
        <p:nvSpPr>
          <p:cNvPr id="3" name="QB_3_BD.1_1#2766a5e50?sp=1&amp;vcp=1&amp;pid=a0e122db8&amp;color=0,0,0&amp;vtp=1&amp;bbb=1&amp;hb=1"/>
          <p:cNvSpPr/>
          <p:nvPr/>
        </p:nvSpPr>
        <p:spPr>
          <a:xfrm>
            <a:off x="896112" y="1356868"/>
            <a:ext cx="10387584" cy="4621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1.郑州，这座充满魅力的城市，有二七纪念塔、千禧塔、黄河风景名胜区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、戒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指桥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郑小语决定第一站带表妹打卡郑州新地标——蝶湖之畔的“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戒指桥”。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8分）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这座桥修ji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2016年，横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潮河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因其形状像极了一枚戒指，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而被人们称为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“戒指桥”。站在“戒指桥”上向四周观望，周围树木繁茂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，水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草丰美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，清风吹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fú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花儿争 qí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斗 y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chuí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liǔ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随风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wǔ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，mì fēnɡ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在花间忙碌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。一位穿红色chèn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的小妹妹在吹肥皂泡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。泡泡在阳光的照射下像一个个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tòu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明的玻璃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，变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着丰富的色彩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，照着小妹妹圆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rùn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的脸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，好看极了。</a:t>
            </a:r>
            <a:endParaRPr lang="en-US" altLang="zh-CN" sz="2400" dirty="0"/>
          </a:p>
        </p:txBody>
      </p:sp>
      <p:sp>
        <p:nvSpPr>
          <p:cNvPr id="4" name="QB_3_AN.2_1#2766a5e50.blank?vcp=1&amp;pid=a0e122db8&amp;color=0,0,0&amp;vpa=1&amp;vtp=1"/>
          <p:cNvSpPr/>
          <p:nvPr/>
        </p:nvSpPr>
        <p:spPr>
          <a:xfrm>
            <a:off x="3351180" y="28822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建</a:t>
            </a:r>
            <a:endParaRPr lang="en-US" altLang="zh-CN" sz="2400" dirty="0"/>
          </a:p>
        </p:txBody>
      </p:sp>
      <p:sp>
        <p:nvSpPr>
          <p:cNvPr id="5" name="QB_3_AN.3_1#2766a5e50.blank?vcp=1&amp;pid=a0e122db8&amp;color=0,0,0&amp;vpa=2&amp;vtp=1"/>
          <p:cNvSpPr/>
          <p:nvPr/>
        </p:nvSpPr>
        <p:spPr>
          <a:xfrm>
            <a:off x="6399181" y="28822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跨</a:t>
            </a:r>
            <a:endParaRPr lang="en-US" altLang="zh-CN" sz="2400" dirty="0"/>
          </a:p>
        </p:txBody>
      </p:sp>
      <p:sp>
        <p:nvSpPr>
          <p:cNvPr id="6" name="QB_3_AN.4_1#2766a5e50.blank?vcp=1&amp;pid=a0e122db8&amp;color=0,0,0&amp;vpa=3&amp;vtp=1"/>
          <p:cNvSpPr/>
          <p:nvPr/>
        </p:nvSpPr>
        <p:spPr>
          <a:xfrm>
            <a:off x="3655980" y="39236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</a:t>
            </a:r>
            <a:endParaRPr lang="en-US" altLang="zh-CN" sz="2400" dirty="0"/>
          </a:p>
        </p:txBody>
      </p:sp>
      <p:sp>
        <p:nvSpPr>
          <p:cNvPr id="7" name="QB_3_AN.5_1#2766a5e50.blank?vcp=1&amp;pid=a0e122db8&amp;color=0,0,0&amp;vpa=4&amp;vtp=1"/>
          <p:cNvSpPr/>
          <p:nvPr/>
        </p:nvSpPr>
        <p:spPr>
          <a:xfrm>
            <a:off x="6246780" y="39236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奇</a:t>
            </a:r>
            <a:endParaRPr lang="en-US" altLang="zh-CN" sz="2400" dirty="0"/>
          </a:p>
        </p:txBody>
      </p:sp>
      <p:sp>
        <p:nvSpPr>
          <p:cNvPr id="8" name="QB_3_AN.6_1#2766a5e50.blank?vcp=1&amp;pid=a0e122db8&amp;color=0,0,0&amp;vpa=5&amp;vtp=1"/>
          <p:cNvSpPr/>
          <p:nvPr/>
        </p:nvSpPr>
        <p:spPr>
          <a:xfrm>
            <a:off x="7923181" y="39236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艳</a:t>
            </a:r>
            <a:endParaRPr lang="en-US" altLang="zh-CN" sz="2400" dirty="0"/>
          </a:p>
        </p:txBody>
      </p:sp>
      <p:sp>
        <p:nvSpPr>
          <p:cNvPr id="9" name="QB_3_AN.7_1#2766a5e50.blank?vcp=1&amp;pid=a0e122db8&amp;color=0,0,0&amp;vpa=6&amp;vtp=1&amp;bbb=1"/>
          <p:cNvSpPr/>
          <p:nvPr/>
        </p:nvSpPr>
        <p:spPr>
          <a:xfrm>
            <a:off x="10209181" y="3923602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垂柳</a:t>
            </a:r>
            <a:endParaRPr lang="en-US" altLang="zh-CN" sz="2400" dirty="0"/>
          </a:p>
        </p:txBody>
      </p:sp>
      <p:sp>
        <p:nvSpPr>
          <p:cNvPr id="10" name="QB_3_AN.8_1#2766a5e50.blank?vcp=1&amp;pid=a0e122db8&amp;color=0,0,0&amp;vpa=7&amp;vtp=1&amp;bbb=1"/>
          <p:cNvSpPr/>
          <p:nvPr/>
        </p:nvSpPr>
        <p:spPr>
          <a:xfrm>
            <a:off x="2741581" y="4444301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舞蹈</a:t>
            </a:r>
            <a:endParaRPr lang="en-US" altLang="zh-CN" sz="2400" dirty="0"/>
          </a:p>
        </p:txBody>
      </p:sp>
      <p:sp>
        <p:nvSpPr>
          <p:cNvPr id="11" name="QB_3_AN.9_1#2766a5e50.blank?vcp=1&amp;pid=a0e122db8&amp;color=0,0,0&amp;vpa=8&amp;vtp=1&amp;bbb=1"/>
          <p:cNvSpPr/>
          <p:nvPr/>
        </p:nvSpPr>
        <p:spPr>
          <a:xfrm>
            <a:off x="5179980" y="4444301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蜜蜂</a:t>
            </a:r>
            <a:endParaRPr lang="en-US" altLang="zh-CN" sz="2400" dirty="0"/>
          </a:p>
        </p:txBody>
      </p:sp>
      <p:sp>
        <p:nvSpPr>
          <p:cNvPr id="12" name="QB_3_AN.10_1#2766a5e50.blank?vcp=1&amp;pid=a0e122db8&amp;color=0,0,0&amp;vpa=9&amp;vtp=1&amp;bbb=1"/>
          <p:cNvSpPr/>
          <p:nvPr/>
        </p:nvSpPr>
        <p:spPr>
          <a:xfrm>
            <a:off x="912780" y="4965002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衬衫</a:t>
            </a:r>
            <a:endParaRPr lang="en-US" altLang="zh-CN" sz="2400" dirty="0"/>
          </a:p>
        </p:txBody>
      </p:sp>
      <p:sp>
        <p:nvSpPr>
          <p:cNvPr id="13" name="QB_3_AN.11_1#2766a5e50.blank?vcp=1&amp;pid=a0e122db8&amp;color=0,0,0&amp;vpa=10&amp;vtp=1"/>
          <p:cNvSpPr/>
          <p:nvPr/>
        </p:nvSpPr>
        <p:spPr>
          <a:xfrm>
            <a:off x="9447181" y="49650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</a:t>
            </a:r>
            <a:endParaRPr lang="en-US" altLang="zh-CN" sz="2400" dirty="0"/>
          </a:p>
        </p:txBody>
      </p:sp>
      <p:sp>
        <p:nvSpPr>
          <p:cNvPr id="14" name="QB_3_AN.12_1#2766a5e50.blank?vcp=1&amp;pid=a0e122db8&amp;color=0,0,0&amp;vpa=11&amp;vtp=1"/>
          <p:cNvSpPr/>
          <p:nvPr/>
        </p:nvSpPr>
        <p:spPr>
          <a:xfrm>
            <a:off x="2741581" y="547579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幻</a:t>
            </a:r>
            <a:endParaRPr lang="en-US" altLang="zh-CN" sz="2400" dirty="0"/>
          </a:p>
        </p:txBody>
      </p:sp>
      <p:sp>
        <p:nvSpPr>
          <p:cNvPr id="15" name="QB_3_AN.13_1#2766a5e50.blank?vcp=1&amp;pid=a0e122db8&amp;color=0,0,0&amp;vpa=12&amp;vtp=1"/>
          <p:cNvSpPr/>
          <p:nvPr/>
        </p:nvSpPr>
        <p:spPr>
          <a:xfrm>
            <a:off x="8075581" y="547579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def8e33fc?sp=1&amp;vcp=1&amp;pid=a0e122db8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2.郑小语的表妹从北京给她带了一个礼物，小语非常喜欢这个礼物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，把它写入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了日记并读给表妹听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，但是有几个字音，她没法确定，请你帮她用“√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”选出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正确的读音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表妹送了我一个故宫模（mó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mú） 型，它看起来和真的故宫一模（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mó mú）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。我非常喜欢它。表妹告诉我故宫又名紫禁（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jīn jìn）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，是我国现存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最大最完整的古代宫殿建筑群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。面对这么宏伟的宫殿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，人们都会情不自禁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（jìn jīn）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地发出赞叹。有时间，我一定要去真正的故宫看看。</a:t>
            </a:r>
            <a:endParaRPr lang="en-US" altLang="zh-CN" sz="2400" dirty="0"/>
          </a:p>
        </p:txBody>
      </p:sp>
      <p:sp>
        <p:nvSpPr>
          <p:cNvPr id="3" name="QB_3_AN.2_1#def8e33fc&amp;bc=1">
            <a:extLst>
              <a:ext uri="{FF2B5EF4-FFF2-40B4-BE49-F238E27FC236}">
                <a16:creationId xmlns:a16="http://schemas.microsoft.com/office/drawing/2014/main" id="{A2D99F41-7E09-2032-B48E-FFFC0FFDBBE5}"/>
              </a:ext>
            </a:extLst>
          </p:cNvPr>
          <p:cNvSpPr txBox="1"/>
          <p:nvPr/>
        </p:nvSpPr>
        <p:spPr>
          <a:xfrm>
            <a:off x="4820412" y="33752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B_3_AN.3_1#def8e33fc&amp;bc=1">
            <a:extLst>
              <a:ext uri="{FF2B5EF4-FFF2-40B4-BE49-F238E27FC236}">
                <a16:creationId xmlns:a16="http://schemas.microsoft.com/office/drawing/2014/main" id="{A5C7D0E6-E628-2337-CB96-D58E9E90A306}"/>
              </a:ext>
            </a:extLst>
          </p:cNvPr>
          <p:cNvSpPr txBox="1"/>
          <p:nvPr/>
        </p:nvSpPr>
        <p:spPr>
          <a:xfrm>
            <a:off x="10764012" y="33752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B_3_AN.4_1#def8e33fc&amp;bc=1">
            <a:extLst>
              <a:ext uri="{FF2B5EF4-FFF2-40B4-BE49-F238E27FC236}">
                <a16:creationId xmlns:a16="http://schemas.microsoft.com/office/drawing/2014/main" id="{543E2584-D512-ADB9-DF32-A401F073319B}"/>
              </a:ext>
            </a:extLst>
          </p:cNvPr>
          <p:cNvSpPr txBox="1"/>
          <p:nvPr/>
        </p:nvSpPr>
        <p:spPr>
          <a:xfrm>
            <a:off x="8249412" y="39340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B_3_AN.5_1#def8e33fc&amp;bc=1">
            <a:extLst>
              <a:ext uri="{FF2B5EF4-FFF2-40B4-BE49-F238E27FC236}">
                <a16:creationId xmlns:a16="http://schemas.microsoft.com/office/drawing/2014/main" id="{329B5E77-5A27-4FAC-3E4B-6828440484D3}"/>
              </a:ext>
            </a:extLst>
          </p:cNvPr>
          <p:cNvSpPr txBox="1"/>
          <p:nvPr/>
        </p:nvSpPr>
        <p:spPr>
          <a:xfrm>
            <a:off x="1848612" y="50516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/>
      <p:bldP spid="4" grpId="0" build="p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5_1#c2fb9e014?vcp=1&amp;pid=a0e122db8&amp;color=0,0,0&amp;vtp=1&amp;bt=1&amp;bbb=1&amp;hb=1"/>
          <p:cNvSpPr/>
          <p:nvPr/>
        </p:nvSpPr>
        <p:spPr>
          <a:xfrm>
            <a:off x="896112" y="1241553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3.坐在蝶湖公园里的长椅上休息时，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郑小语和表妹在手机上参加汉字听写大赛，</a:t>
            </a:r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听写了下面几组词语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，其中一组书写有误，请你帮她们找出来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，把序号填在下</a:t>
            </a:r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，并把正确的词语也写在横线上。（4分）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官吏 史书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.辨论 辩认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39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日历 厉害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.笔杆 竹竿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3959" algn="l"/>
              </a:tabLst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2400" dirty="0"/>
          </a:p>
        </p:txBody>
      </p:sp>
      <p:sp>
        <p:nvSpPr>
          <p:cNvPr id="3" name="QB_3_AN.16_1#c2fb9e014.blank?vcp=1&amp;pid=a0e122db8&amp;color=0,0,0&amp;vpa=13&amp;vtp=1&amp;bbb=1"/>
          <p:cNvSpPr/>
          <p:nvPr/>
        </p:nvSpPr>
        <p:spPr>
          <a:xfrm>
            <a:off x="938180" y="3986023"/>
            <a:ext cx="189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 辩论 辨认</a:t>
            </a:r>
            <a:endParaRPr lang="en-US" altLang="zh-CN" sz="2400" dirty="0"/>
          </a:p>
        </p:txBody>
      </p:sp>
      <p:sp>
        <p:nvSpPr>
          <p:cNvPr id="4" name="QB_3_AS.17_1#c2fb9e014?vcp=1&amp;pid=a0e122db8&amp;color=0,0,0&amp;vtp=1&amp;bbb=1&amp;hb=1"/>
          <p:cNvSpPr/>
          <p:nvPr/>
        </p:nvSpPr>
        <p:spPr>
          <a:xfrm>
            <a:off x="896112" y="45436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本题考查字形。B项，“辩”意为说明是非或真假，争论。“辨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表示分别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，分析。所以应为“辩论”“辨认”。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8_1#b0204a520?vcp=1&amp;pid=a0e122db8&amp;color=0,0,0&amp;vtp=1&amp;bt=1&amp;bbb=1&amp;hb=1"/>
          <p:cNvSpPr/>
          <p:nvPr/>
        </p:nvSpPr>
        <p:spPr>
          <a:xfrm>
            <a:off x="896112" y="15446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4.成语是中国传统文化的一大特色，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郑小语特别喜欢玩和成语相关的游戏。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10分）</a:t>
            </a:r>
            <a:endParaRPr lang="en-US" altLang="zh-CN" sz="2400" dirty="0"/>
          </a:p>
        </p:txBody>
      </p:sp>
      <p:sp>
        <p:nvSpPr>
          <p:cNvPr id="3" name="QO_4_BD.19_1#0f54c61e8?vcp=1&amp;pid=b0204a520&amp;color=0,0,0&amp;vtp=1&amp;bbb=1"/>
          <p:cNvSpPr/>
          <p:nvPr/>
        </p:nvSpPr>
        <p:spPr>
          <a:xfrm>
            <a:off x="896112" y="26416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（1）郑小语能很快将下列词语补充完整，并完成练习，你也来试一试吧。（4分）</a:t>
            </a:r>
            <a:endParaRPr lang="en-US" altLang="zh-CN" sz="2400" spc="-100" dirty="0"/>
          </a:p>
        </p:txBody>
      </p:sp>
      <p:sp>
        <p:nvSpPr>
          <p:cNvPr id="4" name="QB_5_BD.20_1#64cc463c9?vcp=1&amp;pid=0f54c61e8&amp;color=0,0,0&amp;vtp=1&amp;bbb=1"/>
          <p:cNvSpPr/>
          <p:nvPr/>
        </p:nvSpPr>
        <p:spPr>
          <a:xfrm>
            <a:off x="896112" y="31763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津津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5" name="QB_5_AN.21_1#64cc463c9.blank?vcp=1&amp;pid=0f54c61e8&amp;color=0,0,0&amp;vpa=14&amp;vtp=1&amp;bbb=1"/>
          <p:cNvSpPr/>
          <p:nvPr/>
        </p:nvSpPr>
        <p:spPr>
          <a:xfrm>
            <a:off x="1979581" y="312683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【示例】有</a:t>
            </a:r>
            <a:endParaRPr lang="en-US" altLang="zh-CN" sz="2400" dirty="0"/>
          </a:p>
        </p:txBody>
      </p:sp>
      <p:sp>
        <p:nvSpPr>
          <p:cNvPr id="6" name="QB_5_AN.22_1#64cc463c9.blank?vcp=1&amp;pid=0f54c61e8&amp;color=0,0,0&amp;vpa=15&amp;vtp=1"/>
          <p:cNvSpPr/>
          <p:nvPr/>
        </p:nvSpPr>
        <p:spPr>
          <a:xfrm>
            <a:off x="3960780" y="31268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味</a:t>
            </a:r>
            <a:endParaRPr lang="en-US" altLang="zh-CN" sz="2400" dirty="0"/>
          </a:p>
        </p:txBody>
      </p:sp>
      <p:sp>
        <p:nvSpPr>
          <p:cNvPr id="7" name="QB_5_BD.23_1#bfa505150?vcp=1&amp;pid=0f54c61e8&amp;color=0,0,0&amp;vtp=1&amp;bbb=1"/>
          <p:cNvSpPr/>
          <p:nvPr/>
        </p:nvSpPr>
        <p:spPr>
          <a:xfrm>
            <a:off x="896112" y="37110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守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8" name="QB_5_AN.24_1#bfa505150.blank?vcp=1&amp;pid=0f54c61e8&amp;color=0,0,0&amp;vpa=16&amp;vtp=1"/>
          <p:cNvSpPr/>
          <p:nvPr/>
        </p:nvSpPr>
        <p:spPr>
          <a:xfrm>
            <a:off x="1674781" y="36615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株</a:t>
            </a:r>
            <a:endParaRPr lang="en-US" altLang="zh-CN" sz="2400" dirty="0"/>
          </a:p>
        </p:txBody>
      </p:sp>
      <p:sp>
        <p:nvSpPr>
          <p:cNvPr id="9" name="QB_5_AN.25_1#bfa505150.blank?vcp=1&amp;pid=0f54c61e8&amp;color=0,0,0&amp;vpa=17&amp;vtp=1"/>
          <p:cNvSpPr/>
          <p:nvPr/>
        </p:nvSpPr>
        <p:spPr>
          <a:xfrm>
            <a:off x="2589181" y="36615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</a:t>
            </a:r>
            <a:endParaRPr lang="en-US" altLang="zh-CN" sz="2400" dirty="0"/>
          </a:p>
        </p:txBody>
      </p:sp>
      <p:sp>
        <p:nvSpPr>
          <p:cNvPr id="10" name="QB_5_BD.26_1#b96d15baf?vcp=1&amp;pid=0f54c61e8&amp;color=0,0,0&amp;vtp=1&amp;bbb=1"/>
          <p:cNvSpPr/>
          <p:nvPr/>
        </p:nvSpPr>
        <p:spPr>
          <a:xfrm>
            <a:off x="896112" y="42457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11" name="QB_5_AN.27_1#b96d15baf.blank?vcp=1&amp;pid=0f54c61e8&amp;color=0,0,0&amp;vpa=18&amp;vtp=1"/>
          <p:cNvSpPr/>
          <p:nvPr/>
        </p:nvSpPr>
        <p:spPr>
          <a:xfrm>
            <a:off x="1674781" y="41961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忧</a:t>
            </a:r>
            <a:endParaRPr lang="en-US" altLang="zh-CN" sz="2400" dirty="0"/>
          </a:p>
        </p:txBody>
      </p:sp>
      <p:sp>
        <p:nvSpPr>
          <p:cNvPr id="12" name="QB_5_AN.28_1#b96d15baf.blank?vcp=1&amp;pid=0f54c61e8&amp;color=0,0,0&amp;vpa=19&amp;vtp=1"/>
          <p:cNvSpPr/>
          <p:nvPr/>
        </p:nvSpPr>
        <p:spPr>
          <a:xfrm>
            <a:off x="2589181" y="41961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虑</a:t>
            </a:r>
            <a:endParaRPr lang="en-US" altLang="zh-CN" sz="2400" dirty="0"/>
          </a:p>
        </p:txBody>
      </p:sp>
      <p:sp>
        <p:nvSpPr>
          <p:cNvPr id="13" name="QB_5_BD.29_1#96c01ec86?vcp=1&amp;pid=0f54c61e8&amp;color=0,0,0&amp;vtp=1&amp;bbb=1"/>
          <p:cNvSpPr/>
          <p:nvPr/>
        </p:nvSpPr>
        <p:spPr>
          <a:xfrm>
            <a:off x="896112" y="4780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无礼</a:t>
            </a:r>
            <a:endParaRPr lang="en-US" altLang="zh-CN" sz="2400" dirty="0"/>
          </a:p>
        </p:txBody>
      </p:sp>
      <p:sp>
        <p:nvSpPr>
          <p:cNvPr id="14" name="QB_5_AN.30_1#96c01ec86.blank?vcp=1&amp;pid=0f54c61e8&amp;color=0,0,0&amp;vpa=20&amp;vtp=1"/>
          <p:cNvSpPr/>
          <p:nvPr/>
        </p:nvSpPr>
        <p:spPr>
          <a:xfrm>
            <a:off x="1217580" y="47308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傲</a:t>
            </a:r>
            <a:endParaRPr lang="en-US" altLang="zh-CN" sz="2400" dirty="0"/>
          </a:p>
        </p:txBody>
      </p:sp>
      <p:sp>
        <p:nvSpPr>
          <p:cNvPr id="15" name="QB_5_AN.31_1#96c01ec86.blank?vcp=1&amp;pid=0f54c61e8&amp;color=0,0,0&amp;vpa=21&amp;vtp=1"/>
          <p:cNvSpPr/>
          <p:nvPr/>
        </p:nvSpPr>
        <p:spPr>
          <a:xfrm>
            <a:off x="1979581" y="47308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c4511f735?vcp=1&amp;pid=b0204a520&amp;color=0,0,0&amp;mp=1&amp;vtp=1&amp;bt=1&amp;bbb=1&amp;hb=1"/>
          <p:cNvSpPr/>
          <p:nvPr/>
        </p:nvSpPr>
        <p:spPr>
          <a:xfrm>
            <a:off x="896112" y="210159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）词语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填序号）形容兴味特别浓厚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。请仿照它再写两个形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式相同的词语：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B_4_AN.33_1#c4511f735.blank?vcp=1&amp;pid=b0204a520&amp;color=0,0,0&amp;mp=1&amp;vpa=22&amp;vtp=1&amp;bbb=1"/>
          <p:cNvSpPr/>
          <p:nvPr/>
        </p:nvSpPr>
        <p:spPr>
          <a:xfrm>
            <a:off x="2284381" y="207365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【示例】①</a:t>
            </a:r>
            <a:endParaRPr lang="en-US" altLang="zh-CN" sz="2400" dirty="0"/>
          </a:p>
        </p:txBody>
      </p:sp>
      <p:sp>
        <p:nvSpPr>
          <p:cNvPr id="4" name="QB_4_AN.34_1#c4511f735.blank?vcp=1&amp;pid=b0204a520&amp;color=0,0,0&amp;mp=1&amp;vpa=23&amp;vtp=1&amp;bbb=1"/>
          <p:cNvSpPr/>
          <p:nvPr/>
        </p:nvSpPr>
        <p:spPr>
          <a:xfrm>
            <a:off x="3198780" y="261086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恋恋不舍</a:t>
            </a:r>
            <a:endParaRPr lang="en-US" altLang="zh-CN" sz="2400" dirty="0"/>
          </a:p>
        </p:txBody>
      </p:sp>
      <p:sp>
        <p:nvSpPr>
          <p:cNvPr id="5" name="QB_4_AN.35_1#c4511f735.blank?vcp=1&amp;pid=b0204a520&amp;color=0,0,0&amp;mp=1&amp;vpa=24&amp;vtp=1&amp;bbb=1"/>
          <p:cNvSpPr/>
          <p:nvPr/>
        </p:nvSpPr>
        <p:spPr>
          <a:xfrm>
            <a:off x="5027580" y="261086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头头是道</a:t>
            </a:r>
            <a:endParaRPr lang="en-US" altLang="zh-CN" sz="2400" dirty="0"/>
          </a:p>
        </p:txBody>
      </p:sp>
      <p:sp>
        <p:nvSpPr>
          <p:cNvPr id="6" name="QB_4_BD.36_1#469ca4910?vcp=1&amp;pid=b0204a520&amp;color=0,0,0&amp;vtp=1&amp;bbb=1&amp;hb=1"/>
          <p:cNvSpPr/>
          <p:nvPr/>
        </p:nvSpPr>
        <p:spPr>
          <a:xfrm>
            <a:off x="896112" y="320992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（3）成语②出自我国古代寓言故事，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这则故事告诉我们的道理是：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。请再写出两个出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自我国古代寓言故事的成语：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7" name="QB_4_AN.37_1#469ca4910.blank?vcp=1&amp;pid=b0204a520&amp;color=0,0,0&amp;vpa=25&amp;vtp=1&amp;bbb=1&amp;hb=1"/>
          <p:cNvSpPr/>
          <p:nvPr/>
        </p:nvSpPr>
        <p:spPr>
          <a:xfrm>
            <a:off x="896112" y="318198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不努力而抱有侥幸心理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，指望靠好运气过日子，是不会有好结果的</a:t>
            </a:r>
            <a:endParaRPr lang="en-US" altLang="zh-CN" sz="2400" dirty="0"/>
          </a:p>
        </p:txBody>
      </p:sp>
      <p:sp>
        <p:nvSpPr>
          <p:cNvPr id="8" name="QB_4_AN.38_1#469ca4910.blank?vcp=1&amp;pid=b0204a520&amp;color=0,0,0&amp;vpa=26&amp;vtp=1&amp;bbb=1"/>
          <p:cNvSpPr/>
          <p:nvPr/>
        </p:nvSpPr>
        <p:spPr>
          <a:xfrm>
            <a:off x="4875180" y="4277995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【示例】叶公好龙</a:t>
            </a:r>
            <a:endParaRPr lang="en-US" altLang="zh-CN" sz="2400" dirty="0"/>
          </a:p>
        </p:txBody>
      </p:sp>
      <p:sp>
        <p:nvSpPr>
          <p:cNvPr id="9" name="QB_4_AN.39_1#469ca4910.blank?vcp=1&amp;pid=b0204a520&amp;color=0,0,0&amp;vpa=27&amp;vtp=1&amp;bbb=1"/>
          <p:cNvSpPr/>
          <p:nvPr/>
        </p:nvSpPr>
        <p:spPr>
          <a:xfrm>
            <a:off x="7923181" y="427799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刻舟求剑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0_1#3ac710095?vcp=1&amp;pid=a0e122db8&amp;color=0,0,0&amp;vtp=1&amp;bt=1&amp;bbb=1&amp;hb=1"/>
          <p:cNvSpPr/>
          <p:nvPr/>
        </p:nvSpPr>
        <p:spPr>
          <a:xfrm>
            <a:off x="896112" y="15446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5.火眼金睛小法官。请你和郑小语一起来判断下列句子的说法是否正确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“√”，错误的画“×”。（6分）</a:t>
            </a:r>
            <a:endParaRPr lang="en-US" altLang="zh-CN" sz="2400" dirty="0"/>
          </a:p>
        </p:txBody>
      </p:sp>
      <p:sp>
        <p:nvSpPr>
          <p:cNvPr id="3" name="QT_4_BD.41_1#7bc35f8d0?vcp=1&amp;pid=3ac710095&amp;color=0,0,0&amp;vtp=1&amp;bbb=1"/>
          <p:cNvSpPr/>
          <p:nvPr/>
        </p:nvSpPr>
        <p:spPr>
          <a:xfrm>
            <a:off x="896112" y="26416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（1）中国古代寓言故事题材广泛，形式活泼，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读起来轻松有趣。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4" name="QT_4_AN.42_1#7bc35f8d0.blank?vcp=1&amp;pid=3ac710095&amp;color=0,0,0&amp;vpa=28&amp;vtp=1"/>
          <p:cNvSpPr/>
          <p:nvPr/>
        </p:nvSpPr>
        <p:spPr>
          <a:xfrm>
            <a:off x="9599581" y="25921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5" name="QT_4_BD.43_1#9abceab87?vcp=1&amp;pid=3ac710095&amp;color=0,0,0&amp;vtp=1&amp;bbb=1"/>
          <p:cNvSpPr/>
          <p:nvPr/>
        </p:nvSpPr>
        <p:spPr>
          <a:xfrm>
            <a:off x="896112" y="31763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（2）读寓言，首先要体会故事中的道理.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再读懂故事内容。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6" name="QT_4_AN.44_1#9abceab87.blank?vcp=1&amp;pid=3ac710095&amp;color=0,0,0&amp;vpa=29&amp;vtp=1"/>
          <p:cNvSpPr/>
          <p:nvPr/>
        </p:nvSpPr>
        <p:spPr>
          <a:xfrm>
            <a:off x="8837581" y="31268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7" name="QT_4_AS.45_1#9abceab87?vcp=1&amp;pid=3ac710095&amp;color=0,0,0&amp;vtp=1&amp;bbb=1"/>
          <p:cNvSpPr/>
          <p:nvPr/>
        </p:nvSpPr>
        <p:spPr>
          <a:xfrm>
            <a:off x="896112" y="37110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错误，读寓言，先要读懂故事内容，再体会故事中的道理。</a:t>
            </a:r>
            <a:endParaRPr lang="en-US" altLang="zh-CN" sz="2400" dirty="0"/>
          </a:p>
        </p:txBody>
      </p:sp>
      <p:sp>
        <p:nvSpPr>
          <p:cNvPr id="8" name="QT_4_BD.46_1#eff636a02?vcp=1&amp;pid=3ac710095&amp;color=0,0,0&amp;vtp=1&amp;bbb=1"/>
          <p:cNvSpPr/>
          <p:nvPr/>
        </p:nvSpPr>
        <p:spPr>
          <a:xfrm>
            <a:off x="896112" y="42457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（3）《伊索寓言》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中包含很多古印度的民间故事。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9" name="QT_4_AN.47_1#eff636a02.blank?vcp=1&amp;pid=3ac710095&amp;color=0,0,0&amp;vpa=30&amp;vtp=1"/>
          <p:cNvSpPr/>
          <p:nvPr/>
        </p:nvSpPr>
        <p:spPr>
          <a:xfrm>
            <a:off x="7770781" y="41961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10" name="QT_4_AS.48_1#eff636a02?vcp=1&amp;pid=3ac710095&amp;color=0,0,0&amp;vtp=1&amp;bbb=1"/>
          <p:cNvSpPr/>
          <p:nvPr/>
        </p:nvSpPr>
        <p:spPr>
          <a:xfrm>
            <a:off x="896112" y="4780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错误，《伊索寓言》中包含很多古希腊的民间故事，而不是古印度的。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1481</Words>
  <Application>Microsoft Office PowerPoint</Application>
  <PresentationFormat>宽屏</PresentationFormat>
  <Paragraphs>269</Paragraphs>
  <Slides>29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Heiti SC Medium</vt:lpstr>
      <vt:lpstr>Microsoft YaHei Bold</vt:lpstr>
      <vt:lpstr>华文细黑</vt:lpstr>
      <vt:lpstr>SimSun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3</cp:revision>
  <dcterms:created xsi:type="dcterms:W3CDTF">2025-01-21T14:24:36Z</dcterms:created>
  <dcterms:modified xsi:type="dcterms:W3CDTF">2025-01-22T00:43:09Z</dcterms:modified>
  <cp:category/>
  <cp:contentStatus/>
</cp:coreProperties>
</file>