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02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8_1#0c46ef5fa?sp=1&amp;vcp=1&amp;pid=a7a1f583f&amp;color=0,0,0&amp;vtp=1&amp;bt=1&amp;bbb=1&amp;hb=1"/>
          <p:cNvSpPr/>
          <p:nvPr/>
        </p:nvSpPr>
        <p:spPr>
          <a:xfrm>
            <a:off x="896112" y="125171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4.请你帮助小雯将工作人员的话转述给她的好朋友。（3分）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工作人员说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：“今天下午三点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，我在图书馆三楼的活动室等大家来参加故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事会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</a:t>
            </a:r>
            <a:endParaRPr lang="en-US" altLang="zh-CN" sz="2400" spc="-50" dirty="0"/>
          </a:p>
        </p:txBody>
      </p:sp>
      <p:sp>
        <p:nvSpPr>
          <p:cNvPr id="3" name="QB_3_AN.39_1#0c46ef5fa.blank?vcp=1&amp;pid=a7a1f583f&amp;color=0,0,0&amp;vpa=16&amp;vtp=1&amp;bbb=1"/>
          <p:cNvSpPr/>
          <p:nvPr/>
        </p:nvSpPr>
        <p:spPr>
          <a:xfrm>
            <a:off x="941355" y="2878582"/>
            <a:ext cx="103616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工作人员说，今天下午三点，他在图书馆三楼的活动室等大家来参加故事会。</a:t>
            </a:r>
            <a:endParaRPr lang="en-US" altLang="zh-CN" sz="2400" spc="-50" dirty="0"/>
          </a:p>
        </p:txBody>
      </p:sp>
      <p:sp>
        <p:nvSpPr>
          <p:cNvPr id="4" name="QB_3_AS.40_1#0c46ef5fa?vcp=1&amp;pid=a7a1f583f&amp;color=0,0,0&amp;vtp=1&amp;bbb=1&amp;hb=1"/>
          <p:cNvSpPr/>
          <p:nvPr/>
        </p:nvSpPr>
        <p:spPr>
          <a:xfrm>
            <a:off x="896112" y="344893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本题考查将直述句改为转述句。首先要改变人称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，把第一人称换成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第三人称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。然后要修改标点，去掉双引号，把冒号改成逗号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。将直述句改为陈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述句时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，还要注意原句的时态需保持不变，要在认真理解原句意思之后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行改写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c570585d?vcp=1&amp;pid=98365ceac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三、为了更好地为读者服务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，郑州图书馆就学生的课外书喜好情况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进行了调查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。（10分）</a:t>
            </a:r>
            <a:endParaRPr lang="en-US" altLang="zh-CN" sz="2800" dirty="0"/>
          </a:p>
        </p:txBody>
      </p:sp>
      <p:sp>
        <p:nvSpPr>
          <p:cNvPr id="3" name="QM_3_BD.41_1#11abf95b7?vcp=1&amp;pid=ac570585d&amp;color=0,0,0&amp;vtp=1&amp;bbb=1"/>
          <p:cNvSpPr/>
          <p:nvPr/>
        </p:nvSpPr>
        <p:spPr>
          <a:xfrm>
            <a:off x="896112" y="1741742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三年级（2）班共有52名学生，下面是学生的课外书喜好情况调查表。</a:t>
            </a:r>
            <a:endParaRPr lang="en-US" altLang="zh-CN" sz="2400" dirty="0"/>
          </a:p>
        </p:txBody>
      </p:sp>
      <p:graphicFrame>
        <p:nvGraphicFramePr>
          <p:cNvPr id="13" name="QM_3_BD.41_2#11abf95b7?colgroup=9,5,3,3,5,3&amp;vcp=1&amp;pid=ac570585d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339560"/>
              </p:ext>
            </p:extLst>
          </p:nvPr>
        </p:nvGraphicFramePr>
        <p:xfrm>
          <a:off x="896112" y="2309305"/>
          <a:ext cx="10323576" cy="2052258"/>
        </p:xfrm>
        <a:graphic>
          <a:graphicData uri="http://schemas.openxmlformats.org/drawingml/2006/table">
            <a:tbl>
              <a:tblPr/>
              <a:tblGrid>
                <a:gridCol w="2999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7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6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6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79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61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1098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书籍种类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学生人数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童话寓言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民间故</a:t>
                      </a:r>
                    </a:p>
                    <a:p>
                      <a:pPr marL="0" lv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科幻小</a:t>
                      </a:r>
                    </a:p>
                    <a:p>
                      <a:pPr marL="0" lv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卡通漫画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中外名</a:t>
                      </a:r>
                    </a:p>
                    <a:p>
                      <a:pPr marL="0" lv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6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女生人数（24）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6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男生人数（28）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QC_4_BD.42_1#e0ce2f1b5?vcp=1&amp;vopoq=1&amp;pid=11abf95b7&amp;color=0,0,0&amp;vtp=1&amp;bbb=1&amp;hb=1"/>
          <p:cNvSpPr/>
          <p:nvPr/>
        </p:nvSpPr>
        <p:spPr>
          <a:xfrm>
            <a:off x="896112" y="4493705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1.从上面的表格中，我们可以发现，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小学生最喜欢的课外书籍是(     )类。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6" name="QC_4_AN.43_1#e0ce2f1b5.bracket?vcp=1&amp;vopoq=1&amp;pid=11abf95b7&amp;color=0,0,0&amp;vpa=17&amp;vtp=1"/>
          <p:cNvSpPr/>
          <p:nvPr/>
        </p:nvSpPr>
        <p:spPr>
          <a:xfrm>
            <a:off x="9751981" y="4496943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4_BD.42_2#e0ce2f1b5.choices?vcp=1&amp;vopoq=1&amp;pid=11abf95b7&amp;color=0,0,0&amp;vtp=1&amp;bbb=1"/>
          <p:cNvSpPr/>
          <p:nvPr/>
        </p:nvSpPr>
        <p:spPr>
          <a:xfrm>
            <a:off x="896112" y="5501449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8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.民间故事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B.卡通漫画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C.童话寓言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.中外名著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4_1#c71504235?sp=1&amp;vcp=1&amp;pid=11abf95b7&amp;color=0,0,0&amp;vtp=1&amp;bt=1&amp;bbb=1&amp;hb=1"/>
          <p:cNvSpPr/>
          <p:nvPr/>
        </p:nvSpPr>
        <p:spPr>
          <a:xfrm>
            <a:off x="896112" y="152374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2.三年级（2）班学生中，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女生最喜欢的课外书籍是(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，男生最喜欢的课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外书籍是(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类。（4分）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.民间故事B.卡通漫画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.童话寓言D.科幻小说</a:t>
            </a:r>
            <a:endParaRPr lang="en-US" altLang="zh-CN" sz="2400" dirty="0"/>
          </a:p>
        </p:txBody>
      </p:sp>
      <p:sp>
        <p:nvSpPr>
          <p:cNvPr id="3" name="QB_4_AN.45_1#c71504235.bracket?vcp=1&amp;pid=11abf95b7&amp;color=0,0,0&amp;vpa=18&amp;vtp=1"/>
          <p:cNvSpPr/>
          <p:nvPr/>
        </p:nvSpPr>
        <p:spPr>
          <a:xfrm>
            <a:off x="7923181" y="153390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4_AN.46_1#c71504235.bracket?vcp=1&amp;pid=11abf95b7&amp;color=0,0,0&amp;vpa=19&amp;vtp=1"/>
          <p:cNvSpPr/>
          <p:nvPr/>
        </p:nvSpPr>
        <p:spPr>
          <a:xfrm>
            <a:off x="2284381" y="209270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4_BD.47_1#f60e3afd3?vcp=1&amp;pid=11abf95b7&amp;color=0,0,0&amp;vtp=1&amp;bbb=1"/>
          <p:cNvSpPr/>
          <p:nvPr/>
        </p:nvSpPr>
        <p:spPr>
          <a:xfrm>
            <a:off x="896112" y="372554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如今纸质书逐渐被电子书取代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，对此你有什么想法或建议?（4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</a:t>
            </a:r>
            <a:endParaRPr lang="en-US" altLang="zh-CN" sz="2400" spc="-50" dirty="0"/>
          </a:p>
        </p:txBody>
      </p:sp>
      <p:pic>
        <p:nvPicPr>
          <p:cNvPr id="6" name="QB_4_BD.47_1#f60e3afd3?vcp=1&amp;pid=11abf95b7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7454" y="3812413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AN.48_1#f60e3afd3.blank?vcp=1&amp;pid=11abf95b7&amp;color=0,0,0&amp;vpa=20&amp;vtp=1&amp;bbb=1&amp;hb=1"/>
          <p:cNvSpPr/>
          <p:nvPr/>
        </p:nvSpPr>
        <p:spPr>
          <a:xfrm>
            <a:off x="896112" y="425640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【示例】我觉得纸质书有它独特的魅力，能让我们更专注地阅读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。但是电子书也有它的好处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，比如很方便携带，成本很低等。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f278782f?vcp=1&amp;pid=98365ceac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四、故事会现场，小雯听到了下面一则故事，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请你阅读并回答问题。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20分）</a:t>
            </a:r>
            <a:endParaRPr lang="en-US" altLang="zh-CN" sz="2800" dirty="0"/>
          </a:p>
        </p:txBody>
      </p:sp>
      <p:sp>
        <p:nvSpPr>
          <p:cNvPr id="3" name="QM_3_BD.49_1#882d53888?vcp=1&amp;pid=7f278782f&amp;color=0,0,0&amp;vtp=1&amp;bbb=1&amp;hb=1"/>
          <p:cNvSpPr/>
          <p:nvPr/>
        </p:nvSpPr>
        <p:spPr>
          <a:xfrm>
            <a:off x="896112" y="174174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一粒种子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叶圣陶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世界上有一粒种子，凡是看见它的人，没有一个不喜欢它。听说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，要是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把它种在土里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,就能够钻出碧玉一般的芽来,开的花更美丽,并且有浓厚的香气。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9_2#882d53888?vcp=1&amp;pid=7f278782f&amp;color=0,0,0&amp;vtp=1&amp;bt=1&amp;bbb=1&amp;hb=1"/>
          <p:cNvSpPr/>
          <p:nvPr/>
        </p:nvSpPr>
        <p:spPr>
          <a:xfrm>
            <a:off x="896112" y="98507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②国王听说有这样一粒种子,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欢喜得只是笑。白花花的胡子密得像树林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住他的嘴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。他说:“我的园里,什么花都有了。但是,这些都是世界上平常的花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在好了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,有这样一粒种子,只有一粒,等它钻出芽来,开出花来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,世界上就没有第二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。这才显得我最尊贵,最有权力。”国王就叫人把这粒种子取来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,种在一个白玉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盆里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。土是御花园里的,筛了又筛,总怕它还不够细。浇的水是用金缸盛着的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了又滤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,总怕它还不够干净。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两年过去,哪里有碧玉一般的芽呢?只有一个白玉的盆,盛着灰黑的泥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是国王生气了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,他说:“这是死的种子,又臭又难看,我要它干吗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!”他就把种子从泥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里挖出来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,使劲往池子里一扔。</a:t>
            </a:r>
            <a:endParaRPr lang="en-US" altLang="zh-CN" sz="2400" dirty="0"/>
          </a:p>
        </p:txBody>
      </p:sp>
      <p:sp>
        <p:nvSpPr>
          <p:cNvPr id="3" name="QM_3_BD.49_2#882d53888?vcp=1&amp;pid=7f278782f&amp;color=0,0,0&amp;vtp=1&amp;bt=1&amp;bbb=1&amp;hb=1&amp;zzd= 1">
            <a:extLst>
              <a:ext uri="{FF2B5EF4-FFF2-40B4-BE49-F238E27FC236}">
                <a16:creationId xmlns:a16="http://schemas.microsoft.com/office/drawing/2014/main" id="{66CCAA5B-03B6-5A43-97A7-04CE9BB10AFE}"/>
              </a:ext>
            </a:extLst>
          </p:cNvPr>
          <p:cNvSpPr/>
          <p:nvPr/>
        </p:nvSpPr>
        <p:spPr>
          <a:xfrm>
            <a:off x="3467894" y="15565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49_2#882d53888?vcp=1&amp;pid=7f278782f&amp;color=0,0,0&amp;vtp=1&amp;bt=1&amp;bbb=1&amp;hb=1&amp;zzd= 1">
            <a:extLst>
              <a:ext uri="{FF2B5EF4-FFF2-40B4-BE49-F238E27FC236}">
                <a16:creationId xmlns:a16="http://schemas.microsoft.com/office/drawing/2014/main" id="{1BAABC64-F41E-9453-24B7-399655548DE7}"/>
              </a:ext>
            </a:extLst>
          </p:cNvPr>
          <p:cNvSpPr/>
          <p:nvPr/>
        </p:nvSpPr>
        <p:spPr>
          <a:xfrm>
            <a:off x="3772694" y="15565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49_2#882d53888?vcp=1&amp;pid=7f278782f&amp;color=0,0,0&amp;vtp=1&amp;bt=1&amp;bbb=1&amp;hb=1&amp;zzd= 1">
            <a:extLst>
              <a:ext uri="{FF2B5EF4-FFF2-40B4-BE49-F238E27FC236}">
                <a16:creationId xmlns:a16="http://schemas.microsoft.com/office/drawing/2014/main" id="{0CA58861-9E64-649E-F253-B894F371FEF6}"/>
              </a:ext>
            </a:extLst>
          </p:cNvPr>
          <p:cNvSpPr/>
          <p:nvPr/>
        </p:nvSpPr>
        <p:spPr>
          <a:xfrm>
            <a:off x="4077494" y="15565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49_2#882d53888?vcp=1&amp;pid=7f278782f&amp;color=0,0,0&amp;vtp=1&amp;bt=1&amp;bbb=1&amp;hb=1&amp;zzd= 1">
            <a:extLst>
              <a:ext uri="{FF2B5EF4-FFF2-40B4-BE49-F238E27FC236}">
                <a16:creationId xmlns:a16="http://schemas.microsoft.com/office/drawing/2014/main" id="{45D1665F-4026-70FB-B0E2-06E8136F2422}"/>
              </a:ext>
            </a:extLst>
          </p:cNvPr>
          <p:cNvSpPr/>
          <p:nvPr/>
        </p:nvSpPr>
        <p:spPr>
          <a:xfrm>
            <a:off x="4382294" y="15565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49_2#882d53888?vcp=1&amp;pid=7f278782f&amp;color=0,0,0&amp;vtp=1&amp;bt=1&amp;bbb=1&amp;hb=1&amp;zzd= 1">
            <a:extLst>
              <a:ext uri="{FF2B5EF4-FFF2-40B4-BE49-F238E27FC236}">
                <a16:creationId xmlns:a16="http://schemas.microsoft.com/office/drawing/2014/main" id="{9D2B503E-1BE5-576D-E497-2AF1925085DA}"/>
              </a:ext>
            </a:extLst>
          </p:cNvPr>
          <p:cNvSpPr/>
          <p:nvPr/>
        </p:nvSpPr>
        <p:spPr>
          <a:xfrm>
            <a:off x="4687094" y="15565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3_BD.49_2#882d53888?vcp=1&amp;pid=7f278782f&amp;color=0,0,0&amp;vtp=1&amp;bt=1&amp;bbb=1&amp;hb=1&amp;zzd= 1">
            <a:extLst>
              <a:ext uri="{FF2B5EF4-FFF2-40B4-BE49-F238E27FC236}">
                <a16:creationId xmlns:a16="http://schemas.microsoft.com/office/drawing/2014/main" id="{A17F7D65-9D75-55CC-32F0-F5779D1A4AAC}"/>
              </a:ext>
            </a:extLst>
          </p:cNvPr>
          <p:cNvSpPr/>
          <p:nvPr/>
        </p:nvSpPr>
        <p:spPr>
          <a:xfrm>
            <a:off x="4991894" y="15565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9_3#882d53888?vcp=1&amp;pid=7f278782f&amp;color=0,0,0&amp;vtp=1&amp;bt=1&amp;bbb=1&amp;hb=1"/>
          <p:cNvSpPr/>
          <p:nvPr/>
        </p:nvSpPr>
        <p:spPr>
          <a:xfrm>
            <a:off x="896112" y="12657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④种子从国王的池里,跟着流水,流到乡间的小河里,被渔夫捡到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,他觉得这是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一粒稀奇的种子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,就高声叫卖。富翁听见了,就到渔夫那里把种子买来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,种在一个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白金缸里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。他特意雇了四个有名的花匠,专门经管这一粒种子。富翁想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:“这样精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心照看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,种子发芽一定加倍地快。到开花的时候,我就大宴宾客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。把那些跟我差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不多的富翁都请到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,让他们看看我这天地间没第二份的美丽的奇花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。让他们佩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服我最阔气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,我最优越。”转眼又是两年。快到宴客的时候了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,但是种子一点儿动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静也没有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。于是富翁生气了,把种子从泥里挖出来,还是从前的样子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。他越看越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生气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,就用全身的力气,往很远的地方一扔。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9_4#882d53888?vcp=1&amp;pid=7f278782f&amp;color=0,0,0&amp;vtp=1&amp;bt=1&amp;bbb=1&amp;hb=1"/>
          <p:cNvSpPr/>
          <p:nvPr/>
        </p:nvSpPr>
        <p:spPr>
          <a:xfrm>
            <a:off x="896112" y="900000"/>
            <a:ext cx="10387584" cy="49830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⑤种子飞起来,像坐了飞机,最后掉在一片碧绿的麦田中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。麦田里有个年轻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的农夫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,他看见种子掉下来,说:“呀,真是一粒可爱的种子!种上它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。”就用锄刨了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一个坑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,把种子埋在里边。他照常工作,该耕就耕,该锄就锄,该浇就浇——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自然,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种那粒种子的地方也一样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,样样都做到了。没几天，在埋那粒种子的地方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,碧绿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的像小指那样粗的嫩芽钻出来了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。又过几天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一棵活像碧玉雕成的小树站在田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地里了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梢上很快长了花苞,长到西瓜那样大,开花了。是红的,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数不清有多少层,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蕊是金黄的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,数不清有多少根。由花瓣上,由花蕊里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,一种新奇的浓郁的香味放出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,不管是谁,走近了,沾在身上就永远不散。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年轻的农夫还是照常工作，在田地里来来往往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。乡村的人都来看这稀奇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。回去的时候，脸上都挂着平和的微笑，满身都沾上了浓郁的香味。</a:t>
            </a:r>
            <a:endParaRPr lang="en-US" altLang="zh-CN" sz="2400" dirty="0"/>
          </a:p>
          <a:p>
            <a:pPr algn="r"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0_1#aefc91e6e?vcp=1&amp;pid=882d53888&amp;color=0,0,0&amp;vtp=1&amp;bt=1&amp;bbb=1&amp;hb=1"/>
          <p:cNvSpPr/>
          <p:nvPr/>
        </p:nvSpPr>
        <p:spPr>
          <a:xfrm>
            <a:off x="896112" y="137248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1.第②自然段中“这样一粒种子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”指的是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B_4_AN.51_1#aefc91e6e.blank?vcp=1&amp;pid=882d53888&amp;color=0,0,0&amp;vpa=21&amp;vtp=1&amp;bbb=1&amp;hb=1"/>
          <p:cNvSpPr/>
          <p:nvPr/>
        </p:nvSpPr>
        <p:spPr>
          <a:xfrm>
            <a:off x="896112" y="134454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能够钻出碧玉一般的芽来，开的花更美丽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，并且有浓厚的香气的种子</a:t>
            </a:r>
            <a:endParaRPr lang="en-US" altLang="zh-CN" sz="2400" dirty="0"/>
          </a:p>
        </p:txBody>
      </p:sp>
      <p:sp>
        <p:nvSpPr>
          <p:cNvPr id="4" name="QB_4_BD.52_1#f4f6d70ec?vcp=1&amp;pid=882d53888&amp;color=0,0,0&amp;vtp=1&amp;bbb=1"/>
          <p:cNvSpPr/>
          <p:nvPr/>
        </p:nvSpPr>
        <p:spPr>
          <a:xfrm>
            <a:off x="896112" y="2474150"/>
            <a:ext cx="10812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阅读文章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，补全表格内容，再根据表格内容复述故事。（10分）</a:t>
            </a:r>
            <a:endParaRPr lang="en-US" altLang="zh-CN" sz="2400" dirty="0"/>
          </a:p>
        </p:txBody>
      </p:sp>
      <p:pic>
        <p:nvPicPr>
          <p:cNvPr id="5" name="QB_4_BD.52_1#f4f6d70ec?vcp=1&amp;pid=882d53888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2564384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9" name="QB_4_BD.52_2#f4f6d70ec?colgroup=3,4,24&amp;vcp=1&amp;pid=882d53888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765516"/>
              </p:ext>
            </p:extLst>
          </p:nvPr>
        </p:nvGraphicFramePr>
        <p:xfrm>
          <a:off x="896112" y="3079877"/>
          <a:ext cx="10360152" cy="2431034"/>
        </p:xfrm>
        <a:graphic>
          <a:graphicData uri="http://schemas.openxmlformats.org/drawingml/2006/table">
            <a:tbl>
              <a:tblPr/>
              <a:tblGrid>
                <a:gridCol w="1170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7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71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人 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种植地点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种植方法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国 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土是御花园里的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浇的水是用金缸盛着的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富 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白金缸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农 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④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QB_4_AN.53_1#f4f6d70ec.blank?vcp=1&amp;pid=882d53888&amp;color=0,0,0&amp;vpa=22&amp;vtp=1&amp;bbb=1"/>
          <p:cNvSpPr/>
          <p:nvPr/>
        </p:nvSpPr>
        <p:spPr>
          <a:xfrm>
            <a:off x="2384964" y="3775964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白玉盆</a:t>
            </a:r>
            <a:endParaRPr lang="en-US" altLang="zh-CN" sz="2400" dirty="0"/>
          </a:p>
        </p:txBody>
      </p:sp>
      <p:sp>
        <p:nvSpPr>
          <p:cNvPr id="8" name="QB_4_AN.54_1#f4f6d70ec.blank?vcp=1&amp;pid=882d53888&amp;color=0,0,0&amp;vpa=23&amp;vtp=1&amp;bbb=1"/>
          <p:cNvSpPr/>
          <p:nvPr/>
        </p:nvSpPr>
        <p:spPr>
          <a:xfrm>
            <a:off x="3977917" y="4508373"/>
            <a:ext cx="6621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特意雇了四个有名的花匠，专门经管这一粒种子</a:t>
            </a:r>
            <a:endParaRPr lang="en-US" altLang="zh-CN" sz="2400" dirty="0"/>
          </a:p>
        </p:txBody>
      </p:sp>
      <p:sp>
        <p:nvSpPr>
          <p:cNvPr id="9" name="QB_4_AN.55_1#f4f6d70ec.blank?vcp=1&amp;pid=882d53888&amp;color=0,0,0&amp;vpa=24&amp;vtp=1&amp;bbb=1"/>
          <p:cNvSpPr/>
          <p:nvPr/>
        </p:nvSpPr>
        <p:spPr>
          <a:xfrm>
            <a:off x="2537364" y="5003038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麦田</a:t>
            </a:r>
            <a:endParaRPr lang="en-US" altLang="zh-CN" sz="2400" dirty="0"/>
          </a:p>
        </p:txBody>
      </p:sp>
      <p:sp>
        <p:nvSpPr>
          <p:cNvPr id="10" name="QB_4_AN.56_1#f4f6d70ec.blank?vcp=1&amp;pid=882d53888&amp;color=0,0,0&amp;vpa=25&amp;vtp=1&amp;bbb=1"/>
          <p:cNvSpPr/>
          <p:nvPr/>
        </p:nvSpPr>
        <p:spPr>
          <a:xfrm>
            <a:off x="3977917" y="5003038"/>
            <a:ext cx="6011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照常工作，该耕就耕，该锄就锄，该浇就浇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8_1#f4f6d70ec?vcp=1&amp;pid=882d53888&amp;color=0,0,0&amp;mp=1&amp;vtp=1&amp;bt=1&amp;bbb=1&amp;hb=1&amp;hltap=1"/>
          <p:cNvSpPr/>
          <p:nvPr/>
        </p:nvSpPr>
        <p:spPr>
          <a:xfrm>
            <a:off x="896112" y="1290002"/>
            <a:ext cx="10387584" cy="43630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复述故事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：这个故事讲的是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3" name="QB_4_AN.67_1#f4f6d70ec?vcp=1&amp;pid=882d53888&amp;color=0,0,0&amp;mp=1&amp;vtp=1&amp;bt=1&amp;bbb=1&amp;hb=1&amp;hla=1">
            <a:extLst>
              <a:ext uri="{FF2B5EF4-FFF2-40B4-BE49-F238E27FC236}">
                <a16:creationId xmlns:a16="http://schemas.microsoft.com/office/drawing/2014/main" id="{D335056F-4A7A-2D57-1018-A91116F69E09}"/>
              </a:ext>
            </a:extLst>
          </p:cNvPr>
          <p:cNvSpPr/>
          <p:nvPr/>
        </p:nvSpPr>
        <p:spPr>
          <a:xfrm>
            <a:off x="896112" y="1264602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示例】国王得到一粒种子，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想让它早点开花，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就把它种在了一个白玉盆里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，用滤了又滤的水来浇灌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，还用筛了又筛的土来培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育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，可种子就是不发芽。国王生气了，把种子扔了。种子被渔夫捡到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，富翁从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渔夫那里把种子买来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。富翁也想让种子早点开花，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就把种子种在了白金缸里，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雇了四个有名的花匠来照顾它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，可种子还是不发芽。富翁也生气了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，把种子扔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。最后，种子被一个农夫捡到，农夫只是把它种在麦田里，该耕就耕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，该锄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，该浇就浇。没几天，种子就发芽了，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长成了一棵像碧玉雕成的小树，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还开出了很大很香的花。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8_1#941ce4037?vcp=1&amp;pid=882d53888&amp;color=0,0,0&amp;vtp=1&amp;bt=1&amp;bbb=1&amp;hb=1"/>
          <p:cNvSpPr/>
          <p:nvPr/>
        </p:nvSpPr>
        <p:spPr>
          <a:xfrm>
            <a:off x="896112" y="21015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3.第⑤自然段中的画线句运用了比喻的修辞手法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比作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，生动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形象地表现出小树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的特点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。（3分）</a:t>
            </a:r>
            <a:endParaRPr lang="en-US" altLang="zh-CN" sz="2400" dirty="0"/>
          </a:p>
        </p:txBody>
      </p:sp>
      <p:sp>
        <p:nvSpPr>
          <p:cNvPr id="3" name="QB_4_AN.59_1#941ce4037.blank?vcp=1&amp;pid=882d53888&amp;color=0,0,0&amp;vpa=26&amp;vtp=1&amp;bbb=1"/>
          <p:cNvSpPr/>
          <p:nvPr/>
        </p:nvSpPr>
        <p:spPr>
          <a:xfrm>
            <a:off x="7923181" y="207365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小树</a:t>
            </a:r>
            <a:endParaRPr lang="en-US" altLang="zh-CN" sz="2400" dirty="0"/>
          </a:p>
        </p:txBody>
      </p:sp>
      <p:sp>
        <p:nvSpPr>
          <p:cNvPr id="4" name="QB_4_AN.60_1#941ce4037.blank?vcp=1&amp;pid=882d53888&amp;color=0,0,0&amp;vpa=27&amp;vtp=1&amp;bbb=1"/>
          <p:cNvSpPr/>
          <p:nvPr/>
        </p:nvSpPr>
        <p:spPr>
          <a:xfrm>
            <a:off x="9447181" y="207365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碧玉</a:t>
            </a:r>
            <a:endParaRPr lang="en-US" altLang="zh-CN" sz="2400" dirty="0"/>
          </a:p>
        </p:txBody>
      </p:sp>
      <p:sp>
        <p:nvSpPr>
          <p:cNvPr id="5" name="QB_4_AN.61_1#941ce4037.blank?vcp=1&amp;pid=882d53888&amp;color=0,0,0&amp;vpa=28&amp;vtp=1&amp;bbb=1"/>
          <p:cNvSpPr/>
          <p:nvPr/>
        </p:nvSpPr>
        <p:spPr>
          <a:xfrm>
            <a:off x="3351180" y="261086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颜色绿</a:t>
            </a:r>
            <a:endParaRPr lang="en-US" altLang="zh-CN" sz="2400" dirty="0"/>
          </a:p>
        </p:txBody>
      </p:sp>
      <p:sp>
        <p:nvSpPr>
          <p:cNvPr id="6" name="QB_4_AS.62_1#941ce4037?vcp=1&amp;pid=882d53888&amp;color=0,0,0&amp;vtp=1&amp;bbb=1&amp;hb=1"/>
          <p:cNvSpPr/>
          <p:nvPr/>
        </p:nvSpPr>
        <p:spPr>
          <a:xfrm>
            <a:off x="896112" y="320992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本题考查修辞手法。这句话运用了比喻的修辞手法，本体是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”，喻体是“碧玉”，将小树比作碧玉，意指小树和碧玉的颜色相似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出了小树颜色绿的特点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98365ceac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第八单元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7_1#2bf09acf3?vcp=1&amp;pid=882d53888&amp;color=0,0,0&amp;vtp=1&amp;bt=1&amp;bbb=1&amp;hb=1"/>
          <p:cNvSpPr/>
          <p:nvPr/>
        </p:nvSpPr>
        <p:spPr>
          <a:xfrm>
            <a:off x="896112" y="98640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读完文章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，奇奇和妙妙分享了自己的阅读感悟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，你更认同谁的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观点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?请说说你的理由。（4分）</a:t>
            </a:r>
            <a:endParaRPr lang="en-US" altLang="zh-CN" sz="2400" dirty="0"/>
          </a:p>
        </p:txBody>
      </p:sp>
      <p:pic>
        <p:nvPicPr>
          <p:cNvPr id="3" name="QB_4_BD.67_1#2bf09acf3?vcp=1&amp;pid=882d53888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1073277"/>
            <a:ext cx="155448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67_2#2bf09acf3?vcp=1&amp;pid=882d53888&amp;color=0,0,0&amp;vtp=1&amp;bbb=1&amp;hb=1&amp;hltap=1"/>
          <p:cNvSpPr/>
          <p:nvPr/>
        </p:nvSpPr>
        <p:spPr>
          <a:xfrm>
            <a:off x="896112" y="2090166"/>
            <a:ext cx="10387584" cy="38042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奇奇：我觉得平和的心态是成功的重要因素。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我们要用平常心对待万事万物，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尊重事物发展的规律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妙妙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：我觉得宽容、乐于分享的人就会得到好的结局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，因此我们要做一个懂得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宽容和乐于分享的人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5" name="QB_4_AN.68_1#2bf09acf3?vcp=1&amp;pid=882d53888&amp;color=0,0,0&amp;vtp=1&amp;bbb=1&amp;hb=1&amp;hla=1">
            <a:extLst>
              <a:ext uri="{FF2B5EF4-FFF2-40B4-BE49-F238E27FC236}">
                <a16:creationId xmlns:a16="http://schemas.microsoft.com/office/drawing/2014/main" id="{E1E14FFA-5248-5AD6-78A2-216CB7C5B4D0}"/>
              </a:ext>
            </a:extLst>
          </p:cNvPr>
          <p:cNvSpPr/>
          <p:nvPr/>
        </p:nvSpPr>
        <p:spPr>
          <a:xfrm>
            <a:off x="896112" y="4284726"/>
            <a:ext cx="10387584" cy="1541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示例】我更认同奇奇的观点。国王和富翁对种子精心呵护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，种子没有发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芽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，农夫随意地将种子埋进土里，像对待其他作物一样对待种子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，种子却开出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。这说明越是急功近利，越是难以成功，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因此要用一颗平常心对待事情。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c15aa8a0?vcp=1&amp;pid=98365ceac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五、活动结束后，小雯倡议大家自己创编有趣的故事，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请你来参加。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30分）</a:t>
            </a:r>
            <a:endParaRPr lang="en-US" altLang="zh-CN" sz="2800" dirty="0"/>
          </a:p>
        </p:txBody>
      </p:sp>
      <p:sp>
        <p:nvSpPr>
          <p:cNvPr id="3" name="QO_3_BD.64_1#b8a8444ff?vcp=1&amp;pid=3c15aa8a0&amp;color=0,0,0&amp;vtp=1&amp;bbb=1&amp;hb=1"/>
          <p:cNvSpPr/>
          <p:nvPr/>
        </p:nvSpPr>
        <p:spPr>
          <a:xfrm>
            <a:off x="896112" y="174174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如果你也有一粒种子，你希望它是什么植物的种子？在童话的世界里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粒种子会发生什么有趣的故事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？请你大胆想象，创编一个有趣的故事。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：题目自拟，不少于300字。（请另附作文纸）</a:t>
            </a:r>
            <a:endParaRPr lang="en-US" altLang="zh-CN" sz="2400" dirty="0"/>
          </a:p>
        </p:txBody>
      </p:sp>
      <p:sp>
        <p:nvSpPr>
          <p:cNvPr id="4" name="QO_3_AN.65_1#b8a8444ff?vcp=1&amp;pid=3c15aa8a0&amp;color=0,0,0&amp;vtp=1&amp;bbb=1"/>
          <p:cNvSpPr/>
          <p:nvPr/>
        </p:nvSpPr>
        <p:spPr>
          <a:xfrm>
            <a:off x="896112" y="33851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1622fdccb?vcp=1&amp;pid=98365ceac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1622fdccb?vcp=1&amp;pid=98365ceac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郑州图书馆要举行“讲民间故事，品百味人生”主题活动，快来和小雯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同学一起参加吧！</a:t>
            </a:r>
            <a:endParaRPr lang="en-US" altLang="zh-CN" sz="100" dirty="0"/>
          </a:p>
        </p:txBody>
      </p:sp>
      <p:pic>
        <p:nvPicPr>
          <p:cNvPr id="4" name="P_2_BD#1622fdccb?vcp=1&amp;pid=98365ceac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b0004cb4?vcp=1&amp;pid=98365ceac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一、为了激发同学们参与活动的积极性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，本次活动特设定启动仪式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环节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，我们一起去启动仪式现场吧！（20分）</a:t>
            </a:r>
            <a:endParaRPr lang="en-US" altLang="zh-CN" sz="2800" dirty="0"/>
          </a:p>
        </p:txBody>
      </p:sp>
      <p:sp>
        <p:nvSpPr>
          <p:cNvPr id="3" name="QM_3_BD.1_1#f8968a115?vcp=1&amp;pid=fb0004cb4&amp;color=0,0,0&amp;vtp=1&amp;bbb=1&amp;hb=1"/>
          <p:cNvSpPr/>
          <p:nvPr/>
        </p:nvSpPr>
        <p:spPr>
          <a:xfrm>
            <a:off x="896112" y="1741742"/>
            <a:ext cx="10387584" cy="35425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/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亲爱的同学们：</a:t>
            </a:r>
            <a:endParaRPr lang="en-US" altLang="zh-CN" sz="2400" dirty="0"/>
          </a:p>
          <a:p>
            <a:pPr latinLnBrk="1"/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“__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__，__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__始盛开”，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在这个鲜花</a:t>
            </a:r>
            <a:r>
              <a:rPr lang="en-US" altLang="zh-CN" sz="2400" b="0" i="0" u="sng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吐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露芬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/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芳的时节里，为了传承［chénɡ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shènɡ］传统文化，我们相聚于此，怀着对民间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/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故事高涨［zh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nɡ］的热情，</a:t>
            </a:r>
            <a:r>
              <a:rPr lang="en-US" altLang="zh-CN" sz="2400" b="0" i="0" u="dbl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诉说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它的yì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）术魅力。</a:t>
            </a:r>
            <a:endParaRPr lang="en-US" altLang="zh-CN" sz="2400" dirty="0"/>
          </a:p>
          <a:p>
            <a:pPr latinLnBrk="1"/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我们读了许多民间故事：有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xìnɡ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zi（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完全不同的顾客和裁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/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缝的故事，有老虎和贼都想去偷小p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lǘ（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却被“lòu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</a:p>
          <a:p>
            <a:pPr latinLnBrk="1"/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吓得发抖的故事，还有身材矮小却英勇</a:t>
            </a:r>
            <a:r>
              <a:rPr lang="en-US" altLang="zh-CN" sz="2400" b="0" i="0" u="wavy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厉害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的枣核的故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/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事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  <a:p>
            <a:pPr latinLnBrk="1"/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希望同学们在这次活动中收获成长，收获ɡ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dònɡ（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）!</a:t>
            </a:r>
            <a:endParaRPr lang="en-US" altLang="zh-CN" sz="2400" dirty="0"/>
          </a:p>
        </p:txBody>
      </p:sp>
      <p:sp>
        <p:nvSpPr>
          <p:cNvPr id="4" name="QM_3_BD.1_1#f8968a115?vcp=1&amp;pid=fb0004cb4&amp;color=0,0,0&amp;vtp=1&amp;bbb=1&amp;hb=1&amp;zzd= 3">
            <a:extLst>
              <a:ext uri="{FF2B5EF4-FFF2-40B4-BE49-F238E27FC236}">
                <a16:creationId xmlns:a16="http://schemas.microsoft.com/office/drawing/2014/main" id="{109CD4E1-F82A-3CA4-05E4-5683B3DEF6D5}"/>
              </a:ext>
            </a:extLst>
          </p:cNvPr>
          <p:cNvSpPr/>
          <p:nvPr/>
        </p:nvSpPr>
        <p:spPr>
          <a:xfrm>
            <a:off x="1932161" y="31641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1_1#f8968a115?vcp=1&amp;pid=fb0004cb4&amp;color=0,0,0&amp;vtp=1&amp;bbb=1&amp;hb=1&amp;zzd= 4">
            <a:extLst>
              <a:ext uri="{FF2B5EF4-FFF2-40B4-BE49-F238E27FC236}">
                <a16:creationId xmlns:a16="http://schemas.microsoft.com/office/drawing/2014/main" id="{229D8F49-AD0D-2023-F169-AA8CEF09062C}"/>
              </a:ext>
            </a:extLst>
          </p:cNvPr>
          <p:cNvSpPr/>
          <p:nvPr/>
        </p:nvSpPr>
        <p:spPr>
          <a:xfrm>
            <a:off x="3778216" y="28344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BD.2_1#53361f323?vcp=1&amp;pid=f8968a115&amp;color=0,0,0&amp;vtp=1&amp;bt=1&amp;bbb=1"/>
          <p:cNvSpPr/>
          <p:nvPr/>
        </p:nvSpPr>
        <p:spPr>
          <a:xfrm>
            <a:off x="896112" y="504696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1.根据拼音写出字词，依次正确规范地书写在文中的括号内。（8分）</a:t>
            </a:r>
            <a:endParaRPr lang="en-US" altLang="zh-CN" sz="2400" dirty="0"/>
          </a:p>
        </p:txBody>
      </p:sp>
      <p:sp>
        <p:nvSpPr>
          <p:cNvPr id="7" name="QO_4_AN.3_1#53361f323?vcp=1&amp;pid=f8968a115&amp;color=0,0,0&amp;vtp=1&amp;bbb=1">
            <a:extLst>
              <a:ext uri="{FF2B5EF4-FFF2-40B4-BE49-F238E27FC236}">
                <a16:creationId xmlns:a16="http://schemas.microsoft.com/office/drawing/2014/main" id="{EFF52B2E-57EF-23BD-F21C-5F040B948CD0}"/>
              </a:ext>
            </a:extLst>
          </p:cNvPr>
          <p:cNvSpPr/>
          <p:nvPr/>
        </p:nvSpPr>
        <p:spPr>
          <a:xfrm>
            <a:off x="7786243" y="2727643"/>
            <a:ext cx="87305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艺</a:t>
            </a:r>
            <a:endParaRPr lang="en-US" altLang="zh-CN" sz="2400" dirty="0"/>
          </a:p>
        </p:txBody>
      </p:sp>
      <p:sp>
        <p:nvSpPr>
          <p:cNvPr id="8" name="QO_4_AN.3_1#53361f323?vcp=1&amp;pid=f8968a115&amp;color=0,0,0&amp;vtp=1&amp;bbb=1">
            <a:extLst>
              <a:ext uri="{FF2B5EF4-FFF2-40B4-BE49-F238E27FC236}">
                <a16:creationId xmlns:a16="http://schemas.microsoft.com/office/drawing/2014/main" id="{266D7E4D-D79F-A087-EF9F-FAFF43B278B7}"/>
              </a:ext>
            </a:extLst>
          </p:cNvPr>
          <p:cNvSpPr/>
          <p:nvPr/>
        </p:nvSpPr>
        <p:spPr>
          <a:xfrm>
            <a:off x="7018616" y="3112652"/>
            <a:ext cx="87305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性子</a:t>
            </a:r>
            <a:endParaRPr lang="en-US" altLang="zh-CN" sz="2400" dirty="0"/>
          </a:p>
        </p:txBody>
      </p:sp>
      <p:sp>
        <p:nvSpPr>
          <p:cNvPr id="9" name="QO_4_AN.3_1#53361f323?vcp=1&amp;pid=f8968a115&amp;color=0,0,0&amp;vtp=1&amp;bbb=1">
            <a:extLst>
              <a:ext uri="{FF2B5EF4-FFF2-40B4-BE49-F238E27FC236}">
                <a16:creationId xmlns:a16="http://schemas.microsoft.com/office/drawing/2014/main" id="{4294B1F6-C113-747D-DA06-31D60A84DEF9}"/>
              </a:ext>
            </a:extLst>
          </p:cNvPr>
          <p:cNvSpPr/>
          <p:nvPr/>
        </p:nvSpPr>
        <p:spPr>
          <a:xfrm>
            <a:off x="7207460" y="3497661"/>
            <a:ext cx="87305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胖驴</a:t>
            </a:r>
            <a:endParaRPr lang="en-US" altLang="zh-CN" sz="2400" dirty="0"/>
          </a:p>
        </p:txBody>
      </p:sp>
      <p:sp>
        <p:nvSpPr>
          <p:cNvPr id="10" name="QO_4_AN.3_1#53361f323?vcp=1&amp;pid=f8968a115&amp;color=0,0,0&amp;vtp=1&amp;bbb=1">
            <a:extLst>
              <a:ext uri="{FF2B5EF4-FFF2-40B4-BE49-F238E27FC236}">
                <a16:creationId xmlns:a16="http://schemas.microsoft.com/office/drawing/2014/main" id="{8547CEAE-3D96-E88A-6952-610F3A523144}"/>
              </a:ext>
            </a:extLst>
          </p:cNvPr>
          <p:cNvSpPr/>
          <p:nvPr/>
        </p:nvSpPr>
        <p:spPr>
          <a:xfrm>
            <a:off x="1932161" y="3842511"/>
            <a:ext cx="87305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漏</a:t>
            </a:r>
            <a:endParaRPr lang="en-US" altLang="zh-CN" sz="2400" dirty="0"/>
          </a:p>
        </p:txBody>
      </p:sp>
      <p:sp>
        <p:nvSpPr>
          <p:cNvPr id="11" name="QO_4_AN.3_1#53361f323?vcp=1&amp;pid=f8968a115&amp;color=0,0,0&amp;vtp=1&amp;bbb=1">
            <a:extLst>
              <a:ext uri="{FF2B5EF4-FFF2-40B4-BE49-F238E27FC236}">
                <a16:creationId xmlns:a16="http://schemas.microsoft.com/office/drawing/2014/main" id="{34E9A5BC-BEB3-0206-BB55-CE3C47E1348D}"/>
              </a:ext>
            </a:extLst>
          </p:cNvPr>
          <p:cNvSpPr/>
          <p:nvPr/>
        </p:nvSpPr>
        <p:spPr>
          <a:xfrm>
            <a:off x="9135651" y="4572370"/>
            <a:ext cx="87305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感动</a:t>
            </a:r>
            <a:endParaRPr lang="en-US" altLang="zh-CN" sz="2400" dirty="0"/>
          </a:p>
        </p:txBody>
      </p:sp>
      <p:sp>
        <p:nvSpPr>
          <p:cNvPr id="12" name="QO_4_BD.4_1#eac98e469?vcp=1&amp;pid=f8968a115&amp;color=0,0,0&amp;vtp=1&amp;bbb=1"/>
          <p:cNvSpPr/>
          <p:nvPr/>
        </p:nvSpPr>
        <p:spPr>
          <a:xfrm>
            <a:off x="896112" y="549741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2.用“\”划去方括号中加点字的不恰当的读音。（2分）</a:t>
            </a:r>
            <a:endParaRPr lang="en-US" altLang="zh-CN" sz="2400" dirty="0"/>
          </a:p>
        </p:txBody>
      </p:sp>
      <p:sp>
        <p:nvSpPr>
          <p:cNvPr id="13" name="QO_4_AN.5_1#eac98e469?vcp=1&amp;pid=f8968a115&amp;color=0,0,0&amp;vtp=1&amp;bbb=1"/>
          <p:cNvSpPr/>
          <p:nvPr/>
        </p:nvSpPr>
        <p:spPr>
          <a:xfrm>
            <a:off x="5295974" y="2387709"/>
            <a:ext cx="50530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\</a:t>
            </a:r>
          </a:p>
        </p:txBody>
      </p:sp>
      <p:sp>
        <p:nvSpPr>
          <p:cNvPr id="14" name="QO_4_AN.5_1#eac98e469?vcp=1&amp;pid=f8968a115&amp;color=0,0,0&amp;vtp=1&amp;bbb=1">
            <a:extLst>
              <a:ext uri="{FF2B5EF4-FFF2-40B4-BE49-F238E27FC236}">
                <a16:creationId xmlns:a16="http://schemas.microsoft.com/office/drawing/2014/main" id="{DC972B29-7B0F-20B3-B3A7-7CF482AE4264}"/>
              </a:ext>
            </a:extLst>
          </p:cNvPr>
          <p:cNvSpPr/>
          <p:nvPr/>
        </p:nvSpPr>
        <p:spPr>
          <a:xfrm>
            <a:off x="2671574" y="2765683"/>
            <a:ext cx="50530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\</a:t>
            </a:r>
          </a:p>
        </p:txBody>
      </p:sp>
      <p:sp>
        <p:nvSpPr>
          <p:cNvPr id="15" name="QO_4_BD.6_1#382947df0?vcp=1&amp;pid=f8968a115&amp;color=0,0,0&amp;vtp=1&amp;bbb=1"/>
          <p:cNvSpPr/>
          <p:nvPr/>
        </p:nvSpPr>
        <p:spPr>
          <a:xfrm>
            <a:off x="908304" y="59212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3.在文中的“____”处填入相应的古诗句。（3分）</a:t>
            </a:r>
            <a:endParaRPr lang="en-US" altLang="zh-CN" sz="2400" dirty="0"/>
          </a:p>
        </p:txBody>
      </p:sp>
      <p:sp>
        <p:nvSpPr>
          <p:cNvPr id="16" name="QO_4_AN.7_1#382947df0?vcp=1&amp;pid=f8968a115&amp;color=0,0,0&amp;vtp=1&amp;bbb=1">
            <a:extLst>
              <a:ext uri="{FF2B5EF4-FFF2-40B4-BE49-F238E27FC236}">
                <a16:creationId xmlns:a16="http://schemas.microsoft.com/office/drawing/2014/main" id="{63266C35-1090-2F86-9080-BB54B021514F}"/>
              </a:ext>
            </a:extLst>
          </p:cNvPr>
          <p:cNvSpPr/>
          <p:nvPr/>
        </p:nvSpPr>
        <p:spPr>
          <a:xfrm>
            <a:off x="1917790" y="1982247"/>
            <a:ext cx="7537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人间四月芳菲尽</a:t>
            </a:r>
            <a:endParaRPr lang="en-US" altLang="zh-CN" sz="2400" dirty="0"/>
          </a:p>
        </p:txBody>
      </p:sp>
      <p:sp>
        <p:nvSpPr>
          <p:cNvPr id="17" name="QO_4_AN.7_1#382947df0?vcp=1&amp;pid=f8968a115&amp;color=0,0,0&amp;vtp=1&amp;bbb=1">
            <a:extLst>
              <a:ext uri="{FF2B5EF4-FFF2-40B4-BE49-F238E27FC236}">
                <a16:creationId xmlns:a16="http://schemas.microsoft.com/office/drawing/2014/main" id="{E45817CF-63FF-4001-9FCB-4A494012F7F3}"/>
              </a:ext>
            </a:extLst>
          </p:cNvPr>
          <p:cNvSpPr/>
          <p:nvPr/>
        </p:nvSpPr>
        <p:spPr>
          <a:xfrm>
            <a:off x="5171734" y="1971347"/>
            <a:ext cx="7537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山寺桃花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eabd0ae0b?vcp=1&amp;vopoq=1&amp;pid=f8968a115&amp;color=0,0,0&amp;vtp=1&amp;bt=1&amp;bbb=1&amp;hb=1"/>
          <p:cNvSpPr/>
          <p:nvPr/>
        </p:nvSpPr>
        <p:spPr>
          <a:xfrm>
            <a:off x="896112" y="12466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4.语段中画横线的“吐”是一个多音字，下面词语中的“吐”和文中的“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吐”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的读音一样的是(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9_1#eabd0ae0b.bracket?vcp=1&amp;vopoq=1&amp;pid=f8968a115&amp;color=0,0,0&amp;vpa=1&amp;vtp=1"/>
          <p:cNvSpPr/>
          <p:nvPr/>
        </p:nvSpPr>
        <p:spPr>
          <a:xfrm>
            <a:off x="3351180" y="179400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8_2#eabd0ae0b.choices?vcp=1&amp;vopoq=1&amp;pid=f8968a115&amp;color=0,0,0&amp;vtp=1&amp;bbb=1"/>
          <p:cNvSpPr/>
          <p:nvPr/>
        </p:nvSpPr>
        <p:spPr>
          <a:xfrm>
            <a:off x="896112" y="23437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504821" algn="l"/>
                <a:tab pos="4996942" algn="l"/>
                <a:tab pos="80986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.呕吐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B.孕吐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C.上吐下泻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.吐痰</a:t>
            </a:r>
            <a:endParaRPr lang="en-US" altLang="zh-CN" sz="2400" dirty="0"/>
          </a:p>
        </p:txBody>
      </p:sp>
      <p:sp>
        <p:nvSpPr>
          <p:cNvPr id="5" name="QC_4_BD.10_1#d343de96c?vcp=1&amp;vopoq=1&amp;pid=f8968a115&amp;color=0,0,0&amp;vtp=1&amp;bbb=1&amp;hb=1"/>
          <p:cNvSpPr/>
          <p:nvPr/>
        </p:nvSpPr>
        <p:spPr>
          <a:xfrm>
            <a:off x="896112" y="28850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5.画双横线的“诉说”两个字都是形声字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，请从以下汉字中选出都是形声字的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一项。(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6" name="QC_4_AN.11_1#d343de96c.bracket?vcp=1&amp;vopoq=1&amp;pid=f8968a115&amp;color=0,0,0&amp;vpa=2&amp;vtp=1"/>
          <p:cNvSpPr/>
          <p:nvPr/>
        </p:nvSpPr>
        <p:spPr>
          <a:xfrm>
            <a:off x="2131981" y="3432429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4_BD.10_2#d343de96c.choices?vcp=1&amp;vopoq=1&amp;pid=f8968a115&amp;color=0,0,0&amp;vtp=1&amp;bbb=1"/>
          <p:cNvSpPr/>
          <p:nvPr/>
        </p:nvSpPr>
        <p:spPr>
          <a:xfrm>
            <a:off x="896112" y="398868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A.认 话 诗 讨 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.记 讲 该 讯 计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.叨 诫 唠 谣 嘀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2_1#2479a2f27?sp=1&amp;vcp=1&amp;pid=f8968a115&amp;color=0,0,0&amp;vtp=1&amp;bt=1&amp;bbb=1"/>
          <p:cNvSpPr/>
          <p:nvPr/>
        </p:nvSpPr>
        <p:spPr>
          <a:xfrm>
            <a:off x="896112" y="180495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6.给文中画波浪线的“厉害”一词选择恰当的解释。（3分）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.严厉 B.了不起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.难以对付或忍受；剧烈；凶猛</a:t>
            </a:r>
            <a:endParaRPr lang="en-US" altLang="zh-CN" sz="2400" dirty="0"/>
          </a:p>
        </p:txBody>
      </p:sp>
      <p:sp>
        <p:nvSpPr>
          <p:cNvPr id="3" name="QB_5_BD.13_1#ce9477cf2?vcp=1&amp;pid=2479a2f27&amp;color=0,0,0&amp;vtp=1&amp;bbb=1"/>
          <p:cNvSpPr/>
          <p:nvPr/>
        </p:nvSpPr>
        <p:spPr>
          <a:xfrm>
            <a:off x="896112" y="34494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）今年夏天热得真厉害。(   )</a:t>
            </a:r>
            <a:endParaRPr lang="en-US" altLang="zh-CN" sz="2400" dirty="0"/>
          </a:p>
        </p:txBody>
      </p:sp>
      <p:sp>
        <p:nvSpPr>
          <p:cNvPr id="4" name="QB_5_AN.14_1#ce9477cf2.bracket?vcp=1&amp;pid=2479a2f27&amp;color=0,0,0&amp;vpa=3&amp;vtp=1"/>
          <p:cNvSpPr/>
          <p:nvPr/>
        </p:nvSpPr>
        <p:spPr>
          <a:xfrm>
            <a:off x="4875180" y="343798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B_5_BD.15_1#adb060ef2?vcp=1&amp;pid=2479a2f27&amp;color=0,0,0&amp;vtp=1&amp;bbb=1"/>
          <p:cNvSpPr/>
          <p:nvPr/>
        </p:nvSpPr>
        <p:spPr>
          <a:xfrm>
            <a:off x="896112" y="39840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）父亲很厉害，孩子们都怕他。(   )</a:t>
            </a:r>
            <a:endParaRPr lang="en-US" altLang="zh-CN" sz="2400" dirty="0"/>
          </a:p>
        </p:txBody>
      </p:sp>
      <p:sp>
        <p:nvSpPr>
          <p:cNvPr id="6" name="QB_5_AN.16_1#adb060ef2.bracket?vcp=1&amp;pid=2479a2f27&amp;color=0,0,0&amp;vpa=4&amp;vtp=1"/>
          <p:cNvSpPr/>
          <p:nvPr/>
        </p:nvSpPr>
        <p:spPr>
          <a:xfrm>
            <a:off x="5789580" y="397265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5_BD.17_1#e42dc0737?vcp=1&amp;pid=2479a2f27&amp;color=0,0,0&amp;vtp=1&amp;bbb=1"/>
          <p:cNvSpPr/>
          <p:nvPr/>
        </p:nvSpPr>
        <p:spPr>
          <a:xfrm>
            <a:off x="896112" y="45187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（3）他小小年纪就能把《离骚》背下来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，真是太厉害了！(   )</a:t>
            </a:r>
            <a:endParaRPr lang="en-US" altLang="zh-CN" sz="2400" dirty="0"/>
          </a:p>
        </p:txBody>
      </p:sp>
      <p:sp>
        <p:nvSpPr>
          <p:cNvPr id="8" name="QB_5_AN.18_1#e42dc0737.bracket?vcp=1&amp;pid=2479a2f27&amp;color=0,0,0&amp;vpa=5&amp;vtp=1"/>
          <p:cNvSpPr/>
          <p:nvPr/>
        </p:nvSpPr>
        <p:spPr>
          <a:xfrm>
            <a:off x="8837581" y="450732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B_5_BD.13_1#ce9477cf2?vcp=1&amp;pid=2479a2f27&amp;color=0,0,0&amp;vtp=1&amp;bbb=1&amp;zzd= 1">
            <a:extLst>
              <a:ext uri="{FF2B5EF4-FFF2-40B4-BE49-F238E27FC236}">
                <a16:creationId xmlns:a16="http://schemas.microsoft.com/office/drawing/2014/main" id="{4CE928C6-0E91-C4A0-9CB4-1973D8795770}"/>
              </a:ext>
            </a:extLst>
          </p:cNvPr>
          <p:cNvSpPr/>
          <p:nvPr/>
        </p:nvSpPr>
        <p:spPr>
          <a:xfrm>
            <a:off x="3925094" y="39494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13_1#ce9477cf2?vcp=1&amp;pid=2479a2f27&amp;color=0,0,0&amp;vtp=1&amp;bbb=1&amp;zzd= 1">
            <a:extLst>
              <a:ext uri="{FF2B5EF4-FFF2-40B4-BE49-F238E27FC236}">
                <a16:creationId xmlns:a16="http://schemas.microsoft.com/office/drawing/2014/main" id="{91C4660B-18EC-90DA-52AC-90F8B3493748}"/>
              </a:ext>
            </a:extLst>
          </p:cNvPr>
          <p:cNvSpPr/>
          <p:nvPr/>
        </p:nvSpPr>
        <p:spPr>
          <a:xfrm>
            <a:off x="4229894" y="39494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15_1#adb060ef2?vcp=1&amp;pid=2479a2f27&amp;color=0,0,0&amp;vtp=1&amp;bbb=1&amp;zzd= 1">
            <a:extLst>
              <a:ext uri="{FF2B5EF4-FFF2-40B4-BE49-F238E27FC236}">
                <a16:creationId xmlns:a16="http://schemas.microsoft.com/office/drawing/2014/main" id="{332A608F-32F4-9D1A-933A-CBA69010B60C}"/>
              </a:ext>
            </a:extLst>
          </p:cNvPr>
          <p:cNvSpPr/>
          <p:nvPr/>
        </p:nvSpPr>
        <p:spPr>
          <a:xfrm>
            <a:off x="2705894" y="44840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15_1#adb060ef2?vcp=1&amp;pid=2479a2f27&amp;color=0,0,0&amp;vtp=1&amp;bbb=1&amp;zzd= 1">
            <a:extLst>
              <a:ext uri="{FF2B5EF4-FFF2-40B4-BE49-F238E27FC236}">
                <a16:creationId xmlns:a16="http://schemas.microsoft.com/office/drawing/2014/main" id="{D3F7774A-11C3-7284-4274-9E648D565D63}"/>
              </a:ext>
            </a:extLst>
          </p:cNvPr>
          <p:cNvSpPr/>
          <p:nvPr/>
        </p:nvSpPr>
        <p:spPr>
          <a:xfrm>
            <a:off x="3010694" y="44840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17_1#e42dc0737?vcp=1&amp;pid=2479a2f27&amp;color=0,0,0&amp;vtp=1&amp;bbb=1&amp;zzd= 1">
            <a:extLst>
              <a:ext uri="{FF2B5EF4-FFF2-40B4-BE49-F238E27FC236}">
                <a16:creationId xmlns:a16="http://schemas.microsoft.com/office/drawing/2014/main" id="{C2117FA2-5206-30FC-6099-472AE9BB5EB1}"/>
              </a:ext>
            </a:extLst>
          </p:cNvPr>
          <p:cNvSpPr/>
          <p:nvPr/>
        </p:nvSpPr>
        <p:spPr>
          <a:xfrm>
            <a:off x="7582694" y="5018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17_1#e42dc0737?vcp=1&amp;pid=2479a2f27&amp;color=0,0,0&amp;vtp=1&amp;bbb=1&amp;zzd= 1">
            <a:extLst>
              <a:ext uri="{FF2B5EF4-FFF2-40B4-BE49-F238E27FC236}">
                <a16:creationId xmlns:a16="http://schemas.microsoft.com/office/drawing/2014/main" id="{70EE3E90-092D-93C5-615A-B6342E06B92C}"/>
              </a:ext>
            </a:extLst>
          </p:cNvPr>
          <p:cNvSpPr/>
          <p:nvPr/>
        </p:nvSpPr>
        <p:spPr>
          <a:xfrm>
            <a:off x="7887494" y="5018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7a1f583f?vcp=1&amp;pid=98365ceac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二、想要讲好故事，需要哪些技巧呢？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快来活动准备区看看吧！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20分）</a:t>
            </a:r>
            <a:endParaRPr lang="en-US" altLang="zh-CN" sz="2800" dirty="0"/>
          </a:p>
        </p:txBody>
      </p:sp>
      <p:sp>
        <p:nvSpPr>
          <p:cNvPr id="3" name="QO_3_BD.19_1#9fd713ad3?sp=1&amp;vcp=1&amp;pid=a7a1f583f&amp;color=0,0,0&amp;vtp=1&amp;bbb=1"/>
          <p:cNvSpPr/>
          <p:nvPr/>
        </p:nvSpPr>
        <p:spPr>
          <a:xfrm>
            <a:off x="896112" y="1741742"/>
            <a:ext cx="10387584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1.要想吸引观众，故事的题目至关重要。（8分）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：《大方的魔法师和小气的巫婆》</a:t>
            </a:r>
            <a:endParaRPr lang="en-US" altLang="zh-CN" sz="2400" dirty="0"/>
          </a:p>
        </p:txBody>
      </p:sp>
      <p:sp>
        <p:nvSpPr>
          <p:cNvPr id="4" name="QB_4_BD.20_1#e9b1fe669?vcp=1&amp;pid=9fd713ad3&amp;color=0,0,0&amp;vtp=1&amp;bbb=1"/>
          <p:cNvSpPr/>
          <p:nvPr/>
        </p:nvSpPr>
        <p:spPr>
          <a:xfrm>
            <a:off x="896112" y="2813685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）上述题目中两个角色的特点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相同或相反）。</a:t>
            </a:r>
            <a:endParaRPr lang="en-US" altLang="zh-CN" sz="2400" dirty="0"/>
          </a:p>
        </p:txBody>
      </p:sp>
      <p:sp>
        <p:nvSpPr>
          <p:cNvPr id="5" name="QB_4_AN.21_1#e9b1fe669.blank?vcp=1&amp;pid=9fd713ad3&amp;color=0,0,0&amp;vpa=6&amp;vtp=1&amp;bbb=1"/>
          <p:cNvSpPr/>
          <p:nvPr/>
        </p:nvSpPr>
        <p:spPr>
          <a:xfrm>
            <a:off x="5332380" y="2765552"/>
            <a:ext cx="830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相反</a:t>
            </a:r>
            <a:endParaRPr lang="en-US" altLang="zh-CN" sz="2400" dirty="0"/>
          </a:p>
        </p:txBody>
      </p:sp>
      <p:sp>
        <p:nvSpPr>
          <p:cNvPr id="6" name="QB_4_BD.22_1#39002edc2?sp=1&amp;vcp=1&amp;pid=9fd713ad3&amp;color=0,0,0&amp;vtp=1&amp;bbb=1"/>
          <p:cNvSpPr/>
          <p:nvPr/>
        </p:nvSpPr>
        <p:spPr>
          <a:xfrm>
            <a:off x="896112" y="3340037"/>
            <a:ext cx="10387584" cy="1557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（2）照样子，将下面的题目补充完整。</a:t>
            </a:r>
            <a:endParaRPr lang="en-US" altLang="zh-CN" sz="2400" dirty="0"/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《高大的国王和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的精灵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</a:t>
            </a:r>
            <a:endParaRPr lang="en-US" altLang="zh-CN" sz="2400" dirty="0"/>
          </a:p>
        </p:txBody>
      </p:sp>
      <p:sp>
        <p:nvSpPr>
          <p:cNvPr id="7" name="QB_4_AN.23_1#39002edc2.blank?vcp=1&amp;pid=9fd713ad3&amp;color=0,0,0&amp;vpa=7&amp;vtp=1&amp;bbb=1"/>
          <p:cNvSpPr/>
          <p:nvPr/>
        </p:nvSpPr>
        <p:spPr>
          <a:xfrm>
            <a:off x="3046381" y="3860102"/>
            <a:ext cx="2049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【示例】矮小</a:t>
            </a:r>
            <a:endParaRPr lang="en-US" altLang="zh-CN" sz="2400" dirty="0"/>
          </a:p>
        </p:txBody>
      </p:sp>
      <p:sp>
        <p:nvSpPr>
          <p:cNvPr id="8" name="QB_4_AN.24_1#39002edc2.blank?vcp=1&amp;pid=9fd713ad3&amp;color=0,0,0&amp;vpa=8&amp;vtp=1&amp;bbb=1"/>
          <p:cNvSpPr/>
          <p:nvPr/>
        </p:nvSpPr>
        <p:spPr>
          <a:xfrm>
            <a:off x="1217580" y="4384104"/>
            <a:ext cx="17446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骄傲的狐狸</a:t>
            </a:r>
            <a:endParaRPr lang="en-US" altLang="zh-CN" sz="2400" dirty="0"/>
          </a:p>
        </p:txBody>
      </p:sp>
      <p:sp>
        <p:nvSpPr>
          <p:cNvPr id="9" name="QB_4_AN.25_1#39002edc2.blank?vcp=1&amp;pid=9fd713ad3&amp;color=0,0,0&amp;vpa=9&amp;vtp=1&amp;bbb=1"/>
          <p:cNvSpPr/>
          <p:nvPr/>
        </p:nvSpPr>
        <p:spPr>
          <a:xfrm>
            <a:off x="3351180" y="4384104"/>
            <a:ext cx="14398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谦虚的马</a:t>
            </a:r>
            <a:endParaRPr lang="en-US" altLang="zh-CN" sz="2400" dirty="0"/>
          </a:p>
        </p:txBody>
      </p:sp>
      <p:sp>
        <p:nvSpPr>
          <p:cNvPr id="10" name="QB_4_AS.26_1#39002edc2?vcp=1&amp;pid=9fd713ad3&amp;color=0,0,0&amp;vtp=1&amp;bbb=1&amp;hb=1"/>
          <p:cNvSpPr/>
          <p:nvPr/>
        </p:nvSpPr>
        <p:spPr>
          <a:xfrm>
            <a:off x="896112" y="4952937"/>
            <a:ext cx="10387584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本题考查仿写题目。示例的题目中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，两位主人公具有与对方相反的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特点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，仿写时，注意使用一组反义词分别描述两位主人公即可。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7_1#c9059274b?sp=1&amp;vcp=1&amp;pid=a7a1f583f&amp;color=0,0,0&amp;vtp=1&amp;bt=1&amp;bbb=1&amp;hb=1"/>
          <p:cNvSpPr/>
          <p:nvPr/>
        </p:nvSpPr>
        <p:spPr>
          <a:xfrm>
            <a:off x="896112" y="20760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2.恰当地使用拟声词，能让故事更生动。照样子，写一写。（6分）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例：顾客噌的一下子跳起来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：“这么慢啊！”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大雨突然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地下了起来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，小熊飞快地往家跑去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，他用力一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推门，门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。他坐在椅子上休息了一会儿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，然后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喝了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一杯水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3_AN.28_1#c9059274b.blank?vcp=1&amp;pid=a7a1f583f&amp;color=0,0,0&amp;vpa=10&amp;vtp=1&amp;bbb=1"/>
          <p:cNvSpPr/>
          <p:nvPr/>
        </p:nvSpPr>
        <p:spPr>
          <a:xfrm>
            <a:off x="2741581" y="3165666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【示例】哗啦啦</a:t>
            </a:r>
            <a:endParaRPr lang="en-US" altLang="zh-CN" sz="2400" dirty="0"/>
          </a:p>
        </p:txBody>
      </p:sp>
      <p:sp>
        <p:nvSpPr>
          <p:cNvPr id="4" name="QB_3_AN.29_1#c9059274b.blank?vcp=1&amp;pid=a7a1f583f&amp;color=0,0,0&amp;vpa=11&amp;vtp=1&amp;bbb=1"/>
          <p:cNvSpPr/>
          <p:nvPr/>
        </p:nvSpPr>
        <p:spPr>
          <a:xfrm>
            <a:off x="2131981" y="372446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吱呀一声</a:t>
            </a:r>
            <a:endParaRPr lang="en-US" altLang="zh-CN" sz="2400" dirty="0"/>
          </a:p>
        </p:txBody>
      </p:sp>
      <p:sp>
        <p:nvSpPr>
          <p:cNvPr id="5" name="QB_3_AN.30_1#c9059274b.blank?vcp=1&amp;pid=a7a1f583f&amp;color=0,0,0&amp;vpa=12&amp;vtp=1&amp;bbb=1"/>
          <p:cNvSpPr/>
          <p:nvPr/>
        </p:nvSpPr>
        <p:spPr>
          <a:xfrm>
            <a:off x="9142381" y="372446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咕咚咕咚</a:t>
            </a:r>
            <a:endParaRPr lang="en-US" altLang="zh-CN" sz="2400" dirty="0"/>
          </a:p>
        </p:txBody>
      </p:sp>
      <p:sp>
        <p:nvSpPr>
          <p:cNvPr id="6" name="QB_3_BD.27_1#c9059274b?sp=1&amp;vcp=1&amp;pid=a7a1f583f&amp;color=0,0,0&amp;vtp=1&amp;bt=1&amp;bbb=1&amp;hb=1&amp;zzd= 3">
            <a:extLst>
              <a:ext uri="{FF2B5EF4-FFF2-40B4-BE49-F238E27FC236}">
                <a16:creationId xmlns:a16="http://schemas.microsoft.com/office/drawing/2014/main" id="{355CF638-A39A-86B6-6689-5C457F9CA622}"/>
              </a:ext>
            </a:extLst>
          </p:cNvPr>
          <p:cNvSpPr/>
          <p:nvPr/>
        </p:nvSpPr>
        <p:spPr>
          <a:xfrm>
            <a:off x="2858294" y="320630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3_BD.27_1#c9059274b?sp=1&amp;vcp=1&amp;pid=a7a1f583f&amp;color=0,0,0&amp;vtp=1&amp;bt=1&amp;bbb=1&amp;hb=1&amp;zzd= 3">
            <a:extLst>
              <a:ext uri="{FF2B5EF4-FFF2-40B4-BE49-F238E27FC236}">
                <a16:creationId xmlns:a16="http://schemas.microsoft.com/office/drawing/2014/main" id="{F1DABD54-D133-50EE-5BD0-336BD0864AED}"/>
              </a:ext>
            </a:extLst>
          </p:cNvPr>
          <p:cNvSpPr/>
          <p:nvPr/>
        </p:nvSpPr>
        <p:spPr>
          <a:xfrm>
            <a:off x="3163094" y="320630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3_BD.27_1#c9059274b?sp=1&amp;vcp=1&amp;pid=a7a1f583f&amp;color=0,0,0&amp;vtp=1&amp;bt=1&amp;bbb=1&amp;hb=1&amp;zzd= 3">
            <a:extLst>
              <a:ext uri="{FF2B5EF4-FFF2-40B4-BE49-F238E27FC236}">
                <a16:creationId xmlns:a16="http://schemas.microsoft.com/office/drawing/2014/main" id="{738BA6CE-6CB3-FEC7-AB59-2E3C04B89590}"/>
              </a:ext>
            </a:extLst>
          </p:cNvPr>
          <p:cNvSpPr/>
          <p:nvPr/>
        </p:nvSpPr>
        <p:spPr>
          <a:xfrm>
            <a:off x="3467894" y="320630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3_BD.27_1#c9059274b?sp=1&amp;vcp=1&amp;pid=a7a1f583f&amp;color=0,0,0&amp;vtp=1&amp;bt=1&amp;bbb=1&amp;hb=1&amp;zzd= 3">
            <a:extLst>
              <a:ext uri="{FF2B5EF4-FFF2-40B4-BE49-F238E27FC236}">
                <a16:creationId xmlns:a16="http://schemas.microsoft.com/office/drawing/2014/main" id="{9F71DCB6-C2ED-74A0-8D98-DF5D40BDE079}"/>
              </a:ext>
            </a:extLst>
          </p:cNvPr>
          <p:cNvSpPr/>
          <p:nvPr/>
        </p:nvSpPr>
        <p:spPr>
          <a:xfrm>
            <a:off x="3772694" y="320630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3_BD.27_1#c9059274b?sp=1&amp;vcp=1&amp;pid=a7a1f583f&amp;color=0,0,0&amp;vtp=1&amp;bt=1&amp;bbb=1&amp;hb=1&amp;zzd= 3">
            <a:extLst>
              <a:ext uri="{FF2B5EF4-FFF2-40B4-BE49-F238E27FC236}">
                <a16:creationId xmlns:a16="http://schemas.microsoft.com/office/drawing/2014/main" id="{93DAA474-9F00-8E6E-ECAB-EC76AA6CB575}"/>
              </a:ext>
            </a:extLst>
          </p:cNvPr>
          <p:cNvSpPr/>
          <p:nvPr/>
        </p:nvSpPr>
        <p:spPr>
          <a:xfrm>
            <a:off x="4077494" y="320630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1_1#24a975c90?vcp=1&amp;pid=a7a1f583f&amp;color=0,0,0&amp;vtp=1&amp;bt=1&amp;bbb=1&amp;hb=1"/>
          <p:cNvSpPr/>
          <p:nvPr/>
        </p:nvSpPr>
        <p:spPr>
          <a:xfrm>
            <a:off x="896112" y="20907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3.小雯同学在听别人讲故事时有以下表现，请你在正确的做法后面画“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√”,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错误的做法后面画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“×”。（3分）</a:t>
            </a:r>
            <a:endParaRPr lang="en-US" altLang="zh-CN" sz="2400" dirty="0"/>
          </a:p>
        </p:txBody>
      </p:sp>
      <p:sp>
        <p:nvSpPr>
          <p:cNvPr id="3" name="QT_4_BD.32_1#7f8da4b0d?vcp=1&amp;pid=24a975c90&amp;color=0,0,0&amp;vtp=1&amp;bbb=1"/>
          <p:cNvSpPr/>
          <p:nvPr/>
        </p:nvSpPr>
        <p:spPr>
          <a:xfrm>
            <a:off x="896112" y="31877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听故事时摇头晃脑。(   )</a:t>
            </a:r>
            <a:endParaRPr lang="en-US" altLang="zh-CN" sz="2400" dirty="0"/>
          </a:p>
        </p:txBody>
      </p:sp>
      <p:sp>
        <p:nvSpPr>
          <p:cNvPr id="4" name="QT_4_AN.33_1#7f8da4b0d.bracket?vcp=1&amp;pid=24a975c90&amp;color=0,0,0&amp;vpa=13&amp;vtp=1"/>
          <p:cNvSpPr/>
          <p:nvPr/>
        </p:nvSpPr>
        <p:spPr>
          <a:xfrm>
            <a:off x="4494180" y="31763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5" name="QT_4_BD.34_1#238f4d240?vcp=1&amp;pid=24a975c90&amp;color=0,0,0&amp;vtp=1&amp;bbb=1"/>
          <p:cNvSpPr/>
          <p:nvPr/>
        </p:nvSpPr>
        <p:spPr>
          <a:xfrm>
            <a:off x="896112" y="37224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边听边把自己觉得有意思的地方记下来。(   )</a:t>
            </a:r>
            <a:endParaRPr lang="en-US" altLang="zh-CN" sz="2400" dirty="0"/>
          </a:p>
        </p:txBody>
      </p:sp>
      <p:sp>
        <p:nvSpPr>
          <p:cNvPr id="6" name="QT_4_AN.35_1#238f4d240.bracket?vcp=1&amp;pid=24a975c90&amp;color=0,0,0&amp;vpa=14&amp;vtp=1"/>
          <p:cNvSpPr/>
          <p:nvPr/>
        </p:nvSpPr>
        <p:spPr>
          <a:xfrm>
            <a:off x="7237381" y="37110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7" name="QT_4_BD.36_1#d8fd844e3?vcp=1&amp;pid=24a975c90&amp;color=0,0,0&amp;vtp=1&amp;bbb=1"/>
          <p:cNvSpPr/>
          <p:nvPr/>
        </p:nvSpPr>
        <p:spPr>
          <a:xfrm>
            <a:off x="896112" y="42571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边听边和同学讨论自己的看法。(   )</a:t>
            </a:r>
            <a:endParaRPr lang="en-US" altLang="zh-CN" sz="2400" dirty="0"/>
          </a:p>
        </p:txBody>
      </p:sp>
      <p:sp>
        <p:nvSpPr>
          <p:cNvPr id="8" name="QT_4_AN.37_1#d8fd844e3.bracket?vcp=1&amp;pid=24a975c90&amp;color=0,0,0&amp;vpa=15&amp;vtp=1"/>
          <p:cNvSpPr/>
          <p:nvPr/>
        </p:nvSpPr>
        <p:spPr>
          <a:xfrm>
            <a:off x="6018180" y="42457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1196</Words>
  <Application>Microsoft Office PowerPoint</Application>
  <PresentationFormat>宽屏</PresentationFormat>
  <Paragraphs>243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2025-01-21T14:14:41Z</dcterms:created>
  <dcterms:modified xsi:type="dcterms:W3CDTF">2025-01-22T00:23:50Z</dcterms:modified>
  <cp:category/>
  <cp:contentStatus/>
</cp:coreProperties>
</file>