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82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6" d="100"/>
          <a:sy n="66" d="100"/>
        </p:scale>
        <p:origin x="45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7379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63202dd36cfead7ae25#tid=678dba97043bbb0009c6763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0_1#186c689d5?vcp=1&amp;vopoq=1&amp;pid=44995152d&amp;color=0,0,0&amp;vtp=1&amp;bt=1&amp;bbb=1"/>
          <p:cNvSpPr/>
          <p:nvPr/>
        </p:nvSpPr>
        <p:spPr>
          <a:xfrm>
            <a:off x="896112" y="262991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（2）用一句俗语概括B图的寓意，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可以是(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C_4_AN.21_1#186c689d5.bracket?vcp=1&amp;vopoq=1&amp;pid=44995152d&amp;color=0,0,0&amp;vpa=7&amp;vtp=1"/>
          <p:cNvSpPr/>
          <p:nvPr/>
        </p:nvSpPr>
        <p:spPr>
          <a:xfrm>
            <a:off x="6703981" y="261848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20_2#186c689d5.choices?vcp=1&amp;vopoq=1&amp;pid=44995152d&amp;color=0,0,0&amp;vtp=1&amp;bbb=1"/>
          <p:cNvSpPr/>
          <p:nvPr/>
        </p:nvSpPr>
        <p:spPr>
          <a:xfrm>
            <a:off x="896112" y="316928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.天上不会掉馅饼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.兔子不吃窝边草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C.不见兔子不撒鹰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.背靠大树好乘凉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22479420?vcp=1&amp;pid=55e0fa302&amp;color=0,0,0&amp;vtp=1&amp;bt=1&amp;bbb=1&amp;hb=1"/>
          <p:cNvSpPr/>
          <p:nvPr/>
        </p:nvSpPr>
        <p:spPr>
          <a:xfrm>
            <a:off x="896112" y="900000"/>
            <a:ext cx="10392018" cy="868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</a:t>
            </a:r>
            <a:r>
              <a:rPr lang="en-US" altLang="zh-CN" sz="29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古代智慧馆”中陈列着陶罐和铁罐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，下面还有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一段文字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，一起来读一读吧。（6分）</a:t>
            </a:r>
            <a:endParaRPr lang="en-US" altLang="zh-CN" sz="2800" dirty="0"/>
          </a:p>
        </p:txBody>
      </p:sp>
      <p:pic>
        <p:nvPicPr>
          <p:cNvPr id="3" name="C_2_BD#522479420?vcp=1&amp;pid=55e0fa302&amp;color=0,0,0&amp;tib=255,255,255&amp;iip=4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63" y="901524"/>
            <a:ext cx="1810512" cy="438912"/>
          </a:xfrm>
          <a:prstGeom prst="rect">
            <a:avLst/>
          </a:prstGeom>
        </p:spPr>
      </p:pic>
      <p:pic>
        <p:nvPicPr>
          <p:cNvPr id="4" name="QM_3_BD.22_1#9566fd8e7?vcp=1&amp;pid=522479420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5768" y="1885330"/>
            <a:ext cx="6757416" cy="190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3_1#12b4cc6ea?sp=1&amp;vcp=1&amp;pid=9566fd8e7&amp;color=0,0,0&amp;vtp=1&amp;bt=1&amp;bbb=1&amp;hb=1"/>
          <p:cNvSpPr/>
          <p:nvPr/>
        </p:nvSpPr>
        <p:spPr>
          <a:xfrm>
            <a:off x="896112" y="900000"/>
            <a:ext cx="10387584" cy="988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1.请在文字中找出能体现陶罐和铁罐性格的一对词语，规范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、美观地书写在田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字格中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。（2分）</a:t>
            </a:r>
            <a:endParaRPr lang="en-US" altLang="zh-CN" sz="2400" dirty="0"/>
          </a:p>
        </p:txBody>
      </p:sp>
      <p:pic>
        <p:nvPicPr>
          <p:cNvPr id="3" name="QB_4_BD.23_2#12b4cc6ea?vcp=1&amp;pid=9566fd8e7&amp;color=0,0,0&amp;tib=255,255,255&amp;vip=8#1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6112" y="2024014"/>
            <a:ext cx="4690872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AN.24_1#12b4cc6ea.blank?vcp=1&amp;pid=9566fd8e7&amp;color=0,0,0&amp;vpa=8&amp;vtp=1"/>
          <p:cNvSpPr/>
          <p:nvPr/>
        </p:nvSpPr>
        <p:spPr>
          <a:xfrm>
            <a:off x="1207971" y="2396218"/>
            <a:ext cx="804672" cy="8046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36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傲</a:t>
            </a:r>
            <a:endParaRPr lang="en-US" altLang="zh-CN" sz="3600" dirty="0"/>
          </a:p>
        </p:txBody>
      </p:sp>
      <p:sp>
        <p:nvSpPr>
          <p:cNvPr id="5" name="QB_4_AN.25_1#12b4cc6ea.blank?vcp=1&amp;pid=9566fd8e7&amp;color=0,0,0&amp;vpa=9&amp;vtp=1"/>
          <p:cNvSpPr/>
          <p:nvPr/>
        </p:nvSpPr>
        <p:spPr>
          <a:xfrm>
            <a:off x="2113227" y="2396218"/>
            <a:ext cx="804672" cy="8046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36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慢</a:t>
            </a:r>
            <a:endParaRPr lang="en-US" altLang="zh-CN" sz="3600" dirty="0"/>
          </a:p>
        </p:txBody>
      </p:sp>
      <p:sp>
        <p:nvSpPr>
          <p:cNvPr id="6" name="QB_4_AN.26_1#12b4cc6ea.blank?vcp=1&amp;pid=9566fd8e7&amp;color=0,0,0&amp;vpa=10&amp;vtp=1"/>
          <p:cNvSpPr/>
          <p:nvPr/>
        </p:nvSpPr>
        <p:spPr>
          <a:xfrm>
            <a:off x="3730752" y="2397002"/>
            <a:ext cx="822960" cy="786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36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谦</a:t>
            </a:r>
            <a:endParaRPr lang="en-US" altLang="zh-CN" sz="3600" dirty="0"/>
          </a:p>
        </p:txBody>
      </p:sp>
      <p:sp>
        <p:nvSpPr>
          <p:cNvPr id="7" name="QB_4_AN.27_1#12b4cc6ea.blank?vcp=1&amp;pid=9566fd8e7&amp;color=0,0,0&amp;vpa=11&amp;vtp=1"/>
          <p:cNvSpPr/>
          <p:nvPr/>
        </p:nvSpPr>
        <p:spPr>
          <a:xfrm>
            <a:off x="4629270" y="2378714"/>
            <a:ext cx="795528" cy="8046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36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虚</a:t>
            </a:r>
            <a:endParaRPr lang="en-US" altLang="zh-CN" sz="3600" dirty="0"/>
          </a:p>
        </p:txBody>
      </p:sp>
      <p:sp>
        <p:nvSpPr>
          <p:cNvPr id="8" name="QB_4_AN.28_1#12b4cc6ea?vcp=1&amp;pid=9566fd8e7&amp;color=0,0,0&amp;vtp=1&amp;bbb=1"/>
          <p:cNvSpPr/>
          <p:nvPr/>
        </p:nvSpPr>
        <p:spPr>
          <a:xfrm>
            <a:off x="896112" y="3306714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书写略</a:t>
            </a:r>
            <a:endParaRPr lang="en-US" altLang="zh-CN" sz="2400" dirty="0"/>
          </a:p>
        </p:txBody>
      </p:sp>
      <p:sp>
        <p:nvSpPr>
          <p:cNvPr id="9" name="QB_4_BD.29_1#6f4d3c6f7?vcp=1&amp;pid=9566fd8e7&amp;color=0,0,0&amp;vtp=1&amp;bbb=1&amp;hb=1"/>
          <p:cNvSpPr/>
          <p:nvPr/>
        </p:nvSpPr>
        <p:spPr>
          <a:xfrm>
            <a:off x="896112" y="3819666"/>
            <a:ext cx="10387584" cy="20557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读一读上面文段中加点的部分，请你帮下面的文段补充对人物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神态或动作的描写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看到电视中“神舟十九号”载人飞船发射成功的画面，我们____________</a:t>
            </a:r>
          </a:p>
          <a:p>
            <a:pPr marL="0" marR="0" lvl="0" indent="0" defTabSz="914400" rtl="0" eaLnBrk="1" fontAlgn="auto" latinLnBrk="1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_________：“这真是中国航天史上的又一个历史性时刻！”</a:t>
            </a:r>
            <a:endParaRPr lang="en-US" altLang="zh-CN" sz="2400" dirty="0"/>
          </a:p>
        </p:txBody>
      </p:sp>
      <p:pic>
        <p:nvPicPr>
          <p:cNvPr id="10" name="QB_4_BD.29_1#6f4d3c6f7?vcp=1&amp;pid=9566fd8e7&amp;color=0,0,0&amp;tib=255,255,255&amp;iip=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23804" y="3895548"/>
            <a:ext cx="155448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2" name="QB_4_AN.30_1#6f4d3c6f7.blank?vcp=1&amp;pid=9566fd8e7&amp;color=0,0,0&amp;vpa=12&amp;vtp=1&amp;bbb=1&amp;hb=1"/>
          <p:cNvSpPr/>
          <p:nvPr/>
        </p:nvSpPr>
        <p:spPr>
          <a:xfrm>
            <a:off x="896112" y="4855097"/>
            <a:ext cx="10387584" cy="99625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4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】激动地大喊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1_1#e25b0c443?vcp=1&amp;vopoq=1&amp;pid=9566fd8e7&amp;color=0,0,0&amp;vtp=1&amp;bt=1&amp;bbb=1&amp;hb=1"/>
          <p:cNvSpPr/>
          <p:nvPr/>
        </p:nvSpPr>
        <p:spPr>
          <a:xfrm>
            <a:off x="896112" y="206984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3.根据《陶罐和铁罐》中蕴含的道理，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你想把下面的哪句话送给铁罐？(     )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C_4_AN.32_1#e25b0c443.bracket?vcp=1&amp;vopoq=1&amp;pid=9566fd8e7&amp;color=0,0,0&amp;vpa=13&amp;vtp=1"/>
          <p:cNvSpPr/>
          <p:nvPr/>
        </p:nvSpPr>
        <p:spPr>
          <a:xfrm>
            <a:off x="10666381" y="208000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31_2#e25b0c443.choices?vcp=1&amp;vopoq=1&amp;pid=9566fd8e7&amp;color=0,0,0&amp;vtp=1&amp;bbb=1"/>
          <p:cNvSpPr/>
          <p:nvPr/>
        </p:nvSpPr>
        <p:spPr>
          <a:xfrm>
            <a:off x="896112" y="3178174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A.人若软弱，就是自己最大的敌人。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.人不可有傲气，但不可无傲骨。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.尺有所短，寸有所长，取长补短，才能相得益彰。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764f5297?vcp=1&amp;pid=55e0fa302&amp;color=0,0,0&amp;vtp=1&amp;bt=1&amp;bbb=1&amp;hb=1"/>
          <p:cNvSpPr/>
          <p:nvPr/>
        </p:nvSpPr>
        <p:spPr>
          <a:xfrm>
            <a:off x="896112" y="896112"/>
            <a:ext cx="10387584" cy="853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四、同学们，读书能启迪智慧，“古代智慧馆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”的藏书阁中有很多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寓言故事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，请你读一读，完成挑战！（33分）</a:t>
            </a:r>
            <a:endParaRPr lang="en-US" altLang="zh-CN" sz="2800" dirty="0"/>
          </a:p>
        </p:txBody>
      </p:sp>
      <p:sp>
        <p:nvSpPr>
          <p:cNvPr id="3" name="C_3_BD#9beddc772?vcp=1&amp;pid=9764f5297&amp;color=0,0,0&amp;vtp=1&amp;bbb=1"/>
          <p:cNvSpPr/>
          <p:nvPr/>
        </p:nvSpPr>
        <p:spPr>
          <a:xfrm>
            <a:off x="896112" y="1801988"/>
            <a:ext cx="10387584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（一）刻舟求剑（19分）</a:t>
            </a:r>
            <a:endParaRPr lang="en-US" altLang="zh-CN" sz="2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M_4_BD.33_1#ccba01553?vcp=1&amp;pid=9beddc772&amp;color=0,0,0&amp;vtp=1&amp;bbb=1&amp;hb=1"/>
              <p:cNvSpPr/>
              <p:nvPr/>
            </p:nvSpPr>
            <p:spPr>
              <a:xfrm>
                <a:off x="896112" y="2188211"/>
                <a:ext cx="10387584" cy="21509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楚人有涉江者，其剑自舟中坠于水，遽（jù）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契（qì）其舟，曰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：“是吾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剑之所从坠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。”舟止，从其所契者入水求之。舟已行矣，而剑不行，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求剑若此，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不亦惑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乎？</a:t>
                </a:r>
                <a:endParaRPr lang="en-US" altLang="zh-CN" sz="24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注释】①遽：迅速，急速。②惑：愚蠢，糊涂。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4" name="QM_4_BD.33_1#ccba01553?vcp=1&amp;pid=9beddc77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112" y="2188211"/>
                <a:ext cx="10387584" cy="2150999"/>
              </a:xfrm>
              <a:prstGeom prst="rect">
                <a:avLst/>
              </a:prstGeom>
              <a:blipFill>
                <a:blip r:embed="rId3"/>
                <a:stretch>
                  <a:fillRect l="-1761" r="-2817" b="-73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4_1#cd0a453e4?vcp=1&amp;pid=ccba01553&amp;color=0,0,0&amp;vtp=1&amp;bbb=1">
            <a:extLst>
              <a:ext uri="{FF2B5EF4-FFF2-40B4-BE49-F238E27FC236}">
                <a16:creationId xmlns:a16="http://schemas.microsoft.com/office/drawing/2014/main" id="{0BDD4991-CCBB-9D14-00B6-B453357A684F}"/>
              </a:ext>
            </a:extLst>
          </p:cNvPr>
          <p:cNvSpPr/>
          <p:nvPr/>
        </p:nvSpPr>
        <p:spPr>
          <a:xfrm>
            <a:off x="896112" y="235706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1.在文中找出相应的句子填一填。（2分）</a:t>
            </a:r>
            <a:endParaRPr lang="en-US" altLang="zh-CN" sz="2400" dirty="0"/>
          </a:p>
        </p:txBody>
      </p:sp>
      <p:sp>
        <p:nvSpPr>
          <p:cNvPr id="3" name="QB_6_BD.35_1#7de3df8fd?vcp=1&amp;pid=cd0a453e4&amp;color=0,0,0&amp;vtp=1&amp;bbb=1&amp;hb=1">
            <a:extLst>
              <a:ext uri="{FF2B5EF4-FFF2-40B4-BE49-F238E27FC236}">
                <a16:creationId xmlns:a16="http://schemas.microsoft.com/office/drawing/2014/main" id="{33C12EF0-C830-7B04-2A50-9607823E3D63}"/>
              </a:ext>
            </a:extLst>
          </p:cNvPr>
          <p:cNvSpPr/>
          <p:nvPr/>
        </p:nvSpPr>
        <p:spPr>
          <a:xfrm>
            <a:off x="896112" y="290524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（1）坐船掉剑者“契其舟”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的原因是“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”。</a:t>
            </a:r>
            <a:endParaRPr lang="en-US" altLang="zh-CN" sz="2400" dirty="0"/>
          </a:p>
        </p:txBody>
      </p:sp>
      <p:sp>
        <p:nvSpPr>
          <p:cNvPr id="4" name="QB_6_BD.37_1#50dc280ff?vcp=1&amp;pid=cd0a453e4&amp;color=0,0,0&amp;vtp=1&amp;bbb=1">
            <a:extLst>
              <a:ext uri="{FF2B5EF4-FFF2-40B4-BE49-F238E27FC236}">
                <a16:creationId xmlns:a16="http://schemas.microsoft.com/office/drawing/2014/main" id="{A37E0902-C9DE-18FC-1C6D-A730EE478DCA}"/>
              </a:ext>
            </a:extLst>
          </p:cNvPr>
          <p:cNvSpPr/>
          <p:nvPr/>
        </p:nvSpPr>
        <p:spPr>
          <a:xfrm>
            <a:off x="896112" y="400220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（2）“契其舟”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者找不到剑的原因是“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”。</a:t>
            </a:r>
            <a:endParaRPr lang="en-US" altLang="zh-CN" sz="2400" dirty="0"/>
          </a:p>
        </p:txBody>
      </p:sp>
      <p:sp>
        <p:nvSpPr>
          <p:cNvPr id="5" name="QB_6_AN.36_1#7de3df8fd.blank?vcp=1&amp;pid=cd0a453e4&amp;color=0,0,0&amp;vpa=14&amp;vtp=1&amp;bbb=1">
            <a:extLst>
              <a:ext uri="{FF2B5EF4-FFF2-40B4-BE49-F238E27FC236}">
                <a16:creationId xmlns:a16="http://schemas.microsoft.com/office/drawing/2014/main" id="{F5B6C77E-A8C2-905D-449A-7ED9D8B2A404}"/>
              </a:ext>
            </a:extLst>
          </p:cNvPr>
          <p:cNvSpPr/>
          <p:nvPr/>
        </p:nvSpPr>
        <p:spPr>
          <a:xfrm>
            <a:off x="912780" y="3414515"/>
            <a:ext cx="5707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是吾剑之所从坠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（或其剑自舟中坠于水）</a:t>
            </a:r>
            <a:endParaRPr lang="en-US" altLang="zh-CN" sz="2400" dirty="0"/>
          </a:p>
        </p:txBody>
      </p:sp>
      <p:sp>
        <p:nvSpPr>
          <p:cNvPr id="6" name="QB_6_AN.38_1#50dc280ff.blank?vcp=1&amp;pid=cd0a453e4&amp;color=0,0,0&amp;vpa=15&amp;vtp=1&amp;bbb=1">
            <a:extLst>
              <a:ext uri="{FF2B5EF4-FFF2-40B4-BE49-F238E27FC236}">
                <a16:creationId xmlns:a16="http://schemas.microsoft.com/office/drawing/2014/main" id="{A426A117-89BB-6D15-8755-7A09CE799301}"/>
              </a:ext>
            </a:extLst>
          </p:cNvPr>
          <p:cNvSpPr/>
          <p:nvPr/>
        </p:nvSpPr>
        <p:spPr>
          <a:xfrm>
            <a:off x="6246780" y="3952677"/>
            <a:ext cx="2963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舟已行矣，而剑不行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0115902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9_1#3cc57dd05?vcp=1&amp;pid=ccba01553&amp;color=0,0,0&amp;vtp=1&amp;bt=1&amp;bbb=1&amp;hb=1"/>
          <p:cNvSpPr/>
          <p:nvPr/>
        </p:nvSpPr>
        <p:spPr>
          <a:xfrm>
            <a:off x="896112" y="1024890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假如当时有朋友圈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，涉江的楚人想把这段经历发布出去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帮他完成朋友圈文案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。（11分）</a:t>
            </a:r>
            <a:endParaRPr lang="en-US" altLang="zh-CN" sz="2400" dirty="0"/>
          </a:p>
        </p:txBody>
      </p:sp>
      <p:pic>
        <p:nvPicPr>
          <p:cNvPr id="3" name="QO_5_BD.39_1#3cc57dd05?vcp=1&amp;pid=ccba01553&amp;color=0,0,0&amp;tib=255,255,255&amp;iip=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23804" y="1111758"/>
            <a:ext cx="155448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16" name="QO_5_BD.39_2#3cc57dd05?colgroup=33&amp;vcp=1&amp;pid=ccba01553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963124"/>
              </p:ext>
            </p:extLst>
          </p:nvPr>
        </p:nvGraphicFramePr>
        <p:xfrm>
          <a:off x="896112" y="2193036"/>
          <a:ext cx="10369296" cy="3638804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38804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12500"/>
                        </a:lnSpc>
                      </a:pPr>
                      <a:r>
                        <a:rPr lang="en-US" altLang="zh-CN" sz="7950" b="0" i="0" kern="0" spc="-9990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___________________________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涉江的楚人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今日坐船渡江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很是糟糕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（发生了什么事）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于是我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怎么做的）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我对同行的人解释说：“</a:t>
                      </a:r>
                      <a:r>
                        <a:rPr lang="en-US" altLang="zh-CN" sz="240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”等船到目的地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我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</a:t>
                      </a:r>
                    </a:p>
                    <a:p>
                      <a:pPr marL="0" lvl="0" indent="0" algn="l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又是怎么做的）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可却找不到我的宝剑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这真让我无语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……</a:t>
                      </a:r>
                      <a:endParaRPr lang="en-US" altLang="zh-CN" sz="120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QO_5_BD.39_3#3cc57dd05.table_image?tii=1&amp;vcp=1&amp;pid=ccba01553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3577" y="2539047"/>
            <a:ext cx="1472184" cy="157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0_1#e38c4cef8?vcp=1&amp;pid=3cc57dd05&amp;color=0,0,0&amp;vtp=1&amp;bt=1&amp;bbb=1"/>
          <p:cNvSpPr/>
          <p:nvPr/>
        </p:nvSpPr>
        <p:spPr>
          <a:xfrm>
            <a:off x="896112" y="15247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（1）结合原文语句，用自己的话把文案补充完整。（8分）</a:t>
            </a:r>
            <a:endParaRPr lang="en-US" altLang="zh-CN" sz="2400" dirty="0"/>
          </a:p>
        </p:txBody>
      </p:sp>
      <p:sp>
        <p:nvSpPr>
          <p:cNvPr id="3" name="QO_6_AN.41_1#e38c4cef8?vcp=1&amp;pid=3cc57dd05&amp;color=0,0,0&amp;vtp=1&amp;bbb=1&amp;hb=1"/>
          <p:cNvSpPr/>
          <p:nvPr/>
        </p:nvSpPr>
        <p:spPr>
          <a:xfrm>
            <a:off x="896112" y="207225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【示例】我的宝剑掉水里了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就急忙用刀在船边做了记号 这是我的宝剑掉下去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的地方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从刻有记号的地方下水寻找失落的宝剑</a:t>
            </a:r>
            <a:endParaRPr lang="en-US" altLang="zh-CN" sz="2400" dirty="0"/>
          </a:p>
        </p:txBody>
      </p:sp>
      <p:sp>
        <p:nvSpPr>
          <p:cNvPr id="4" name="QB_6_BD.42_1#9a2e8ae75?sp=1&amp;vcp=1&amp;pid=3cc57dd05&amp;color=0,0,0&amp;vtp=1&amp;bbb=1&amp;hb=1"/>
          <p:cNvSpPr/>
          <p:nvPr/>
        </p:nvSpPr>
        <p:spPr>
          <a:xfrm>
            <a:off x="896112" y="3175889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（2）假如你是渡船的主人，你会怎么回复涉江的楚人呢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？把你的回复写在下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面的横线上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。（3分）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2400" dirty="0"/>
          </a:p>
        </p:txBody>
      </p:sp>
      <p:sp>
        <p:nvSpPr>
          <p:cNvPr id="5" name="QB_6_AN.43_1#9a2e8ae75.blank?vcp=1&amp;pid=3cc57dd05&amp;color=0,0,0&amp;vpa=16&amp;vtp=1&amp;bbb=1&amp;hb=1"/>
          <p:cNvSpPr/>
          <p:nvPr/>
        </p:nvSpPr>
        <p:spPr>
          <a:xfrm>
            <a:off x="896112" y="4265549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船一直在行进，而你的宝剑却沉入了水底不动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，你怎么能用这个方法来找到你的宝剑呢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4_1#231b1566a?vcp=1&amp;pid=ccba01553&amp;color=0,0,0&amp;vtp=1&amp;bt=1&amp;bbb=1&amp;hb=1"/>
          <p:cNvSpPr/>
          <p:nvPr/>
        </p:nvSpPr>
        <p:spPr>
          <a:xfrm>
            <a:off x="896112" y="236302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3.古文中，“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者”有“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的人”“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的地方”的意思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。“楚人有涉江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者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”的意思是“楚国有个渡江的人”，那么“所契者”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的意思是“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地方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”。现在还有很多类似的词语，比如“作者”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的意思就是“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4分）</a:t>
            </a:r>
            <a:endParaRPr lang="en-US" altLang="zh-CN" sz="2400" dirty="0"/>
          </a:p>
        </p:txBody>
      </p:sp>
      <p:sp>
        <p:nvSpPr>
          <p:cNvPr id="3" name="QB_5_AN.45_1#231b1566a.blank?vcp=1&amp;pid=ccba01553&amp;color=0,0,0&amp;vpa=17&amp;vtp=1&amp;bbb=1"/>
          <p:cNvSpPr/>
          <p:nvPr/>
        </p:nvSpPr>
        <p:spPr>
          <a:xfrm>
            <a:off x="9751981" y="2893885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用刀刻</a:t>
            </a:r>
            <a:endParaRPr lang="en-US" altLang="zh-CN" sz="2400" dirty="0"/>
          </a:p>
        </p:txBody>
      </p:sp>
      <p:sp>
        <p:nvSpPr>
          <p:cNvPr id="4" name="QB_5_AN.46_1#231b1566a.blank?vcp=1&amp;pid=ccba01553&amp;color=0,0,0&amp;vpa=18&amp;vtp=1&amp;bbb=1"/>
          <p:cNvSpPr/>
          <p:nvPr/>
        </p:nvSpPr>
        <p:spPr>
          <a:xfrm>
            <a:off x="9447181" y="3452685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写作的人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7_1#38a8513a1?vcp=1&amp;vopoq=1&amp;pid=ccba01553&amp;color=0,0,0&amp;vtp=1&amp;bt=1&amp;bbb=1&amp;hb=1"/>
          <p:cNvSpPr/>
          <p:nvPr/>
        </p:nvSpPr>
        <p:spPr>
          <a:xfrm>
            <a:off x="896112" y="151714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4.读了这个故事，几位同学讨论从故事中明白的道理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，下面说法不恰当的一项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C_5_AN.48_1#38a8513a1.bracket?vcp=1&amp;vopoq=1&amp;pid=ccba01553&amp;color=0,0,0&amp;vpa=19&amp;vtp=1"/>
          <p:cNvSpPr/>
          <p:nvPr/>
        </p:nvSpPr>
        <p:spPr>
          <a:xfrm>
            <a:off x="1522381" y="2064512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5_BD.47_2#38a8513a1.choices?vcp=1&amp;vopoq=1&amp;pid=ccba01553&amp;color=0,0,0&amp;vtp=1&amp;bbb=1&amp;hb=1"/>
          <p:cNvSpPr/>
          <p:nvPr/>
        </p:nvSpPr>
        <p:spPr>
          <a:xfrm>
            <a:off x="896112" y="2620898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A.这个故事告诉我们，世界上的事物总是在不断地变化，不能凭主观想象做事情。</a:t>
            </a:r>
            <a:endParaRPr lang="en-US" altLang="zh-CN" sz="2400" spc="-1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.这个故事让我们明白，人不能死守教条，情况变了，解决问题的方法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、手段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也要随之变化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，否则就会失败。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.这个故事告诫人们不能片面、狭隘地看待问题。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.这个故事启示我们：在做作业时，遇到难题，要主动去问老师。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55e0fa302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1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第二单元</a:t>
            </a:r>
            <a:r>
              <a:rPr lang="en-US" altLang="zh-CN" sz="7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综合检测卷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9e9eb9fd6?vcp=1&amp;pid=9764f5297&amp;color=0,0,0&amp;vtp=1&amp;bt=1&amp;bbb=1"/>
          <p:cNvSpPr/>
          <p:nvPr/>
        </p:nvSpPr>
        <p:spPr>
          <a:xfrm>
            <a:off x="896112" y="896112"/>
            <a:ext cx="10387584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（二）蚊子和狮子（14分）</a:t>
            </a:r>
            <a:endParaRPr lang="en-US" altLang="zh-CN" sz="2600" dirty="0"/>
          </a:p>
        </p:txBody>
      </p:sp>
      <p:sp>
        <p:nvSpPr>
          <p:cNvPr id="3" name="QM_4_BD.49_1#dc4895c87?vcp=1&amp;pid=9e9eb9fd6&amp;color=0,0,0&amp;vtp=1&amp;bbb=1&amp;hb=1"/>
          <p:cNvSpPr/>
          <p:nvPr/>
        </p:nvSpPr>
        <p:spPr>
          <a:xfrm>
            <a:off x="896112" y="1284669"/>
            <a:ext cx="10387584" cy="47227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从前，有一只蚊子想：“狮子是百兽之首，没有比它更强大的动物了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，只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要能打败它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，我就是新的森林之王。”经过准备，它向狮子宣战了。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面对弱小的蚊子的宣战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，狮子根本不在意，仍悠然地闭目养神。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蚊子见了，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气得火冒三丈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，它鼓足了力气向狮子冲去，发起了猛烈的进攻。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蚊子恶狠狠地向狮子的脸部咬去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。狮子左躲右闪，用力晃动着头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。蚊子又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冲向狮子的鼻子狂咬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，气急败坏的狮子拼命挥动着爪子，一顿乱抓乱挠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，尽管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如此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，还是没有捉住蚊子。蚊子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___极了，____说：“快认输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，不然我咬死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。”狮子怒吼着猛扑向蚊子，不过很遗憾，又扑了个空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。蚊子趁势又朝狮子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发动了进攻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，狮子落荒而逃。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9_2#dc4895c87?vcp=1&amp;pid=9e9eb9fd6&amp;color=0,0,0&amp;mp=1&amp;vtp=1&amp;bt=1&amp;bbb=1&amp;hb=1"/>
          <p:cNvSpPr/>
          <p:nvPr/>
        </p:nvSpPr>
        <p:spPr>
          <a:xfrm>
            <a:off x="896112" y="208203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获胜的蚊子唱着欢乐的凯歌飞走了。突然，它的身体被蜘蛛网粘住了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。最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，这只战胜了强大的狮子的蚊子成了小小的蜘蛛的盘中餐。</a:t>
            </a:r>
            <a:endParaRPr lang="en-US" altLang="zh-CN" sz="2400" dirty="0"/>
          </a:p>
        </p:txBody>
      </p:sp>
      <p:sp>
        <p:nvSpPr>
          <p:cNvPr id="3" name="QB_5_BD.50_1#ede7d9549?sp=1&amp;vcp=1&amp;pid=dc4895c87&amp;color=0,0,0&amp;vtp=1&amp;bbb=1&amp;hb=1"/>
          <p:cNvSpPr/>
          <p:nvPr/>
        </p:nvSpPr>
        <p:spPr>
          <a:xfrm>
            <a:off x="896112" y="3178683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.这则寓言在内容上写了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三种动物，在写法上通篇都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采用(   )（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填序号）的修辞手法。（4分）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.比喻 B.夸张 C.拟人 D.排比</a:t>
            </a:r>
            <a:endParaRPr lang="en-US" altLang="zh-CN" sz="2400" dirty="0"/>
          </a:p>
        </p:txBody>
      </p:sp>
      <p:sp>
        <p:nvSpPr>
          <p:cNvPr id="4" name="QB_5_AN.51_1#ede7d9549.blank?vcp=1&amp;pid=dc4895c87&amp;color=0,0,0&amp;vpa=20&amp;vtp=1&amp;bbb=1"/>
          <p:cNvSpPr/>
          <p:nvPr/>
        </p:nvSpPr>
        <p:spPr>
          <a:xfrm>
            <a:off x="4265580" y="315074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蚊子</a:t>
            </a:r>
            <a:endParaRPr lang="en-US" altLang="zh-CN" sz="2400" dirty="0"/>
          </a:p>
        </p:txBody>
      </p:sp>
      <p:sp>
        <p:nvSpPr>
          <p:cNvPr id="5" name="QB_5_AN.52_1#ede7d9549.blank?vcp=1&amp;pid=dc4895c87&amp;color=0,0,0&amp;vpa=21&amp;vtp=1&amp;bbb=1"/>
          <p:cNvSpPr/>
          <p:nvPr/>
        </p:nvSpPr>
        <p:spPr>
          <a:xfrm>
            <a:off x="5484780" y="315074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狮子</a:t>
            </a:r>
            <a:endParaRPr lang="en-US" altLang="zh-CN" sz="2400" dirty="0"/>
          </a:p>
        </p:txBody>
      </p:sp>
      <p:sp>
        <p:nvSpPr>
          <p:cNvPr id="6" name="QB_5_AN.53_1#ede7d9549.blank?vcp=1&amp;pid=dc4895c87&amp;color=0,0,0&amp;vpa=22&amp;vtp=1&amp;bbb=1"/>
          <p:cNvSpPr/>
          <p:nvPr/>
        </p:nvSpPr>
        <p:spPr>
          <a:xfrm>
            <a:off x="6703981" y="315074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蜘蛛</a:t>
            </a:r>
            <a:endParaRPr lang="en-US" altLang="zh-CN" sz="2400" dirty="0"/>
          </a:p>
        </p:txBody>
      </p:sp>
      <p:sp>
        <p:nvSpPr>
          <p:cNvPr id="7" name="QB_5_AN.54_1#ede7d9549.bracket?vcp=1&amp;pid=dc4895c87&amp;color=0,0,0&amp;vpa=23&amp;vtp=1"/>
          <p:cNvSpPr/>
          <p:nvPr/>
        </p:nvSpPr>
        <p:spPr>
          <a:xfrm>
            <a:off x="1674781" y="3747643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5_1#e584afc18?vcp=1&amp;vopoq=1&amp;pid=dc4895c87&amp;color=0,0,0&amp;vtp=1&amp;bt=1&amp;bbb=1"/>
          <p:cNvSpPr/>
          <p:nvPr/>
        </p:nvSpPr>
        <p:spPr>
          <a:xfrm>
            <a:off x="896112" y="180314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短文中画横线的句子写出了(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C_5_AN.56_1#e584afc18.bracket?vcp=1&amp;vopoq=1&amp;pid=dc4895c87&amp;color=0,0,0&amp;vpa=24&amp;vtp=1"/>
          <p:cNvSpPr/>
          <p:nvPr/>
        </p:nvSpPr>
        <p:spPr>
          <a:xfrm>
            <a:off x="5179980" y="179171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5_BD.55_2#e584afc18.choices?vcp=1&amp;vopoq=1&amp;pid=dc4895c87&amp;color=0,0,0&amp;vtp=1&amp;bbb=1"/>
          <p:cNvSpPr/>
          <p:nvPr/>
        </p:nvSpPr>
        <p:spPr>
          <a:xfrm>
            <a:off x="896112" y="234251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A.蚊子虽然个子小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，但是力气大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.蚊子不自量力挑战狮子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.蚊子虚张声势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，想要吓跑狮子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.蚊子拼尽全力，要和狮子一比高下</a:t>
            </a:r>
            <a:endParaRPr lang="en-US" altLang="zh-CN" sz="2400" dirty="0"/>
          </a:p>
        </p:txBody>
      </p:sp>
      <p:sp>
        <p:nvSpPr>
          <p:cNvPr id="5" name="QC_5_AS.57_1#e584afc18?vcp=1&amp;vopoq=1&amp;pid=dc4895c87&amp;color=0,0,0&amp;vtp=1&amp;bbb=1&amp;hb=1"/>
          <p:cNvSpPr/>
          <p:nvPr/>
        </p:nvSpPr>
        <p:spPr>
          <a:xfrm>
            <a:off x="896112" y="344614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本题考查对句子的理解。读句子，抓住“火冒三丈”“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鼓足了力气”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猛烈的进攻”等词语体会蚊子的动作和内心，可以知道蚊子拼尽全力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，要和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狮子一比高下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8_1#38c02d7b6?vcp=1&amp;pid=dc4895c87&amp;color=0,0,0&amp;vtp=1&amp;bt=1&amp;bbb=1"/>
          <p:cNvSpPr/>
          <p:nvPr/>
        </p:nvSpPr>
        <p:spPr>
          <a:xfrm>
            <a:off x="896112" y="235915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3.联系上下文，在文中的横线上补充合适的内容。（2分）</a:t>
            </a:r>
            <a:endParaRPr lang="en-US" altLang="zh-CN" sz="2400" dirty="0"/>
          </a:p>
        </p:txBody>
      </p:sp>
      <p:sp>
        <p:nvSpPr>
          <p:cNvPr id="3" name="QO_5_AN.59_1#38c02d7b6?vcp=1&amp;pid=dc4895c87&amp;color=0,0,0&amp;vtp=1&amp;bbb=1"/>
          <p:cNvSpPr/>
          <p:nvPr/>
        </p:nvSpPr>
        <p:spPr>
          <a:xfrm>
            <a:off x="896112" y="289998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【示例】得意; 威胁狮子</a:t>
            </a:r>
            <a:endParaRPr lang="en-US" altLang="zh-CN" sz="2400" dirty="0"/>
          </a:p>
        </p:txBody>
      </p:sp>
      <p:sp>
        <p:nvSpPr>
          <p:cNvPr id="4" name="QO_5_AS.60_1#38c02d7b6?vcp=1&amp;pid=dc4895c87&amp;color=0,0,0&amp;vtp=1&amp;bbb=1&amp;hb=1"/>
          <p:cNvSpPr/>
          <p:nvPr/>
        </p:nvSpPr>
        <p:spPr>
          <a:xfrm>
            <a:off x="896112" y="344131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本题考查理解和表达。结合上下文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，体会此时蚊子和狮子所处的状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况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，把握蚊子内心的得意，然后组织语言，补充句子。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1_1#d49a51018?sp=1&amp;vcp=1&amp;pid=dc4895c87&amp;color=0,0,0&amp;vtp=1&amp;bt=1&amp;bbb=1"/>
          <p:cNvSpPr/>
          <p:nvPr/>
        </p:nvSpPr>
        <p:spPr>
          <a:xfrm>
            <a:off x="896112" y="168560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4.蚊子是如何战胜狮子的？根据短文内容补全下面的思维导图。（4分）</a:t>
            </a:r>
            <a:endParaRPr lang="en-US" altLang="zh-CN" sz="2400" dirty="0"/>
          </a:p>
        </p:txBody>
      </p:sp>
      <p:pic>
        <p:nvPicPr>
          <p:cNvPr id="3" name="QB_5_BD.61_2#d49a51018?vcp=1&amp;pid=dc4895c87&amp;color=0,0,0&amp;tib=255,255,255&amp;vip=25#2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15568" y="2297493"/>
            <a:ext cx="9957816" cy="170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5_AN.62_1#d49a51018.blank?vcp=1&amp;pid=dc4895c87&amp;color=0,0,0&amp;vpa=25&amp;vtp=1"/>
          <p:cNvSpPr/>
          <p:nvPr/>
        </p:nvSpPr>
        <p:spPr>
          <a:xfrm>
            <a:off x="3621024" y="2474597"/>
            <a:ext cx="1069848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【示例】狠咬脸部</a:t>
            </a:r>
            <a:endParaRPr lang="en-US" altLang="zh-CN" dirty="0"/>
          </a:p>
        </p:txBody>
      </p:sp>
      <p:sp>
        <p:nvSpPr>
          <p:cNvPr id="5" name="QB_5_AN.63_1#d49a51018.blank?vcp=1&amp;pid=dc4895c87&amp;color=0,0,0&amp;vpa=26&amp;vtp=1"/>
          <p:cNvSpPr/>
          <p:nvPr/>
        </p:nvSpPr>
        <p:spPr>
          <a:xfrm>
            <a:off x="5550408" y="3376486"/>
            <a:ext cx="1097280" cy="48463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乱抓乱挠</a:t>
            </a:r>
            <a:endParaRPr lang="en-US" altLang="zh-CN" dirty="0"/>
          </a:p>
        </p:txBody>
      </p:sp>
      <p:sp>
        <p:nvSpPr>
          <p:cNvPr id="6" name="QB_5_AN.64_1#d49a51018.blank?vcp=1&amp;pid=dc4895c87&amp;color=0,0,0&amp;vpa=27&amp;vtp=1"/>
          <p:cNvSpPr/>
          <p:nvPr/>
        </p:nvSpPr>
        <p:spPr>
          <a:xfrm>
            <a:off x="7498080" y="2407222"/>
            <a:ext cx="1051560" cy="46634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得意威胁</a:t>
            </a:r>
            <a:endParaRPr lang="en-US" altLang="zh-CN" dirty="0"/>
          </a:p>
        </p:txBody>
      </p:sp>
      <p:sp>
        <p:nvSpPr>
          <p:cNvPr id="7" name="QB_5_AN.65_1#d49a51018.blank?vcp=1&amp;pid=dc4895c87&amp;color=0,0,0&amp;vpa=28&amp;vtp=1"/>
          <p:cNvSpPr/>
          <p:nvPr/>
        </p:nvSpPr>
        <p:spPr>
          <a:xfrm>
            <a:off x="9454896" y="3358198"/>
            <a:ext cx="1051560" cy="4206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落荒而逃</a:t>
            </a:r>
            <a:endParaRPr lang="en-US" altLang="zh-CN" dirty="0"/>
          </a:p>
        </p:txBody>
      </p:sp>
      <p:sp>
        <p:nvSpPr>
          <p:cNvPr id="8" name="QB_5_BD.66_1#2fd2bd266?vcp=1&amp;pid=dc4895c87&amp;color=0,0,0&amp;vtp=1&amp;bbb=1&amp;hb=1"/>
          <p:cNvSpPr/>
          <p:nvPr/>
        </p:nvSpPr>
        <p:spPr>
          <a:xfrm>
            <a:off x="896112" y="412629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读了这个寓言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我明白了这样的道理：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pic>
        <p:nvPicPr>
          <p:cNvPr id="9" name="QB_5_BD.66_1#2fd2bd266?vcp=1&amp;pid=dc4895c87&amp;color=0,0,0&amp;tib=255,255,255&amp;iip=7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0944" y="4213161"/>
            <a:ext cx="182880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QB_5_AN.67_1#2fd2bd266.blank?vcp=1&amp;pid=dc4895c87&amp;color=0,0,0&amp;vpa=29&amp;vtp=1&amp;bbb=1&amp;hb=1"/>
          <p:cNvSpPr/>
          <p:nvPr/>
        </p:nvSpPr>
        <p:spPr>
          <a:xfrm>
            <a:off x="896112" y="4098353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示例】不能被一时的成功迷惑，更不能骄傲自大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10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3365b7406?vcp=1&amp;pid=55e0fa302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五、“古代智慧馆”的绘画阁发出了邀请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，我们一起打开看看是什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么吧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！（30分）</a:t>
            </a:r>
            <a:endParaRPr lang="en-US" altLang="zh-CN" sz="2800" dirty="0"/>
          </a:p>
        </p:txBody>
      </p:sp>
      <p:pic>
        <p:nvPicPr>
          <p:cNvPr id="3" name="QO_3_BD.68_1#7b8f2e3c6?vcp=1&amp;pid=3365b740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94560" y="1868742"/>
            <a:ext cx="7808976" cy="1929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3_BD.68_2#7b8f2e3c6?vcp=1&amp;pid=3365b7406&amp;color=0,0,0&amp;vtp=1&amp;bbb=1&amp;hb=1"/>
          <p:cNvSpPr/>
          <p:nvPr/>
        </p:nvSpPr>
        <p:spPr>
          <a:xfrm>
            <a:off x="896112" y="392614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请你想象第四幅图会发生的故事，并完整地将故事写下来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，要把自己想到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的内容写清楚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。（请另附作文纸）</a:t>
            </a:r>
            <a:endParaRPr lang="en-US" altLang="zh-CN" sz="2400" dirty="0"/>
          </a:p>
        </p:txBody>
      </p:sp>
      <p:sp>
        <p:nvSpPr>
          <p:cNvPr id="5" name="QO_3_AN.69_1#7b8f2e3c6?vcp=1&amp;pid=3365b7406&amp;color=0,0,0&amp;vtp=1&amp;bbb=1"/>
          <p:cNvSpPr/>
          <p:nvPr/>
        </p:nvSpPr>
        <p:spPr>
          <a:xfrm>
            <a:off x="896112" y="502221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b254dc94c?vcp=1&amp;pid=55e0fa302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84212" y="2795588"/>
            <a:ext cx="21031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b254dc94c?vcp=1&amp;pid=55e0fa302&amp;color=0,0,0&amp;vtp=1&amp;bt=1&amp;bbb=1"/>
          <p:cNvSpPr/>
          <p:nvPr/>
        </p:nvSpPr>
        <p:spPr>
          <a:xfrm>
            <a:off x="896112" y="263099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：60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100分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1.卷面整洁，字迹工整。2.用钢笔或签字笔答卷。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三年级一班计划开展“走进古代智慧馆”综合实践活动，请同学们参与。</a:t>
            </a:r>
            <a:endParaRPr lang="en-US" altLang="zh-CN" sz="100" dirty="0"/>
          </a:p>
        </p:txBody>
      </p:sp>
      <p:pic>
        <p:nvPicPr>
          <p:cNvPr id="4" name="P_2_BD#b254dc94c?vcp=1&amp;pid=55e0fa302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0014" y="276358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7bac4c8b?vcp=1&amp;pid=55e0fa302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一、出发前的准备。（7分）</a:t>
            </a:r>
            <a:endParaRPr lang="en-US" altLang="zh-CN" sz="2800" dirty="0"/>
          </a:p>
        </p:txBody>
      </p:sp>
      <p:sp>
        <p:nvSpPr>
          <p:cNvPr id="3" name="QO_3_BD.1_1#148ddff96?sp=1&amp;vcp=1&amp;pid=27bac4c8b&amp;color=0,0,0&amp;vtp=1&amp;bbb=1&amp;hb=1"/>
          <p:cNvSpPr/>
          <p:nvPr/>
        </p:nvSpPr>
        <p:spPr>
          <a:xfrm>
            <a:off x="896112" y="131756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1.学校将举行“走进古代智慧馆”启动仪式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，刘老师请你帮她在校报上写一则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通知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，注意通知的格式。（4分）</a:t>
            </a:r>
            <a:endParaRPr lang="en-US" altLang="zh-CN" sz="2400" dirty="0"/>
          </a:p>
        </p:txBody>
      </p:sp>
      <p:pic>
        <p:nvPicPr>
          <p:cNvPr id="4" name="QO_3_BD.1_2#148ddff96?vcp=1&amp;pid=27bac4c8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2696" y="2484692"/>
            <a:ext cx="5632704" cy="2852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2_1#148ddff96?vcp=1&amp;pid=27bac4c8b&amp;color=0,0,0&amp;vtp=1&amp;bt=1&amp;bbb=1"/>
          <p:cNvSpPr/>
          <p:nvPr/>
        </p:nvSpPr>
        <p:spPr>
          <a:xfrm>
            <a:off x="896112" y="190404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</a:t>
            </a:r>
            <a:endParaRPr lang="en-US" altLang="zh-CN" sz="2400" dirty="0"/>
          </a:p>
        </p:txBody>
      </p:sp>
      <p:graphicFrame>
        <p:nvGraphicFramePr>
          <p:cNvPr id="6" name="QO_3_AN.2_2#148ddff96?colgroup=33&amp;vcp=1&amp;pid=27bac4c8b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70939"/>
              </p:ext>
            </p:extLst>
          </p:nvPr>
        </p:nvGraphicFramePr>
        <p:xfrm>
          <a:off x="896112" y="2507805"/>
          <a:ext cx="10369296" cy="2434717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434717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通 知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u="none">
                          <a:solidFill>
                            <a:srgbClr val="FF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请三年级一班全体同学在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6月20日上午八点准时到达二楼报告厅</a:t>
                      </a:r>
                      <a:r>
                        <a:rPr lang="en-US" altLang="zh-CN" sz="2400" b="0" i="0" spc="-10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参加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“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走进古代智慧馆”启动仪式</a:t>
                      </a:r>
                      <a:r>
                        <a:rPr lang="en-US" altLang="zh-CN" sz="2400" b="0" i="0" spc="-10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刘老师</a:t>
                      </a:r>
                      <a:endParaRPr lang="en-US" altLang="zh-CN" sz="1200" dirty="0"/>
                    </a:p>
                    <a:p>
                      <a:pPr marL="0" lvl="0" indent="0" algn="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6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月19日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71_1#fdf930668?sp=1&amp;vcp=1&amp;pid=27bac4c8b&amp;color=0,0,0&amp;vtp=1&amp;bt=1&amp;bbb=1&amp;hb=1&amp;hltap=1"/>
          <p:cNvSpPr/>
          <p:nvPr/>
        </p:nvSpPr>
        <p:spPr>
          <a:xfrm>
            <a:off x="896112" y="1258252"/>
            <a:ext cx="10387584" cy="43630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2.在出发前一天，老师和同学们就小导游轮流制进行讨论，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你的看法是什么？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说一说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，写一写吧。（3分）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王洋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：应该实行小导游轮流制，轮流担任小导游能调动同学们的积极性。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李丽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：不应该实行小导游轮流制，小导游应该由最合适的人长期担任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，这样比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较稳定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2" charset="-122"/>
            </a:endParaRPr>
          </a:p>
        </p:txBody>
      </p:sp>
      <p:sp>
        <p:nvSpPr>
          <p:cNvPr id="3" name="QB_3_AN.72_1#fdf930668?sp=1&amp;vcp=1&amp;pid=27bac4c8b&amp;color=0,0,0&amp;vtp=1&amp;bt=1&amp;bbb=1&amp;hb=1&amp;hla=1">
            <a:extLst>
              <a:ext uri="{FF2B5EF4-FFF2-40B4-BE49-F238E27FC236}">
                <a16:creationId xmlns:a16="http://schemas.microsoft.com/office/drawing/2014/main" id="{95CA5536-A383-92D8-D951-C1711D716C1A}"/>
              </a:ext>
            </a:extLst>
          </p:cNvPr>
          <p:cNvSpPr/>
          <p:nvPr/>
        </p:nvSpPr>
        <p:spPr>
          <a:xfrm>
            <a:off x="896112" y="4014153"/>
            <a:ext cx="10387584" cy="1541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我认为应该实行小导游轮流制。因为轮流制给了所有同学一个展示自己的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平台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，这会使同学们都积极参与班级建设管理，同时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，这也能增强同学们的集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体主义观念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，锻炼每个同学处理问题的能力，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可谓一举多得。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f505ebf98?vcp=1&amp;pid=55e0fa302&amp;color=0,0,0&amp;vtp=1&amp;bt=1&amp;bbb=1&amp;hb=1"/>
          <p:cNvSpPr/>
          <p:nvPr/>
        </p:nvSpPr>
        <p:spPr>
          <a:xfrm>
            <a:off x="896112" y="888302"/>
            <a:ext cx="10387584" cy="853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二、“古代智慧馆”的大屏幕上播放着两段视频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，老师请小导游用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文字记录了下来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。（24分）</a:t>
            </a:r>
            <a:endParaRPr lang="en-US" altLang="zh-CN" sz="2800" dirty="0"/>
          </a:p>
        </p:txBody>
      </p:sp>
      <p:sp>
        <p:nvSpPr>
          <p:cNvPr id="3" name="QM_3_BD.4_1#9beb82f4d?vcp=1&amp;pid=f505ebf98&amp;color=0,0,0&amp;vtp=1&amp;bbb=1&amp;hb=1"/>
          <p:cNvSpPr/>
          <p:nvPr/>
        </p:nvSpPr>
        <p:spPr>
          <a:xfrm>
            <a:off x="896112" y="1733932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河流（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遵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）循自然规律，撒（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s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ā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s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ǎ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）腿向前跑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。它舍弃自身的安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逸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，用源源不断的水，年年给人们带来利益，人们不禁（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jīn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jìn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）竖起大拇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指为它点赞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一只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ji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ā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o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à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o（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）的鹿在</a:t>
            </a:r>
            <a:r>
              <a:rPr lang="en-US" altLang="zh-CN" sz="24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chí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t</a:t>
            </a:r>
            <a:r>
              <a:rPr lang="en-US" altLang="zh-CN" sz="2400" b="0" i="0" spc="-5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á</a:t>
            </a:r>
            <a:r>
              <a:rPr lang="en-US" altLang="zh-CN" sz="24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nɡ（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）边</a:t>
            </a:r>
            <a:r>
              <a:rPr lang="en-US" altLang="zh-CN" sz="24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xīn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sh</a:t>
            </a:r>
            <a:r>
              <a:rPr lang="en-US" altLang="zh-CN" sz="2400" b="0" i="0" spc="-5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ǎ</a:t>
            </a:r>
            <a:r>
              <a:rPr lang="en-US" altLang="zh-CN" sz="24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nɡ（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自己jīnɡ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zhì（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）的鹿角，不远处，有一只shī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zi（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）缓缓向它逼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近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正jīnɡ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y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à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）于自己的美貌的鹿会经历什么呢？</a:t>
            </a:r>
            <a:endParaRPr lang="en-US" altLang="zh-CN" sz="2400" spc="-50" dirty="0"/>
          </a:p>
        </p:txBody>
      </p:sp>
      <p:sp>
        <p:nvSpPr>
          <p:cNvPr id="4" name="QO_4_BD.5_1#ee7389a93?vcp=1&amp;pid=9beb82f4d&amp;color=0,0,0&amp;vtp=1&amp;bbb=1">
            <a:extLst>
              <a:ext uri="{FF2B5EF4-FFF2-40B4-BE49-F238E27FC236}">
                <a16:creationId xmlns:a16="http://schemas.microsoft.com/office/drawing/2014/main" id="{8B70975B-2B4A-C3E4-7A3C-4AA249B30ABD}"/>
              </a:ext>
            </a:extLst>
          </p:cNvPr>
          <p:cNvSpPr/>
          <p:nvPr/>
        </p:nvSpPr>
        <p:spPr>
          <a:xfrm>
            <a:off x="908304" y="499116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1.请帮小导游在第1部分的括号中选择正确的汉字或注音，画“ √ ”。 （3分）</a:t>
            </a:r>
            <a:endParaRPr lang="en-US" altLang="zh-CN" sz="2400" spc="-50" dirty="0"/>
          </a:p>
        </p:txBody>
      </p:sp>
      <p:sp>
        <p:nvSpPr>
          <p:cNvPr id="5" name="QO_4_BD.7_1#10b0045a3?vcp=1&amp;pid=9beb82f4d&amp;color=0,0,0&amp;vtp=1&amp;bbb=1&amp;hb=1">
            <a:extLst>
              <a:ext uri="{FF2B5EF4-FFF2-40B4-BE49-F238E27FC236}">
                <a16:creationId xmlns:a16="http://schemas.microsoft.com/office/drawing/2014/main" id="{D58B0141-BAA3-ACEF-A8AA-B83DFDDB0DBF}"/>
              </a:ext>
            </a:extLst>
          </p:cNvPr>
          <p:cNvSpPr/>
          <p:nvPr/>
        </p:nvSpPr>
        <p:spPr>
          <a:xfrm>
            <a:off x="908304" y="545299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2.为方便大家阅读，请你帮助小导游在第2部分的括号中书写出正确的汉字。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（12分）</a:t>
            </a:r>
            <a:endParaRPr lang="en-US" altLang="zh-CN" sz="2400" dirty="0"/>
          </a:p>
        </p:txBody>
      </p:sp>
      <p:sp>
        <p:nvSpPr>
          <p:cNvPr id="6" name="QO_4_AN.6_1#ee7389a93?vcp=1&amp;pid=9beb82f4d&amp;color=0,0,0&amp;vtp=1&amp;bbb=1">
            <a:extLst>
              <a:ext uri="{FF2B5EF4-FFF2-40B4-BE49-F238E27FC236}">
                <a16:creationId xmlns:a16="http://schemas.microsoft.com/office/drawing/2014/main" id="{CE606286-221A-3856-BB30-FE5ACBE1AFBC}"/>
              </a:ext>
            </a:extLst>
          </p:cNvPr>
          <p:cNvSpPr/>
          <p:nvPr/>
        </p:nvSpPr>
        <p:spPr>
          <a:xfrm>
            <a:off x="2994419" y="1866833"/>
            <a:ext cx="45142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  <a:endParaRPr lang="en-US" altLang="zh-CN" sz="2400" dirty="0"/>
          </a:p>
        </p:txBody>
      </p:sp>
      <p:sp>
        <p:nvSpPr>
          <p:cNvPr id="7" name="QO_4_AN.6_1#ee7389a93?vcp=1&amp;pid=9beb82f4d&amp;color=0,0,0&amp;vtp=1&amp;bbb=1">
            <a:extLst>
              <a:ext uri="{FF2B5EF4-FFF2-40B4-BE49-F238E27FC236}">
                <a16:creationId xmlns:a16="http://schemas.microsoft.com/office/drawing/2014/main" id="{C6C5CA42-80F1-3185-F01D-722D206E1677}"/>
              </a:ext>
            </a:extLst>
          </p:cNvPr>
          <p:cNvSpPr/>
          <p:nvPr/>
        </p:nvSpPr>
        <p:spPr>
          <a:xfrm>
            <a:off x="6372887" y="1866833"/>
            <a:ext cx="45142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  <a:endParaRPr lang="en-US" altLang="zh-CN" sz="2400" dirty="0"/>
          </a:p>
        </p:txBody>
      </p:sp>
      <p:sp>
        <p:nvSpPr>
          <p:cNvPr id="8" name="QO_4_AN.6_1#ee7389a93?vcp=1&amp;pid=9beb82f4d&amp;color=0,0,0&amp;vtp=1&amp;bbb=1">
            <a:extLst>
              <a:ext uri="{FF2B5EF4-FFF2-40B4-BE49-F238E27FC236}">
                <a16:creationId xmlns:a16="http://schemas.microsoft.com/office/drawing/2014/main" id="{ABF34E68-F9C4-738A-F2F4-DAF736EA57DB}"/>
              </a:ext>
            </a:extLst>
          </p:cNvPr>
          <p:cNvSpPr/>
          <p:nvPr/>
        </p:nvSpPr>
        <p:spPr>
          <a:xfrm>
            <a:off x="8673324" y="2484078"/>
            <a:ext cx="45142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  <a:endParaRPr lang="en-US" altLang="zh-CN" sz="2400" dirty="0"/>
          </a:p>
        </p:txBody>
      </p:sp>
      <p:sp>
        <p:nvSpPr>
          <p:cNvPr id="9" name="QO_4_AN.8_1#10b0045a3?vcp=1&amp;pid=9beb82f4d&amp;color=0,0,0&amp;vtp=1&amp;bbb=1">
            <a:extLst>
              <a:ext uri="{FF2B5EF4-FFF2-40B4-BE49-F238E27FC236}">
                <a16:creationId xmlns:a16="http://schemas.microsoft.com/office/drawing/2014/main" id="{469C052F-2B29-BC35-20E5-EC0690134928}"/>
              </a:ext>
            </a:extLst>
          </p:cNvPr>
          <p:cNvSpPr/>
          <p:nvPr/>
        </p:nvSpPr>
        <p:spPr>
          <a:xfrm>
            <a:off x="3533435" y="3435532"/>
            <a:ext cx="88456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骄傲</a:t>
            </a:r>
            <a:endParaRPr lang="en-US" altLang="zh-CN" sz="2400" dirty="0"/>
          </a:p>
        </p:txBody>
      </p:sp>
      <p:sp>
        <p:nvSpPr>
          <p:cNvPr id="10" name="QO_4_AN.8_1#10b0045a3?vcp=1&amp;pid=9beb82f4d&amp;color=0,0,0&amp;vtp=1&amp;bbb=1">
            <a:extLst>
              <a:ext uri="{FF2B5EF4-FFF2-40B4-BE49-F238E27FC236}">
                <a16:creationId xmlns:a16="http://schemas.microsoft.com/office/drawing/2014/main" id="{15DBAB67-217D-A0CE-EBCC-D9335F25FF24}"/>
              </a:ext>
            </a:extLst>
          </p:cNvPr>
          <p:cNvSpPr/>
          <p:nvPr/>
        </p:nvSpPr>
        <p:spPr>
          <a:xfrm>
            <a:off x="6966284" y="3435531"/>
            <a:ext cx="88456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池塘</a:t>
            </a:r>
            <a:endParaRPr lang="en-US" altLang="zh-CN" sz="2400" dirty="0"/>
          </a:p>
        </p:txBody>
      </p:sp>
      <p:sp>
        <p:nvSpPr>
          <p:cNvPr id="11" name="QO_4_AN.8_1#10b0045a3?vcp=1&amp;pid=9beb82f4d&amp;color=0,0,0&amp;vtp=1&amp;bbb=1">
            <a:extLst>
              <a:ext uri="{FF2B5EF4-FFF2-40B4-BE49-F238E27FC236}">
                <a16:creationId xmlns:a16="http://schemas.microsoft.com/office/drawing/2014/main" id="{23EEC35F-4EA1-832D-FC8C-63D7F1B8E164}"/>
              </a:ext>
            </a:extLst>
          </p:cNvPr>
          <p:cNvSpPr/>
          <p:nvPr/>
        </p:nvSpPr>
        <p:spPr>
          <a:xfrm>
            <a:off x="10145990" y="3425906"/>
            <a:ext cx="88456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欣赏</a:t>
            </a:r>
            <a:endParaRPr lang="en-US" altLang="zh-CN" sz="2400" dirty="0"/>
          </a:p>
        </p:txBody>
      </p:sp>
      <p:sp>
        <p:nvSpPr>
          <p:cNvPr id="12" name="QO_4_AN.8_1#10b0045a3?vcp=1&amp;pid=9beb82f4d&amp;color=0,0,0&amp;vtp=1&amp;bbb=1">
            <a:extLst>
              <a:ext uri="{FF2B5EF4-FFF2-40B4-BE49-F238E27FC236}">
                <a16:creationId xmlns:a16="http://schemas.microsoft.com/office/drawing/2014/main" id="{4C0349EA-F226-6DBA-98E5-EC08B901C9F3}"/>
              </a:ext>
            </a:extLst>
          </p:cNvPr>
          <p:cNvSpPr/>
          <p:nvPr/>
        </p:nvSpPr>
        <p:spPr>
          <a:xfrm>
            <a:off x="2994419" y="3967442"/>
            <a:ext cx="88456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精致</a:t>
            </a:r>
            <a:endParaRPr lang="en-US" altLang="zh-CN" sz="2400" dirty="0"/>
          </a:p>
        </p:txBody>
      </p:sp>
      <p:sp>
        <p:nvSpPr>
          <p:cNvPr id="13" name="QO_4_AN.8_1#10b0045a3?vcp=1&amp;pid=9beb82f4d&amp;color=0,0,0&amp;vtp=1&amp;bbb=1">
            <a:extLst>
              <a:ext uri="{FF2B5EF4-FFF2-40B4-BE49-F238E27FC236}">
                <a16:creationId xmlns:a16="http://schemas.microsoft.com/office/drawing/2014/main" id="{173958CC-C17C-4EE2-C5C9-86E11D0196E8}"/>
              </a:ext>
            </a:extLst>
          </p:cNvPr>
          <p:cNvSpPr/>
          <p:nvPr/>
        </p:nvSpPr>
        <p:spPr>
          <a:xfrm>
            <a:off x="8548196" y="3967441"/>
            <a:ext cx="88456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狮子</a:t>
            </a:r>
            <a:endParaRPr lang="en-US" altLang="zh-CN" sz="2400" dirty="0"/>
          </a:p>
        </p:txBody>
      </p:sp>
      <p:sp>
        <p:nvSpPr>
          <p:cNvPr id="14" name="QO_4_AN.8_1#10b0045a3?vcp=1&amp;pid=9beb82f4d&amp;color=0,0,0&amp;vtp=1&amp;bbb=1">
            <a:extLst>
              <a:ext uri="{FF2B5EF4-FFF2-40B4-BE49-F238E27FC236}">
                <a16:creationId xmlns:a16="http://schemas.microsoft.com/office/drawing/2014/main" id="{7EFC401F-C13D-0FD6-7220-80AA2F8DA7AC}"/>
              </a:ext>
            </a:extLst>
          </p:cNvPr>
          <p:cNvSpPr/>
          <p:nvPr/>
        </p:nvSpPr>
        <p:spPr>
          <a:xfrm>
            <a:off x="3003563" y="4527932"/>
            <a:ext cx="88456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惊讶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9_1#82fdccbde?vcp=1&amp;pid=9beb82f4d&amp;color=0,0,0&amp;vtp=1&amp;bt=1&amp;bbb=1"/>
          <p:cNvSpPr/>
          <p:nvPr/>
        </p:nvSpPr>
        <p:spPr>
          <a:xfrm>
            <a:off x="896112" y="263680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3.选出下列选项中与所给词中加点字读音相同的一项，填在括号内。（2分）</a:t>
            </a:r>
            <a:endParaRPr lang="en-US" altLang="zh-CN" sz="2400" dirty="0"/>
          </a:p>
        </p:txBody>
      </p:sp>
      <p:sp>
        <p:nvSpPr>
          <p:cNvPr id="3" name="QB_5_BD.10_1#f3b99e11a?vcp=1&amp;pid=82fdccbde&amp;color=0,0,0&amp;vtp=1&amp;bbb=1"/>
          <p:cNvSpPr/>
          <p:nvPr/>
        </p:nvSpPr>
        <p:spPr>
          <a:xfrm>
            <a:off x="896112" y="317763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1）撒腿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A.撒谎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B.撒花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播撒(   )</a:t>
            </a:r>
            <a:endParaRPr lang="en-US" altLang="zh-CN" sz="2400" dirty="0"/>
          </a:p>
        </p:txBody>
      </p:sp>
      <p:sp>
        <p:nvSpPr>
          <p:cNvPr id="4" name="QB_5_AN.11_1#f3b99e11a.bracket?vcp=1&amp;pid=82fdccbde&amp;color=0,0,0&amp;vpa=1&amp;vtp=1"/>
          <p:cNvSpPr/>
          <p:nvPr/>
        </p:nvSpPr>
        <p:spPr>
          <a:xfrm>
            <a:off x="9925971" y="3166205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B_5_BD.12_1#a4a4fafcc?vcp=1&amp;pid=82fdccbde&amp;color=0,0,0&amp;vtp=1&amp;bbb=1"/>
          <p:cNvSpPr/>
          <p:nvPr/>
        </p:nvSpPr>
        <p:spPr>
          <a:xfrm>
            <a:off x="896112" y="371230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）不禁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A.禁令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B.禁止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情不自禁(   )</a:t>
            </a:r>
            <a:endParaRPr lang="en-US" altLang="zh-CN" sz="2400" dirty="0"/>
          </a:p>
        </p:txBody>
      </p:sp>
      <p:sp>
        <p:nvSpPr>
          <p:cNvPr id="6" name="QB_5_AN.13_1#a4a4fafcc.bracket?vcp=1&amp;pid=82fdccbde&amp;color=0,0,0&amp;vpa=2&amp;vtp=1"/>
          <p:cNvSpPr/>
          <p:nvPr/>
        </p:nvSpPr>
        <p:spPr>
          <a:xfrm>
            <a:off x="10535571" y="3700875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7" name="QB_5_BD.10_1#f3b99e11a?vcp=1&amp;pid=82fdccbde&amp;color=0,0,0&amp;vtp=1&amp;bbb=1&amp;zzd= 1">
            <a:extLst>
              <a:ext uri="{FF2B5EF4-FFF2-40B4-BE49-F238E27FC236}">
                <a16:creationId xmlns:a16="http://schemas.microsoft.com/office/drawing/2014/main" id="{69C21187-E0FC-0084-3752-D0EB4697BFB1}"/>
              </a:ext>
            </a:extLst>
          </p:cNvPr>
          <p:cNvSpPr/>
          <p:nvPr/>
        </p:nvSpPr>
        <p:spPr>
          <a:xfrm>
            <a:off x="1791494" y="367763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5_BD.12_1#a4a4fafcc?vcp=1&amp;pid=82fdccbde&amp;color=0,0,0&amp;vtp=1&amp;bbb=1&amp;zzd= 1">
            <a:extLst>
              <a:ext uri="{FF2B5EF4-FFF2-40B4-BE49-F238E27FC236}">
                <a16:creationId xmlns:a16="http://schemas.microsoft.com/office/drawing/2014/main" id="{790ED54E-75AF-894B-E4FE-EEB2345930B5}"/>
              </a:ext>
            </a:extLst>
          </p:cNvPr>
          <p:cNvSpPr/>
          <p:nvPr/>
        </p:nvSpPr>
        <p:spPr>
          <a:xfrm>
            <a:off x="2096294" y="421230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14_1#44995152d?vcp=1&amp;pid=f505ebf98&amp;color=0,0,0&amp;vtp=1&amp;bt=1&amp;bbb=1&amp;hb=1"/>
          <p:cNvSpPr/>
          <p:nvPr/>
        </p:nvSpPr>
        <p:spPr>
          <a:xfrm>
            <a:off x="896112" y="130965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古代智慧馆”宣传墙上挂着下面的三幅图画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，请你写出对应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的寓言故事名称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，并帮助小导游解决难题。 （ 7分 ）</a:t>
            </a:r>
            <a:endParaRPr lang="en-US" altLang="zh-CN" sz="2400" dirty="0"/>
          </a:p>
        </p:txBody>
      </p:sp>
      <p:pic>
        <p:nvPicPr>
          <p:cNvPr id="3" name="QB_3_BD.14_1#44995152d?vcp=1&amp;pid=f505ebf98&amp;color=0,0,0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23804" y="1396524"/>
            <a:ext cx="155448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B_3_BD.14_2#44995152d?vcp=1&amp;pid=f505ebf98&amp;color=0,0,0&amp;tib=255,255,255&amp;vip=3#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3160" y="2477802"/>
            <a:ext cx="7342632" cy="189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3_BD.14_3#44995152d?vcp=1&amp;pid=f505ebf98&amp;color=0,0,0&amp;vtp=1&amp;bbb=1"/>
          <p:cNvSpPr/>
          <p:nvPr/>
        </p:nvSpPr>
        <p:spPr>
          <a:xfrm>
            <a:off x="896112" y="450980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小导游需要给同学们讲解B图，他遇到了一些难题，请你帮助他。</a:t>
            </a:r>
            <a:endParaRPr lang="en-US" altLang="zh-CN" sz="2400" dirty="0"/>
          </a:p>
        </p:txBody>
      </p:sp>
      <p:sp>
        <p:nvSpPr>
          <p:cNvPr id="6" name="QB_3_AN.15_1#44995152d.blank?vcp=1&amp;pid=f505ebf98&amp;color=0,0,0&amp;vpa=3&amp;vtp=1"/>
          <p:cNvSpPr/>
          <p:nvPr/>
        </p:nvSpPr>
        <p:spPr>
          <a:xfrm>
            <a:off x="3273552" y="3821970"/>
            <a:ext cx="10607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300"/>
              </a:lnSpc>
            </a:pPr>
            <a:r>
              <a:rPr lang="en-US" altLang="zh-CN" sz="19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揠苗助长</a:t>
            </a:r>
            <a:endParaRPr lang="en-US" altLang="zh-CN" sz="1900" dirty="0"/>
          </a:p>
        </p:txBody>
      </p:sp>
      <p:sp>
        <p:nvSpPr>
          <p:cNvPr id="7" name="QB_3_AN.16_1#44995152d.blank?vcp=1&amp;pid=f505ebf98&amp;color=0,0,0&amp;vpa=4&amp;vtp=1"/>
          <p:cNvSpPr/>
          <p:nvPr/>
        </p:nvSpPr>
        <p:spPr>
          <a:xfrm>
            <a:off x="5541264" y="3858546"/>
            <a:ext cx="1051560" cy="25603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300"/>
              </a:lnSpc>
            </a:pPr>
            <a:r>
              <a:rPr lang="en-US" altLang="zh-CN" sz="19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守株待兔</a:t>
            </a:r>
            <a:endParaRPr lang="en-US" altLang="zh-CN" sz="1900" dirty="0"/>
          </a:p>
        </p:txBody>
      </p:sp>
      <p:sp>
        <p:nvSpPr>
          <p:cNvPr id="8" name="QB_3_AN.17_1#44995152d.blank?vcp=1&amp;pid=f505ebf98&amp;color=0,0,0&amp;vpa=5&amp;vtp=1"/>
          <p:cNvSpPr/>
          <p:nvPr/>
        </p:nvSpPr>
        <p:spPr>
          <a:xfrm>
            <a:off x="7927848" y="3794538"/>
            <a:ext cx="1106424" cy="30175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300"/>
              </a:lnSpc>
            </a:pPr>
            <a:r>
              <a:rPr lang="en-US" altLang="zh-CN" sz="19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叶公好龙</a:t>
            </a:r>
            <a:endParaRPr lang="en-US" altLang="zh-CN" sz="1900" dirty="0"/>
          </a:p>
        </p:txBody>
      </p:sp>
      <p:sp>
        <p:nvSpPr>
          <p:cNvPr id="9" name="QB_4_BD.18_1#403ad3b66?vcp=1&amp;pid=44995152d&amp;color=0,0,0&amp;vtp=1&amp;bbb=1"/>
          <p:cNvSpPr/>
          <p:nvPr/>
        </p:nvSpPr>
        <p:spPr>
          <a:xfrm>
            <a:off x="896112" y="5049615"/>
            <a:ext cx="10812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）这个故事的结果是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用原文回答）（2分）</a:t>
            </a:r>
            <a:endParaRPr lang="en-US" altLang="zh-CN" sz="2400" dirty="0"/>
          </a:p>
        </p:txBody>
      </p:sp>
      <p:sp>
        <p:nvSpPr>
          <p:cNvPr id="10" name="QB_4_AN.19_1#403ad3b66.blank?vcp=1&amp;pid=44995152d&amp;color=0,0,0&amp;vpa=6&amp;vtp=1&amp;bbb=1"/>
          <p:cNvSpPr/>
          <p:nvPr/>
        </p:nvSpPr>
        <p:spPr>
          <a:xfrm>
            <a:off x="4113180" y="5000085"/>
            <a:ext cx="3878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兔不可复得，而身为宋国笑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1040</Words>
  <Application>Microsoft Office PowerPoint</Application>
  <PresentationFormat>宽屏</PresentationFormat>
  <Paragraphs>190</Paragraphs>
  <Slides>26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4" baseType="lpstr">
      <vt:lpstr>Heiti SC Medium</vt:lpstr>
      <vt:lpstr>Microsoft YaHei Bold</vt:lpstr>
      <vt:lpstr>SimSun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只只战斗机</cp:lastModifiedBy>
  <cp:revision>3</cp:revision>
  <dcterms:created xsi:type="dcterms:W3CDTF">2025-01-21T14:08:04Z</dcterms:created>
  <dcterms:modified xsi:type="dcterms:W3CDTF">2025-01-21T14:48:56Z</dcterms:modified>
  <cp:category/>
  <cp:contentStatus/>
</cp:coreProperties>
</file>