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6750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3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5_1#ce3dc9920?sp=1&amp;vcp=1&amp;pid=f13df79d4&amp;color=0,0,0&amp;vtp=1&amp;bt=1&amp;bbb=1&amp;hb=1"/>
          <p:cNvSpPr/>
          <p:nvPr/>
        </p:nvSpPr>
        <p:spPr>
          <a:xfrm>
            <a:off x="896112" y="217992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2.下面是小语的日记片段，里面有两处语法错误，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请你用修改符号帮他修改。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浪花轻轻地打在我的小腿上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，仿佛妈妈抚摸着我温柔地，顿时心里暖暖的。</a:t>
            </a:r>
            <a:endParaRPr lang="en-US" altLang="zh-CN" sz="2400" dirty="0"/>
          </a:p>
        </p:txBody>
      </p:sp>
      <p:sp>
        <p:nvSpPr>
          <p:cNvPr id="3" name="QO_3_AN.26_1#ce3dc9920?vcp=1&amp;pid=f13df79d4&amp;color=0,0,0&amp;vtp=1&amp;bbb=1"/>
          <p:cNvSpPr/>
          <p:nvPr/>
        </p:nvSpPr>
        <p:spPr>
          <a:xfrm>
            <a:off x="896112" y="3768439"/>
            <a:ext cx="10387584" cy="88074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</a:t>
            </a:r>
            <a:r>
              <a:rPr lang="en-US" altLang="zh-CN" sz="24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 </a:t>
            </a:r>
            <a:r>
              <a:rPr lang="en-US" altLang="zh-CN" sz="4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4" name="QO_3_AN.26_1#ce3dc9920?vcp=1&amp;pid=f13df79d4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91684" y="3769265"/>
            <a:ext cx="4882896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58_1#165100517?sp=1&amp;vcp=1&amp;pid=f13df79d4&amp;color=0,0,0&amp;vtp=1&amp;bt=1&amp;bbb=1&amp;hb=1&amp;hltap=1"/>
          <p:cNvSpPr/>
          <p:nvPr/>
        </p:nvSpPr>
        <p:spPr>
          <a:xfrm>
            <a:off x="896112" y="1813242"/>
            <a:ext cx="10387584" cy="32454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3.这次旅行结束后，小语总结出下面这句话，请你照着写一写。（2分）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旅行是多种多样的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，人们或是与家人同行，或是约好友出行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，或独自踏上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旅程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，用不同的方式去感受世界的美好。（提示：围绕一个意思写）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童年是一座乐园，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3" name="QB_3_AN.59_1#165100517?sp=1&amp;vcp=1&amp;pid=f13df79d4&amp;color=0,0,0&amp;vtp=1&amp;bt=1&amp;bbb=1&amp;hb=1&amp;hla=1">
            <a:extLst>
              <a:ext uri="{FF2B5EF4-FFF2-40B4-BE49-F238E27FC236}">
                <a16:creationId xmlns:a16="http://schemas.microsoft.com/office/drawing/2014/main" id="{A52261A1-49D7-6B14-C6E0-8B9F71A3ADD2}"/>
              </a:ext>
            </a:extLst>
          </p:cNvPr>
          <p:cNvSpPr/>
          <p:nvPr/>
        </p:nvSpPr>
        <p:spPr>
          <a:xfrm>
            <a:off x="896112" y="3459163"/>
            <a:ext cx="10387584" cy="1541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示例】那里充满了无尽的欢笑和纯真的梦想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；那里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有五彩斑斓的滑梯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，有随风摇曳的秋千，每一处角落都散落着惊喜与欢乐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；那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里还藏着小伙伴们追逐打闹的身影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回荡着小伙伴们清脆爽朗的笑声。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6990ca1a?vcp=1&amp;pid=82f732ca6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四、童年生活阅读。（29分）</a:t>
            </a:r>
            <a:endParaRPr lang="en-US" altLang="zh-CN" sz="2800" dirty="0"/>
          </a:p>
        </p:txBody>
      </p:sp>
      <p:sp>
        <p:nvSpPr>
          <p:cNvPr id="3" name="C_3_BD#7fda1b08a?vcp=1&amp;pid=66990ca1a&amp;color=0,0,0&amp;vtp=1&amp;bbb=1"/>
          <p:cNvSpPr/>
          <p:nvPr/>
        </p:nvSpPr>
        <p:spPr>
          <a:xfrm>
            <a:off x="896112" y="1377808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（一）（11分）</a:t>
            </a:r>
            <a:endParaRPr lang="en-US" altLang="zh-CN" sz="2600" dirty="0"/>
          </a:p>
        </p:txBody>
      </p:sp>
      <p:sp>
        <p:nvSpPr>
          <p:cNvPr id="4" name="QM_4_BD.28_1#b96fcda8b?vcp=1&amp;pid=7fda1b08a&amp;color=0,0,0&amp;vtp=1&amp;bbb=1&amp;hb=1"/>
          <p:cNvSpPr/>
          <p:nvPr/>
        </p:nvSpPr>
        <p:spPr>
          <a:xfrm>
            <a:off x="896112" y="1764031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【材料一】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祖先的童年更多是在田野间玩耍游荡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，斗蛐蛐、抓蜻蜓、吹麦哨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是与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自然交心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。二十世纪末，由于科技进步，电视机成为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90后童年回忆里的标准性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物件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。当时动漫风潮袭来，动漫衍生产品可以在家里堆成一座小山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。二十一世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纪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，00后一出生就徜徉在互联网中，他们模仿着大人的动作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，很快可以上手手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、平板电脑等各种电子产品。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8_2#b96fcda8b?vcp=1&amp;pid=7fda1b08a&amp;color=0,0,0&amp;vtp=1&amp;bt=1&amp;bbb=1"/>
          <p:cNvSpPr/>
          <p:nvPr/>
        </p:nvSpPr>
        <p:spPr>
          <a:xfrm>
            <a:off x="896112" y="1206278"/>
            <a:ext cx="10387584" cy="4514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材料二】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3" name="QM_4_BD.28_2#b96fcda8b?vcp=1&amp;pid=7fda1b08a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0941" y="1273397"/>
            <a:ext cx="155448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4" name="QM_4_BD.28_3#b96fcda8b?colgroup=33&amp;vcp=1&amp;pid=7fda1b08a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288854"/>
              </p:ext>
            </p:extLst>
          </p:nvPr>
        </p:nvGraphicFramePr>
        <p:xfrm>
          <a:off x="896112" y="1785651"/>
          <a:ext cx="10360152" cy="3854641"/>
        </p:xfrm>
        <a:graphic>
          <a:graphicData uri="http://schemas.openxmlformats.org/drawingml/2006/table">
            <a:tbl>
              <a:tblPr/>
              <a:tblGrid>
                <a:gridCol w="60167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7871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请预测在二十一世纪什么将成为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10后和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20后童年的代名词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预测一:AR玩具或成为新宠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预测二:陪伴机器人陪伴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10后和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后成长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6617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AR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技术将停留在书本以及卡片上的物体生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动化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立体化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上海一家公司推出了“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虚拟+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现实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”的儿童玩具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比如AR魔方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结合平板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电脑一起玩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实时生成魔方还原步骤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让孩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子可以无师自通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机器人是不得不提及的热词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具有早教功能的陪伴机器人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是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80后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90后父母较为倾心的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早教工具之一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9_1#ed942524d?sp=1&amp;vcp=1&amp;pid=b96fcda8b&amp;color=0,0,0&amp;vtp=1&amp;bt=1&amp;bbb=1"/>
          <p:cNvSpPr/>
          <p:nvPr/>
        </p:nvSpPr>
        <p:spPr>
          <a:xfrm>
            <a:off x="896112" y="208178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1.根据材料，仿照示例，补充下表。（4分）</a:t>
            </a:r>
            <a:endParaRPr lang="en-US" altLang="zh-CN" sz="2400" dirty="0"/>
          </a:p>
        </p:txBody>
      </p:sp>
      <p:graphicFrame>
        <p:nvGraphicFramePr>
          <p:cNvPr id="15" name="QB_5_BD.29_2#ed942524d?colgroup=16,16&amp;vcp=1&amp;pid=b96fcda8b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930226"/>
              </p:ext>
            </p:extLst>
          </p:nvPr>
        </p:nvGraphicFramePr>
        <p:xfrm>
          <a:off x="896112" y="2693670"/>
          <a:ext cx="10378440" cy="966216"/>
        </p:xfrm>
        <a:graphic>
          <a:graphicData uri="http://schemas.openxmlformats.org/drawingml/2006/table">
            <a:tbl>
              <a:tblPr/>
              <a:tblGrid>
                <a:gridCol w="5193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46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祖 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90 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斗蛐蛐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抓蜻蜓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吹麦哨等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QB_5_AN.30_1#ed942524d.blank?vcp=1&amp;pid=b96fcda8b&amp;color=0,0,0&amp;vpa=13&amp;vtp=1&amp;bbb=1"/>
          <p:cNvSpPr/>
          <p:nvPr/>
        </p:nvSpPr>
        <p:spPr>
          <a:xfrm>
            <a:off x="6565297" y="3152013"/>
            <a:ext cx="418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看电视机、收集动漫衍生产品</a:t>
            </a:r>
            <a:endParaRPr lang="en-US" altLang="zh-CN" sz="2400" dirty="0"/>
          </a:p>
        </p:txBody>
      </p:sp>
      <p:sp>
        <p:nvSpPr>
          <p:cNvPr id="5" name="QB_5_AN.31_1#ed942524d.blank?vcp=1&amp;pid=b96fcda8b&amp;color=0,0,0&amp;vpa=14&amp;vtp=1&amp;bbb=1"/>
          <p:cNvSpPr/>
          <p:nvPr/>
        </p:nvSpPr>
        <p:spPr>
          <a:xfrm>
            <a:off x="1071277" y="4256913"/>
            <a:ext cx="47926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玩手机、平板电脑等各种电子产品</a:t>
            </a:r>
            <a:endParaRPr lang="en-US" altLang="zh-CN" sz="2400" dirty="0"/>
          </a:p>
        </p:txBody>
      </p:sp>
      <p:graphicFrame>
        <p:nvGraphicFramePr>
          <p:cNvPr id="3" name="QB_5_BD.29_2#ed942524d?colgroup=16,16&amp;vcp=1&amp;pid=b96fcda8b&amp;color=0,0,0&amp;vtp=1&amp;bbb=1">
            <a:extLst>
              <a:ext uri="{FF2B5EF4-FFF2-40B4-BE49-F238E27FC236}">
                <a16:creationId xmlns:a16="http://schemas.microsoft.com/office/drawing/2014/main" id="{DEB670E6-19E3-7879-EEDE-01303D9EAE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968928"/>
              </p:ext>
            </p:extLst>
          </p:nvPr>
        </p:nvGraphicFramePr>
        <p:xfrm>
          <a:off x="896112" y="3798570"/>
          <a:ext cx="10378440" cy="966216"/>
        </p:xfrm>
        <a:graphic>
          <a:graphicData uri="http://schemas.openxmlformats.org/drawingml/2006/table">
            <a:tbl>
              <a:tblPr/>
              <a:tblGrid>
                <a:gridCol w="5193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46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00 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10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后和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20后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预测：玩AR玩具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有陪伴机器人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2_1#b1f7a9db9?vcp=1&amp;vopoq=1&amp;pid=b96fcda8b&amp;color=0,0,0&amp;vtp=1&amp;bt=1&amp;bbb=1"/>
          <p:cNvSpPr/>
          <p:nvPr/>
        </p:nvSpPr>
        <p:spPr>
          <a:xfrm>
            <a:off x="896112" y="206857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2.材料二中举“AR魔方”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的例子是为了说明(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5_AN.33_1#b1f7a9db9.bracket?vcp=1&amp;vopoq=1&amp;pid=b96fcda8b&amp;color=0,0,0&amp;vpa=15&amp;vtp=1"/>
          <p:cNvSpPr/>
          <p:nvPr/>
        </p:nvSpPr>
        <p:spPr>
          <a:xfrm>
            <a:off x="7008781" y="205714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32_2#b1f7a9db9.choices?vcp=1&amp;vopoq=1&amp;pid=b96fcda8b&amp;color=0,0,0&amp;vtp=1&amp;bbb=1"/>
          <p:cNvSpPr/>
          <p:nvPr/>
        </p:nvSpPr>
        <p:spPr>
          <a:xfrm>
            <a:off x="896112" y="260794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A.AR技术能让人体验魔方的魅力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.还原魔方的方法很简单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.AR技术将停留在书本以及卡片上的物体生动化、立体化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.公司推出了“虚拟+现实”的儿童玩具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4_1#7dcbcbbf3?sp=1&amp;vcp=1&amp;pid=b96fcda8b&amp;color=0,0,0&amp;vtp=1&amp;bt=1&amp;bbb=1&amp;hb=1"/>
          <p:cNvSpPr/>
          <p:nvPr/>
        </p:nvSpPr>
        <p:spPr>
          <a:xfrm>
            <a:off x="896112" y="20760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3.你觉得在祖先、90后、00后以及10后和20后中，谁的童年乐趣多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？请说明理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由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我觉得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我的理由: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endParaRPr lang="en-US" altLang="zh-CN" sz="2400" dirty="0"/>
          </a:p>
        </p:txBody>
      </p:sp>
      <p:sp>
        <p:nvSpPr>
          <p:cNvPr id="3" name="QB_5_AN.35_1#7dcbcbbf3.blank?vcp=1&amp;pid=b96fcda8b&amp;color=0,0,0&amp;vpa=16&amp;vtp=1&amp;bbb=1"/>
          <p:cNvSpPr/>
          <p:nvPr/>
        </p:nvSpPr>
        <p:spPr>
          <a:xfrm>
            <a:off x="1827181" y="3165666"/>
            <a:ext cx="4792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【示例】10后、20后的童年乐趣多</a:t>
            </a:r>
            <a:endParaRPr lang="en-US" altLang="zh-CN" sz="2400" dirty="0"/>
          </a:p>
        </p:txBody>
      </p:sp>
      <p:sp>
        <p:nvSpPr>
          <p:cNvPr id="4" name="QB_5_AN.36_1#7dcbcbbf3.blank?vcp=1&amp;pid=b96fcda8b&amp;color=0,0,0&amp;vpa=17&amp;vtp=1&amp;bbb=1&amp;hb=1"/>
          <p:cNvSpPr/>
          <p:nvPr/>
        </p:nvSpPr>
        <p:spPr>
          <a:xfrm>
            <a:off x="896112" y="372446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他们出生时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，现代科技比较发达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，他们可以见识并体验到科技的趣味和多种多样的游戏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d161b9b5?vcp=1&amp;pid=66990ca1a&amp;color=0,0,0&amp;vtp=1&amp;bt=1&amp;bbb=1"/>
          <p:cNvSpPr/>
          <p:nvPr/>
        </p:nvSpPr>
        <p:spPr>
          <a:xfrm>
            <a:off x="896112" y="896112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（二）吹糖人（18分）</a:t>
            </a:r>
            <a:endParaRPr lang="en-US" altLang="zh-CN" sz="2600" dirty="0"/>
          </a:p>
        </p:txBody>
      </p:sp>
      <p:sp>
        <p:nvSpPr>
          <p:cNvPr id="3" name="QM_4_BD.37_1#70df3395a?vcp=1&amp;pid=fd161b9b5&amp;color=0,0,0&amp;vtp=1&amp;bbb=1&amp;hb=1"/>
          <p:cNvSpPr/>
          <p:nvPr/>
        </p:nvSpPr>
        <p:spPr>
          <a:xfrm>
            <a:off x="896112" y="1284669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几响清脆的锣声，划破了村庄的宁静，街上立刻飞起忙乱的脚步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。乡下的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孩子一听到这锣声，①</a:t>
            </a: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就会脚板下生风</a:t>
            </a:r>
            <a:r>
              <a:rPr lang="en-US" altLang="zh-CN" sz="2400" b="0" i="0" u="wavy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不一会儿就把小小的糖摊儿围起来。</a:t>
            </a:r>
            <a:endParaRPr lang="en-US" altLang="zh-CN" sz="100" b="0" i="0" u="wavy" kern="0" spc="-99900">
              <a:solidFill>
                <a:srgbClr val="FFFFFF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孩子们睁大双眼，眼珠随着糖人师傅灵巧的双手滴溜溜地转，惊奇地看着一个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个小玩意儿怎样诞生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糖人师傅的手像在变魔术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，一会儿变出个孙悟空，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一会儿又变出个大公鸡，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一会儿是小兔子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，一会儿又是老母猪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他把一小块糖稀捏几下，嘴一吹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上就托起了这些生灵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“糖人师傅的嘴，怎么这么神呢?”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孩子们心里非常好奇，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都伸长脖子瞪圆眼睛</a:t>
            </a:r>
            <a:r>
              <a:rPr lang="en-US" altLang="zh-CN" sz="2400" b="0" i="0" u="wavy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恨不得撬开他的嘴看个明白。</a:t>
            </a:r>
            <a:endParaRPr lang="en-US" altLang="zh-CN" sz="2400" u="wavy" dirty="0"/>
          </a:p>
        </p:txBody>
      </p:sp>
      <p:sp>
        <p:nvSpPr>
          <p:cNvPr id="4" name="QM_4_BD.37_1#70df3395a?vcp=1&amp;pid=fd161b9b5&amp;color=0,0,0&amp;vtp=1&amp;bbb=1&amp;hb=1&amp;zzd= 3">
            <a:extLst>
              <a:ext uri="{FF2B5EF4-FFF2-40B4-BE49-F238E27FC236}">
                <a16:creationId xmlns:a16="http://schemas.microsoft.com/office/drawing/2014/main" id="{D1E39016-5CE1-A9C7-3E88-D8CB1EAC5D69}"/>
              </a:ext>
            </a:extLst>
          </p:cNvPr>
          <p:cNvSpPr/>
          <p:nvPr/>
        </p:nvSpPr>
        <p:spPr>
          <a:xfrm>
            <a:off x="7430294" y="29737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4_BD.37_1#70df3395a?vcp=1&amp;pid=fd161b9b5&amp;color=0,0,0&amp;vtp=1&amp;bbb=1&amp;hb=1&amp;zzd= 3">
            <a:extLst>
              <a:ext uri="{FF2B5EF4-FFF2-40B4-BE49-F238E27FC236}">
                <a16:creationId xmlns:a16="http://schemas.microsoft.com/office/drawing/2014/main" id="{DFDD8F9C-A05A-73F9-EA03-95BD77FE30A9}"/>
              </a:ext>
            </a:extLst>
          </p:cNvPr>
          <p:cNvSpPr/>
          <p:nvPr/>
        </p:nvSpPr>
        <p:spPr>
          <a:xfrm>
            <a:off x="7735094" y="29737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4_BD.37_1#70df3395a?vcp=1&amp;pid=fd161b9b5&amp;color=0,0,0&amp;vtp=1&amp;bbb=1&amp;hb=1&amp;zzd= 3">
            <a:extLst>
              <a:ext uri="{FF2B5EF4-FFF2-40B4-BE49-F238E27FC236}">
                <a16:creationId xmlns:a16="http://schemas.microsoft.com/office/drawing/2014/main" id="{972314F5-C1B4-425B-749A-BC5B948AA506}"/>
              </a:ext>
            </a:extLst>
          </p:cNvPr>
          <p:cNvSpPr/>
          <p:nvPr/>
        </p:nvSpPr>
        <p:spPr>
          <a:xfrm>
            <a:off x="8039894" y="29737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7_2#70df3395a?vcp=1&amp;pid=fd161b9b5&amp;color=0,0,0&amp;mp=1&amp;vtp=1&amp;bt=1&amp;bbb=1&amp;hb=1"/>
          <p:cNvSpPr/>
          <p:nvPr/>
        </p:nvSpPr>
        <p:spPr>
          <a:xfrm>
            <a:off x="896112" y="985076"/>
            <a:ext cx="10387584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一会儿，几个孩子掏出母亲给的钢镚儿，买了自己最喜欢的糖人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，高高兴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兴地举着跑回家去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，没买糖人的孩子，羡慕地跟随着，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说说笑笑地走出老远，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一个糖人一个故事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，孩子们凭借想象，讲述糖人的趣事，这个这么讲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，那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个那么编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，嘻嘻哈哈地说个不停。猛然发现糖人要化了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，大家这才想起应该吃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掉糖人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。可是谁吃第一口，又成了难题。大家让掏钱的孩子先吃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，掏钱的孩子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又让别人先吃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，推让好久定不下来，只好猜拳。猜胜的孩子拿起糖人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，端详一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会儿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，用舌尖舔舔，然后郑重地让给别人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，③</a:t>
            </a: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别人依然用舌尖小心地舔舔，谁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也不想咬碎这个糖人。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糖人就这样渐渐地化了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，消失了。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7_3#70df3395a?vcp=1&amp;pid=fd161b9b5&amp;color=0,0,0&amp;mp=1&amp;vtp=1&amp;bt=1&amp;bbb=1&amp;hb=1"/>
          <p:cNvSpPr/>
          <p:nvPr/>
        </p:nvSpPr>
        <p:spPr>
          <a:xfrm>
            <a:off x="896112" y="236270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我的童年早就过去了，我却经常想起这些事情。每当想起这些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，我自然就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想起那些小伙伴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。原来糖人在我的心中还没有化呢。</a:t>
            </a:r>
            <a:endParaRPr lang="en-US" altLang="zh-CN" sz="2400" dirty="0"/>
          </a:p>
        </p:txBody>
      </p:sp>
      <p:sp>
        <p:nvSpPr>
          <p:cNvPr id="3" name="QB_5_BD.38_1#52775e536?vcp=1&amp;pid=70df3395a&amp;color=0,0,0&amp;vtp=1&amp;bbb=1&amp;hb=1"/>
          <p:cNvSpPr/>
          <p:nvPr/>
        </p:nvSpPr>
        <p:spPr>
          <a:xfrm>
            <a:off x="896112" y="345935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1.加点词“滴溜溜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”在文中是形容眼睛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，这个词语从侧面表现出糖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人师傅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4" name="QB_5_AN.39_1#52775e536.blank?vcp=1&amp;pid=70df3395a&amp;color=0,0,0&amp;vpa=18&amp;vtp=1&amp;bbb=1"/>
          <p:cNvSpPr/>
          <p:nvPr/>
        </p:nvSpPr>
        <p:spPr>
          <a:xfrm>
            <a:off x="6094380" y="3431412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转得很快</a:t>
            </a:r>
            <a:endParaRPr lang="en-US" altLang="zh-CN" sz="2400" dirty="0"/>
          </a:p>
        </p:txBody>
      </p:sp>
      <p:sp>
        <p:nvSpPr>
          <p:cNvPr id="5" name="QB_5_AN.40_1#52775e536.blank?vcp=1&amp;pid=70df3395a&amp;color=0,0,0&amp;vpa=19&amp;vtp=1&amp;bbb=1"/>
          <p:cNvSpPr/>
          <p:nvPr/>
        </p:nvSpPr>
        <p:spPr>
          <a:xfrm>
            <a:off x="1827181" y="3968623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双手的灵巧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82f732ca6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第六单元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1_1#efcefa580?vcp=1&amp;pid=70df3395a&amp;color=0,0,0&amp;mp=1&amp;vtp=1&amp;bt=1&amp;bbb=1&amp;hb=1"/>
          <p:cNvSpPr/>
          <p:nvPr/>
        </p:nvSpPr>
        <p:spPr>
          <a:xfrm>
            <a:off x="896112" y="153746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用恰当的方法理解画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“____”的句子，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体会孩子们的心理变化，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并用词语概括出来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。（6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①:(      )→②:(      )→③:(        )</a:t>
            </a:r>
            <a:endParaRPr lang="en-US" altLang="zh-CN" sz="2400" dirty="0"/>
          </a:p>
        </p:txBody>
      </p:sp>
      <p:pic>
        <p:nvPicPr>
          <p:cNvPr id="3" name="QB_5_BD.41_1#efcefa580?vcp=1&amp;pid=70df3395a&amp;color=0,0,0&amp;mp=1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1624330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AN.42_1#efcefa580.bracket?vcp=1&amp;pid=70df3395a&amp;color=0,0,0&amp;mp=1&amp;vpa=20&amp;vtp=1&amp;bbb=1"/>
          <p:cNvSpPr/>
          <p:nvPr/>
        </p:nvSpPr>
        <p:spPr>
          <a:xfrm>
            <a:off x="1522381" y="264363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急切</a:t>
            </a:r>
            <a:endParaRPr lang="en-US" altLang="zh-CN" sz="2400" dirty="0"/>
          </a:p>
        </p:txBody>
      </p:sp>
      <p:sp>
        <p:nvSpPr>
          <p:cNvPr id="6" name="QB_5_AN.43_1#efcefa580.bracket?vcp=1&amp;pid=70df3395a&amp;color=0,0,0&amp;mp=1&amp;vpa=21&amp;vtp=1&amp;bbb=1"/>
          <p:cNvSpPr/>
          <p:nvPr/>
        </p:nvSpPr>
        <p:spPr>
          <a:xfrm>
            <a:off x="3503580" y="264363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好奇</a:t>
            </a:r>
            <a:endParaRPr lang="en-US" altLang="zh-CN" sz="2400" dirty="0"/>
          </a:p>
        </p:txBody>
      </p:sp>
      <p:sp>
        <p:nvSpPr>
          <p:cNvPr id="7" name="QB_5_AN.44_1#efcefa580.bracket?vcp=1&amp;pid=70df3395a&amp;color=0,0,0&amp;mp=1&amp;vpa=22&amp;vtp=1&amp;bbb=1"/>
          <p:cNvSpPr/>
          <p:nvPr/>
        </p:nvSpPr>
        <p:spPr>
          <a:xfrm>
            <a:off x="5484780" y="2643632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舍不得</a:t>
            </a:r>
            <a:endParaRPr lang="en-US" altLang="zh-CN" sz="2400" dirty="0"/>
          </a:p>
        </p:txBody>
      </p:sp>
      <p:sp>
        <p:nvSpPr>
          <p:cNvPr id="8" name="QB_5_AS.45_1#efcefa580?vcp=1&amp;pid=70df3395a&amp;color=0,0,0&amp;vtp=1&amp;bbb=1&amp;hb=1"/>
          <p:cNvSpPr/>
          <p:nvPr/>
        </p:nvSpPr>
        <p:spPr>
          <a:xfrm>
            <a:off x="896112" y="318858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本题考查对句子的理解。“脚板下生风”形容人走得快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，表现了孩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子们想看糖人师傅吹糖人的急切心情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。“伸长脖子瞪圆眼睛”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是对孩子们动作、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神态的描写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，表现了孩子们的好奇。由“小心地”“谁也不想咬碎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”可以看出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孩子们舍不得吃糖人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6_1#95ffc0450?vcp=1&amp;vopoq=1&amp;pid=70df3395a&amp;color=0,0,0&amp;vtp=1&amp;bt=1&amp;bbb=1"/>
          <p:cNvSpPr/>
          <p:nvPr/>
        </p:nvSpPr>
        <p:spPr>
          <a:xfrm>
            <a:off x="896112" y="151866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3.下面对文中画“____”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的句子理解恰当的一项是(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5_AN.47_1#95ffc0450.bracket?vcp=1&amp;vopoq=1&amp;pid=70df3395a&amp;color=0,0,0&amp;vpa=23&amp;vtp=1"/>
          <p:cNvSpPr/>
          <p:nvPr/>
        </p:nvSpPr>
        <p:spPr>
          <a:xfrm>
            <a:off x="7923181" y="150723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46_2#95ffc0450.choices?vcp=1&amp;vopoq=1&amp;pid=70df3395a&amp;color=0,0,0&amp;vtp=1&amp;bbb=1"/>
          <p:cNvSpPr/>
          <p:nvPr/>
        </p:nvSpPr>
        <p:spPr>
          <a:xfrm>
            <a:off x="896112" y="205803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A.糖人师傅会变魔术，把糖稀变成真有生命的糖人。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.糖人师傅很有爱心，把糖稀捏碎分给孩子们吃。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.糖人师傅技艺纯熟，轻轻松松把糖稀吹成各种生动的糖人。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.糖人师傅喜欢糖人，把糖人看作自己的孩子。</a:t>
            </a:r>
            <a:endParaRPr lang="en-US" altLang="zh-CN" sz="2400" dirty="0"/>
          </a:p>
        </p:txBody>
      </p:sp>
      <p:sp>
        <p:nvSpPr>
          <p:cNvPr id="5" name="QC_5_AS.48_1#95ffc0450?vcp=1&amp;vopoq=1&amp;pid=70df3395a&amp;color=0,0,0&amp;vtp=1&amp;bbb=1&amp;hb=1"/>
          <p:cNvSpPr/>
          <p:nvPr/>
        </p:nvSpPr>
        <p:spPr>
          <a:xfrm>
            <a:off x="896112" y="425513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本题考查理解句子的能力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。文中画横线的句子是在写糖人师傅将糖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稀吹成糖人的过程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，因此选C。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9_1#1139fdfb6?sp=1&amp;vcp=1&amp;pid=70df3395a&amp;color=0,0,0&amp;vtp=1&amp;bt=1&amp;bbb=1&amp;hb=1"/>
          <p:cNvSpPr/>
          <p:nvPr/>
        </p:nvSpPr>
        <p:spPr>
          <a:xfrm>
            <a:off x="896112" y="250596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4.仔细阅读短文的第2~4自然段，仿照示例，概括每段的主要内容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，填写在下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面的导图中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pic>
        <p:nvPicPr>
          <p:cNvPr id="3" name="QB_5_BD.49_2#1139fdfb6?vcp=1&amp;pid=70df3395a&amp;color=0,0,0&amp;tib=255,255,255&amp;vip=24#2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3674110"/>
            <a:ext cx="7168896" cy="67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50_1#1139fdfb6.blank?vcp=1&amp;pid=70df3395a&amp;color=0,0,0&amp;vpa=24&amp;vtp=1"/>
          <p:cNvSpPr/>
          <p:nvPr/>
        </p:nvSpPr>
        <p:spPr>
          <a:xfrm>
            <a:off x="5285232" y="3738118"/>
            <a:ext cx="1645920" cy="530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买糖人</a:t>
            </a:r>
            <a:endParaRPr lang="en-US" altLang="zh-CN" sz="2400" dirty="0"/>
          </a:p>
        </p:txBody>
      </p:sp>
      <p:sp>
        <p:nvSpPr>
          <p:cNvPr id="5" name="QB_5_AN.51_1#1139fdfb6.blank?vcp=1&amp;pid=70df3395a&amp;color=0,0,0&amp;vpa=25&amp;vtp=1"/>
          <p:cNvSpPr/>
          <p:nvPr/>
        </p:nvSpPr>
        <p:spPr>
          <a:xfrm>
            <a:off x="7964424" y="3738118"/>
            <a:ext cx="1636776" cy="530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吃糖人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2_1#2ef72807d?sp=1&amp;vcp=1&amp;pid=70df3395a&amp;color=0,0,0&amp;mp=1&amp;vtp=1&amp;bt=1&amp;bbb=1&amp;hb=1"/>
          <p:cNvSpPr/>
          <p:nvPr/>
        </p:nvSpPr>
        <p:spPr>
          <a:xfrm>
            <a:off x="896112" y="153111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5.为什么说“原来糖人在我的心中还没有化呢”？ 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</a:t>
            </a:r>
            <a:endParaRPr lang="en-US" altLang="zh-CN" sz="2400" dirty="0"/>
          </a:p>
        </p:txBody>
      </p:sp>
      <p:sp>
        <p:nvSpPr>
          <p:cNvPr id="3" name="QB_5_AN.53_1#2ef72807d.blank?vcp=1&amp;pid=70df3395a&amp;color=0,0,0&amp;mp=1&amp;vpa=26&amp;vtp=1&amp;bbb=1&amp;hb=1"/>
          <p:cNvSpPr/>
          <p:nvPr/>
        </p:nvSpPr>
        <p:spPr>
          <a:xfrm>
            <a:off x="896112" y="206197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这句话中的“糖人”指代的是“我”的“美好的童年记忆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”，它会永远根植在 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我”的心中，所以说糖人“没有化”。</a:t>
            </a:r>
            <a:endParaRPr lang="en-US" altLang="zh-CN" sz="2400" dirty="0"/>
          </a:p>
        </p:txBody>
      </p:sp>
      <p:sp>
        <p:nvSpPr>
          <p:cNvPr id="4" name="QB_5_AS.54_1#2ef72807d?vcp=1&amp;pid=70df3395a&amp;color=0,0,0&amp;vtp=1&amp;bbb=1&amp;hb=1"/>
          <p:cNvSpPr/>
          <p:nvPr/>
        </p:nvSpPr>
        <p:spPr>
          <a:xfrm>
            <a:off x="896112" y="318223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本题考查理解能力。我们可以从关键词语“糖人”入手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，说糖人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还没有化”，是因为“糖人”可以让“我”想起那些小伙伴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。结合短文内容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，糖人给“我”的童年带来了快乐，给“我”留下了美好的回忆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，这些记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忆不会被忘记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。据此作答即可。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98f08fe2?vcp=1&amp;pid=82f732ca6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五、童年生活记录。（30分）</a:t>
            </a:r>
            <a:endParaRPr lang="en-US" altLang="zh-CN" sz="2800" dirty="0"/>
          </a:p>
        </p:txBody>
      </p:sp>
      <p:sp>
        <p:nvSpPr>
          <p:cNvPr id="3" name="QO_3_BD.55_1#a785bea79?vcp=1&amp;pid=a98f08fe2&amp;color=0,0,0&amp;vtp=1&amp;bbb=1&amp;hb=1"/>
          <p:cNvSpPr/>
          <p:nvPr/>
        </p:nvSpPr>
        <p:spPr>
          <a:xfrm>
            <a:off x="896112" y="1317562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请你写一篇文章，向杂志《多彩童年》的编辑部投稿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。下面是相关的写作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题目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：____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请回忆并描述你在成长过程中的各种经历，用第一人称描述自己当时的感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受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，展现一个真实、多彩的自我形象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。请给习作取一个可以表现自己形象特点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的题目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，并尝试在习作中写出自己的特点，要求不少于300字。（请另附作文纸）</a:t>
            </a:r>
            <a:endParaRPr lang="en-US" altLang="zh-CN" sz="2400" spc="-50" dirty="0"/>
          </a:p>
        </p:txBody>
      </p:sp>
      <p:sp>
        <p:nvSpPr>
          <p:cNvPr id="4" name="QO_3_AN.56_1#a785bea79?vcp=1&amp;pid=a98f08fe2&amp;color=0,0,0&amp;vtp=1&amp;bbb=1"/>
          <p:cNvSpPr/>
          <p:nvPr/>
        </p:nvSpPr>
        <p:spPr>
          <a:xfrm>
            <a:off x="896112" y="46120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f2416c786?vcp=1&amp;pid=82f732ca6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5288" y="2795588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f2416c786?vcp=1&amp;pid=82f732ca6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三年级开展了“多彩童年”系列活动，快来参加吧。</a:t>
            </a:r>
            <a:endParaRPr lang="en-US" altLang="zh-CN" sz="100" dirty="0"/>
          </a:p>
        </p:txBody>
      </p:sp>
      <p:pic>
        <p:nvPicPr>
          <p:cNvPr id="4" name="P_2_BD#f2416c786?vcp=1&amp;pid=82f732ca6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1090" y="276358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2db01913?vcp=1&amp;pid=82f732ca6&amp;color=0,0,0&amp;vtp=1&amp;bt=1&amp;bbb=1"/>
          <p:cNvSpPr/>
          <p:nvPr/>
        </p:nvSpPr>
        <p:spPr>
          <a:xfrm>
            <a:off x="896112" y="46939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一、童年诗歌会。（17分）</a:t>
            </a:r>
            <a:endParaRPr lang="en-US" altLang="zh-CN" sz="2800" dirty="0"/>
          </a:p>
        </p:txBody>
      </p:sp>
      <p:sp>
        <p:nvSpPr>
          <p:cNvPr id="3" name="QM_3_BD.1_1#a35b6d139?vcp=1&amp;pid=02db01913&amp;color=0,0,0&amp;vtp=1&amp;bbb=1&amp;hb=1"/>
          <p:cNvSpPr/>
          <p:nvPr/>
        </p:nvSpPr>
        <p:spPr>
          <a:xfrm>
            <a:off x="896112" y="890842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童年是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shuǐ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mò（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）画，我们是画中pū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tenɡ（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的小鱼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童年是大海，我们是大海中飞溅的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l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hu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）；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童年是雨后的森林，我们是林中松树下钻出的小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mó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ɡu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）；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童年是黄土地，我们是和泥巴的小人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suī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r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）童年是短暂的，但童年充满了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xī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）和美好。</a:t>
            </a:r>
            <a:endParaRPr lang="en-US" altLang="zh-CN" sz="2400" dirty="0"/>
          </a:p>
        </p:txBody>
      </p:sp>
      <p:sp>
        <p:nvSpPr>
          <p:cNvPr id="6" name="QM_3_BD.1_1#a35b6d139?vcp=1&amp;pid=02db01913&amp;color=0,0,0&amp;vtp=1&amp;bbb=1&amp;hb=1&amp;zzd= 9">
            <a:extLst>
              <a:ext uri="{FF2B5EF4-FFF2-40B4-BE49-F238E27FC236}">
                <a16:creationId xmlns:a16="http://schemas.microsoft.com/office/drawing/2014/main" id="{8B7194C2-F29D-27AD-9421-7C4F45DB6109}"/>
              </a:ext>
            </a:extLst>
          </p:cNvPr>
          <p:cNvSpPr/>
          <p:nvPr/>
        </p:nvSpPr>
        <p:spPr>
          <a:xfrm>
            <a:off x="4687094" y="42563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O_4_BD.2_1#b7fe1c1dc?vcp=1&amp;pid=a35b6d139&amp;color=0,0,0&amp;vtp=1&amp;bbb=1&amp;hb=1">
            <a:extLst>
              <a:ext uri="{FF2B5EF4-FFF2-40B4-BE49-F238E27FC236}">
                <a16:creationId xmlns:a16="http://schemas.microsoft.com/office/drawing/2014/main" id="{A86374E4-A50B-EFB9-71A5-5761A9F4DDDD}"/>
              </a:ext>
            </a:extLst>
          </p:cNvPr>
          <p:cNvSpPr/>
          <p:nvPr/>
        </p:nvSpPr>
        <p:spPr>
          <a:xfrm>
            <a:off x="896112" y="527704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1.上面是童童想朗诵的稿子，请你根据拼音和语境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，帮助他在括号里填上正确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的字词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。（12分）</a:t>
            </a:r>
            <a:endParaRPr lang="en-US" altLang="zh-CN" sz="2400" dirty="0"/>
          </a:p>
        </p:txBody>
      </p:sp>
      <p:sp>
        <p:nvSpPr>
          <p:cNvPr id="5" name="QO_4_AN.3_1#b7fe1c1dc?vcp=1&amp;pid=a35b6d139&amp;color=0,0,0&amp;vtp=1&amp;bbb=1">
            <a:extLst>
              <a:ext uri="{FF2B5EF4-FFF2-40B4-BE49-F238E27FC236}">
                <a16:creationId xmlns:a16="http://schemas.microsoft.com/office/drawing/2014/main" id="{9C7E5A7E-273B-0E41-AE15-FB775CECBCCE}"/>
              </a:ext>
            </a:extLst>
          </p:cNvPr>
          <p:cNvSpPr/>
          <p:nvPr/>
        </p:nvSpPr>
        <p:spPr>
          <a:xfrm>
            <a:off x="4508153" y="896112"/>
            <a:ext cx="111300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水墨</a:t>
            </a:r>
            <a:endParaRPr lang="en-US" altLang="zh-CN" sz="2400" dirty="0"/>
          </a:p>
        </p:txBody>
      </p:sp>
      <p:sp>
        <p:nvSpPr>
          <p:cNvPr id="7" name="QO_4_AN.3_1#b7fe1c1dc?vcp=1&amp;pid=a35b6d139&amp;color=0,0,0&amp;vtp=1&amp;bbb=1">
            <a:extLst>
              <a:ext uri="{FF2B5EF4-FFF2-40B4-BE49-F238E27FC236}">
                <a16:creationId xmlns:a16="http://schemas.microsoft.com/office/drawing/2014/main" id="{E55C5F66-61CF-2473-8D07-0EC97B33E592}"/>
              </a:ext>
            </a:extLst>
          </p:cNvPr>
          <p:cNvSpPr/>
          <p:nvPr/>
        </p:nvSpPr>
        <p:spPr>
          <a:xfrm>
            <a:off x="9590291" y="890842"/>
            <a:ext cx="111300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扑腾</a:t>
            </a:r>
            <a:endParaRPr lang="en-US" altLang="zh-CN" sz="2400" dirty="0"/>
          </a:p>
        </p:txBody>
      </p:sp>
      <p:sp>
        <p:nvSpPr>
          <p:cNvPr id="8" name="QO_4_AN.3_1#b7fe1c1dc?vcp=1&amp;pid=a35b6d139&amp;color=0,0,0&amp;vtp=1&amp;bbb=1">
            <a:extLst>
              <a:ext uri="{FF2B5EF4-FFF2-40B4-BE49-F238E27FC236}">
                <a16:creationId xmlns:a16="http://schemas.microsoft.com/office/drawing/2014/main" id="{E3E874AA-5112-822D-AD51-EECEC1B8AEA4}"/>
              </a:ext>
            </a:extLst>
          </p:cNvPr>
          <p:cNvSpPr/>
          <p:nvPr/>
        </p:nvSpPr>
        <p:spPr>
          <a:xfrm>
            <a:off x="8136877" y="2003208"/>
            <a:ext cx="111300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浪花</a:t>
            </a:r>
            <a:endParaRPr lang="en-US" altLang="zh-CN" sz="2400" dirty="0"/>
          </a:p>
        </p:txBody>
      </p:sp>
      <p:sp>
        <p:nvSpPr>
          <p:cNvPr id="9" name="QO_4_AN.3_1#b7fe1c1dc?vcp=1&amp;pid=a35b6d139&amp;color=0,0,0&amp;vtp=1&amp;bbb=1">
            <a:extLst>
              <a:ext uri="{FF2B5EF4-FFF2-40B4-BE49-F238E27FC236}">
                <a16:creationId xmlns:a16="http://schemas.microsoft.com/office/drawing/2014/main" id="{55F924A8-57E7-E7FE-37BB-5AACA0FCC598}"/>
              </a:ext>
            </a:extLst>
          </p:cNvPr>
          <p:cNvSpPr/>
          <p:nvPr/>
        </p:nvSpPr>
        <p:spPr>
          <a:xfrm>
            <a:off x="1784203" y="3118554"/>
            <a:ext cx="111300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蘑菇</a:t>
            </a:r>
            <a:endParaRPr lang="en-US" altLang="zh-CN" sz="2400" dirty="0"/>
          </a:p>
        </p:txBody>
      </p:sp>
      <p:sp>
        <p:nvSpPr>
          <p:cNvPr id="10" name="QO_4_AN.3_1#b7fe1c1dc?vcp=1&amp;pid=a35b6d139&amp;color=0,0,0&amp;vtp=1&amp;bbb=1">
            <a:extLst>
              <a:ext uri="{FF2B5EF4-FFF2-40B4-BE49-F238E27FC236}">
                <a16:creationId xmlns:a16="http://schemas.microsoft.com/office/drawing/2014/main" id="{690664B7-CDA1-DC7F-1A3A-7E6BC3B33702}"/>
              </a:ext>
            </a:extLst>
          </p:cNvPr>
          <p:cNvSpPr/>
          <p:nvPr/>
        </p:nvSpPr>
        <p:spPr>
          <a:xfrm>
            <a:off x="3141365" y="4275392"/>
            <a:ext cx="111300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虽然</a:t>
            </a:r>
            <a:endParaRPr lang="en-US" altLang="zh-CN" sz="2400" dirty="0"/>
          </a:p>
        </p:txBody>
      </p:sp>
      <p:sp>
        <p:nvSpPr>
          <p:cNvPr id="11" name="QO_4_AN.3_1#b7fe1c1dc?vcp=1&amp;pid=a35b6d139&amp;color=0,0,0&amp;vtp=1&amp;bbb=1">
            <a:extLst>
              <a:ext uri="{FF2B5EF4-FFF2-40B4-BE49-F238E27FC236}">
                <a16:creationId xmlns:a16="http://schemas.microsoft.com/office/drawing/2014/main" id="{2143BB92-32FF-DA7D-7881-E7295A6AA832}"/>
              </a:ext>
            </a:extLst>
          </p:cNvPr>
          <p:cNvSpPr/>
          <p:nvPr/>
        </p:nvSpPr>
        <p:spPr>
          <a:xfrm>
            <a:off x="1620574" y="4803597"/>
            <a:ext cx="111300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希望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8_1#79f3f2c26?sp=1&amp;vcp=1&amp;pid=a35b6d139&amp;color=0,0,0&amp;vtp=1&amp;bt=1&amp;bbb=1&amp;hb=1"/>
          <p:cNvSpPr/>
          <p:nvPr/>
        </p:nvSpPr>
        <p:spPr>
          <a:xfrm>
            <a:off x="896112" y="976250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2.童童发现“和”字是多音字。请你帮他在下面的括号里给“和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”字填上正确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的读音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风和(    )日丽  一唱一和(    )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和(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泥巴</a:t>
            </a:r>
            <a:endParaRPr lang="en-US" altLang="zh-CN" sz="2400" dirty="0"/>
          </a:p>
        </p:txBody>
      </p:sp>
      <p:sp>
        <p:nvSpPr>
          <p:cNvPr id="3" name="QB_4_AN.59_1#79f3f2c26.bracket?vcp=1&amp;pid=a35b6d139&amp;color=0,0,0&amp;vpa=1&amp;vtp=1&amp;bbb=1"/>
          <p:cNvSpPr/>
          <p:nvPr/>
        </p:nvSpPr>
        <p:spPr>
          <a:xfrm>
            <a:off x="1674781" y="210401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hé</a:t>
            </a:r>
            <a:endParaRPr lang="en-US" altLang="zh-CN" sz="2400" dirty="0"/>
          </a:p>
        </p:txBody>
      </p:sp>
      <p:sp>
        <p:nvSpPr>
          <p:cNvPr id="4" name="QB_4_AN.60_1#79f3f2c26.bracket?vcp=1&amp;pid=a35b6d139&amp;color=0,0,0&amp;vpa=2&amp;vtp=1&amp;bbb=1"/>
          <p:cNvSpPr/>
          <p:nvPr/>
        </p:nvSpPr>
        <p:spPr>
          <a:xfrm>
            <a:off x="4722780" y="210401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hè</a:t>
            </a:r>
            <a:endParaRPr lang="en-US" altLang="zh-CN" sz="2400" dirty="0"/>
          </a:p>
        </p:txBody>
      </p:sp>
      <p:sp>
        <p:nvSpPr>
          <p:cNvPr id="5" name="QB_4_AN.61_1#79f3f2c26.bracket?vcp=1&amp;pid=a35b6d139&amp;color=0,0,0&amp;vpa=3&amp;vtp=1&amp;bbb=1"/>
          <p:cNvSpPr/>
          <p:nvPr/>
        </p:nvSpPr>
        <p:spPr>
          <a:xfrm>
            <a:off x="1369980" y="2641220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huó</a:t>
            </a:r>
            <a:endParaRPr lang="en-US" altLang="zh-CN" sz="2400" dirty="0"/>
          </a:p>
        </p:txBody>
      </p:sp>
      <p:sp>
        <p:nvSpPr>
          <p:cNvPr id="6" name="QB_4_BD.62_1#ac9db409e?sp=1&amp;vcp=1&amp;pid=a35b6d139&amp;color=0,0,0&amp;vtp=1&amp;bbb=1&amp;hb=1&amp;hltap=1"/>
          <p:cNvSpPr/>
          <p:nvPr/>
        </p:nvSpPr>
        <p:spPr>
          <a:xfrm>
            <a:off x="896112" y="3173475"/>
            <a:ext cx="10387584" cy="26866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3.童童给朗诵稿定了两个题目，你喜欢哪个题目？选择一个并说说理由。（2分）</a:t>
            </a:r>
            <a:endParaRPr lang="en-US" altLang="zh-CN" sz="2400" spc="-5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童年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童年是什么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7" name="QB_4_AN.63_1#ac9db409e?sp=1&amp;vcp=1&amp;pid=a35b6d139&amp;color=0,0,0&amp;vtp=1&amp;bbb=1&amp;hb=1&amp;hla=1">
            <a:extLst>
              <a:ext uri="{FF2B5EF4-FFF2-40B4-BE49-F238E27FC236}">
                <a16:creationId xmlns:a16="http://schemas.microsoft.com/office/drawing/2014/main" id="{571A0E73-2EA9-8293-C999-B13D15CFF67C}"/>
              </a:ext>
            </a:extLst>
          </p:cNvPr>
          <p:cNvSpPr/>
          <p:nvPr/>
        </p:nvSpPr>
        <p:spPr>
          <a:xfrm>
            <a:off x="896112" y="4270755"/>
            <a:ext cx="10387584" cy="1541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示例】我喜欢“童年是什么”这个题目。“童年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”这个题目的含义比较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宽泛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，而“童年是什么”这个题目则更具有启发性和针对性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，并且朗诵稿里都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是作者对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“童年是什么”的定义，因此我喜欢“童年是什么”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这个题目。</a:t>
            </a:r>
            <a:endParaRPr lang="en-US" altLang="zh-CN" sz="2400" dirty="0"/>
          </a:p>
        </p:txBody>
      </p:sp>
      <p:sp>
        <p:nvSpPr>
          <p:cNvPr id="8" name="QB_4_BD.58_1#79f3f2c26?sp=1&amp;vcp=1&amp;pid=a35b6d139&amp;color=0,0,0&amp;vtp=1&amp;bt=1&amp;bbb=1&amp;hb=1&amp;zzd= 4">
            <a:extLst>
              <a:ext uri="{FF2B5EF4-FFF2-40B4-BE49-F238E27FC236}">
                <a16:creationId xmlns:a16="http://schemas.microsoft.com/office/drawing/2014/main" id="{7876C214-196C-98FC-9B68-A8B5DB549054}"/>
              </a:ext>
            </a:extLst>
          </p:cNvPr>
          <p:cNvSpPr/>
          <p:nvPr/>
        </p:nvSpPr>
        <p:spPr>
          <a:xfrm>
            <a:off x="1334294" y="26653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4_BD.58_1#79f3f2c26?sp=1&amp;vcp=1&amp;pid=a35b6d139&amp;color=0,0,0&amp;vtp=1&amp;bt=1&amp;bbb=1&amp;hb=1&amp;zzd= 4">
            <a:extLst>
              <a:ext uri="{FF2B5EF4-FFF2-40B4-BE49-F238E27FC236}">
                <a16:creationId xmlns:a16="http://schemas.microsoft.com/office/drawing/2014/main" id="{56BED489-65DE-A824-9DCB-EEE58E9DCC86}"/>
              </a:ext>
            </a:extLst>
          </p:cNvPr>
          <p:cNvSpPr/>
          <p:nvPr/>
        </p:nvSpPr>
        <p:spPr>
          <a:xfrm>
            <a:off x="4382294" y="26653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58_1#79f3f2c26?sp=1&amp;vcp=1&amp;pid=a35b6d139&amp;color=0,0,0&amp;vtp=1&amp;bt=1&amp;bbb=1&amp;hb=1&amp;zzd= 6">
            <a:extLst>
              <a:ext uri="{FF2B5EF4-FFF2-40B4-BE49-F238E27FC236}">
                <a16:creationId xmlns:a16="http://schemas.microsoft.com/office/drawing/2014/main" id="{9239FFD3-D987-B894-1CC7-AF7713102D03}"/>
              </a:ext>
            </a:extLst>
          </p:cNvPr>
          <p:cNvSpPr/>
          <p:nvPr/>
        </p:nvSpPr>
        <p:spPr>
          <a:xfrm>
            <a:off x="1029494" y="315264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df91f990?vcp=1&amp;pid=82f732ca6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二、童年生活论坛。（15分）</a:t>
            </a:r>
            <a:endParaRPr lang="en-US" altLang="zh-CN" sz="2800" dirty="0"/>
          </a:p>
        </p:txBody>
      </p:sp>
      <p:sp>
        <p:nvSpPr>
          <p:cNvPr id="3" name="QB_3_BD.9_1#d72263461?sp=1&amp;vcp=1&amp;pid=cdf91f990&amp;color=0,0,0&amp;vtp=1&amp;bb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1.论坛内容：一词多义。（4分）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童童查阅字典后制作了下面的表格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，请你帮助他将表格内容填写完整。</a:t>
            </a:r>
            <a:endParaRPr lang="en-US" altLang="zh-CN" sz="2400" dirty="0"/>
          </a:p>
        </p:txBody>
      </p:sp>
      <p:graphicFrame>
        <p:nvGraphicFramePr>
          <p:cNvPr id="7" name="QB_3_BD.9_2#d72263461?colgroup=3,10,19&amp;vcp=1&amp;pid=cdf91f990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114048"/>
              </p:ext>
            </p:extLst>
          </p:nvPr>
        </p:nvGraphicFramePr>
        <p:xfrm>
          <a:off x="896112" y="2484692"/>
          <a:ext cx="10360152" cy="1936369"/>
        </p:xfrm>
        <a:graphic>
          <a:graphicData uri="http://schemas.openxmlformats.org/drawingml/2006/table">
            <a:tbl>
              <a:tblPr/>
              <a:tblGrid>
                <a:gridCol w="1097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3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89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词 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含 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探 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摆 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A.安排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布置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在“受人摆布”中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“摆布”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的意思是：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在“摆布家具位置”中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“摆布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”的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意思是：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填序号）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015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B.操纵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支配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别人行动）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QB_3_AN.10_1#d72263461.blank?vcp=1&amp;pid=cdf91f990&amp;color=0,0,0&amp;vpa=4&amp;vtp=1"/>
          <p:cNvSpPr/>
          <p:nvPr/>
        </p:nvSpPr>
        <p:spPr>
          <a:xfrm>
            <a:off x="5355612" y="3448940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B_3_AN.11_1#d72263461.blank?vcp=1&amp;pid=cdf91f990&amp;color=0,0,0&amp;vpa=5&amp;vtp=1"/>
          <p:cNvSpPr/>
          <p:nvPr/>
        </p:nvSpPr>
        <p:spPr>
          <a:xfrm>
            <a:off x="6574813" y="3910712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2_1#bfb581aec?vcp=1&amp;pid=cdf91f990&amp;color=0,0,0&amp;vtp=1&amp;bt=1&amp;bbb=1&amp;hb=1"/>
          <p:cNvSpPr/>
          <p:nvPr/>
        </p:nvSpPr>
        <p:spPr>
          <a:xfrm>
            <a:off x="896112" y="1808035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2.论坛内容：我们要做知错能改的孩子。（5分）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我们要追随那些品行美好的人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，犯了错误要及时改正，正如《周易》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中说：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“见善则迁，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则改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。”有过错而不加以改正，那才是真正的过错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，正如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论语》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中说：“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不改，是谓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。”人都会犯错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，只要犯了错误能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改正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，就是好事，正如《左传》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中说：“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能改，善莫大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。”我们要做知错能改的孩子。</a:t>
            </a:r>
            <a:endParaRPr lang="en-US" altLang="zh-CN" sz="2400" dirty="0"/>
          </a:p>
        </p:txBody>
      </p:sp>
      <p:sp>
        <p:nvSpPr>
          <p:cNvPr id="3" name="QB_3_AN.13_1#bfb581aec.blank?vcp=1&amp;pid=cdf91f990&amp;color=0,0,0&amp;vpa=6&amp;vtp=1&amp;bbb=1"/>
          <p:cNvSpPr/>
          <p:nvPr/>
        </p:nvSpPr>
        <p:spPr>
          <a:xfrm>
            <a:off x="2741581" y="289769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有过</a:t>
            </a:r>
            <a:endParaRPr lang="en-US" altLang="zh-CN" sz="2400" dirty="0"/>
          </a:p>
        </p:txBody>
      </p:sp>
      <p:sp>
        <p:nvSpPr>
          <p:cNvPr id="4" name="QB_3_AN.14_1#bfb581aec.blank?vcp=1&amp;pid=cdf91f990&amp;color=0,0,0&amp;vpa=7&amp;vtp=1&amp;bbb=1"/>
          <p:cNvSpPr/>
          <p:nvPr/>
        </p:nvSpPr>
        <p:spPr>
          <a:xfrm>
            <a:off x="3351180" y="345649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过而</a:t>
            </a:r>
            <a:endParaRPr lang="en-US" altLang="zh-CN" sz="2400" dirty="0"/>
          </a:p>
        </p:txBody>
      </p:sp>
      <p:sp>
        <p:nvSpPr>
          <p:cNvPr id="5" name="QB_3_AN.15_1#bfb581aec.blank?vcp=1&amp;pid=cdf91f990&amp;color=0,0,0&amp;vpa=8&amp;vtp=1"/>
          <p:cNvSpPr/>
          <p:nvPr/>
        </p:nvSpPr>
        <p:spPr>
          <a:xfrm>
            <a:off x="5789580" y="345649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过</a:t>
            </a:r>
            <a:endParaRPr lang="en-US" altLang="zh-CN" sz="2400" dirty="0"/>
          </a:p>
        </p:txBody>
      </p:sp>
      <p:sp>
        <p:nvSpPr>
          <p:cNvPr id="6" name="QB_3_AN.16_1#bfb581aec.blank?vcp=1&amp;pid=cdf91f990&amp;color=0,0,0&amp;vpa=9&amp;vtp=1&amp;bbb=1"/>
          <p:cNvSpPr/>
          <p:nvPr/>
        </p:nvSpPr>
        <p:spPr>
          <a:xfrm>
            <a:off x="6399181" y="4015295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人谁无过</a:t>
            </a:r>
            <a:endParaRPr lang="en-US" altLang="zh-CN" sz="2400" dirty="0"/>
          </a:p>
        </p:txBody>
      </p:sp>
      <p:sp>
        <p:nvSpPr>
          <p:cNvPr id="7" name="QB_3_AN.17_1#bfb581aec.blank?vcp=1&amp;pid=cdf91f990&amp;color=0,0,0&amp;vpa=10&amp;vtp=1&amp;bbb=1"/>
          <p:cNvSpPr/>
          <p:nvPr/>
        </p:nvSpPr>
        <p:spPr>
          <a:xfrm>
            <a:off x="8227981" y="401529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过而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8_1#a80dab529?sp=1&amp;vcp=1&amp;pid=cdf91f990&amp;color=0,0,0&amp;vtp=1&amp;bt=1&amp;bbb=1&amp;hb=1"/>
          <p:cNvSpPr/>
          <p:nvPr/>
        </p:nvSpPr>
        <p:spPr>
          <a:xfrm>
            <a:off x="896112" y="900000"/>
            <a:ext cx="10387584" cy="1960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3.论坛内容：自由畅谈。（6分）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童童：童年是纯真的。我们要像小庆龄一样，做个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24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__的人。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琪琪：童年是美好的。我永远记得那时溪边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“_</a:t>
            </a:r>
            <a:r>
              <a:rPr lang="en-US" altLang="zh-CN" sz="24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山溪像绿玉带一样平静。人影给溪水染绿了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，__</a:t>
            </a:r>
            <a:r>
              <a:rPr lang="en-US" altLang="zh-CN" sz="24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__”的美景。</a:t>
            </a:r>
            <a:endParaRPr lang="en-US" altLang="zh-CN" sz="2400" dirty="0"/>
          </a:p>
        </p:txBody>
      </p:sp>
      <p:sp>
        <p:nvSpPr>
          <p:cNvPr id="3" name="QO_4_BD.19_1#1335cbb52?vcp=1&amp;pid=a80dab529&amp;color=0,0,0&amp;vtp=1&amp;bbb=1&amp;hb=1"/>
          <p:cNvSpPr/>
          <p:nvPr/>
        </p:nvSpPr>
        <p:spPr>
          <a:xfrm>
            <a:off x="896112" y="2893901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（1）小语想要记录下来两位同学的发言，请你根据所学内容，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帮他填写完整。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4" name="QO_4_AN.20_1#1335cbb52?vcp=1&amp;pid=a80dab529&amp;color=0,0,0&amp;vtp=1&amp;bbb=1"/>
          <p:cNvSpPr/>
          <p:nvPr/>
        </p:nvSpPr>
        <p:spPr>
          <a:xfrm>
            <a:off x="8410095" y="1348368"/>
            <a:ext cx="144952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诚实守信</a:t>
            </a:r>
            <a:endParaRPr lang="en-US" altLang="zh-CN" sz="2400" dirty="0"/>
          </a:p>
        </p:txBody>
      </p:sp>
      <p:sp>
        <p:nvSpPr>
          <p:cNvPr id="5" name="QB_4_BD.21_1#e7de60365?vcp=1&amp;pid=a80dab529&amp;color=0,0,0&amp;vtp=1&amp;bbb=1&amp;hb=1"/>
          <p:cNvSpPr/>
          <p:nvPr/>
        </p:nvSpPr>
        <p:spPr>
          <a:xfrm>
            <a:off x="896112" y="3838400"/>
            <a:ext cx="10387584" cy="145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（2）小语还有个疑惑，“人影给溪水染绿了”是什么意思呢？请你联系上下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文，帮他解答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/>
          </a:p>
        </p:txBody>
      </p:sp>
      <p:sp>
        <p:nvSpPr>
          <p:cNvPr id="6" name="QB_4_AN.22_1#e7de60365.blank?vcp=1&amp;pid=a80dab529&amp;color=0,0,0&amp;vpa=11&amp;vtp=1&amp;bbb=1"/>
          <p:cNvSpPr/>
          <p:nvPr/>
        </p:nvSpPr>
        <p:spPr>
          <a:xfrm>
            <a:off x="988980" y="4805124"/>
            <a:ext cx="8450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人在溪水中的倒影被映着青山和垂柳的溪水染上了淡淡的绿色</a:t>
            </a:r>
            <a:endParaRPr lang="en-US" altLang="zh-CN" sz="2400" dirty="0"/>
          </a:p>
        </p:txBody>
      </p:sp>
      <p:sp>
        <p:nvSpPr>
          <p:cNvPr id="7" name="QO_4_AN.20_1#1335cbb52?vcp=1&amp;pid=a80dab529&amp;color=0,0,0&amp;vtp=1&amp;bbb=1">
            <a:extLst>
              <a:ext uri="{FF2B5EF4-FFF2-40B4-BE49-F238E27FC236}">
                <a16:creationId xmlns:a16="http://schemas.microsoft.com/office/drawing/2014/main" id="{EC00875A-027B-79DD-6318-1BFDFCED5C4D}"/>
              </a:ext>
            </a:extLst>
          </p:cNvPr>
          <p:cNvSpPr/>
          <p:nvPr/>
        </p:nvSpPr>
        <p:spPr>
          <a:xfrm>
            <a:off x="7823686" y="1880249"/>
            <a:ext cx="144952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垂柳把溪水当作梳妆的镜子</a:t>
            </a:r>
            <a:endParaRPr lang="en-US" altLang="zh-CN" sz="2400" dirty="0"/>
          </a:p>
        </p:txBody>
      </p:sp>
      <p:sp>
        <p:nvSpPr>
          <p:cNvPr id="8" name="QO_4_AN.20_1#1335cbb52?vcp=1&amp;pid=a80dab529&amp;color=0,0,0&amp;vtp=1&amp;bbb=1">
            <a:extLst>
              <a:ext uri="{FF2B5EF4-FFF2-40B4-BE49-F238E27FC236}">
                <a16:creationId xmlns:a16="http://schemas.microsoft.com/office/drawing/2014/main" id="{0810B437-D0B2-B52C-B888-EB011EE460A8}"/>
              </a:ext>
            </a:extLst>
          </p:cNvPr>
          <p:cNvSpPr/>
          <p:nvPr/>
        </p:nvSpPr>
        <p:spPr>
          <a:xfrm>
            <a:off x="7098924" y="2398157"/>
            <a:ext cx="144952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钓竿上立着一只红蜻蜓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13df79d4?vcp=1&amp;pid=82f732ca6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三、童年生活分享会。（9分）</a:t>
            </a:r>
            <a:endParaRPr lang="en-US" altLang="zh-CN" sz="2800" dirty="0"/>
          </a:p>
        </p:txBody>
      </p:sp>
      <p:sp>
        <p:nvSpPr>
          <p:cNvPr id="3" name="QB_3_BD.23_1#c0adefc6d?sp=1&amp;vcp=1&amp;pid=f13df79d4&amp;color=0,0,0&amp;vtp=1&amp;bbb=1&amp;h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1.小语向大家分享了自己和父母在海边游玩的经历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。右图是他们在海边画的风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景画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，请你从下面词语中任选三个，描述一下这幅画的画面。（3分）</a:t>
            </a:r>
            <a:endParaRPr lang="en-US" altLang="zh-CN" sz="2400" dirty="0"/>
          </a:p>
        </p:txBody>
      </p:sp>
      <p:pic>
        <p:nvPicPr>
          <p:cNvPr id="4" name="QB_3_BD.23_2#c0adefc6d?vcp=1&amp;pid=f13df79d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9663" y="2484692"/>
            <a:ext cx="1929629" cy="165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3_BD.23_3#c0adefc6d?vcp=1&amp;pid=f13df79d4&amp;color=0,0,0&amp;vtp=1&amp;bbb=1&amp;hb=1"/>
          <p:cNvSpPr/>
          <p:nvPr/>
        </p:nvSpPr>
        <p:spPr>
          <a:xfrm>
            <a:off x="896112" y="427539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椰子 海滨 沙滩 巡航 岛屿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</a:t>
            </a:r>
            <a:endParaRPr lang="en-US" altLang="zh-CN" sz="2400" dirty="0"/>
          </a:p>
        </p:txBody>
      </p:sp>
      <p:sp>
        <p:nvSpPr>
          <p:cNvPr id="6" name="QB_3_AN.24_1#c0adefc6d.blank?vcp=1&amp;pid=f13df79d4&amp;color=0,0,0&amp;vpa=12&amp;vtp=1&amp;bbb=1&amp;hb=1"/>
          <p:cNvSpPr/>
          <p:nvPr/>
        </p:nvSpPr>
        <p:spPr>
          <a:xfrm>
            <a:off x="896112" y="480625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【示例】炙热的阳光洒向海滨小城，沙滩上一片金灿灿的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。海面上也闪耀着一层金光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。往远处看，那边有一艘船正在海面上巡航，好不神气！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1160</Words>
  <Application>Microsoft Office PowerPoint</Application>
  <PresentationFormat>宽屏</PresentationFormat>
  <Paragraphs>228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2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3</cp:revision>
  <dcterms:created xsi:type="dcterms:W3CDTF">2025-01-21T14:25:48Z</dcterms:created>
  <dcterms:modified xsi:type="dcterms:W3CDTF">2025-01-21T14:32:53Z</dcterms:modified>
  <cp:category/>
  <cp:contentStatus/>
</cp:coreProperties>
</file>