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928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3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2_1#e76d26479?htil=2&amp;vcp=1&amp;pid=285f96b0b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017524"/>
            <a:ext cx="5065776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4_BD.32_2#e76d26479?htil=2&amp;sp=1&amp;vcp=1&amp;pid=285f96b0b&amp;color=0,0,0&amp;vtp=1&amp;bt=1&amp;bbb=1&amp;hb=1&amp;hs=1"/>
          <p:cNvSpPr/>
          <p:nvPr/>
        </p:nvSpPr>
        <p:spPr>
          <a:xfrm>
            <a:off x="896112" y="990092"/>
            <a:ext cx="519379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3.以下是豆芽生长变化的图片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生动的语句描述豆芽的生长变化。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（每个句子至少使用一种修辞手法）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9分）</a:t>
            </a:r>
            <a:endParaRPr lang="en-US" altLang="zh-CN" sz="2400" dirty="0"/>
          </a:p>
        </p:txBody>
      </p:sp>
      <p:sp>
        <p:nvSpPr>
          <p:cNvPr id="4" name="QB_4_BD.32_3#e76d26479?vcp=1&amp;pid=285f96b0b&amp;color=0,0,0&amp;vtp=1&amp;bbb=1&amp;hb=1&amp;hs=1"/>
          <p:cNvSpPr/>
          <p:nvPr/>
        </p:nvSpPr>
        <p:spPr>
          <a:xfrm>
            <a:off x="896112" y="318731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第一天，豆喝饱了水，变得胖胖的，仿佛快要把自己的衣服撑破了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。第二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天，①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第三天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第五天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，③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33_1#e76d26479.blank?vcp=1&amp;pid=285f96b0b&amp;color=0,0,0&amp;vpa=14&amp;vtp=1&amp;bbb=1&amp;hb=1"/>
          <p:cNvSpPr/>
          <p:nvPr/>
        </p:nvSpPr>
        <p:spPr>
          <a:xfrm>
            <a:off x="896112" y="371817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示例】豆越来越胖，终于把自己的衣服撑破了，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钻出一个个小芽，这时的它们看上去像一个个小逗号</a:t>
            </a:r>
            <a:endParaRPr lang="en-US" altLang="zh-CN" sz="2400" dirty="0"/>
          </a:p>
        </p:txBody>
      </p:sp>
      <p:sp>
        <p:nvSpPr>
          <p:cNvPr id="6" name="QB_4_AN.34_1#e76d26479.blank?vcp=1&amp;pid=285f96b0b&amp;color=0,0,0&amp;vpa=15&amp;vtp=1&amp;bbb=1&amp;hb=1"/>
          <p:cNvSpPr/>
          <p:nvPr/>
        </p:nvSpPr>
        <p:spPr>
          <a:xfrm>
            <a:off x="896112" y="427697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豆的芽越来越长，豆芽从一个个小逗号变成了一只只甩着长尾巴的小蝌蚪</a:t>
            </a:r>
            <a:endParaRPr lang="en-US" altLang="zh-CN" sz="2400" dirty="0"/>
          </a:p>
        </p:txBody>
      </p:sp>
      <p:sp>
        <p:nvSpPr>
          <p:cNvPr id="7" name="QB_4_AN.35_1#e76d26479.blank?vcp=1&amp;pid=285f96b0b&amp;color=0,0,0&amp;vpa=16&amp;vtp=1&amp;bbb=1&amp;hb=1"/>
          <p:cNvSpPr/>
          <p:nvPr/>
        </p:nvSpPr>
        <p:spPr>
          <a:xfrm>
            <a:off x="896112" y="483577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豆芽长高了，它们露出白白胖胖的茎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，整齐地站在那里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0b4ea929?sp=1&amp;vcp=1&amp;pid=9c4f8222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第四站：科学实验站</a:t>
            </a:r>
            <a:endParaRPr lang="en-US" altLang="zh-CN" sz="3000" dirty="0"/>
          </a:p>
        </p:txBody>
      </p:sp>
      <p:sp>
        <p:nvSpPr>
          <p:cNvPr id="3" name="C_3_BD#4ea4024a1?vcp=1&amp;pid=f0b4ea929&amp;color=0,0,0&amp;vtp=1&amp;bbb=1&amp;hb=1"/>
          <p:cNvSpPr/>
          <p:nvPr/>
        </p:nvSpPr>
        <p:spPr>
          <a:xfrm>
            <a:off x="896112" y="1414740"/>
            <a:ext cx="10392018" cy="1295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小小科学家们在森林中发现了以前的科学家留下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的科学实验站和一份神奇的实验报告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，请你根据实验报告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，完成练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习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。（15分）</a:t>
            </a:r>
            <a:endParaRPr lang="en-US" altLang="zh-CN" sz="2800" dirty="0"/>
          </a:p>
        </p:txBody>
      </p:sp>
      <p:pic>
        <p:nvPicPr>
          <p:cNvPr id="4" name="C_3_BD#4ea4024a1?vcp=1&amp;pid=f0b4ea929&amp;color=0,0,0&amp;tib=255,255,255&amp;iip=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357" y="1416264"/>
            <a:ext cx="1810512" cy="438912"/>
          </a:xfrm>
          <a:prstGeom prst="rect">
            <a:avLst/>
          </a:prstGeom>
        </p:spPr>
      </p:pic>
      <p:sp>
        <p:nvSpPr>
          <p:cNvPr id="5" name="QM_4_BD.36_1#13cb1a976?vcp=1&amp;pid=4ea4024a1&amp;color=0,0,0&amp;vtp=1&amp;bbb=1"/>
          <p:cNvSpPr/>
          <p:nvPr/>
        </p:nvSpPr>
        <p:spPr>
          <a:xfrm>
            <a:off x="896112" y="270745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“____”实验报告</a:t>
            </a:r>
            <a:endParaRPr lang="en-US" altLang="zh-CN" sz="2400" dirty="0"/>
          </a:p>
        </p:txBody>
      </p:sp>
      <p:graphicFrame>
        <p:nvGraphicFramePr>
          <p:cNvPr id="14" name="QM_4_BD.36_2#13cb1a976?colgroup=5,27&amp;vcp=1&amp;pid=4ea4024a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053223"/>
              </p:ext>
            </p:extLst>
          </p:nvPr>
        </p:nvGraphicFramePr>
        <p:xfrm>
          <a:off x="896112" y="3318320"/>
          <a:ext cx="10369296" cy="1483995"/>
        </p:xfrm>
        <a:graphic>
          <a:graphicData uri="http://schemas.openxmlformats.org/drawingml/2006/table">
            <a:tbl>
              <a:tblPr/>
              <a:tblGrid>
                <a:gridCol w="174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2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实验目的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了解气球加水后烧不破的原因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实验准备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气球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量杯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蜡烛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火柴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漏斗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100毫升清水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我的猜想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加了水的气球可能烧不破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QM_4_BD.36_3#13cb1a976?colgroup=5,27&amp;vcp=1&amp;pid=4ea4024a1&amp;color=0,0,0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324421"/>
              </p:ext>
            </p:extLst>
          </p:nvPr>
        </p:nvGraphicFramePr>
        <p:xfrm>
          <a:off x="896112" y="896112"/>
          <a:ext cx="10369296" cy="3899535"/>
        </p:xfrm>
        <a:graphic>
          <a:graphicData uri="http://schemas.openxmlformats.org/drawingml/2006/table">
            <a:tbl>
              <a:tblPr/>
              <a:tblGrid>
                <a:gridCol w="174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2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47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实验过程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1.在气球口装一个漏斗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往里面倒100毫升清水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.取下漏斗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对着气球吹气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吹鼓后扎好口子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.用火柴点燃蜡烛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将气球放在蜡烛外焰上燃烧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确保气球中装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的水位于蜡烛正上方</a:t>
                      </a:r>
                      <a:endParaRPr lang="en-US" altLang="zh-CN" sz="1200" dirty="0"/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.观察气球是否被烧破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实验现象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加了水的气球没有被烧破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实验结论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气球中的水能够吸收大量的热量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降低了气球的温度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所以气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球不会被烧破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QO_5_BD.37_1#429359b9b?vcp=1&amp;pid=13cb1a976&amp;color=0,0,0&amp;vtp=1&amp;bbb=1"/>
          <p:cNvSpPr/>
          <p:nvPr/>
        </p:nvSpPr>
        <p:spPr>
          <a:xfrm>
            <a:off x="896112" y="49276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1.请你为这个实验命名，写在实验报告标题的横线上。（2分）</a:t>
            </a:r>
            <a:endParaRPr lang="en-US" altLang="zh-CN" sz="2400" dirty="0"/>
          </a:p>
        </p:txBody>
      </p:sp>
      <p:sp>
        <p:nvSpPr>
          <p:cNvPr id="4" name="QO_5_AN.38_1#429359b9b?vcp=1&amp;pid=13cb1a976&amp;color=0,0,0&amp;vtp=1&amp;bbb=1"/>
          <p:cNvSpPr/>
          <p:nvPr/>
        </p:nvSpPr>
        <p:spPr>
          <a:xfrm>
            <a:off x="896112" y="546741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【示例】烧不破的气球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2c130cfae?vcp=1&amp;vopoq=1&amp;pid=13cb1a976&amp;color=0,0,0&amp;vtp=1&amp;bt=1&amp;bbb=1"/>
          <p:cNvSpPr/>
          <p:nvPr/>
        </p:nvSpPr>
        <p:spPr>
          <a:xfrm>
            <a:off x="896112" y="12692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实验中需要准备的物品不包括(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40_1#2c130cfae.bracket?vcp=1&amp;vopoq=1&amp;pid=13cb1a976&amp;color=0,0,0&amp;vpa=17&amp;vtp=1"/>
          <p:cNvSpPr/>
          <p:nvPr/>
        </p:nvSpPr>
        <p:spPr>
          <a:xfrm>
            <a:off x="5484780" y="125784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39_2#2c130cfae.choices?vcp=1&amp;vopoq=1&amp;pid=13cb1a976&amp;color=0,0,0&amp;vtp=1&amp;bbb=1"/>
          <p:cNvSpPr/>
          <p:nvPr/>
        </p:nvSpPr>
        <p:spPr>
          <a:xfrm>
            <a:off x="896112" y="18019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.气球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B.蜡烛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C.白纸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.火柴</a:t>
            </a:r>
            <a:endParaRPr lang="en-US" altLang="zh-CN" sz="2400" dirty="0"/>
          </a:p>
        </p:txBody>
      </p:sp>
      <p:sp>
        <p:nvSpPr>
          <p:cNvPr id="5" name="QC_5_AS.41_1#2c130cfae?vcp=1&amp;vopoq=1&amp;pid=13cb1a976&amp;color=0,0,0&amp;vtp=1&amp;bbb=1&amp;hb=1"/>
          <p:cNvSpPr/>
          <p:nvPr/>
        </p:nvSpPr>
        <p:spPr>
          <a:xfrm>
            <a:off x="896112" y="234330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本题考查提取信息。由实验报告中的“实验准备”可知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，这个实验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需要的物品有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“气球、量杯、蜡烛、火柴、漏斗、100毫升清水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”，不需要白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纸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，所以选C。</a:t>
            </a:r>
            <a:endParaRPr lang="en-US" altLang="zh-CN" sz="2400" dirty="0"/>
          </a:p>
        </p:txBody>
      </p:sp>
      <p:sp>
        <p:nvSpPr>
          <p:cNvPr id="6" name="QB_5_BD.42_1#af639f4c5?vcp=1&amp;pid=13cb1a976&amp;color=0,0,0&amp;vtp=1&amp;bbb=1"/>
          <p:cNvSpPr/>
          <p:nvPr/>
        </p:nvSpPr>
        <p:spPr>
          <a:xfrm>
            <a:off x="896112" y="39876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本次实验的猜想是：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7" name="QB_5_AN.43_1#af639f4c5.blank?vcp=1&amp;pid=13cb1a976&amp;color=0,0,0&amp;vpa=18&amp;vtp=1&amp;bbb=1"/>
          <p:cNvSpPr/>
          <p:nvPr/>
        </p:nvSpPr>
        <p:spPr>
          <a:xfrm>
            <a:off x="3960780" y="3938111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加了水的气球可能烧不破</a:t>
            </a:r>
            <a:endParaRPr lang="en-US" altLang="zh-CN" sz="2400" dirty="0"/>
          </a:p>
        </p:txBody>
      </p:sp>
      <p:sp>
        <p:nvSpPr>
          <p:cNvPr id="8" name="QC_5_BD.44_1#b421d0830?vcp=1&amp;vopoq=1&amp;pid=13cb1a976&amp;color=0,0,0&amp;vtp=1&amp;bbb=1"/>
          <p:cNvSpPr/>
          <p:nvPr/>
        </p:nvSpPr>
        <p:spPr>
          <a:xfrm>
            <a:off x="896112" y="45223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4.实验过程中，在气球口装好漏斗后，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需要往里面倒(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9" name="QC_5_AN.45_1#b421d0830.bracket?vcp=1&amp;vopoq=1&amp;pid=13cb1a976&amp;color=0,0,0&amp;vpa=19&amp;vtp=1"/>
          <p:cNvSpPr/>
          <p:nvPr/>
        </p:nvSpPr>
        <p:spPr>
          <a:xfrm>
            <a:off x="8227981" y="451088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C_5_BD.44_2#b421d0830.choices?vcp=1&amp;vopoq=1&amp;pid=13cb1a976&amp;color=0,0,0&amp;vtp=1&amp;bbb=1"/>
          <p:cNvSpPr/>
          <p:nvPr/>
        </p:nvSpPr>
        <p:spPr>
          <a:xfrm>
            <a:off x="896112" y="50569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10毫升清水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10毫升牛奶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100毫升清水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.100毫升热水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6_1#2f9d55a96?vcp=1&amp;pid=13cb1a976&amp;color=0,0,0&amp;vtp=1&amp;bt=1&amp;bbb=1&amp;hb=1"/>
          <p:cNvSpPr/>
          <p:nvPr/>
        </p:nvSpPr>
        <p:spPr>
          <a:xfrm>
            <a:off x="896112" y="153238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5.结合实验报告内容，判断下列说法是否正确，对的画“√”，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错的画“×”。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T_6_BD.47_1#629259364?vcp=1&amp;pid=2f9d55a96&amp;color=0,0,0&amp;vtp=1&amp;bbb=1"/>
          <p:cNvSpPr/>
          <p:nvPr/>
        </p:nvSpPr>
        <p:spPr>
          <a:xfrm>
            <a:off x="896112" y="26294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（1）将气球放在蜡烛下方燃烧，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确保气球中装的水位于蜡烛下方。(   )</a:t>
            </a:r>
            <a:endParaRPr lang="en-US" altLang="zh-CN" sz="2400" dirty="0"/>
          </a:p>
        </p:txBody>
      </p:sp>
      <p:sp>
        <p:nvSpPr>
          <p:cNvPr id="4" name="QT_6_AN.48_1#629259364.bracket?vcp=1&amp;pid=2f9d55a96&amp;color=0,0,0&amp;vpa=20&amp;vtp=1"/>
          <p:cNvSpPr/>
          <p:nvPr/>
        </p:nvSpPr>
        <p:spPr>
          <a:xfrm>
            <a:off x="9980581" y="261804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5" name="QT_6_BD.49_1#b28901daf?vcp=1&amp;pid=2f9d55a96&amp;color=0,0,0&amp;vtp=1&amp;bbb=1"/>
          <p:cNvSpPr/>
          <p:nvPr/>
        </p:nvSpPr>
        <p:spPr>
          <a:xfrm>
            <a:off x="896112" y="31641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（2）气球中的水能够吸收大量的热量，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所以气球不会被烧破。(   )</a:t>
            </a:r>
            <a:endParaRPr lang="en-US" altLang="zh-CN" sz="2400" dirty="0"/>
          </a:p>
        </p:txBody>
      </p:sp>
      <p:sp>
        <p:nvSpPr>
          <p:cNvPr id="6" name="QT_6_AN.50_1#b28901daf.bracket?vcp=1&amp;pid=2f9d55a96&amp;color=0,0,0&amp;vpa=21&amp;vtp=1"/>
          <p:cNvSpPr/>
          <p:nvPr/>
        </p:nvSpPr>
        <p:spPr>
          <a:xfrm>
            <a:off x="9370981" y="315271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7" name="QB_5_BD.51_1#a7a2a36f3?sp=1&amp;vcp=1&amp;pid=13cb1a976&amp;color=0,0,0&amp;vtp=1&amp;bbb=1&amp;hb=1"/>
          <p:cNvSpPr/>
          <p:nvPr/>
        </p:nvSpPr>
        <p:spPr>
          <a:xfrm>
            <a:off x="896112" y="370547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6.仔细阅读实验过程，将下面的流程图补充完整。 （5分）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装漏斗→(        )→(          )→(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→扎口子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→(        )→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→观现象</a:t>
            </a:r>
            <a:endParaRPr lang="en-US" altLang="zh-CN" sz="2400" dirty="0"/>
          </a:p>
        </p:txBody>
      </p:sp>
      <p:sp>
        <p:nvSpPr>
          <p:cNvPr id="8" name="QB_5_AN.52_1#a7a2a36f3.bracket?vcp=1&amp;pid=13cb1a976&amp;color=0,0,0&amp;vpa=22&amp;vtp=1&amp;bbb=1"/>
          <p:cNvSpPr/>
          <p:nvPr/>
        </p:nvSpPr>
        <p:spPr>
          <a:xfrm>
            <a:off x="2284381" y="427443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倒清水</a:t>
            </a:r>
            <a:endParaRPr lang="en-US" altLang="zh-CN" sz="2400" dirty="0"/>
          </a:p>
        </p:txBody>
      </p:sp>
      <p:sp>
        <p:nvSpPr>
          <p:cNvPr id="9" name="QB_5_AN.53_1#a7a2a36f3.bracket?vcp=1&amp;pid=13cb1a976&amp;color=0,0,0&amp;vpa=23&amp;vtp=1&amp;bbb=1"/>
          <p:cNvSpPr/>
          <p:nvPr/>
        </p:nvSpPr>
        <p:spPr>
          <a:xfrm>
            <a:off x="4113180" y="427443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取下漏斗</a:t>
            </a:r>
            <a:endParaRPr lang="en-US" altLang="zh-CN" sz="2400" dirty="0"/>
          </a:p>
        </p:txBody>
      </p:sp>
      <p:sp>
        <p:nvSpPr>
          <p:cNvPr id="10" name="QB_5_AN.54_1#a7a2a36f3.bracket?vcp=1&amp;pid=13cb1a976&amp;color=0,0,0&amp;vpa=24&amp;vtp=1&amp;bbb=1"/>
          <p:cNvSpPr/>
          <p:nvPr/>
        </p:nvSpPr>
        <p:spPr>
          <a:xfrm>
            <a:off x="6246780" y="427443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吹气球</a:t>
            </a:r>
            <a:endParaRPr lang="en-US" altLang="zh-CN" sz="2400" dirty="0"/>
          </a:p>
        </p:txBody>
      </p:sp>
      <p:sp>
        <p:nvSpPr>
          <p:cNvPr id="11" name="QB_5_AN.55_1#a7a2a36f3.bracket?vcp=1&amp;pid=13cb1a976&amp;color=0,0,0&amp;vpa=25&amp;vtp=1&amp;bbb=1"/>
          <p:cNvSpPr/>
          <p:nvPr/>
        </p:nvSpPr>
        <p:spPr>
          <a:xfrm>
            <a:off x="9294781" y="427443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点蜡烛</a:t>
            </a:r>
            <a:endParaRPr lang="en-US" altLang="zh-CN" sz="2400" dirty="0"/>
          </a:p>
        </p:txBody>
      </p:sp>
      <p:sp>
        <p:nvSpPr>
          <p:cNvPr id="12" name="QB_5_AN.56_1#a7a2a36f3.bracket?vcp=1&amp;pid=13cb1a976&amp;color=0,0,0&amp;vpa=26&amp;vtp=1&amp;bbb=1"/>
          <p:cNvSpPr/>
          <p:nvPr/>
        </p:nvSpPr>
        <p:spPr>
          <a:xfrm>
            <a:off x="1065180" y="481164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烧气球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2cedf87e?sp=1&amp;vcp=1&amp;pid=9c4f8222a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第五站：昆虫基地</a:t>
            </a:r>
            <a:endParaRPr lang="en-US" altLang="zh-CN" sz="3000" dirty="0"/>
          </a:p>
        </p:txBody>
      </p:sp>
      <p:sp>
        <p:nvSpPr>
          <p:cNvPr id="3" name="C_3_BD#5879f464f?vcp=1&amp;pid=92cedf87e&amp;color=0,0,0&amp;vtp=1&amp;bbb=1&amp;hb=1"/>
          <p:cNvSpPr/>
          <p:nvPr/>
        </p:nvSpPr>
        <p:spPr>
          <a:xfrm>
            <a:off x="896112" y="1416807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五、小小科学家们来到了昆虫基地，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在这里学到了关于昆虫的知识，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快来一起答题吧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。（14分）</a:t>
            </a:r>
            <a:endParaRPr lang="en-US" altLang="zh-CN" sz="2800" dirty="0"/>
          </a:p>
        </p:txBody>
      </p:sp>
      <p:sp>
        <p:nvSpPr>
          <p:cNvPr id="4" name="QM_4_BD.57_1#8f1417a5f?vcp=1&amp;pid=5879f464f&amp;color=0,0,0&amp;vtp=1&amp;bbb=1&amp;hb=1"/>
          <p:cNvSpPr/>
          <p:nvPr/>
        </p:nvSpPr>
        <p:spPr>
          <a:xfrm>
            <a:off x="896112" y="2260410"/>
            <a:ext cx="10387584" cy="37416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昆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虫</a:t>
            </a:r>
            <a:endParaRPr lang="en-US" altLang="zh-CN" sz="2400" dirty="0"/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昆虫各种各样。有的昆虫会飞，有的昆虫会爬，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有的昆虫会跳。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有的昆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虫小得只有芝麻那么大</a:t>
            </a:r>
            <a:r>
              <a:rPr lang="en-US" altLang="zh-CN" sz="24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有的昆虫却大得如同老鼠。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昆虫中有胖的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也有瘦的；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有长的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，也有短的。</a:t>
            </a:r>
            <a:endParaRPr lang="en-US" altLang="zh-CN" sz="2400" dirty="0"/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但是，所有成年的昆虫都有相像的地方。它们都有六条腿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。所有昆虫的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身子由三部分组成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：有一对触角的头部，长着腿的胸部（如果有翅膀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，通常也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长在这个部位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），还有腹部。在成长的过程中，所有的昆虫都会不断蜕皮。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7_2#8f1417a5f?vcp=1&amp;pid=5879f464f&amp;color=0,0,0&amp;vtp=1&amp;bt=1&amp;bbb=1&amp;hb=1"/>
          <p:cNvSpPr/>
          <p:nvPr/>
        </p:nvSpPr>
        <p:spPr>
          <a:xfrm>
            <a:off x="896112" y="1251458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③昆虫有各种不同的习惯。蜜蜂会采蜜，蚊子会叮人，萤火虫会发光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螂会往背后看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，蝴蝶会在秋季时往南飞，蚂蚁会绕圈行走，苍蝇会脸朝上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子贴着天花板爬行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毛毛虫看上去不像昆虫，但当它变成蝴蝶后就是地地道道的昆虫了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蚓不是昆虫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，因为它没有腿。蜈蚣的腿太多了，也不是昆虫。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现在，你知道什么是昆虫了吧！</a:t>
            </a:r>
            <a:endParaRPr lang="en-US" altLang="zh-CN" sz="2400" dirty="0"/>
          </a:p>
        </p:txBody>
      </p:sp>
      <p:sp>
        <p:nvSpPr>
          <p:cNvPr id="3" name="QB_5_BD.58_1#a63a9a2e4?vcp=1&amp;pid=8f1417a5f&amp;color=0,0,0&amp;vtp=1&amp;bbb=1&amp;hb=1"/>
          <p:cNvSpPr/>
          <p:nvPr/>
        </p:nvSpPr>
        <p:spPr>
          <a:xfrm>
            <a:off x="896112" y="454647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1.短文第①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自然段画“</a:t>
            </a:r>
            <a:r>
              <a:rPr lang="en-US" altLang="zh-CN" sz="2400" b="0" i="0" u="wavy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的句子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，写小的昆虫像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那么大，大的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昆虫像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那么大，形象地写出了昆虫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的特点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</p:txBody>
      </p:sp>
      <p:sp>
        <p:nvSpPr>
          <p:cNvPr id="4" name="QB_5_AN.59_1#a63a9a2e4.blank?vcp=1&amp;pid=8f1417a5f&amp;color=0,0,0&amp;vpa=27&amp;vtp=1&amp;bbb=1"/>
          <p:cNvSpPr/>
          <p:nvPr/>
        </p:nvSpPr>
        <p:spPr>
          <a:xfrm>
            <a:off x="8532781" y="451853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芝麻</a:t>
            </a:r>
            <a:endParaRPr lang="en-US" altLang="zh-CN" sz="2400" dirty="0"/>
          </a:p>
        </p:txBody>
      </p:sp>
      <p:sp>
        <p:nvSpPr>
          <p:cNvPr id="5" name="QB_5_AN.60_1#a63a9a2e4.blank?vcp=1&amp;pid=8f1417a5f&amp;color=0,0,0&amp;vpa=28&amp;vtp=1&amp;bbb=1"/>
          <p:cNvSpPr/>
          <p:nvPr/>
        </p:nvSpPr>
        <p:spPr>
          <a:xfrm>
            <a:off x="1827181" y="505574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老鼠</a:t>
            </a:r>
            <a:endParaRPr lang="en-US" altLang="zh-CN" sz="2400" dirty="0"/>
          </a:p>
        </p:txBody>
      </p:sp>
      <p:sp>
        <p:nvSpPr>
          <p:cNvPr id="6" name="QB_5_AN.61_1#a63a9a2e4.blank?vcp=1&amp;pid=8f1417a5f&amp;color=0,0,0&amp;vpa=29&amp;vtp=1&amp;bbb=1"/>
          <p:cNvSpPr/>
          <p:nvPr/>
        </p:nvSpPr>
        <p:spPr>
          <a:xfrm>
            <a:off x="6399181" y="505574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大小不一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90fcad3e0?vcp=1&amp;pid=8f1417a5f&amp;color=0,0,0&amp;vtp=1&amp;bt=1&amp;bbb=1&amp;hb=1"/>
          <p:cNvSpPr/>
          <p:nvPr/>
        </p:nvSpPr>
        <p:spPr>
          <a:xfrm>
            <a:off x="896112" y="127736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2.短文第④自然段中的“地地道道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，用在文中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是为了强调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3" name="QB_5_AN.63_1#90fcad3e0.blank?vcp=1&amp;pid=8f1417a5f&amp;color=0,0,0&amp;vpa=30&amp;vtp=1&amp;bbb=1"/>
          <p:cNvSpPr/>
          <p:nvPr/>
        </p:nvSpPr>
        <p:spPr>
          <a:xfrm>
            <a:off x="7008781" y="1249426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真正的，够标准的</a:t>
            </a:r>
            <a:endParaRPr lang="en-US" altLang="zh-CN" sz="2400" dirty="0"/>
          </a:p>
        </p:txBody>
      </p:sp>
      <p:sp>
        <p:nvSpPr>
          <p:cNvPr id="4" name="QB_5_AN.64_1#90fcad3e0.blank?vcp=1&amp;pid=8f1417a5f&amp;color=0,0,0&amp;vpa=31&amp;vtp=1&amp;bbb=1"/>
          <p:cNvSpPr/>
          <p:nvPr/>
        </p:nvSpPr>
        <p:spPr>
          <a:xfrm>
            <a:off x="2436781" y="1786636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变成蝴蝶后的毛毛虫是昆虫</a:t>
            </a:r>
            <a:endParaRPr lang="en-US" altLang="zh-CN" sz="2400" dirty="0"/>
          </a:p>
        </p:txBody>
      </p:sp>
      <p:sp>
        <p:nvSpPr>
          <p:cNvPr id="5" name="QB_5_AS.65_1#90fcad3e0?vcp=1&amp;pid=8f1417a5f&amp;color=0,0,0&amp;vtp=1&amp;bbb=1&amp;hb=1"/>
          <p:cNvSpPr/>
          <p:nvPr/>
        </p:nvSpPr>
        <p:spPr>
          <a:xfrm>
            <a:off x="896112" y="238569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本题考查对句子的理解。读句子，根据句中“芝麻那么大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”“大得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如同老鼠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”填空，并体会昆虫大小不一的特点。</a:t>
            </a:r>
            <a:endParaRPr lang="en-US" altLang="zh-CN" sz="2400" dirty="0"/>
          </a:p>
        </p:txBody>
      </p:sp>
      <p:sp>
        <p:nvSpPr>
          <p:cNvPr id="6" name="QC_5_BD.66_1#368e06575?vcp=1&amp;vopoq=1&amp;pid=8f1417a5f&amp;color=0,0,0&amp;vtp=1&amp;bbb=1"/>
          <p:cNvSpPr/>
          <p:nvPr/>
        </p:nvSpPr>
        <p:spPr>
          <a:xfrm>
            <a:off x="896112" y="348265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3.根据短文内容可知，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以下不属于昆虫的是(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7" name="QC_5_AN.67_1#368e06575.bracket?vcp=1&amp;vopoq=1&amp;pid=8f1417a5f&amp;color=0,0,0&amp;vpa=32&amp;vtp=1"/>
          <p:cNvSpPr/>
          <p:nvPr/>
        </p:nvSpPr>
        <p:spPr>
          <a:xfrm>
            <a:off x="7008781" y="347122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5_BD.66_2#368e06575.choices?vcp=1&amp;vopoq=1&amp;pid=8f1417a5f&amp;color=0,0,0&amp;vtp=1&amp;bbb=1"/>
          <p:cNvSpPr/>
          <p:nvPr/>
        </p:nvSpPr>
        <p:spPr>
          <a:xfrm>
            <a:off x="896112" y="40173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581021" algn="l"/>
                <a:tab pos="5149342" algn="l"/>
                <a:tab pos="80224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.蚊子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B.螳螂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C.毛毛虫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.蜈蚣</a:t>
            </a:r>
            <a:endParaRPr lang="en-US" altLang="zh-CN" sz="2400" dirty="0"/>
          </a:p>
        </p:txBody>
      </p:sp>
      <p:sp>
        <p:nvSpPr>
          <p:cNvPr id="9" name="QC_5_AS.68_1#368e06575?vcp=1&amp;vopoq=1&amp;pid=8f1417a5f&amp;color=0,0,0&amp;vtp=1&amp;bbb=1&amp;hb=1"/>
          <p:cNvSpPr/>
          <p:nvPr/>
        </p:nvSpPr>
        <p:spPr>
          <a:xfrm>
            <a:off x="896112" y="45586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本题考查提取信息的能力。根据第④自然段中的“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蜈蚣的腿太多了，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也不是昆虫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”可知，选D。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9_1#06f46d8a1?vcp=1&amp;pid=8f1417a5f&amp;color=0,0,0&amp;vtp=1&amp;bt=1&amp;bbb=1&amp;hb=1"/>
          <p:cNvSpPr/>
          <p:nvPr/>
        </p:nvSpPr>
        <p:spPr>
          <a:xfrm>
            <a:off x="896112" y="14132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借助文中的关键语句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想想短文是从哪几个方面介绍昆虫的，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填一填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3" name="QB_5_BD.69_1#06f46d8a1?vcp=1&amp;pid=8f1417a5f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500124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5_BD.69_2#06f46d8a1?vcp=1&amp;pid=8f1417a5f&amp;color=0,0,0&amp;tib=255,255,255&amp;vip=33#3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95144" y="2581402"/>
            <a:ext cx="7589520" cy="286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70_1#06f46d8a1.blank?vcp=1&amp;pid=8f1417a5f&amp;color=0,0,0&amp;vpa=33&amp;vtp=1"/>
          <p:cNvSpPr/>
          <p:nvPr/>
        </p:nvSpPr>
        <p:spPr>
          <a:xfrm>
            <a:off x="4370832" y="3285490"/>
            <a:ext cx="3447288" cy="3931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l" latinLnBrk="1">
              <a:lnSpc>
                <a:spcPts val="2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所有成年的昆虫都有相像的地方。</a:t>
            </a:r>
            <a:endParaRPr lang="en-US" altLang="zh-CN" sz="2400" dirty="0"/>
          </a:p>
        </p:txBody>
      </p:sp>
      <p:sp>
        <p:nvSpPr>
          <p:cNvPr id="6" name="QB_5_AN.71_1#06f46d8a1.blank?vcp=1&amp;pid=8f1417a5f&amp;color=0,0,0&amp;vpa=34&amp;vtp=1"/>
          <p:cNvSpPr/>
          <p:nvPr/>
        </p:nvSpPr>
        <p:spPr>
          <a:xfrm>
            <a:off x="4343400" y="4117594"/>
            <a:ext cx="3511296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昆虫有各种不同的习惯。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32994909?sp=1&amp;vcp=1&amp;pid=9c4f8222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第六站：探险交流大会</a:t>
            </a:r>
            <a:endParaRPr lang="en-US" altLang="zh-CN" sz="3000" dirty="0"/>
          </a:p>
        </p:txBody>
      </p:sp>
      <p:sp>
        <p:nvSpPr>
          <p:cNvPr id="3" name="C_3_BD#e88534565?vcp=1&amp;pid=932994909&amp;color=0,0,0&amp;vtp=1&amp;bbb=1&amp;hb=1"/>
          <p:cNvSpPr/>
          <p:nvPr/>
        </p:nvSpPr>
        <p:spPr>
          <a:xfrm>
            <a:off x="896112" y="1416807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六、本次探险活动圆满完成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，请你把探险中发现的事情和同学们分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享一下吧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。（30分）</a:t>
            </a:r>
            <a:endParaRPr lang="en-US" altLang="zh-CN" sz="2800" dirty="0"/>
          </a:p>
        </p:txBody>
      </p:sp>
      <p:sp>
        <p:nvSpPr>
          <p:cNvPr id="4" name="QO_4_BD.72_1#6dad518b8?vcp=1&amp;pid=e88534565&amp;color=0,0,0&amp;vtp=1&amp;bbb=1&amp;hb=1"/>
          <p:cNvSpPr/>
          <p:nvPr/>
        </p:nvSpPr>
        <p:spPr>
          <a:xfrm>
            <a:off x="896112" y="2260410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题目：我发现了____的秘密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大自然中有太多的事物等着我们来观察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有太多的秘密等着我们来发现。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请你选择自己在大自然中观察到的一种事物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，把你的发现和同学们分享一下吧。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：①题目自拟；②用词准确，不少于300字。（请另附作文纸）</a:t>
            </a:r>
            <a:endParaRPr lang="en-US" altLang="zh-CN" sz="2400" dirty="0"/>
          </a:p>
        </p:txBody>
      </p:sp>
      <p:sp>
        <p:nvSpPr>
          <p:cNvPr id="5" name="QO_4_AN.73_1#6dad518b8?vcp=1&amp;pid=e88534565&amp;color=0,0,0&amp;vtp=1&amp;bbb=1"/>
          <p:cNvSpPr/>
          <p:nvPr/>
        </p:nvSpPr>
        <p:spPr>
          <a:xfrm>
            <a:off x="896112" y="444995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9c4f8222a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第四单元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2883053e6?vcp=1&amp;pid=9c4f8222a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2883053e6?vcp=1&amp;pid=9c4f8222a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神奇的大自然中充满秘密，请用你善于观察的眼睛，变身“小小科学家”，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开启自然探险之旅！</a:t>
            </a:r>
            <a:endParaRPr lang="en-US" altLang="zh-CN" sz="100" dirty="0"/>
          </a:p>
        </p:txBody>
      </p:sp>
      <p:pic>
        <p:nvPicPr>
          <p:cNvPr id="4" name="P_2_BD#2883053e6?vcp=1&amp;pid=9c4f8222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b88d9be2?sp=1&amp;vcp=1&amp;pid=9c4f8222a&amp;color=0,0,0&amp;vtp=1&amp;bt=1&amp;bbb=1"/>
          <p:cNvSpPr/>
          <p:nvPr/>
        </p:nvSpPr>
        <p:spPr>
          <a:xfrm>
            <a:off x="896112" y="410037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第一站：森林入口</a:t>
            </a:r>
            <a:endParaRPr lang="en-US" altLang="zh-CN" sz="3000" dirty="0"/>
          </a:p>
        </p:txBody>
      </p:sp>
      <p:sp>
        <p:nvSpPr>
          <p:cNvPr id="3" name="C_3_BD#b87c3fc8e?vcp=1&amp;pid=eb88d9be2&amp;color=0,0,0&amp;vtp=1&amp;bbb=1&amp;hb=1"/>
          <p:cNvSpPr/>
          <p:nvPr/>
        </p:nvSpPr>
        <p:spPr>
          <a:xfrm>
            <a:off x="896112" y="882607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一、请帮助小小科学家们把在森林入口看到的景象记录下来吧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（12分）</a:t>
            </a:r>
            <a:endParaRPr lang="en-US" altLang="zh-CN" sz="2800" dirty="0"/>
          </a:p>
        </p:txBody>
      </p:sp>
      <p:sp>
        <p:nvSpPr>
          <p:cNvPr id="4" name="QM_4_BD.1_1#0bf8d95b7?vcp=1&amp;pid=b87c3fc8e&amp;color=0,0,0&amp;vtp=1&amp;bbb=1&amp;hb=1"/>
          <p:cNvSpPr/>
          <p:nvPr/>
        </p:nvSpPr>
        <p:spPr>
          <a:xfrm>
            <a:off x="896112" y="1610706"/>
            <a:ext cx="10387584" cy="37416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在一个晴朗的早晨，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小小科学家们来到森林入口。燥（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）热的阳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光洒下来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,大家看到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fēnɡ（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）在忙碌地采蜜，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kūn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chónɡ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）在树梢（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qi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o）和树叶间穿梭。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ku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ɡuò（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一条小溪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，看到一座刚xiū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）好的小木屋，旁边还生长着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fēn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）的争奇斗艳的野花。尽管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mò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shēnɡ（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），但大家都对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这片森林充满了好奇和向往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。在老师的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tí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xǐnɡ（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）下，大家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ch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）自己的背包，继续进行森林探险之旅。</a:t>
            </a:r>
            <a:endParaRPr lang="en-US" altLang="zh-CN" sz="2400" dirty="0"/>
          </a:p>
        </p:txBody>
      </p:sp>
      <p:sp>
        <p:nvSpPr>
          <p:cNvPr id="7" name="QM_4_BD.1_1#0bf8d95b7?vcp=1&amp;pid=b87c3fc8e&amp;color=0,0,0&amp;vtp=1&amp;bbb=1&amp;hb=1&amp;zzd= 1">
            <a:extLst>
              <a:ext uri="{FF2B5EF4-FFF2-40B4-BE49-F238E27FC236}">
                <a16:creationId xmlns:a16="http://schemas.microsoft.com/office/drawing/2014/main" id="{A42E9C4C-F54A-8A65-814E-C94BF90C197B}"/>
              </a:ext>
            </a:extLst>
          </p:cNvPr>
          <p:cNvSpPr/>
          <p:nvPr/>
        </p:nvSpPr>
        <p:spPr>
          <a:xfrm>
            <a:off x="8344694" y="216950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4_BD.1_1#0bf8d95b7?vcp=1&amp;pid=b87c3fc8e&amp;color=0,0,0&amp;vtp=1&amp;bbb=1&amp;hb=1&amp;zzd= 3">
            <a:extLst>
              <a:ext uri="{FF2B5EF4-FFF2-40B4-BE49-F238E27FC236}">
                <a16:creationId xmlns:a16="http://schemas.microsoft.com/office/drawing/2014/main" id="{7BF91E39-FE12-57B1-F0C7-9BD0601BEF3C}"/>
              </a:ext>
            </a:extLst>
          </p:cNvPr>
          <p:cNvSpPr/>
          <p:nvPr/>
        </p:nvSpPr>
        <p:spPr>
          <a:xfrm>
            <a:off x="3772694" y="326170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O_5_BD.2_1#63ebee75b?vcp=1&amp;pid=0bf8d95b7&amp;color=0,0,0&amp;vtp=1&amp;bbb=1">
            <a:extLst>
              <a:ext uri="{FF2B5EF4-FFF2-40B4-BE49-F238E27FC236}">
                <a16:creationId xmlns:a16="http://schemas.microsoft.com/office/drawing/2014/main" id="{2620195E-E5E8-5750-6DAD-71B018AA4EFC}"/>
              </a:ext>
            </a:extLst>
          </p:cNvPr>
          <p:cNvSpPr/>
          <p:nvPr/>
        </p:nvSpPr>
        <p:spPr>
          <a:xfrm>
            <a:off x="908304" y="535238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1.用“____”画出加点字的正确读音。（2分）</a:t>
            </a:r>
            <a:endParaRPr lang="en-US" altLang="zh-CN" sz="2400" dirty="0"/>
          </a:p>
        </p:txBody>
      </p:sp>
      <p:sp>
        <p:nvSpPr>
          <p:cNvPr id="6" name="QO_5_AN.3_1#63ebee75b?vcp=1&amp;pid=0bf8d95b7&amp;color=0,0,0&amp;vtp=1&amp;bbb=1">
            <a:extLst>
              <a:ext uri="{FF2B5EF4-FFF2-40B4-BE49-F238E27FC236}">
                <a16:creationId xmlns:a16="http://schemas.microsoft.com/office/drawing/2014/main" id="{6E00ACFF-5828-AF33-178E-5FB3CAF5A2CC}"/>
              </a:ext>
            </a:extLst>
          </p:cNvPr>
          <p:cNvSpPr/>
          <p:nvPr/>
        </p:nvSpPr>
        <p:spPr>
          <a:xfrm>
            <a:off x="9330408" y="1832446"/>
            <a:ext cx="255679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</a:t>
            </a:r>
            <a:endParaRPr lang="en-US" altLang="zh-CN" sz="2400" dirty="0"/>
          </a:p>
        </p:txBody>
      </p:sp>
      <p:sp>
        <p:nvSpPr>
          <p:cNvPr id="9" name="QO_5_AN.3_1#63ebee75b?vcp=1&amp;pid=0bf8d95b7&amp;color=0,0,0&amp;vtp=1&amp;bbb=1">
            <a:extLst>
              <a:ext uri="{FF2B5EF4-FFF2-40B4-BE49-F238E27FC236}">
                <a16:creationId xmlns:a16="http://schemas.microsoft.com/office/drawing/2014/main" id="{2E13F90D-0E3B-BDF3-C717-F5E00BE7F3C3}"/>
              </a:ext>
            </a:extLst>
          </p:cNvPr>
          <p:cNvSpPr/>
          <p:nvPr/>
        </p:nvSpPr>
        <p:spPr>
          <a:xfrm>
            <a:off x="4227414" y="2865749"/>
            <a:ext cx="255679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</a:t>
            </a:r>
            <a:endParaRPr lang="en-US" altLang="zh-CN" sz="2400" dirty="0"/>
          </a:p>
        </p:txBody>
      </p:sp>
      <p:sp>
        <p:nvSpPr>
          <p:cNvPr id="10" name="QO_5_BD.4_1#e169ed61a?vcp=1&amp;pid=0bf8d95b7&amp;color=0,0,0&amp;vtp=1&amp;bt=1&amp;bbb=1"/>
          <p:cNvSpPr/>
          <p:nvPr/>
        </p:nvSpPr>
        <p:spPr>
          <a:xfrm>
            <a:off x="908304" y="580158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2.根据拼音依次写词语。（8分）</a:t>
            </a:r>
            <a:endParaRPr lang="en-US" altLang="zh-CN" sz="2400" dirty="0"/>
          </a:p>
        </p:txBody>
      </p:sp>
      <p:sp>
        <p:nvSpPr>
          <p:cNvPr id="11" name="QO_5_AN.5_1#e169ed61a?vcp=1&amp;pid=0bf8d95b7&amp;color=0,0,0&amp;vtp=1&amp;bbb=1"/>
          <p:cNvSpPr/>
          <p:nvPr/>
        </p:nvSpPr>
        <p:spPr>
          <a:xfrm>
            <a:off x="4960539" y="2150548"/>
            <a:ext cx="14113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蜜蜂</a:t>
            </a:r>
            <a:endParaRPr lang="en-US" altLang="zh-CN" sz="2400" dirty="0"/>
          </a:p>
        </p:txBody>
      </p:sp>
      <p:sp>
        <p:nvSpPr>
          <p:cNvPr id="12" name="QO_5_AN.5_1#e169ed61a?vcp=1&amp;pid=0bf8d95b7&amp;color=0,0,0&amp;vtp=1&amp;bbb=1">
            <a:extLst>
              <a:ext uri="{FF2B5EF4-FFF2-40B4-BE49-F238E27FC236}">
                <a16:creationId xmlns:a16="http://schemas.microsoft.com/office/drawing/2014/main" id="{7E28F4C7-DC15-C442-8796-72AE37A183DA}"/>
              </a:ext>
            </a:extLst>
          </p:cNvPr>
          <p:cNvSpPr/>
          <p:nvPr/>
        </p:nvSpPr>
        <p:spPr>
          <a:xfrm>
            <a:off x="1601323" y="2682511"/>
            <a:ext cx="14113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昆虫</a:t>
            </a:r>
            <a:endParaRPr lang="en-US" altLang="zh-CN" sz="2400" dirty="0"/>
          </a:p>
        </p:txBody>
      </p:sp>
      <p:sp>
        <p:nvSpPr>
          <p:cNvPr id="13" name="QO_5_AN.5_1#e169ed61a?vcp=1&amp;pid=0bf8d95b7&amp;color=0,0,0&amp;vtp=1&amp;bbb=1">
            <a:extLst>
              <a:ext uri="{FF2B5EF4-FFF2-40B4-BE49-F238E27FC236}">
                <a16:creationId xmlns:a16="http://schemas.microsoft.com/office/drawing/2014/main" id="{E516E1AA-7DE1-2E10-E3B5-722140146033}"/>
              </a:ext>
            </a:extLst>
          </p:cNvPr>
          <p:cNvSpPr/>
          <p:nvPr/>
        </p:nvSpPr>
        <p:spPr>
          <a:xfrm>
            <a:off x="9705794" y="2701256"/>
            <a:ext cx="14113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跨过</a:t>
            </a:r>
            <a:endParaRPr lang="en-US" altLang="zh-CN" sz="2400" dirty="0"/>
          </a:p>
        </p:txBody>
      </p:sp>
      <p:sp>
        <p:nvSpPr>
          <p:cNvPr id="14" name="QO_5_AN.5_1#e169ed61a?vcp=1&amp;pid=0bf8d95b7&amp;color=0,0,0&amp;vtp=1&amp;bbb=1">
            <a:extLst>
              <a:ext uri="{FF2B5EF4-FFF2-40B4-BE49-F238E27FC236}">
                <a16:creationId xmlns:a16="http://schemas.microsoft.com/office/drawing/2014/main" id="{CFAD9898-CD2A-F75B-BB46-4521BC9AE303}"/>
              </a:ext>
            </a:extLst>
          </p:cNvPr>
          <p:cNvSpPr/>
          <p:nvPr/>
        </p:nvSpPr>
        <p:spPr>
          <a:xfrm>
            <a:off x="5505809" y="3261706"/>
            <a:ext cx="14113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修建</a:t>
            </a:r>
            <a:endParaRPr lang="en-US" altLang="zh-CN" sz="2400" dirty="0"/>
          </a:p>
        </p:txBody>
      </p:sp>
      <p:sp>
        <p:nvSpPr>
          <p:cNvPr id="15" name="QO_5_AN.5_1#e169ed61a?vcp=1&amp;pid=0bf8d95b7&amp;color=0,0,0&amp;vtp=1&amp;bbb=1">
            <a:extLst>
              <a:ext uri="{FF2B5EF4-FFF2-40B4-BE49-F238E27FC236}">
                <a16:creationId xmlns:a16="http://schemas.microsoft.com/office/drawing/2014/main" id="{3E3B09F9-3BF7-1A95-FF51-7F13A3910C89}"/>
              </a:ext>
            </a:extLst>
          </p:cNvPr>
          <p:cNvSpPr/>
          <p:nvPr/>
        </p:nvSpPr>
        <p:spPr>
          <a:xfrm>
            <a:off x="1967082" y="3789518"/>
            <a:ext cx="14113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芬芳</a:t>
            </a:r>
            <a:endParaRPr lang="en-US" altLang="zh-CN" sz="2400" dirty="0"/>
          </a:p>
        </p:txBody>
      </p:sp>
      <p:sp>
        <p:nvSpPr>
          <p:cNvPr id="16" name="QO_5_AN.5_1#e169ed61a?vcp=1&amp;pid=0bf8d95b7&amp;color=0,0,0&amp;vtp=1&amp;bbb=1">
            <a:extLst>
              <a:ext uri="{FF2B5EF4-FFF2-40B4-BE49-F238E27FC236}">
                <a16:creationId xmlns:a16="http://schemas.microsoft.com/office/drawing/2014/main" id="{EFCED2A6-04A2-F004-58CE-88E3EDBB8D81}"/>
              </a:ext>
            </a:extLst>
          </p:cNvPr>
          <p:cNvSpPr/>
          <p:nvPr/>
        </p:nvSpPr>
        <p:spPr>
          <a:xfrm>
            <a:off x="8294410" y="3774711"/>
            <a:ext cx="14113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陌生</a:t>
            </a:r>
            <a:endParaRPr lang="en-US" altLang="zh-CN" sz="2400" dirty="0"/>
          </a:p>
        </p:txBody>
      </p:sp>
      <p:sp>
        <p:nvSpPr>
          <p:cNvPr id="17" name="QO_5_AN.5_1#e169ed61a?vcp=1&amp;pid=0bf8d95b7&amp;color=0,0,0&amp;vtp=1&amp;bbb=1">
            <a:extLst>
              <a:ext uri="{FF2B5EF4-FFF2-40B4-BE49-F238E27FC236}">
                <a16:creationId xmlns:a16="http://schemas.microsoft.com/office/drawing/2014/main" id="{70FD69CC-EC9E-00DD-F3F6-D299CFBD9829}"/>
              </a:ext>
            </a:extLst>
          </p:cNvPr>
          <p:cNvSpPr/>
          <p:nvPr/>
        </p:nvSpPr>
        <p:spPr>
          <a:xfrm>
            <a:off x="7463108" y="4364234"/>
            <a:ext cx="14113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提醒</a:t>
            </a:r>
            <a:endParaRPr lang="en-US" altLang="zh-CN" sz="2400" dirty="0"/>
          </a:p>
        </p:txBody>
      </p:sp>
      <p:sp>
        <p:nvSpPr>
          <p:cNvPr id="18" name="QO_5_AN.5_1#e169ed61a?vcp=1&amp;pid=0bf8d95b7&amp;color=0,0,0&amp;vtp=1&amp;bbb=1">
            <a:extLst>
              <a:ext uri="{FF2B5EF4-FFF2-40B4-BE49-F238E27FC236}">
                <a16:creationId xmlns:a16="http://schemas.microsoft.com/office/drawing/2014/main" id="{B6D24919-1136-EAB8-87B5-BDD2E4A2F921}"/>
              </a:ext>
            </a:extLst>
          </p:cNvPr>
          <p:cNvSpPr/>
          <p:nvPr/>
        </p:nvSpPr>
        <p:spPr>
          <a:xfrm>
            <a:off x="1379941" y="4870410"/>
            <a:ext cx="14113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检查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  <p:bldP spid="5" grpId="0" build="p" animBg="1"/>
      <p:bldP spid="6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B_5_BD.6_1#895fb3e3c?sp=1&amp;vcp=1&amp;pid=0bf8d95b7&amp;color=0,0,0&amp;vtp=1&amp;bbb=1&amp;hb=1"/>
          <p:cNvSpPr/>
          <p:nvPr/>
        </p:nvSpPr>
        <p:spPr>
          <a:xfrm>
            <a:off x="896112" y="288632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3.文段中，“争奇斗艳”的“斗”字，用音序查字法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，应先查大写字母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再查音节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这个字在“争奇斗艳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”中的意思是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在“战斗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”一词中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后两空填序号）（2分）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：①对打；②比赛胜负；③〈方〉拼合，凑近。</a:t>
            </a:r>
            <a:endParaRPr lang="en-US" altLang="zh-CN" sz="2400" dirty="0"/>
          </a:p>
        </p:txBody>
      </p:sp>
      <p:sp>
        <p:nvSpPr>
          <p:cNvPr id="5" name="QB_5_AN.7_1#895fb3e3c.blank?vcp=1&amp;pid=0bf8d95b7&amp;color=0,0,0&amp;vpa=1&amp;vtp=1"/>
          <p:cNvSpPr/>
          <p:nvPr/>
        </p:nvSpPr>
        <p:spPr>
          <a:xfrm>
            <a:off x="10361581" y="2858389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6" name="QB_5_AN.8_1#895fb3e3c.blank?vcp=1&amp;pid=0bf8d95b7&amp;color=0,0,0&amp;vpa=2&amp;vtp=1&amp;bbb=1"/>
          <p:cNvSpPr/>
          <p:nvPr/>
        </p:nvSpPr>
        <p:spPr>
          <a:xfrm>
            <a:off x="2131981" y="3417189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dou</a:t>
            </a:r>
            <a:endParaRPr lang="en-US" altLang="zh-CN" sz="2400" dirty="0"/>
          </a:p>
        </p:txBody>
      </p:sp>
      <p:sp>
        <p:nvSpPr>
          <p:cNvPr id="7" name="QB_5_AN.9_1#895fb3e3c.blank?vcp=1&amp;pid=0bf8d95b7&amp;color=0,0,0&amp;vpa=3&amp;vtp=1"/>
          <p:cNvSpPr/>
          <p:nvPr/>
        </p:nvSpPr>
        <p:spPr>
          <a:xfrm>
            <a:off x="7770781" y="341718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8" name="QB_5_AN.10_1#895fb3e3c.blank?vcp=1&amp;pid=0bf8d95b7&amp;color=0,0,0&amp;vpa=4&amp;vtp=1"/>
          <p:cNvSpPr/>
          <p:nvPr/>
        </p:nvSpPr>
        <p:spPr>
          <a:xfrm>
            <a:off x="2131981" y="397598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6bdddfe3?sp=1&amp;vcp=1&amp;pid=9c4f8222a&amp;color=0,0,0&amp;vtp=1&amp;bt=1&amp;bbb=1"/>
          <p:cNvSpPr/>
          <p:nvPr/>
        </p:nvSpPr>
        <p:spPr>
          <a:xfrm>
            <a:off x="871568" y="414368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第二站：神秘泉</a:t>
            </a:r>
            <a:endParaRPr lang="en-US" altLang="zh-CN" sz="3000" dirty="0"/>
          </a:p>
        </p:txBody>
      </p:sp>
      <p:sp>
        <p:nvSpPr>
          <p:cNvPr id="3" name="C_3_BD#c02f450dc?vcp=1&amp;pid=16bdddfe3&amp;color=0,0,0&amp;vtp=1&amp;bbb=1&amp;hb=1"/>
          <p:cNvSpPr/>
          <p:nvPr/>
        </p:nvSpPr>
        <p:spPr>
          <a:xfrm>
            <a:off x="883760" y="910113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二、小小科学家们来到了神秘泉，看到了美丽的泉水。请阅读文段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完成练习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。（10分）</a:t>
            </a:r>
            <a:endParaRPr lang="en-US" altLang="zh-CN" sz="2800" dirty="0"/>
          </a:p>
        </p:txBody>
      </p:sp>
      <p:pic>
        <p:nvPicPr>
          <p:cNvPr id="4" name="QM_4_BD.11_1#984331ad4?htil=1&amp;vcp=1&amp;pid=c02f450dc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2974" y="3595640"/>
            <a:ext cx="356294" cy="40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11_2#984331ad4?htil=1&amp;vcp=1&amp;pid=c02f450dc&amp;color=0,0,0&amp;vtp=1&amp;bbb=1&amp;hb=1&amp;hs=1"/>
          <p:cNvSpPr/>
          <p:nvPr/>
        </p:nvSpPr>
        <p:spPr>
          <a:xfrm>
            <a:off x="871568" y="1730538"/>
            <a:ext cx="8537448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/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森林的深处，有一眼清泉，叫“神秘泉”。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那晶亮的、饱满的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/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从泉底冒出来的水泡，最有趣了！</a:t>
            </a:r>
            <a:r>
              <a:rPr lang="en-US" altLang="zh-CN" sz="2400" b="0" i="0" u="sng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开始，水泡很小，摇晃着</a:t>
            </a:r>
            <a:endParaRPr lang="en-US" altLang="zh-CN" sz="2400" dirty="0"/>
          </a:p>
        </p:txBody>
      </p:sp>
      <p:sp>
        <p:nvSpPr>
          <p:cNvPr id="6" name="QM_4_BD.11_3#984331ad4?vcp=1&amp;pid=c02f450dc&amp;color=0,0,0&amp;vtp=1&amp;bbb=1&amp;hs=1"/>
          <p:cNvSpPr/>
          <p:nvPr/>
        </p:nvSpPr>
        <p:spPr>
          <a:xfrm>
            <a:off x="9193848" y="3527555"/>
            <a:ext cx="1074590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黄的光</a:t>
            </a:r>
            <a:endParaRPr lang="en-US" altLang="zh-CN" sz="2400" dirty="0"/>
          </a:p>
        </p:txBody>
      </p:sp>
      <p:sp>
        <p:nvSpPr>
          <p:cNvPr id="12" name="QM_4_BD.11_2#984331ad4?htil=1&amp;vcp=1&amp;pid=c02f450dc&amp;color=0,0,0&amp;vtp=1&amp;bbb=1&amp;hb=1&amp;hs=1">
            <a:extLst>
              <a:ext uri="{FF2B5EF4-FFF2-40B4-BE49-F238E27FC236}">
                <a16:creationId xmlns:a16="http://schemas.microsoft.com/office/drawing/2014/main" id="{FC5391A0-902F-B0E1-C2C7-17598FFFC5C5}"/>
              </a:ext>
            </a:extLst>
          </p:cNvPr>
          <p:cNvSpPr/>
          <p:nvPr/>
        </p:nvSpPr>
        <p:spPr>
          <a:xfrm>
            <a:off x="871568" y="2530146"/>
            <a:ext cx="10392018" cy="210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/>
            <a:r>
              <a:rPr lang="en-US" altLang="zh-CN" sz="2400" b="0" i="0" u="sng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越升越高，越来越大，最后在水面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）开了，在“（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）” </a:t>
            </a:r>
            <a:r>
              <a:rPr lang="en-US" altLang="zh-CN" sz="2400" b="0" i="0" u="sng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一笑</a:t>
            </a:r>
            <a:endParaRPr lang="en-US" altLang="zh-CN" sz="2400" b="0" i="0" u="sng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/>
            <a:r>
              <a:rPr lang="en-US" altLang="zh-CN" sz="2400" b="0" i="0" u="sng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中消失了！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有时候，透过密密的树叶，太阳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下一束束金光，照在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/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水面上，照在正升起来的水泡上，一直照到泉底青褐色的石头上。水面和泉底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/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金色的光斑和银色的光斑交错着；水泡闪亮闪亮的，射出红的光</a:t>
            </a:r>
            <a:endParaRPr lang="en-US" altLang="zh-CN" sz="2400" dirty="0"/>
          </a:p>
        </p:txBody>
      </p:sp>
      <p:sp>
        <p:nvSpPr>
          <p:cNvPr id="13" name="QM_4_BD.11_2#984331ad4?htil=1&amp;vcp=1&amp;pid=c02f450dc&amp;color=0,0,0&amp;vtp=1&amp;bbb=1&amp;hb=1&amp;hs=1&amp;zzd= 2">
            <a:extLst>
              <a:ext uri="{FF2B5EF4-FFF2-40B4-BE49-F238E27FC236}">
                <a16:creationId xmlns:a16="http://schemas.microsoft.com/office/drawing/2014/main" id="{EE0D00DB-545C-A61C-0172-672EF8F6E3A5}"/>
              </a:ext>
            </a:extLst>
          </p:cNvPr>
          <p:cNvSpPr/>
          <p:nvPr/>
        </p:nvSpPr>
        <p:spPr>
          <a:xfrm>
            <a:off x="7253350" y="25072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M_4_BD.11_2#984331ad4?htil=1&amp;vcp=1&amp;pid=c02f450dc&amp;color=0,0,0&amp;vtp=1&amp;bbb=1&amp;hb=1&amp;hs=1&amp;zzd= 2">
            <a:extLst>
              <a:ext uri="{FF2B5EF4-FFF2-40B4-BE49-F238E27FC236}">
                <a16:creationId xmlns:a16="http://schemas.microsoft.com/office/drawing/2014/main" id="{C637B77D-EFC3-5067-FFF0-886B2DA09FD0}"/>
              </a:ext>
            </a:extLst>
          </p:cNvPr>
          <p:cNvSpPr/>
          <p:nvPr/>
        </p:nvSpPr>
        <p:spPr>
          <a:xfrm>
            <a:off x="7558150" y="25072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M_4_BD.11_2#984331ad4?htil=1&amp;vcp=1&amp;pid=c02f450dc&amp;color=0,0,0&amp;vtp=1&amp;bbb=1&amp;hb=1&amp;hs=1&amp;zzd= 1">
            <a:extLst>
              <a:ext uri="{FF2B5EF4-FFF2-40B4-BE49-F238E27FC236}">
                <a16:creationId xmlns:a16="http://schemas.microsoft.com/office/drawing/2014/main" id="{41BAB8FB-556B-5E04-A855-7A7A147C35B6}"/>
              </a:ext>
            </a:extLst>
          </p:cNvPr>
          <p:cNvSpPr/>
          <p:nvPr/>
        </p:nvSpPr>
        <p:spPr>
          <a:xfrm>
            <a:off x="4052950" y="28868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M_4_BD.11_2#984331ad4?htil=1&amp;vcp=1&amp;pid=c02f450dc&amp;color=0,0,0&amp;vtp=1&amp;bbb=1&amp;hb=1&amp;hs=1&amp;zzd= 1">
            <a:extLst>
              <a:ext uri="{FF2B5EF4-FFF2-40B4-BE49-F238E27FC236}">
                <a16:creationId xmlns:a16="http://schemas.microsoft.com/office/drawing/2014/main" id="{5B5FC250-B7AA-706E-2CFF-26FC40BF4BE8}"/>
              </a:ext>
            </a:extLst>
          </p:cNvPr>
          <p:cNvSpPr/>
          <p:nvPr/>
        </p:nvSpPr>
        <p:spPr>
          <a:xfrm>
            <a:off x="4357750" y="28868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QM_4_BD.11_4#984331ad4?vcp=1&amp;pid=c02f450dc&amp;color=0,0,0&amp;tib=255,255,255&amp;vtp=1" descr="preencoded.png">
            <a:extLst>
              <a:ext uri="{FF2B5EF4-FFF2-40B4-BE49-F238E27FC236}">
                <a16:creationId xmlns:a16="http://schemas.microsoft.com/office/drawing/2014/main" id="{88CDAB4B-C403-3D4F-0929-0D0F8932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45855" y="3613758"/>
            <a:ext cx="392501" cy="39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M_4_BD.11_5#984331ad4?vcp=1&amp;pid=c02f450dc&amp;color=0,0,0&amp;vtp=1&amp;bbb=1">
            <a:extLst>
              <a:ext uri="{FF2B5EF4-FFF2-40B4-BE49-F238E27FC236}">
                <a16:creationId xmlns:a16="http://schemas.microsoft.com/office/drawing/2014/main" id="{995F10AD-8DFA-5346-E845-9FC9B9E33712}"/>
              </a:ext>
            </a:extLst>
          </p:cNvPr>
          <p:cNvSpPr/>
          <p:nvPr/>
        </p:nvSpPr>
        <p:spPr>
          <a:xfrm>
            <a:off x="871568" y="395854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绿的光</a:t>
            </a:r>
            <a:endParaRPr lang="en-US" altLang="zh-CN" sz="2400" dirty="0"/>
          </a:p>
        </p:txBody>
      </p:sp>
      <p:pic>
        <p:nvPicPr>
          <p:cNvPr id="9" name="QM_4_BD.11_6#984331ad4?vcp=1&amp;pid=c02f450dc&amp;color=0,0,0&amp;tib=255,255,255&amp;vtp=1" descr="preencoded.png">
            <a:extLst>
              <a:ext uri="{FF2B5EF4-FFF2-40B4-BE49-F238E27FC236}">
                <a16:creationId xmlns:a16="http://schemas.microsoft.com/office/drawing/2014/main" id="{7B25E2FC-1AE2-4C50-46EA-2D122F60408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2516" y="4001467"/>
            <a:ext cx="424713" cy="43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M_4_BD.11_7#984331ad4?vcp=1&amp;pid=c02f450dc&amp;color=0,0,0&amp;vtp=1&amp;bbb=1">
            <a:extLst>
              <a:ext uri="{FF2B5EF4-FFF2-40B4-BE49-F238E27FC236}">
                <a16:creationId xmlns:a16="http://schemas.microsoft.com/office/drawing/2014/main" id="{E088C012-9E25-5929-F99C-0E2661066550}"/>
              </a:ext>
            </a:extLst>
          </p:cNvPr>
          <p:cNvSpPr/>
          <p:nvPr/>
        </p:nvSpPr>
        <p:spPr>
          <a:xfrm>
            <a:off x="2291773" y="3968928"/>
            <a:ext cx="604033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紫的光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多像一串一串彩色的珍珠啊</a:t>
            </a:r>
            <a:endParaRPr lang="en-US" altLang="zh-CN" sz="2400" dirty="0"/>
          </a:p>
        </p:txBody>
      </p:sp>
      <p:pic>
        <p:nvPicPr>
          <p:cNvPr id="11" name="QM_4_BD.11_8#984331ad4?vcp=1&amp;pid=c02f450dc&amp;color=0,0,0&amp;tib=255,255,255&amp;vtp=1" descr="preencoded.png">
            <a:extLst>
              <a:ext uri="{FF2B5EF4-FFF2-40B4-BE49-F238E27FC236}">
                <a16:creationId xmlns:a16="http://schemas.microsoft.com/office/drawing/2014/main" id="{86B3AD83-A60F-3405-6177-EE10E567BC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5994" y="4001467"/>
            <a:ext cx="445069" cy="45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7" name="QO_5_BD.12_1#baa44c620?sp=1&amp;vcp=1&amp;pid=984331ad4&amp;color=0,0,0&amp;vtp=1&amp;bt=1&amp;bbb=1">
            <a:extLst>
              <a:ext uri="{FF2B5EF4-FFF2-40B4-BE49-F238E27FC236}">
                <a16:creationId xmlns:a16="http://schemas.microsoft.com/office/drawing/2014/main" id="{731DADA0-7280-24C7-EB0E-138BEEF799EB}"/>
              </a:ext>
            </a:extLst>
          </p:cNvPr>
          <p:cNvSpPr/>
          <p:nvPr/>
        </p:nvSpPr>
        <p:spPr>
          <a:xfrm>
            <a:off x="871568" y="433626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1.从下列选项中选择合适的词语填入文中的括号里。（填序号）（2分）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①绽 ②筛 ③扑哧 ④嘟噜——嘟噜——</a:t>
            </a:r>
            <a:endParaRPr lang="en-US" altLang="zh-CN" sz="2400" dirty="0"/>
          </a:p>
        </p:txBody>
      </p:sp>
      <p:sp>
        <p:nvSpPr>
          <p:cNvPr id="18" name="QO_5_AN.13_1#baa44c620?vcp=1&amp;pid=984331ad4&amp;color=0,0,0&amp;vtp=1&amp;bbb=1">
            <a:extLst>
              <a:ext uri="{FF2B5EF4-FFF2-40B4-BE49-F238E27FC236}">
                <a16:creationId xmlns:a16="http://schemas.microsoft.com/office/drawing/2014/main" id="{5E57649E-BFB1-8E7B-5009-4AA6C861966C}"/>
              </a:ext>
            </a:extLst>
          </p:cNvPr>
          <p:cNvSpPr/>
          <p:nvPr/>
        </p:nvSpPr>
        <p:spPr>
          <a:xfrm>
            <a:off x="1579505" y="2007232"/>
            <a:ext cx="13754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9" name="QO_5_AN.13_1#baa44c620?vcp=1&amp;pid=984331ad4&amp;color=0,0,0&amp;vtp=1&amp;bbb=1">
            <a:extLst>
              <a:ext uri="{FF2B5EF4-FFF2-40B4-BE49-F238E27FC236}">
                <a16:creationId xmlns:a16="http://schemas.microsoft.com/office/drawing/2014/main" id="{CF7E865D-BD20-160E-D251-80C98FF28A85}"/>
              </a:ext>
            </a:extLst>
          </p:cNvPr>
          <p:cNvSpPr/>
          <p:nvPr/>
        </p:nvSpPr>
        <p:spPr>
          <a:xfrm>
            <a:off x="6096000" y="2383770"/>
            <a:ext cx="13754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20" name="QO_5_AN.13_1#baa44c620?vcp=1&amp;pid=984331ad4&amp;color=0,0,0&amp;vtp=1&amp;bbb=1">
            <a:extLst>
              <a:ext uri="{FF2B5EF4-FFF2-40B4-BE49-F238E27FC236}">
                <a16:creationId xmlns:a16="http://schemas.microsoft.com/office/drawing/2014/main" id="{64BFB7F4-F267-FEB8-0FD8-019BD2AF703C}"/>
              </a:ext>
            </a:extLst>
          </p:cNvPr>
          <p:cNvSpPr/>
          <p:nvPr/>
        </p:nvSpPr>
        <p:spPr>
          <a:xfrm>
            <a:off x="9098209" y="2383770"/>
            <a:ext cx="13754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21" name="QO_5_AN.13_1#baa44c620?vcp=1&amp;pid=984331ad4&amp;color=0,0,0&amp;vtp=1&amp;bbb=1">
            <a:extLst>
              <a:ext uri="{FF2B5EF4-FFF2-40B4-BE49-F238E27FC236}">
                <a16:creationId xmlns:a16="http://schemas.microsoft.com/office/drawing/2014/main" id="{26F5B458-65BB-591B-C347-1F376A433FA4}"/>
              </a:ext>
            </a:extLst>
          </p:cNvPr>
          <p:cNvSpPr/>
          <p:nvPr/>
        </p:nvSpPr>
        <p:spPr>
          <a:xfrm>
            <a:off x="7398940" y="2809810"/>
            <a:ext cx="13754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22" name="QO_5_BD.14_1#0a2133cfa?vcp=1&amp;pid=984331ad4&amp;color=0,0,0&amp;vtp=1&amp;bt=1&amp;bbb=1"/>
          <p:cNvSpPr/>
          <p:nvPr/>
        </p:nvSpPr>
        <p:spPr>
          <a:xfrm>
            <a:off x="867134" y="53696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2.在文中的“</a:t>
            </a:r>
            <a:endParaRPr lang="en-US" altLang="zh-CN" sz="2400" dirty="0"/>
          </a:p>
        </p:txBody>
      </p:sp>
      <p:pic>
        <p:nvPicPr>
          <p:cNvPr id="23" name="QO_5_BD.14_2#0a2133cfa?vcp=1&amp;pid=984331ad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7489" y="5451489"/>
            <a:ext cx="487843" cy="49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4" name="QO_5_BD.14_3#0a2133cfa?vcp=1&amp;pid=984331ad4&amp;color=0,0,0&amp;vtp=1&amp;bbb=1"/>
          <p:cNvSpPr/>
          <p:nvPr/>
        </p:nvSpPr>
        <p:spPr>
          <a:xfrm>
            <a:off x="3411091" y="5369661"/>
            <a:ext cx="265593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”里填上恰当的标点符号。（2分）</a:t>
            </a:r>
            <a:endParaRPr lang="en-US" altLang="zh-CN" sz="2400" dirty="0"/>
          </a:p>
        </p:txBody>
      </p:sp>
      <p:sp>
        <p:nvSpPr>
          <p:cNvPr id="25" name="QO_5_AN.15_1#0a2133cfa?vcp=1&amp;pid=984331ad4&amp;color=0,0,0&amp;vtp=1&amp;bbb=1"/>
          <p:cNvSpPr/>
          <p:nvPr/>
        </p:nvSpPr>
        <p:spPr>
          <a:xfrm>
            <a:off x="9517466" y="3527555"/>
            <a:ext cx="142463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endParaRPr lang="en-US" altLang="zh-CN" sz="2400" dirty="0"/>
          </a:p>
        </p:txBody>
      </p:sp>
      <p:sp>
        <p:nvSpPr>
          <p:cNvPr id="27" name="QO_5_AN.15_1#0a2133cfa?vcp=1&amp;pid=984331ad4&amp;color=0,0,0&amp;vtp=1&amp;bbb=1">
            <a:extLst>
              <a:ext uri="{FF2B5EF4-FFF2-40B4-BE49-F238E27FC236}">
                <a16:creationId xmlns:a16="http://schemas.microsoft.com/office/drawing/2014/main" id="{CABD9A8B-05D8-C9C2-4359-2414BE6FEF16}"/>
              </a:ext>
            </a:extLst>
          </p:cNvPr>
          <p:cNvSpPr/>
          <p:nvPr/>
        </p:nvSpPr>
        <p:spPr>
          <a:xfrm>
            <a:off x="1985780" y="3910138"/>
            <a:ext cx="142463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endParaRPr lang="en-US" altLang="zh-CN" sz="2400" dirty="0"/>
          </a:p>
        </p:txBody>
      </p:sp>
      <p:sp>
        <p:nvSpPr>
          <p:cNvPr id="30" name="QO_5_AN.15_1#0a2133cfa?vcp=1&amp;pid=984331ad4&amp;color=0,0,0&amp;vtp=1&amp;bbb=1">
            <a:extLst>
              <a:ext uri="{FF2B5EF4-FFF2-40B4-BE49-F238E27FC236}">
                <a16:creationId xmlns:a16="http://schemas.microsoft.com/office/drawing/2014/main" id="{88E4E945-FA8A-20F8-D4CC-43B97135B998}"/>
              </a:ext>
            </a:extLst>
          </p:cNvPr>
          <p:cNvSpPr/>
          <p:nvPr/>
        </p:nvSpPr>
        <p:spPr>
          <a:xfrm>
            <a:off x="10872701" y="3518030"/>
            <a:ext cx="44906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endParaRPr lang="en-US" altLang="zh-CN" sz="2400" dirty="0"/>
          </a:p>
        </p:txBody>
      </p:sp>
      <p:sp>
        <p:nvSpPr>
          <p:cNvPr id="32" name="QO_5_AN.15_1#0a2133cfa?vcp=1&amp;pid=984331ad4&amp;color=0,0,0&amp;vtp=1&amp;bbb=1">
            <a:extLst>
              <a:ext uri="{FF2B5EF4-FFF2-40B4-BE49-F238E27FC236}">
                <a16:creationId xmlns:a16="http://schemas.microsoft.com/office/drawing/2014/main" id="{F784172D-E0A9-1444-6BB2-931E87C1E5B5}"/>
              </a:ext>
            </a:extLst>
          </p:cNvPr>
          <p:cNvSpPr/>
          <p:nvPr/>
        </p:nvSpPr>
        <p:spPr>
          <a:xfrm>
            <a:off x="7588290" y="3937288"/>
            <a:ext cx="44906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zh-CN" altLang="en-US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8" grpId="0" build="p" animBg="1"/>
      <p:bldP spid="10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7" grpId="0" build="p" animBg="1"/>
      <p:bldP spid="30" grpId="0" build="p" animBg="1"/>
      <p:bldP spid="3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511748564?vcp=1&amp;pid=984331ad4&amp;color=0,0,0&amp;vtp=1&amp;bt=1&amp;bbb=1&amp;hb=1"/>
          <p:cNvSpPr/>
          <p:nvPr/>
        </p:nvSpPr>
        <p:spPr>
          <a:xfrm>
            <a:off x="896112" y="18285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3.阅读画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”的句子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，从中你体会到了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。使用句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中的加点词语写一句话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，写出事物的变化：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开始，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，最后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B_5_AN.17_1#511748564.blank?vcp=1&amp;pid=984331ad4&amp;color=0,0,0&amp;vpa=5&amp;vtp=1&amp;bbb=1"/>
          <p:cNvSpPr/>
          <p:nvPr/>
        </p:nvSpPr>
        <p:spPr>
          <a:xfrm>
            <a:off x="7313581" y="1800606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水泡的变化很有趣</a:t>
            </a:r>
            <a:endParaRPr lang="en-US" altLang="zh-CN" sz="2400" dirty="0"/>
          </a:p>
        </p:txBody>
      </p:sp>
      <p:sp>
        <p:nvSpPr>
          <p:cNvPr id="4" name="QB_5_AN.18_1#511748564.blank?vcp=1&amp;pid=984331ad4&amp;color=0,0,0&amp;vpa=6&amp;vtp=1&amp;bbb=1&amp;hb=1"/>
          <p:cNvSpPr/>
          <p:nvPr/>
        </p:nvSpPr>
        <p:spPr>
          <a:xfrm>
            <a:off x="896112" y="235940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示例】月亮很低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，悬挂在树梢上</a:t>
            </a:r>
            <a:endParaRPr lang="en-US" altLang="zh-CN" sz="2400" dirty="0"/>
          </a:p>
        </p:txBody>
      </p:sp>
      <p:sp>
        <p:nvSpPr>
          <p:cNvPr id="5" name="QB_5_AN.19_1#511748564.blank?vcp=1&amp;pid=984331ad4&amp;color=0,0,0&amp;vpa=7&amp;vtp=1&amp;bbb=1"/>
          <p:cNvSpPr/>
          <p:nvPr/>
        </p:nvSpPr>
        <p:spPr>
          <a:xfrm>
            <a:off x="3198780" y="2896616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月亮越过树梢，悬挂在半空中</a:t>
            </a:r>
            <a:endParaRPr lang="en-US" altLang="zh-CN" sz="2400" dirty="0"/>
          </a:p>
        </p:txBody>
      </p:sp>
      <p:sp>
        <p:nvSpPr>
          <p:cNvPr id="6" name="QB_5_BD.20_1#c2d400e0b?vcp=1&amp;pid=984331ad4&amp;color=0,0,0&amp;vtp=1&amp;bbb=1&amp;hb=1"/>
          <p:cNvSpPr/>
          <p:nvPr/>
        </p:nvSpPr>
        <p:spPr>
          <a:xfrm>
            <a:off x="896112" y="348424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阅读文段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，借助关键语句，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用简洁的语言概括本段话的大意。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</a:t>
            </a:r>
            <a:endParaRPr lang="en-US" altLang="zh-CN" sz="2400" dirty="0"/>
          </a:p>
        </p:txBody>
      </p:sp>
      <p:pic>
        <p:nvPicPr>
          <p:cNvPr id="7" name="QB_5_BD.20_1#c2d400e0b?vcp=1&amp;pid=984331ad4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3571113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5_AN.21_1#c2d400e0b.blank?vcp=1&amp;pid=984331ad4&amp;color=0,0,0&amp;vpa=8&amp;vtp=1&amp;bbb=1"/>
          <p:cNvSpPr/>
          <p:nvPr/>
        </p:nvSpPr>
        <p:spPr>
          <a:xfrm>
            <a:off x="938180" y="4552315"/>
            <a:ext cx="936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本段话描述了“神秘泉”的水泡以及泉水在阳光照耀下的美丽景象。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4fe96ba1?sp=1&amp;vcp=1&amp;pid=9c4f8222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第三站：神奇树洞</a:t>
            </a:r>
            <a:endParaRPr lang="en-US" altLang="zh-CN" sz="3000" dirty="0"/>
          </a:p>
        </p:txBody>
      </p:sp>
      <p:sp>
        <p:nvSpPr>
          <p:cNvPr id="3" name="C_3_BD#285f96b0b?vcp=1&amp;pid=74fe96ba1&amp;color=0,0,0&amp;vtp=1&amp;bbb=1&amp;hb=1"/>
          <p:cNvSpPr/>
          <p:nvPr/>
        </p:nvSpPr>
        <p:spPr>
          <a:xfrm>
            <a:off x="896112" y="1416807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三、小小科学家们在森林中发现了一个神奇的树洞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，树洞外面挂着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一个牌子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。请你帮助小小科学家们完成闯关练习题。（19分）</a:t>
            </a:r>
            <a:endParaRPr lang="en-US" altLang="zh-CN" sz="2800" dirty="0"/>
          </a:p>
        </p:txBody>
      </p:sp>
      <p:sp>
        <p:nvSpPr>
          <p:cNvPr id="4" name="QO_4_BD.22_1#103571671?vcp=1&amp;pid=285f96b0b&amp;color=0,0,0&amp;vtp=1&amp;bbb=1"/>
          <p:cNvSpPr/>
          <p:nvPr/>
        </p:nvSpPr>
        <p:spPr>
          <a:xfrm>
            <a:off x="896112" y="226041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1.根据课文内容填空。（5分）</a:t>
            </a:r>
            <a:endParaRPr lang="en-US" altLang="zh-CN" sz="2400" dirty="0"/>
          </a:p>
        </p:txBody>
      </p:sp>
      <p:sp>
        <p:nvSpPr>
          <p:cNvPr id="5" name="QB_5_BD.23_1#ca536d553?vcp=1&amp;pid=103571671&amp;color=0,0,0&amp;vtp=1&amp;bbb=1&amp;hb=1"/>
          <p:cNvSpPr/>
          <p:nvPr/>
        </p:nvSpPr>
        <p:spPr>
          <a:xfrm>
            <a:off x="896112" y="2806891"/>
            <a:ext cx="10387584" cy="15690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（1）凌晨四点，牵牛花吹起了紫色的小喇叭；五点左右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，艳丽的蔷薇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，睡莲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中午十二点左右，午时花开花了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；下午三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点，万寿菊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6" name="QB_5_AN.24_1#ca536d553.blank?vcp=1&amp;pid=103571671&amp;color=0,0,0&amp;vpa=9&amp;vtp=1&amp;bbb=1&amp;hb=1"/>
          <p:cNvSpPr/>
          <p:nvPr/>
        </p:nvSpPr>
        <p:spPr>
          <a:xfrm>
            <a:off x="896112" y="2778951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绽开了笑脸</a:t>
            </a:r>
            <a:endParaRPr lang="en-US" altLang="zh-CN" sz="2400" dirty="0"/>
          </a:p>
        </p:txBody>
      </p:sp>
      <p:sp>
        <p:nvSpPr>
          <p:cNvPr id="7" name="QB_5_AN.25_1#ca536d553.blank?vcp=1&amp;pid=103571671&amp;color=0,0,0&amp;vpa=10&amp;vtp=1&amp;bbb=1"/>
          <p:cNvSpPr/>
          <p:nvPr/>
        </p:nvSpPr>
        <p:spPr>
          <a:xfrm>
            <a:off x="3503580" y="333775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从梦中醒来</a:t>
            </a:r>
            <a:endParaRPr lang="en-US" altLang="zh-CN" sz="2400" dirty="0"/>
          </a:p>
        </p:txBody>
      </p:sp>
      <p:sp>
        <p:nvSpPr>
          <p:cNvPr id="8" name="QB_5_AN.26_1#ca536d553.blank?vcp=1&amp;pid=103571671&amp;color=0,0,0&amp;vpa=11&amp;vtp=1&amp;bbb=1"/>
          <p:cNvSpPr/>
          <p:nvPr/>
        </p:nvSpPr>
        <p:spPr>
          <a:xfrm>
            <a:off x="2436781" y="3874961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欣然怒放</a:t>
            </a:r>
            <a:endParaRPr lang="en-US" altLang="zh-CN" sz="2400" dirty="0"/>
          </a:p>
        </p:txBody>
      </p:sp>
      <p:sp>
        <p:nvSpPr>
          <p:cNvPr id="9" name="QB_5_BD.27_1#aec21b037?vcp=1&amp;pid=103571671&amp;color=0,0,0&amp;vtp=1&amp;bbb=1&amp;hb=1"/>
          <p:cNvSpPr/>
          <p:nvPr/>
        </p:nvSpPr>
        <p:spPr>
          <a:xfrm>
            <a:off x="896112" y="445560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（2）在森林里，看到河边生长的幽幽野草，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听着树丛深处黄鹂的婉转啼唱，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小凡不由得吟诵起诗句：“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10" name="QB_5_AN.28_1#aec21b037.blank?vcp=1&amp;pid=103571671&amp;color=0,0,0&amp;vpa=12&amp;vtp=1&amp;bbb=1"/>
          <p:cNvSpPr/>
          <p:nvPr/>
        </p:nvSpPr>
        <p:spPr>
          <a:xfrm>
            <a:off x="4570380" y="4964875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独怜幽草涧边生</a:t>
            </a:r>
            <a:endParaRPr lang="en-US" altLang="zh-CN" sz="2400" dirty="0"/>
          </a:p>
        </p:txBody>
      </p:sp>
      <p:sp>
        <p:nvSpPr>
          <p:cNvPr id="11" name="QB_5_AN.29_1#aec21b037.blank?vcp=1&amp;pid=103571671&amp;color=0,0,0&amp;vpa=13&amp;vtp=1&amp;bbb=1"/>
          <p:cNvSpPr/>
          <p:nvPr/>
        </p:nvSpPr>
        <p:spPr>
          <a:xfrm>
            <a:off x="7313581" y="4964875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上有黄鹂深树鸣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0_1#edd4c4f62?sp=1&amp;vcp=1&amp;pid=285f96b0b&amp;color=0,0,0&amp;vtp=1&amp;bt=1&amp;bbb=1&amp;hb=1"/>
          <p:cNvSpPr/>
          <p:nvPr/>
        </p:nvSpPr>
        <p:spPr>
          <a:xfrm>
            <a:off x="896112" y="9763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2.请你读一读，帮小小科学家们用修改符号修改语段中有语病的地方。（5分）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郑州紫荆山公园有荷花一池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，荷花多已凋谢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，或者说莲蓬多已变成一个个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结实的了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。满池的树叶在雨中擎着，大者如鼓，小者如掌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，雨滴劈头盖脸地洒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，鼓与掌声响成一片，，节奏急迫而多变化，声势相当慑人。</a:t>
            </a:r>
            <a:endParaRPr lang="en-US" altLang="zh-CN" sz="2400" dirty="0"/>
          </a:p>
        </p:txBody>
      </p:sp>
      <p:sp>
        <p:nvSpPr>
          <p:cNvPr id="3" name="QO_4_AN.31_1#edd4c4f62?vcp=1&amp;pid=285f96b0b&amp;color=0,0,0&amp;vtp=1&amp;bbb=1"/>
          <p:cNvSpPr/>
          <p:nvPr/>
        </p:nvSpPr>
        <p:spPr>
          <a:xfrm>
            <a:off x="896112" y="31669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endParaRPr lang="en-US" altLang="zh-CN" sz="2400" dirty="0"/>
          </a:p>
        </p:txBody>
      </p:sp>
      <p:pic>
        <p:nvPicPr>
          <p:cNvPr id="4" name="QO_4_AN.31_2#edd4c4f62?vcp=1&amp;pid=285f96b0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3772662"/>
            <a:ext cx="5093208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1084</Words>
  <Application>Microsoft Office PowerPoint</Application>
  <PresentationFormat>宽屏</PresentationFormat>
  <Paragraphs>213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4</cp:revision>
  <dcterms:created xsi:type="dcterms:W3CDTF">2025-01-21T14:10:12Z</dcterms:created>
  <dcterms:modified xsi:type="dcterms:W3CDTF">2025-01-21T15:02:40Z</dcterms:modified>
  <cp:category/>
  <cp:contentStatus/>
</cp:coreProperties>
</file>