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0935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4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O_4_BD.34_1#b2a30a237?sp=1&amp;vcp=1&amp;pid=7115640dd&amp;color=0,0,0&amp;vtp=1&amp;bbb=1"/>
          <p:cNvSpPr/>
          <p:nvPr/>
        </p:nvSpPr>
        <p:spPr>
          <a:xfrm>
            <a:off x="896112" y="312254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3.用修改符号修改文中画“____”的句子。（1分）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洛阳龙门石窟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，跨越千年的这座艺术瑰宝，静静地坐落于伊水河畔。</a:t>
            </a:r>
            <a:endParaRPr lang="en-US" altLang="zh-CN" sz="2400" dirty="0"/>
          </a:p>
        </p:txBody>
      </p:sp>
      <p:sp>
        <p:nvSpPr>
          <p:cNvPr id="5" name="QO_4_AN.35_1#b2a30a237?vcp=1&amp;pid=7115640dd&amp;color=0,0,0&amp;vtp=1&amp;bbb=1"/>
          <p:cNvSpPr/>
          <p:nvPr/>
        </p:nvSpPr>
        <p:spPr>
          <a:xfrm>
            <a:off x="896112" y="4163568"/>
            <a:ext cx="10387584" cy="6019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</a:t>
            </a:r>
            <a:r>
              <a:rPr lang="en-US" altLang="zh-CN" sz="24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 </a:t>
            </a:r>
            <a:r>
              <a:rPr lang="en-US" altLang="zh-CN" sz="32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O_4_AN.35_1#b2a30a237?vcp=1&amp;pid=7115640dd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0828" y="4168140"/>
            <a:ext cx="4636008" cy="61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6_1#df65457e0?sp=1&amp;vcp=1&amp;pid=7115640dd&amp;color=0,0,0&amp;vtp=1&amp;bt=1&amp;bbb=1&amp;hb=1"/>
          <p:cNvSpPr/>
          <p:nvPr/>
        </p:nvSpPr>
        <p:spPr>
          <a:xfrm>
            <a:off x="896112" y="181130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4.文中画双横线的“尽”字有以下几个意思，请你为下列句子中加点的“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尽”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字选择合适的意思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。（填序号）（3分）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：①完毕；②全部用出；③副词，都，全。</a:t>
            </a:r>
            <a:endParaRPr lang="en-US" altLang="zh-CN" sz="2400" dirty="0"/>
          </a:p>
        </p:txBody>
      </p:sp>
      <p:sp>
        <p:nvSpPr>
          <p:cNvPr id="3" name="QB_5_BD.37_1#7f2db2b6c?vcp=1&amp;pid=df65457e0&amp;color=0,0,0&amp;vtp=1&amp;bbb=1"/>
          <p:cNvSpPr/>
          <p:nvPr/>
        </p:nvSpPr>
        <p:spPr>
          <a:xfrm>
            <a:off x="896112" y="34557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（1）春天到了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，桃花尽数绽放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美不胜收。(    )</a:t>
            </a:r>
            <a:endParaRPr lang="en-US" altLang="zh-CN" sz="2400" dirty="0"/>
          </a:p>
        </p:txBody>
      </p:sp>
      <p:sp>
        <p:nvSpPr>
          <p:cNvPr id="4" name="QB_5_AN.38_1#7f2db2b6c.bracket?vcp=1&amp;pid=df65457e0&amp;color=0,0,0&amp;vpa=9&amp;vtp=1"/>
          <p:cNvSpPr/>
          <p:nvPr/>
        </p:nvSpPr>
        <p:spPr>
          <a:xfrm>
            <a:off x="7008781" y="34443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5" name="QB_5_BD.39_1#3a543d135?vcp=1&amp;pid=df65457e0&amp;color=0,0,0&amp;vtp=1&amp;bbb=1"/>
          <p:cNvSpPr/>
          <p:nvPr/>
        </p:nvSpPr>
        <p:spPr>
          <a:xfrm>
            <a:off x="896112" y="39904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（2）他为了这个项目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，已经竭尽所能了。(    )</a:t>
            </a:r>
            <a:endParaRPr lang="en-US" altLang="zh-CN" sz="2400" dirty="0"/>
          </a:p>
        </p:txBody>
      </p:sp>
      <p:sp>
        <p:nvSpPr>
          <p:cNvPr id="6" name="QB_5_AN.40_1#3a543d135.bracket?vcp=1&amp;pid=df65457e0&amp;color=0,0,0&amp;vpa=10&amp;vtp=1"/>
          <p:cNvSpPr/>
          <p:nvPr/>
        </p:nvSpPr>
        <p:spPr>
          <a:xfrm>
            <a:off x="6703981" y="39790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5_BD.41_1#17eb6b57c?vcp=1&amp;pid=df65457e0&amp;color=0,0,0&amp;vtp=1&amp;bbb=1"/>
          <p:cNvSpPr/>
          <p:nvPr/>
        </p:nvSpPr>
        <p:spPr>
          <a:xfrm>
            <a:off x="896112" y="45251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（3）超市的货物琳琅满目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，让人看之不尽。(    )</a:t>
            </a:r>
            <a:endParaRPr lang="en-US" altLang="zh-CN" sz="2400" dirty="0"/>
          </a:p>
        </p:txBody>
      </p:sp>
      <p:sp>
        <p:nvSpPr>
          <p:cNvPr id="8" name="QB_5_AN.42_1#17eb6b57c.bracket?vcp=1&amp;pid=df65457e0&amp;color=0,0,0&amp;vpa=11&amp;vtp=1"/>
          <p:cNvSpPr/>
          <p:nvPr/>
        </p:nvSpPr>
        <p:spPr>
          <a:xfrm>
            <a:off x="7008781" y="45136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9" name="QB_5_BD.37_1#7f2db2b6c?vcp=1&amp;pid=df65457e0&amp;color=0,0,0&amp;vtp=1&amp;bbb=1&amp;zzd= 1">
            <a:extLst>
              <a:ext uri="{FF2B5EF4-FFF2-40B4-BE49-F238E27FC236}">
                <a16:creationId xmlns:a16="http://schemas.microsoft.com/office/drawing/2014/main" id="{EB392502-147E-6D65-1237-78038732BAB3}"/>
              </a:ext>
            </a:extLst>
          </p:cNvPr>
          <p:cNvSpPr/>
          <p:nvPr/>
        </p:nvSpPr>
        <p:spPr>
          <a:xfrm>
            <a:off x="3925094" y="39557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39_1#3a543d135?vcp=1&amp;pid=df65457e0&amp;color=0,0,0&amp;vtp=1&amp;bbb=1&amp;zzd= 1">
            <a:extLst>
              <a:ext uri="{FF2B5EF4-FFF2-40B4-BE49-F238E27FC236}">
                <a16:creationId xmlns:a16="http://schemas.microsoft.com/office/drawing/2014/main" id="{1FB95B53-C508-753B-DD68-FCB2361A5C15}"/>
              </a:ext>
            </a:extLst>
          </p:cNvPr>
          <p:cNvSpPr/>
          <p:nvPr/>
        </p:nvSpPr>
        <p:spPr>
          <a:xfrm>
            <a:off x="5144294" y="449043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41_1#17eb6b57c?vcp=1&amp;pid=df65457e0&amp;color=0,0,0&amp;vtp=1&amp;bbb=1&amp;zzd= 1">
            <a:extLst>
              <a:ext uri="{FF2B5EF4-FFF2-40B4-BE49-F238E27FC236}">
                <a16:creationId xmlns:a16="http://schemas.microsoft.com/office/drawing/2014/main" id="{50BBFFE6-370F-5564-81C3-3B90EE3A07D1}"/>
              </a:ext>
            </a:extLst>
          </p:cNvPr>
          <p:cNvSpPr/>
          <p:nvPr/>
        </p:nvSpPr>
        <p:spPr>
          <a:xfrm>
            <a:off x="6363494" y="502510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5a3aeda7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基础情境新题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b3e1605e2?vcp=1&amp;pid=85a3aeda7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0412" y="3076258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b3e1605e2?vcp=1&amp;pid=85a3aeda7&amp;color=0,0,0&amp;vtp=1&amp;bt=1&amp;bbb=1"/>
          <p:cNvSpPr/>
          <p:nvPr/>
        </p:nvSpPr>
        <p:spPr>
          <a:xfrm>
            <a:off x="896112" y="29116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50分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lang="en-US" altLang="zh-CN" sz="100" dirty="0"/>
          </a:p>
        </p:txBody>
      </p:sp>
      <p:pic>
        <p:nvPicPr>
          <p:cNvPr id="4" name="P_2_BD#b3e1605e2?vcp=1&amp;pid=85a3aeda7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214" y="304425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34454d45?vcp=1&amp;pid=85a3aeda7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一、阅读下面的文段，按要求完成练习。（12分）</a:t>
            </a:r>
            <a:endParaRPr lang="en-US" altLang="zh-CN" sz="2800" dirty="0"/>
          </a:p>
        </p:txBody>
      </p:sp>
      <p:sp>
        <p:nvSpPr>
          <p:cNvPr id="3" name="QM_3_BD.1_1#c82fa3891?vcp=1&amp;pid=134454d45&amp;color=0,0,0&amp;vtp=1&amp;bbb=1&amp;hb=1"/>
          <p:cNvSpPr/>
          <p:nvPr/>
        </p:nvSpPr>
        <p:spPr>
          <a:xfrm>
            <a:off x="896112" y="1317562"/>
            <a:ext cx="10387584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大美河南，拥有悠久的lì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shǐ（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），jì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lù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着灿烂的文明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，每座城市的一砖一瓦都散【s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n】发着文化的气息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寻味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洛阳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，牡丹花fēn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nɡ（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）迷人，随风翩翩起舞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；梦回开封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，大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宋千年前的时光在这里流淌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；远望安阳，古老的甲骨文【凝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疑】结着祖先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zhì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huì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）的结晶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大美河南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，让人如痴如醉。</a:t>
            </a:r>
            <a:endParaRPr lang="en-US" altLang="zh-CN" sz="2400" dirty="0"/>
          </a:p>
        </p:txBody>
      </p:sp>
      <p:sp>
        <p:nvSpPr>
          <p:cNvPr id="4" name="QO_4_BD.2_1#bb0967481?vcp=1&amp;pid=c82fa3891&amp;color=0,0,0&amp;vtp=1&amp;bbb=1"/>
          <p:cNvSpPr/>
          <p:nvPr/>
        </p:nvSpPr>
        <p:spPr>
          <a:xfrm>
            <a:off x="896112" y="3922966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1.根据拼音写出正确的词语，相应地书写在文段中的括号内。（8分）</a:t>
            </a:r>
            <a:endParaRPr lang="en-US" altLang="zh-CN" sz="2400" dirty="0"/>
          </a:p>
        </p:txBody>
      </p:sp>
      <p:sp>
        <p:nvSpPr>
          <p:cNvPr id="5" name="QO_4_AN.3_1#bb0967481?vcp=1&amp;pid=c82fa3891&amp;color=0,0,0&amp;vtp=1&amp;bbb=1"/>
          <p:cNvSpPr/>
          <p:nvPr/>
        </p:nvSpPr>
        <p:spPr>
          <a:xfrm>
            <a:off x="6295885" y="1317562"/>
            <a:ext cx="894187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历史</a:t>
            </a:r>
            <a:endParaRPr lang="en-US" altLang="zh-CN" sz="2400" dirty="0"/>
          </a:p>
        </p:txBody>
      </p:sp>
      <p:sp>
        <p:nvSpPr>
          <p:cNvPr id="6" name="QO_4_BD.4_1#e7db5467e?vcp=1&amp;pid=c82fa3891&amp;color=0,0,0&amp;vtp=1&amp;bbb=1"/>
          <p:cNvSpPr/>
          <p:nvPr/>
        </p:nvSpPr>
        <p:spPr>
          <a:xfrm>
            <a:off x="896112" y="4499865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2.请用“√”在文段中的【 】内选出正确的字或读音。（2分）</a:t>
            </a:r>
            <a:endParaRPr lang="en-US" altLang="zh-CN" sz="2400" dirty="0"/>
          </a:p>
        </p:txBody>
      </p:sp>
      <p:sp>
        <p:nvSpPr>
          <p:cNvPr id="7" name="QO_4_AN.5_1#e7db5467e?vcp=1&amp;pid=c82fa3891&amp;color=0,0,0&amp;vtp=1&amp;bbb=1"/>
          <p:cNvSpPr/>
          <p:nvPr/>
        </p:nvSpPr>
        <p:spPr>
          <a:xfrm>
            <a:off x="6742978" y="1966786"/>
            <a:ext cx="75943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</a:p>
        </p:txBody>
      </p:sp>
      <p:sp>
        <p:nvSpPr>
          <p:cNvPr id="8" name="QM_3_BD.1_1#c82fa3891?vcp=1&amp;pid=134454d45&amp;color=0,0,0&amp;vtp=1&amp;bbb=1&amp;hb=1&amp;zzd= 5">
            <a:extLst>
              <a:ext uri="{FF2B5EF4-FFF2-40B4-BE49-F238E27FC236}">
                <a16:creationId xmlns:a16="http://schemas.microsoft.com/office/drawing/2014/main" id="{40314C5C-1850-5166-AA5D-D36E546F7137}"/>
              </a:ext>
            </a:extLst>
          </p:cNvPr>
          <p:cNvSpPr/>
          <p:nvPr/>
        </p:nvSpPr>
        <p:spPr>
          <a:xfrm>
            <a:off x="7819232" y="388131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3_BD.1_1#c82fa3891?vcp=1&amp;pid=134454d45&amp;color=0,0,0&amp;vtp=1&amp;bbb=1&amp;hb=1&amp;zzd= 5">
            <a:extLst>
              <a:ext uri="{FF2B5EF4-FFF2-40B4-BE49-F238E27FC236}">
                <a16:creationId xmlns:a16="http://schemas.microsoft.com/office/drawing/2014/main" id="{2944C3BE-07BE-964E-4CF0-668B55CF41D2}"/>
              </a:ext>
            </a:extLst>
          </p:cNvPr>
          <p:cNvSpPr/>
          <p:nvPr/>
        </p:nvSpPr>
        <p:spPr>
          <a:xfrm>
            <a:off x="8124032" y="388131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3_BD.1_1#c82fa3891?vcp=1&amp;pid=134454d45&amp;color=0,0,0&amp;vtp=1&amp;bbb=1&amp;hb=1&amp;zzd= 5">
            <a:extLst>
              <a:ext uri="{FF2B5EF4-FFF2-40B4-BE49-F238E27FC236}">
                <a16:creationId xmlns:a16="http://schemas.microsoft.com/office/drawing/2014/main" id="{A84B1655-0C84-5366-7B28-E3947C127DFA}"/>
              </a:ext>
            </a:extLst>
          </p:cNvPr>
          <p:cNvSpPr/>
          <p:nvPr/>
        </p:nvSpPr>
        <p:spPr>
          <a:xfrm>
            <a:off x="8428832" y="388131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M_3_BD.1_1#c82fa3891?vcp=1&amp;pid=134454d45&amp;color=0,0,0&amp;vtp=1&amp;bbb=1&amp;hb=1&amp;zzd= 5">
            <a:extLst>
              <a:ext uri="{FF2B5EF4-FFF2-40B4-BE49-F238E27FC236}">
                <a16:creationId xmlns:a16="http://schemas.microsoft.com/office/drawing/2014/main" id="{C9080ACF-6110-E883-8CEF-C47FB38B48E2}"/>
              </a:ext>
            </a:extLst>
          </p:cNvPr>
          <p:cNvSpPr/>
          <p:nvPr/>
        </p:nvSpPr>
        <p:spPr>
          <a:xfrm>
            <a:off x="8733632" y="388131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4_AN.3_1#bb0967481?vcp=1&amp;pid=c82fa3891&amp;color=0,0,0&amp;vtp=1&amp;bbb=1">
            <a:extLst>
              <a:ext uri="{FF2B5EF4-FFF2-40B4-BE49-F238E27FC236}">
                <a16:creationId xmlns:a16="http://schemas.microsoft.com/office/drawing/2014/main" id="{EF7003C1-14FB-0DB6-014D-F9A8FBE4815F}"/>
              </a:ext>
            </a:extLst>
          </p:cNvPr>
          <p:cNvSpPr/>
          <p:nvPr/>
        </p:nvSpPr>
        <p:spPr>
          <a:xfrm>
            <a:off x="9760979" y="1316260"/>
            <a:ext cx="894187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记录</a:t>
            </a:r>
            <a:endParaRPr lang="en-US" altLang="zh-CN" sz="2400" dirty="0"/>
          </a:p>
        </p:txBody>
      </p:sp>
      <p:sp>
        <p:nvSpPr>
          <p:cNvPr id="13" name="QO_4_AN.3_1#bb0967481?vcp=1&amp;pid=c82fa3891&amp;color=0,0,0&amp;vtp=1&amp;bbb=1">
            <a:extLst>
              <a:ext uri="{FF2B5EF4-FFF2-40B4-BE49-F238E27FC236}">
                <a16:creationId xmlns:a16="http://schemas.microsoft.com/office/drawing/2014/main" id="{65C05795-317C-ED86-278D-AA8419752C82}"/>
              </a:ext>
            </a:extLst>
          </p:cNvPr>
          <p:cNvSpPr/>
          <p:nvPr/>
        </p:nvSpPr>
        <p:spPr>
          <a:xfrm>
            <a:off x="4726967" y="2341045"/>
            <a:ext cx="894187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芬芳</a:t>
            </a:r>
            <a:endParaRPr lang="en-US" altLang="zh-CN" sz="2400" dirty="0"/>
          </a:p>
        </p:txBody>
      </p:sp>
      <p:sp>
        <p:nvSpPr>
          <p:cNvPr id="14" name="QO_4_AN.3_1#bb0967481?vcp=1&amp;pid=c82fa3891&amp;color=0,0,0&amp;vtp=1&amp;bbb=1">
            <a:extLst>
              <a:ext uri="{FF2B5EF4-FFF2-40B4-BE49-F238E27FC236}">
                <a16:creationId xmlns:a16="http://schemas.microsoft.com/office/drawing/2014/main" id="{35B7E3D4-3455-C4BB-40E3-6E2D371F87C8}"/>
              </a:ext>
            </a:extLst>
          </p:cNvPr>
          <p:cNvSpPr/>
          <p:nvPr/>
        </p:nvSpPr>
        <p:spPr>
          <a:xfrm>
            <a:off x="2388028" y="3400362"/>
            <a:ext cx="894187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智慧</a:t>
            </a:r>
            <a:endParaRPr lang="en-US" altLang="zh-CN" sz="2400" dirty="0"/>
          </a:p>
        </p:txBody>
      </p:sp>
      <p:sp>
        <p:nvSpPr>
          <p:cNvPr id="15" name="QO_4_AN.5_1#e7db5467e?vcp=1&amp;pid=c82fa3891&amp;color=0,0,0&amp;vtp=1&amp;bbb=1">
            <a:extLst>
              <a:ext uri="{FF2B5EF4-FFF2-40B4-BE49-F238E27FC236}">
                <a16:creationId xmlns:a16="http://schemas.microsoft.com/office/drawing/2014/main" id="{7124BB57-92BC-786A-5335-D6C56E579B72}"/>
              </a:ext>
            </a:extLst>
          </p:cNvPr>
          <p:cNvSpPr/>
          <p:nvPr/>
        </p:nvSpPr>
        <p:spPr>
          <a:xfrm>
            <a:off x="8530070" y="2973451"/>
            <a:ext cx="75943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</a:p>
        </p:txBody>
      </p:sp>
      <p:sp>
        <p:nvSpPr>
          <p:cNvPr id="16" name="QB_4_BD.6_1#06de11512?sp=1&amp;vcp=1&amp;pid=c82fa3891&amp;color=0,0,0&amp;vtp=1&amp;bt=1&amp;bbb=1"/>
          <p:cNvSpPr/>
          <p:nvPr/>
        </p:nvSpPr>
        <p:spPr>
          <a:xfrm>
            <a:off x="902208" y="497315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3.照样子，写一写。（2分）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如痴如醉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17" name="QB_4_AN.7_1#06de11512.blank?vcp=1&amp;pid=c82fa3891&amp;color=0,0,0&amp;vpa=1&amp;vtp=1&amp;bbb=1"/>
          <p:cNvSpPr/>
          <p:nvPr/>
        </p:nvSpPr>
        <p:spPr>
          <a:xfrm>
            <a:off x="2290477" y="5482420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【示例】如梦如幻</a:t>
            </a:r>
            <a:endParaRPr lang="en-US" altLang="zh-CN" sz="2400" dirty="0"/>
          </a:p>
        </p:txBody>
      </p:sp>
      <p:sp>
        <p:nvSpPr>
          <p:cNvPr id="18" name="QB_4_AN.8_1#06de11512.blank?vcp=1&amp;pid=c82fa3891&amp;color=0,0,0&amp;vpa=2&amp;vtp=1&amp;bbb=1"/>
          <p:cNvSpPr/>
          <p:nvPr/>
        </p:nvSpPr>
        <p:spPr>
          <a:xfrm>
            <a:off x="5186076" y="5482420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如诗如画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94e36e87?vcp=1&amp;pid=85a3aeda7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二、阅读下面的文字，按要求完成练习。（15分）</a:t>
            </a:r>
            <a:endParaRPr lang="en-US" altLang="zh-CN" sz="2800" dirty="0"/>
          </a:p>
        </p:txBody>
      </p:sp>
      <p:sp>
        <p:nvSpPr>
          <p:cNvPr id="3" name="QM_3_BD.9_1#993ff98ae?vcp=1&amp;pid=b94e36e87&amp;color=0,0,0&amp;vtp=1&amp;bbb=1&amp;hb=1"/>
          <p:cNvSpPr/>
          <p:nvPr/>
        </p:nvSpPr>
        <p:spPr>
          <a:xfrm>
            <a:off x="896112" y="131756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郑州，又称“绿城”，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这里景色宜人，四季如画。夏天，紫荆山公园里的花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儿zhēnɡ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qí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dòu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y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），蜜蜂在花【丛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从】间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wǔ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  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蜻蜓在湖面上盘旋【xu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xu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n】，</a:t>
            </a:r>
            <a:r>
              <a:rPr lang="en-US" altLang="zh-CN" sz="2400" b="0" i="0" u="sng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湖中的荷花绽开了笑脸，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一阵清风吹过，空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气中弥漫着好闻的味道，水面的小圆晕一圈圈地【荡漾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飘荡】开去。</a:t>
            </a:r>
            <a:endParaRPr lang="en-US" altLang="zh-CN" sz="2400" dirty="0"/>
          </a:p>
        </p:txBody>
      </p:sp>
      <p:sp>
        <p:nvSpPr>
          <p:cNvPr id="4" name="QO_4_BD.10_1#6a8c34d39?vcp=1&amp;pid=993ff98ae&amp;color=0,0,0&amp;vtp=1&amp;bbb=1"/>
          <p:cNvSpPr/>
          <p:nvPr/>
        </p:nvSpPr>
        <p:spPr>
          <a:xfrm>
            <a:off x="896112" y="35071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1.根据拼音写出正确的词语，相应地书写在文中的括号内。（6分）</a:t>
            </a:r>
            <a:endParaRPr lang="en-US" altLang="zh-CN" sz="2400" dirty="0"/>
          </a:p>
        </p:txBody>
      </p:sp>
      <p:sp>
        <p:nvSpPr>
          <p:cNvPr id="5" name="QO_4_AN.11_1#6a8c34d39?vcp=1&amp;pid=993ff98ae&amp;color=0,0,0&amp;vtp=1&amp;bbb=1"/>
          <p:cNvSpPr/>
          <p:nvPr/>
        </p:nvSpPr>
        <p:spPr>
          <a:xfrm>
            <a:off x="4091699" y="1918462"/>
            <a:ext cx="148132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争奇斗艳</a:t>
            </a:r>
            <a:endParaRPr lang="en-US" altLang="zh-CN" sz="2400" dirty="0"/>
          </a:p>
        </p:txBody>
      </p:sp>
      <p:sp>
        <p:nvSpPr>
          <p:cNvPr id="6" name="QO_4_BD.12_1#e9b7d9fd7?vcp=1&amp;pid=993ff98ae&amp;color=0,0,0&amp;vtp=1&amp;bbb=1"/>
          <p:cNvSpPr/>
          <p:nvPr/>
        </p:nvSpPr>
        <p:spPr>
          <a:xfrm>
            <a:off x="896112" y="407217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2.请用“\”划去文中【 】内不正确的选项。（3分）</a:t>
            </a:r>
            <a:endParaRPr lang="en-US" altLang="zh-CN" sz="2400" dirty="0"/>
          </a:p>
        </p:txBody>
      </p:sp>
      <p:sp>
        <p:nvSpPr>
          <p:cNvPr id="8" name="QM_3_BD.9_1#993ff98ae?vcp=1&amp;pid=b94e36e87&amp;color=0,0,0&amp;vtp=1&amp;bbb=1&amp;hb=1&amp;zzd= 4">
            <a:extLst>
              <a:ext uri="{FF2B5EF4-FFF2-40B4-BE49-F238E27FC236}">
                <a16:creationId xmlns:a16="http://schemas.microsoft.com/office/drawing/2014/main" id="{32DA74B0-934A-9678-3C80-ADAFDB1B3AC0}"/>
              </a:ext>
            </a:extLst>
          </p:cNvPr>
          <p:cNvSpPr/>
          <p:nvPr/>
        </p:nvSpPr>
        <p:spPr>
          <a:xfrm>
            <a:off x="3490356" y="34939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3_BD.9_1#993ff98ae?vcp=1&amp;pid=b94e36e87&amp;color=0,0,0&amp;vtp=1&amp;bbb=1&amp;hb=1&amp;zzd= 4">
            <a:extLst>
              <a:ext uri="{FF2B5EF4-FFF2-40B4-BE49-F238E27FC236}">
                <a16:creationId xmlns:a16="http://schemas.microsoft.com/office/drawing/2014/main" id="{529DAC58-C0EA-06B6-6A90-7CD0ED9CCEB2}"/>
              </a:ext>
            </a:extLst>
          </p:cNvPr>
          <p:cNvSpPr/>
          <p:nvPr/>
        </p:nvSpPr>
        <p:spPr>
          <a:xfrm>
            <a:off x="3795156" y="34939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4_AN.11_1#6a8c34d39?vcp=1&amp;pid=993ff98ae&amp;color=0,0,0&amp;vtp=1&amp;bbb=1">
            <a:extLst>
              <a:ext uri="{FF2B5EF4-FFF2-40B4-BE49-F238E27FC236}">
                <a16:creationId xmlns:a16="http://schemas.microsoft.com/office/drawing/2014/main" id="{646BDCC3-4B9C-0DD0-2AF7-97EDEB19C748}"/>
              </a:ext>
            </a:extLst>
          </p:cNvPr>
          <p:cNvSpPr/>
          <p:nvPr/>
        </p:nvSpPr>
        <p:spPr>
          <a:xfrm>
            <a:off x="10434748" y="1871777"/>
            <a:ext cx="1096317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舞蹈</a:t>
            </a:r>
            <a:endParaRPr lang="en-US" altLang="zh-CN" sz="2400" dirty="0"/>
          </a:p>
        </p:txBody>
      </p:sp>
      <p:sp>
        <p:nvSpPr>
          <p:cNvPr id="11" name="QO_4_AN.11_1#6a8c34d39?vcp=1&amp;pid=993ff98ae&amp;color=0,0,0&amp;vtp=1&amp;bbb=1">
            <a:extLst>
              <a:ext uri="{FF2B5EF4-FFF2-40B4-BE49-F238E27FC236}">
                <a16:creationId xmlns:a16="http://schemas.microsoft.com/office/drawing/2014/main" id="{1E208837-B829-5BBF-4CDD-6074D1C61D23}"/>
              </a:ext>
            </a:extLst>
          </p:cNvPr>
          <p:cNvSpPr/>
          <p:nvPr/>
        </p:nvSpPr>
        <p:spPr>
          <a:xfrm>
            <a:off x="7988327" y="1792478"/>
            <a:ext cx="1096317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12" name="QO_4_AN.11_1#6a8c34d39?vcp=1&amp;pid=993ff98ae&amp;color=0,0,0&amp;vtp=1&amp;bbb=1">
            <a:extLst>
              <a:ext uri="{FF2B5EF4-FFF2-40B4-BE49-F238E27FC236}">
                <a16:creationId xmlns:a16="http://schemas.microsoft.com/office/drawing/2014/main" id="{BC555D86-DFA4-DF10-947E-24D4F6041E67}"/>
              </a:ext>
            </a:extLst>
          </p:cNvPr>
          <p:cNvSpPr/>
          <p:nvPr/>
        </p:nvSpPr>
        <p:spPr>
          <a:xfrm>
            <a:off x="3543540" y="2349411"/>
            <a:ext cx="1096317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13" name="QO_4_AN.11_1#6a8c34d39?vcp=1&amp;pid=993ff98ae&amp;color=0,0,0&amp;vtp=1&amp;bbb=1">
            <a:extLst>
              <a:ext uri="{FF2B5EF4-FFF2-40B4-BE49-F238E27FC236}">
                <a16:creationId xmlns:a16="http://schemas.microsoft.com/office/drawing/2014/main" id="{6DD11D01-B79D-F7A6-068E-4A48F32A7600}"/>
              </a:ext>
            </a:extLst>
          </p:cNvPr>
          <p:cNvSpPr/>
          <p:nvPr/>
        </p:nvSpPr>
        <p:spPr>
          <a:xfrm>
            <a:off x="8267940" y="2870686"/>
            <a:ext cx="1096317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30576defd?vcp=1&amp;vopoq=1&amp;pid=993ff98ae&amp;color=0,0,0&amp;vtp=1&amp;bt=1&amp;bbb=1&amp;hb=1"/>
          <p:cNvSpPr/>
          <p:nvPr/>
        </p:nvSpPr>
        <p:spPr>
          <a:xfrm>
            <a:off x="896112" y="95859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3.下面句子中的“味道”一词，与文中加点的“味道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”意思相近的一项是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4_AN.15_1#30576defd.bracket?vcp=1&amp;vopoq=1&amp;pid=993ff98ae&amp;color=0,0,0&amp;vpa=3&amp;vtp=1"/>
          <p:cNvSpPr/>
          <p:nvPr/>
        </p:nvSpPr>
        <p:spPr>
          <a:xfrm>
            <a:off x="1217580" y="150596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4_2#30576defd.choices?vcp=1&amp;vopoq=1&amp;pid=993ff98ae&amp;color=0,0,0&amp;vtp=1&amp;bbb=1"/>
          <p:cNvSpPr/>
          <p:nvPr/>
        </p:nvSpPr>
        <p:spPr>
          <a:xfrm>
            <a:off x="896112" y="206692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.他身上有一股难闻的味道。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B.这部电影充满了生活的味道，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让人感到十分温馨。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.读这首诗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，我能体会到一种忧伤的味道。</a:t>
            </a:r>
            <a:endParaRPr lang="en-US" altLang="zh-CN" sz="2400" dirty="0"/>
          </a:p>
        </p:txBody>
      </p:sp>
      <p:sp>
        <p:nvSpPr>
          <p:cNvPr id="5" name="QC_4_BD.16_1#a3b7e92bf?vcp=1&amp;vopoq=1&amp;pid=993ff98ae&amp;color=0,0,0&amp;vtp=1&amp;bbb=1"/>
          <p:cNvSpPr/>
          <p:nvPr/>
        </p:nvSpPr>
        <p:spPr>
          <a:xfrm>
            <a:off x="896112" y="3711257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4.与“湖中的荷花绽开了笑脸”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所用表达方式相同的一项是(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6" name="QC_4_AN.17_1#a3b7e92bf.bracket?vcp=1&amp;vopoq=1&amp;pid=993ff98ae&amp;color=0,0,0&amp;vpa=4&amp;vtp=1"/>
          <p:cNvSpPr/>
          <p:nvPr/>
        </p:nvSpPr>
        <p:spPr>
          <a:xfrm>
            <a:off x="9142381" y="369982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4_BD.16_2#a3b7e92bf.choices?vcp=1&amp;vopoq=1&amp;pid=993ff98ae&amp;color=0,0,0&amp;vtp=1&amp;bbb=1"/>
          <p:cNvSpPr/>
          <p:nvPr/>
        </p:nvSpPr>
        <p:spPr>
          <a:xfrm>
            <a:off x="896112" y="425259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A.小燕子有剪刀似的尾巴。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.湖水绿得像玛瑙。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.蜻蜓在荷叶上窃窃私语。</a:t>
            </a:r>
            <a:endParaRPr lang="en-US" altLang="zh-CN" sz="2400" dirty="0"/>
          </a:p>
        </p:txBody>
      </p:sp>
      <p:sp>
        <p:nvSpPr>
          <p:cNvPr id="8" name="QC_4_BD.14_2#30576defd.choices?vcp=1&amp;vopoq=1&amp;pid=993ff98ae&amp;color=0,0,0&amp;vtp=1&amp;bbb=1&amp;zzd= 1">
            <a:extLst>
              <a:ext uri="{FF2B5EF4-FFF2-40B4-BE49-F238E27FC236}">
                <a16:creationId xmlns:a16="http://schemas.microsoft.com/office/drawing/2014/main" id="{94DE96D2-67DD-50D4-1B2F-C58FDC442A5F}"/>
              </a:ext>
            </a:extLst>
          </p:cNvPr>
          <p:cNvSpPr/>
          <p:nvPr/>
        </p:nvSpPr>
        <p:spPr>
          <a:xfrm>
            <a:off x="4077494" y="26384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4_BD.14_2#30576defd.choices?vcp=1&amp;vopoq=1&amp;pid=993ff98ae&amp;color=0,0,0&amp;vtp=1&amp;bbb=1&amp;zzd= 1">
            <a:extLst>
              <a:ext uri="{FF2B5EF4-FFF2-40B4-BE49-F238E27FC236}">
                <a16:creationId xmlns:a16="http://schemas.microsoft.com/office/drawing/2014/main" id="{7DA21862-94B0-0532-550F-B31856F6D018}"/>
              </a:ext>
            </a:extLst>
          </p:cNvPr>
          <p:cNvSpPr/>
          <p:nvPr/>
        </p:nvSpPr>
        <p:spPr>
          <a:xfrm>
            <a:off x="4382294" y="26384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4_BD.14_2#30576defd.choices?vcp=1&amp;vopoq=1&amp;pid=993ff98ae&amp;color=0,0,0&amp;vtp=1&amp;bbb=1&amp;zzd= 3">
            <a:extLst>
              <a:ext uri="{FF2B5EF4-FFF2-40B4-BE49-F238E27FC236}">
                <a16:creationId xmlns:a16="http://schemas.microsoft.com/office/drawing/2014/main" id="{A3A635CE-2843-4CE2-F812-B256068F74D3}"/>
              </a:ext>
            </a:extLst>
          </p:cNvPr>
          <p:cNvSpPr/>
          <p:nvPr/>
        </p:nvSpPr>
        <p:spPr>
          <a:xfrm>
            <a:off x="4382294" y="31972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4_BD.14_2#30576defd.choices?vcp=1&amp;vopoq=1&amp;pid=993ff98ae&amp;color=0,0,0&amp;vtp=1&amp;bbb=1&amp;zzd= 3">
            <a:extLst>
              <a:ext uri="{FF2B5EF4-FFF2-40B4-BE49-F238E27FC236}">
                <a16:creationId xmlns:a16="http://schemas.microsoft.com/office/drawing/2014/main" id="{5664AEE7-DB5E-233A-9023-BBE6E92045B7}"/>
              </a:ext>
            </a:extLst>
          </p:cNvPr>
          <p:cNvSpPr/>
          <p:nvPr/>
        </p:nvSpPr>
        <p:spPr>
          <a:xfrm>
            <a:off x="4687094" y="31972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4_BD.14_2#30576defd.choices?vcp=1&amp;vopoq=1&amp;pid=993ff98ae&amp;color=0,0,0&amp;vtp=1&amp;bbb=1&amp;zzd= 5">
            <a:extLst>
              <a:ext uri="{FF2B5EF4-FFF2-40B4-BE49-F238E27FC236}">
                <a16:creationId xmlns:a16="http://schemas.microsoft.com/office/drawing/2014/main" id="{571B933D-4846-2A13-FEC7-A715244374B8}"/>
              </a:ext>
            </a:extLst>
          </p:cNvPr>
          <p:cNvSpPr/>
          <p:nvPr/>
        </p:nvSpPr>
        <p:spPr>
          <a:xfrm>
            <a:off x="5906294" y="368452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4_BD.14_2#30576defd.choices?vcp=1&amp;vopoq=1&amp;pid=993ff98ae&amp;color=0,0,0&amp;vtp=1&amp;bbb=1&amp;zzd= 5">
            <a:extLst>
              <a:ext uri="{FF2B5EF4-FFF2-40B4-BE49-F238E27FC236}">
                <a16:creationId xmlns:a16="http://schemas.microsoft.com/office/drawing/2014/main" id="{CC6FBAF8-B416-707C-76F2-128810727711}"/>
              </a:ext>
            </a:extLst>
          </p:cNvPr>
          <p:cNvSpPr/>
          <p:nvPr/>
        </p:nvSpPr>
        <p:spPr>
          <a:xfrm>
            <a:off x="6211094" y="368452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155a49d4?vcp=1&amp;pid=85a3aeda7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三、阅读下面的文字，按要求完成练习。（12分）</a:t>
            </a:r>
            <a:endParaRPr lang="en-US" altLang="zh-CN" sz="2800" dirty="0"/>
          </a:p>
        </p:txBody>
      </p:sp>
      <p:sp>
        <p:nvSpPr>
          <p:cNvPr id="3" name="QM_3_BD.18_1#59842f8eb?vcp=1&amp;pid=a155a49d4&amp;color=0,0,0&amp;vtp=1&amp;bbb=1&amp;hb=1"/>
          <p:cNvSpPr/>
          <p:nvPr/>
        </p:nvSpPr>
        <p:spPr>
          <a:xfrm>
            <a:off x="896112" y="1317562"/>
            <a:ext cx="10387584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金秋时节，人们从四面八方赶来开封赏菊。这些菊花的颜色非常绚丽：柠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檬黄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、____白、____紫、____绿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其中，红色的菊花像小姑娘的脸涨【zh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zh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nɡ】得通红。微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fēnɡ（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）吹来，送来一阵阵qīnɡ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xi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）。游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人漫步在菊花园边xīn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）着菊花的模【mú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mó】样，高兴地感叹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“不是花中偏爱菊，此花开尽更无花。”</a:t>
            </a:r>
            <a:endParaRPr lang="en-US" altLang="zh-CN" sz="2400" dirty="0"/>
          </a:p>
        </p:txBody>
      </p:sp>
      <p:sp>
        <p:nvSpPr>
          <p:cNvPr id="4" name="QO_4_BD.19_1#33abd4a88?vcp=1&amp;pid=59842f8eb&amp;color=0,0,0&amp;vtp=1&amp;bbb=1"/>
          <p:cNvSpPr/>
          <p:nvPr/>
        </p:nvSpPr>
        <p:spPr>
          <a:xfrm>
            <a:off x="896112" y="3922966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1.根据拼音写出正确的字词，相应地书写在文中的括号内。（5分）</a:t>
            </a:r>
            <a:endParaRPr lang="en-US" altLang="zh-CN" sz="2400" dirty="0"/>
          </a:p>
        </p:txBody>
      </p:sp>
      <p:sp>
        <p:nvSpPr>
          <p:cNvPr id="5" name="QO_4_AN.20_1#33abd4a88?vcp=1&amp;pid=59842f8eb&amp;color=0,0,0&amp;vtp=1&amp;bbb=1"/>
          <p:cNvSpPr/>
          <p:nvPr/>
        </p:nvSpPr>
        <p:spPr>
          <a:xfrm>
            <a:off x="4544086" y="2358961"/>
            <a:ext cx="682431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</a:t>
            </a:r>
            <a:endParaRPr lang="en-US" altLang="zh-CN" sz="2400" dirty="0"/>
          </a:p>
        </p:txBody>
      </p:sp>
      <p:sp>
        <p:nvSpPr>
          <p:cNvPr id="6" name="QO_4_BD.21_1#8f1cf53f3?vcp=1&amp;pid=59842f8eb&amp;color=0,0,0&amp;vtp=1&amp;bbb=1"/>
          <p:cNvSpPr/>
          <p:nvPr/>
        </p:nvSpPr>
        <p:spPr>
          <a:xfrm>
            <a:off x="896112" y="4491671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2.请用“√”在文中的【 】内选出正确的读音。（2分）</a:t>
            </a:r>
            <a:endParaRPr lang="en-US" altLang="zh-CN" sz="2400" dirty="0"/>
          </a:p>
        </p:txBody>
      </p:sp>
      <p:sp>
        <p:nvSpPr>
          <p:cNvPr id="8" name="QM_3_BD.18_1#59842f8eb?vcp=1&amp;pid=a155a49d4&amp;color=0,0,0&amp;vtp=1&amp;bbb=1&amp;hb=1&amp;zzd= 4">
            <a:extLst>
              <a:ext uri="{FF2B5EF4-FFF2-40B4-BE49-F238E27FC236}">
                <a16:creationId xmlns:a16="http://schemas.microsoft.com/office/drawing/2014/main" id="{21F209FE-AA76-CCA9-E536-8246A5957B56}"/>
              </a:ext>
            </a:extLst>
          </p:cNvPr>
          <p:cNvSpPr/>
          <p:nvPr/>
        </p:nvSpPr>
        <p:spPr>
          <a:xfrm>
            <a:off x="9478169" y="3413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3_BD.18_1#59842f8eb?vcp=1&amp;pid=a155a49d4&amp;color=0,0,0&amp;vtp=1&amp;bbb=1&amp;hb=1&amp;zzd= 4">
            <a:extLst>
              <a:ext uri="{FF2B5EF4-FFF2-40B4-BE49-F238E27FC236}">
                <a16:creationId xmlns:a16="http://schemas.microsoft.com/office/drawing/2014/main" id="{D304F65E-E7D1-50F6-01B2-65EA97AA2C88}"/>
              </a:ext>
            </a:extLst>
          </p:cNvPr>
          <p:cNvSpPr/>
          <p:nvPr/>
        </p:nvSpPr>
        <p:spPr>
          <a:xfrm>
            <a:off x="9782969" y="3413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3_BD.18_1#59842f8eb?vcp=1&amp;pid=a155a49d4&amp;color=0,0,0&amp;vtp=1&amp;bbb=1&amp;hb=1&amp;zzd= 4">
            <a:extLst>
              <a:ext uri="{FF2B5EF4-FFF2-40B4-BE49-F238E27FC236}">
                <a16:creationId xmlns:a16="http://schemas.microsoft.com/office/drawing/2014/main" id="{ECCDEECC-DAA3-3997-6833-B8ABA68B2374}"/>
              </a:ext>
            </a:extLst>
          </p:cNvPr>
          <p:cNvSpPr/>
          <p:nvPr/>
        </p:nvSpPr>
        <p:spPr>
          <a:xfrm>
            <a:off x="10087769" y="3413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M_3_BD.18_1#59842f8eb?vcp=1&amp;pid=a155a49d4&amp;color=0,0,0&amp;vtp=1&amp;bbb=1&amp;hb=1&amp;zzd= 4">
            <a:extLst>
              <a:ext uri="{FF2B5EF4-FFF2-40B4-BE49-F238E27FC236}">
                <a16:creationId xmlns:a16="http://schemas.microsoft.com/office/drawing/2014/main" id="{91533BDE-8954-F935-1560-AA70BD106C5D}"/>
              </a:ext>
            </a:extLst>
          </p:cNvPr>
          <p:cNvSpPr/>
          <p:nvPr/>
        </p:nvSpPr>
        <p:spPr>
          <a:xfrm>
            <a:off x="10392569" y="3413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M_3_BD.18_1#59842f8eb?vcp=1&amp;pid=a155a49d4&amp;color=0,0,0&amp;vtp=1&amp;bbb=1&amp;hb=1&amp;zzd= 4">
            <a:extLst>
              <a:ext uri="{FF2B5EF4-FFF2-40B4-BE49-F238E27FC236}">
                <a16:creationId xmlns:a16="http://schemas.microsoft.com/office/drawing/2014/main" id="{303683AE-C2AB-DB71-A7C2-F71891720696}"/>
              </a:ext>
            </a:extLst>
          </p:cNvPr>
          <p:cNvSpPr/>
          <p:nvPr/>
        </p:nvSpPr>
        <p:spPr>
          <a:xfrm>
            <a:off x="10697369" y="3413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O_4_AN.20_1#33abd4a88?vcp=1&amp;pid=59842f8eb&amp;color=0,0,0&amp;vtp=1&amp;bbb=1">
            <a:extLst>
              <a:ext uri="{FF2B5EF4-FFF2-40B4-BE49-F238E27FC236}">
                <a16:creationId xmlns:a16="http://schemas.microsoft.com/office/drawing/2014/main" id="{BEF23802-664E-9086-DEB1-9F9B8B92C5FE}"/>
              </a:ext>
            </a:extLst>
          </p:cNvPr>
          <p:cNvSpPr/>
          <p:nvPr/>
        </p:nvSpPr>
        <p:spPr>
          <a:xfrm>
            <a:off x="9327842" y="2358960"/>
            <a:ext cx="682431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清香</a:t>
            </a:r>
            <a:endParaRPr lang="en-US" altLang="zh-CN" sz="2400" dirty="0"/>
          </a:p>
        </p:txBody>
      </p:sp>
      <p:sp>
        <p:nvSpPr>
          <p:cNvPr id="14" name="QO_4_AN.20_1#33abd4a88?vcp=1&amp;pid=59842f8eb&amp;color=0,0,0&amp;vtp=1&amp;bbb=1">
            <a:extLst>
              <a:ext uri="{FF2B5EF4-FFF2-40B4-BE49-F238E27FC236}">
                <a16:creationId xmlns:a16="http://schemas.microsoft.com/office/drawing/2014/main" id="{BDA40325-7A08-1F08-74CC-2E11CB2DCDBA}"/>
              </a:ext>
            </a:extLst>
          </p:cNvPr>
          <p:cNvSpPr/>
          <p:nvPr/>
        </p:nvSpPr>
        <p:spPr>
          <a:xfrm>
            <a:off x="4839582" y="2860161"/>
            <a:ext cx="682431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欣赏</a:t>
            </a:r>
            <a:endParaRPr lang="en-US" altLang="zh-CN" sz="2400" dirty="0"/>
          </a:p>
        </p:txBody>
      </p:sp>
      <p:sp>
        <p:nvSpPr>
          <p:cNvPr id="15" name="QO_4_AN.20_1#33abd4a88?vcp=1&amp;pid=59842f8eb&amp;color=0,0,0&amp;vtp=1&amp;bbb=1">
            <a:extLst>
              <a:ext uri="{FF2B5EF4-FFF2-40B4-BE49-F238E27FC236}">
                <a16:creationId xmlns:a16="http://schemas.microsoft.com/office/drawing/2014/main" id="{DE0F3EDC-7592-5B14-26C3-E1291DC96684}"/>
              </a:ext>
            </a:extLst>
          </p:cNvPr>
          <p:cNvSpPr/>
          <p:nvPr/>
        </p:nvSpPr>
        <p:spPr>
          <a:xfrm>
            <a:off x="11053652" y="2007821"/>
            <a:ext cx="682431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</a:p>
        </p:txBody>
      </p:sp>
      <p:sp>
        <p:nvSpPr>
          <p:cNvPr id="16" name="QO_4_AN.20_1#33abd4a88?vcp=1&amp;pid=59842f8eb&amp;color=0,0,0&amp;vtp=1&amp;bbb=1">
            <a:extLst>
              <a:ext uri="{FF2B5EF4-FFF2-40B4-BE49-F238E27FC236}">
                <a16:creationId xmlns:a16="http://schemas.microsoft.com/office/drawing/2014/main" id="{F25C9904-7166-04AF-9255-57D01E71983D}"/>
              </a:ext>
            </a:extLst>
          </p:cNvPr>
          <p:cNvSpPr/>
          <p:nvPr/>
        </p:nvSpPr>
        <p:spPr>
          <a:xfrm>
            <a:off x="7596578" y="3081673"/>
            <a:ext cx="682431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81ae38646?sp=1&amp;vcp=1&amp;pid=59842f8eb&amp;color=0,0,0&amp;vtp=1&amp;bt=1&amp;bbb=1"/>
          <p:cNvSpPr/>
          <p:nvPr/>
        </p:nvSpPr>
        <p:spPr>
          <a:xfrm>
            <a:off x="896112" y="206578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3.照样子，将表示颜色的词语补充完整。（3分）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柠檬黄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紫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绿</a:t>
            </a:r>
            <a:endParaRPr lang="en-US" altLang="zh-CN" sz="2400" dirty="0"/>
          </a:p>
        </p:txBody>
      </p:sp>
      <p:sp>
        <p:nvSpPr>
          <p:cNvPr id="3" name="QB_4_AN.24_1#81ae38646.blank?vcp=1&amp;pid=59842f8eb&amp;color=0,0,0&amp;vpa=5&amp;vtp=1&amp;bbb=1"/>
          <p:cNvSpPr/>
          <p:nvPr/>
        </p:nvSpPr>
        <p:spPr>
          <a:xfrm>
            <a:off x="1979581" y="2575053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【示例】雪花</a:t>
            </a:r>
            <a:endParaRPr lang="en-US" altLang="zh-CN" sz="2400" dirty="0"/>
          </a:p>
        </p:txBody>
      </p:sp>
      <p:sp>
        <p:nvSpPr>
          <p:cNvPr id="4" name="QB_4_AN.25_1#81ae38646.blank?vcp=1&amp;pid=59842f8eb&amp;color=0,0,0&amp;vpa=6&amp;vtp=1&amp;bbb=1"/>
          <p:cNvSpPr/>
          <p:nvPr/>
        </p:nvSpPr>
        <p:spPr>
          <a:xfrm>
            <a:off x="4570380" y="257505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葡萄</a:t>
            </a:r>
            <a:endParaRPr lang="en-US" altLang="zh-CN" sz="2400" dirty="0"/>
          </a:p>
        </p:txBody>
      </p:sp>
      <p:sp>
        <p:nvSpPr>
          <p:cNvPr id="5" name="QB_4_AN.26_1#81ae38646.blank?vcp=1&amp;pid=59842f8eb&amp;color=0,0,0&amp;vpa=7&amp;vtp=1&amp;bbb=1"/>
          <p:cNvSpPr/>
          <p:nvPr/>
        </p:nvSpPr>
        <p:spPr>
          <a:xfrm>
            <a:off x="5941980" y="257505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翡翠</a:t>
            </a:r>
            <a:endParaRPr lang="en-US" altLang="zh-CN" sz="2400" dirty="0"/>
          </a:p>
        </p:txBody>
      </p:sp>
      <p:sp>
        <p:nvSpPr>
          <p:cNvPr id="6" name="QB_4_BD.27_1#78cb520bd?sp=1&amp;vcp=1&amp;pid=59842f8eb&amp;color=0,0,0&amp;vtp=1&amp;bbb=1"/>
          <p:cNvSpPr/>
          <p:nvPr/>
        </p:nvSpPr>
        <p:spPr>
          <a:xfrm>
            <a:off x="896112" y="316953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4.注意句中加点的部分，照样子把横线空缺的内容补充完整。（2分）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例：高兴地感叹：“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不是花中偏爱菊，此花开尽更无花。”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妹妹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花开得正好，我们不能随意摘花。”</a:t>
            </a:r>
            <a:endParaRPr lang="en-US" altLang="zh-CN" sz="2400" dirty="0"/>
          </a:p>
        </p:txBody>
      </p:sp>
      <p:sp>
        <p:nvSpPr>
          <p:cNvPr id="7" name="QB_4_AN.28_1#78cb520bd.blank?vcp=1&amp;pid=59842f8eb&amp;color=0,0,0&amp;vpa=8&amp;vtp=1&amp;bbb=1"/>
          <p:cNvSpPr/>
          <p:nvPr/>
        </p:nvSpPr>
        <p:spPr>
          <a:xfrm>
            <a:off x="1522381" y="4237609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【示例】认真地指着花说</a:t>
            </a:r>
            <a:endParaRPr lang="en-US" altLang="zh-CN" sz="2400" dirty="0"/>
          </a:p>
        </p:txBody>
      </p:sp>
      <p:sp>
        <p:nvSpPr>
          <p:cNvPr id="8" name="QB_4_BD.27_1#78cb520bd?sp=1&amp;vcp=1&amp;pid=59842f8eb&amp;color=0,0,0&amp;vtp=1&amp;bbb=1&amp;zzd= 3">
            <a:extLst>
              <a:ext uri="{FF2B5EF4-FFF2-40B4-BE49-F238E27FC236}">
                <a16:creationId xmlns:a16="http://schemas.microsoft.com/office/drawing/2014/main" id="{388527AA-54F6-FBC6-72CA-4187DB19DC42}"/>
              </a:ext>
            </a:extLst>
          </p:cNvPr>
          <p:cNvSpPr/>
          <p:nvPr/>
        </p:nvSpPr>
        <p:spPr>
          <a:xfrm>
            <a:off x="1639094" y="42998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27_1#78cb520bd?sp=1&amp;vcp=1&amp;pid=59842f8eb&amp;color=0,0,0&amp;vtp=1&amp;bbb=1&amp;zzd= 3">
            <a:extLst>
              <a:ext uri="{FF2B5EF4-FFF2-40B4-BE49-F238E27FC236}">
                <a16:creationId xmlns:a16="http://schemas.microsoft.com/office/drawing/2014/main" id="{207CA42B-ACE3-C8B6-E4AD-FD2BC904159B}"/>
              </a:ext>
            </a:extLst>
          </p:cNvPr>
          <p:cNvSpPr/>
          <p:nvPr/>
        </p:nvSpPr>
        <p:spPr>
          <a:xfrm>
            <a:off x="1943894" y="42998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27_1#78cb520bd?sp=1&amp;vcp=1&amp;pid=59842f8eb&amp;color=0,0,0&amp;vtp=1&amp;bbb=1&amp;zzd= 3">
            <a:extLst>
              <a:ext uri="{FF2B5EF4-FFF2-40B4-BE49-F238E27FC236}">
                <a16:creationId xmlns:a16="http://schemas.microsoft.com/office/drawing/2014/main" id="{B63C63F5-D96F-6C0F-8EE5-35F7D923FD4B}"/>
              </a:ext>
            </a:extLst>
          </p:cNvPr>
          <p:cNvSpPr/>
          <p:nvPr/>
        </p:nvSpPr>
        <p:spPr>
          <a:xfrm>
            <a:off x="2248694" y="42998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27_1#78cb520bd?sp=1&amp;vcp=1&amp;pid=59842f8eb&amp;color=0,0,0&amp;vtp=1&amp;bbb=1&amp;zzd= 3">
            <a:extLst>
              <a:ext uri="{FF2B5EF4-FFF2-40B4-BE49-F238E27FC236}">
                <a16:creationId xmlns:a16="http://schemas.microsoft.com/office/drawing/2014/main" id="{C1809753-265D-7464-3147-4A2ED4D5BFDE}"/>
              </a:ext>
            </a:extLst>
          </p:cNvPr>
          <p:cNvSpPr/>
          <p:nvPr/>
        </p:nvSpPr>
        <p:spPr>
          <a:xfrm>
            <a:off x="2553494" y="42998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27_1#78cb520bd?sp=1&amp;vcp=1&amp;pid=59842f8eb&amp;color=0,0,0&amp;vtp=1&amp;bbb=1&amp;zzd= 3">
            <a:extLst>
              <a:ext uri="{FF2B5EF4-FFF2-40B4-BE49-F238E27FC236}">
                <a16:creationId xmlns:a16="http://schemas.microsoft.com/office/drawing/2014/main" id="{D00734A6-8163-3DEC-1D07-39786F74AF4A}"/>
              </a:ext>
            </a:extLst>
          </p:cNvPr>
          <p:cNvSpPr/>
          <p:nvPr/>
        </p:nvSpPr>
        <p:spPr>
          <a:xfrm>
            <a:off x="2858294" y="42998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65325f99?vcp=1&amp;pid=85a3aeda7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四、阅读下面的文字，按要求完成练习。（11分）</a:t>
            </a:r>
            <a:endParaRPr lang="en-US" altLang="zh-CN" sz="2800" dirty="0"/>
          </a:p>
        </p:txBody>
      </p:sp>
      <p:sp>
        <p:nvSpPr>
          <p:cNvPr id="3" name="QM_3_BD.29_1#7115640dd?vcp=1&amp;pid=165325f99&amp;color=0,0,0&amp;vtp=1&amp;bbb=1&amp;hb=1"/>
          <p:cNvSpPr/>
          <p:nvPr/>
        </p:nvSpPr>
        <p:spPr>
          <a:xfrm>
            <a:off x="896112" y="1317562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洛阳龙门石窟，跨越千年的这座艺术瑰宝，静静地坐落于伊水河畔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。每一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处细节都展现出古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i（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）工匠们的高超技艺和无</a:t>
            </a:r>
            <a:r>
              <a:rPr lang="en-US" altLang="zh-CN" sz="2400" b="0" i="0" u="dbl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zhì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huì（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）。当你踏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入这片神圣之地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，首先映入眼帘的是那绵延千米的石窟【群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】，大大小小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的洞窟星罗棋布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，令人叹为观止。石窟中的佛像，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神态各异，栩栩如生：有的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庄严肃穆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，俯瞰着芸芸众生；有的慈悲【温顺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温和】，f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fú（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）在悲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悯世间的苦难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；还有的面露微笑，传递着宁静与祥和。</a:t>
            </a:r>
            <a:endParaRPr lang="en-US" altLang="zh-CN" sz="2400" dirty="0"/>
          </a:p>
        </p:txBody>
      </p:sp>
      <p:sp>
        <p:nvSpPr>
          <p:cNvPr id="4" name="QO_4_BD.30_1#b20ae72ce?vcp=1&amp;pid=7115640dd&amp;color=0,0,0&amp;vtp=1&amp;bbb=1"/>
          <p:cNvSpPr/>
          <p:nvPr/>
        </p:nvSpPr>
        <p:spPr>
          <a:xfrm>
            <a:off x="896112" y="46120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1.根据拼音写出正确的字词，相应地书写在文中的括号内。（5分）</a:t>
            </a:r>
            <a:endParaRPr lang="en-US" altLang="zh-CN" sz="2400" dirty="0"/>
          </a:p>
        </p:txBody>
      </p:sp>
      <p:sp>
        <p:nvSpPr>
          <p:cNvPr id="5" name="QO_4_AN.31_1#b20ae72ce?vcp=1&amp;pid=7115640dd&amp;color=0,0,0&amp;vtp=1&amp;bbb=1"/>
          <p:cNvSpPr/>
          <p:nvPr/>
        </p:nvSpPr>
        <p:spPr>
          <a:xfrm>
            <a:off x="3928069" y="1874996"/>
            <a:ext cx="83643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代</a:t>
            </a:r>
            <a:endParaRPr lang="en-US" altLang="zh-CN" sz="2400" dirty="0"/>
          </a:p>
        </p:txBody>
      </p:sp>
      <p:sp>
        <p:nvSpPr>
          <p:cNvPr id="6" name="QM_3_BD.29_1#7115640dd?vcp=1&amp;pid=165325f99&amp;color=0,0,0&amp;vtp=1&amp;bbb=1&amp;hb=1&amp;zzd= 4">
            <a:extLst>
              <a:ext uri="{FF2B5EF4-FFF2-40B4-BE49-F238E27FC236}">
                <a16:creationId xmlns:a16="http://schemas.microsoft.com/office/drawing/2014/main" id="{3E13B1D7-F3AD-6173-C3FA-0C65D66C6B29}"/>
              </a:ext>
            </a:extLst>
          </p:cNvPr>
          <p:cNvSpPr/>
          <p:nvPr/>
        </p:nvSpPr>
        <p:spPr>
          <a:xfrm>
            <a:off x="9259094" y="3565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3_BD.29_1#7115640dd?vcp=1&amp;pid=165325f99&amp;color=0,0,0&amp;vtp=1&amp;bbb=1&amp;hb=1&amp;zzd= 4">
            <a:extLst>
              <a:ext uri="{FF2B5EF4-FFF2-40B4-BE49-F238E27FC236}">
                <a16:creationId xmlns:a16="http://schemas.microsoft.com/office/drawing/2014/main" id="{6B492F3D-2709-6430-4904-59426045516A}"/>
              </a:ext>
            </a:extLst>
          </p:cNvPr>
          <p:cNvSpPr/>
          <p:nvPr/>
        </p:nvSpPr>
        <p:spPr>
          <a:xfrm>
            <a:off x="9563894" y="3565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3_BD.29_1#7115640dd?vcp=1&amp;pid=165325f99&amp;color=0,0,0&amp;vtp=1&amp;bbb=1&amp;hb=1&amp;zzd= 4">
            <a:extLst>
              <a:ext uri="{FF2B5EF4-FFF2-40B4-BE49-F238E27FC236}">
                <a16:creationId xmlns:a16="http://schemas.microsoft.com/office/drawing/2014/main" id="{1E2C45CE-D974-F494-0802-5C9DDD1814EA}"/>
              </a:ext>
            </a:extLst>
          </p:cNvPr>
          <p:cNvSpPr/>
          <p:nvPr/>
        </p:nvSpPr>
        <p:spPr>
          <a:xfrm>
            <a:off x="9868694" y="3565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3_BD.29_1#7115640dd?vcp=1&amp;pid=165325f99&amp;color=0,0,0&amp;vtp=1&amp;bbb=1&amp;hb=1&amp;zzd= 4">
            <a:extLst>
              <a:ext uri="{FF2B5EF4-FFF2-40B4-BE49-F238E27FC236}">
                <a16:creationId xmlns:a16="http://schemas.microsoft.com/office/drawing/2014/main" id="{DD3B713E-F9CD-BFE6-1A4B-C25039533444}"/>
              </a:ext>
            </a:extLst>
          </p:cNvPr>
          <p:cNvSpPr/>
          <p:nvPr/>
        </p:nvSpPr>
        <p:spPr>
          <a:xfrm>
            <a:off x="10173494" y="35654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4_AN.31_1#b20ae72ce?vcp=1&amp;pid=7115640dd&amp;color=0,0,0&amp;vtp=1&amp;bbb=1">
            <a:extLst>
              <a:ext uri="{FF2B5EF4-FFF2-40B4-BE49-F238E27FC236}">
                <a16:creationId xmlns:a16="http://schemas.microsoft.com/office/drawing/2014/main" id="{EE06D372-405E-0B94-0B1F-8A31F2C2A6B3}"/>
              </a:ext>
            </a:extLst>
          </p:cNvPr>
          <p:cNvSpPr/>
          <p:nvPr/>
        </p:nvSpPr>
        <p:spPr>
          <a:xfrm>
            <a:off x="8993759" y="1874995"/>
            <a:ext cx="83643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智慧</a:t>
            </a:r>
            <a:endParaRPr lang="en-US" altLang="zh-CN" sz="2400" dirty="0"/>
          </a:p>
        </p:txBody>
      </p:sp>
      <p:sp>
        <p:nvSpPr>
          <p:cNvPr id="11" name="QO_4_AN.31_1#b20ae72ce?vcp=1&amp;pid=7115640dd&amp;color=0,0,0&amp;vtp=1&amp;bbb=1">
            <a:extLst>
              <a:ext uri="{FF2B5EF4-FFF2-40B4-BE49-F238E27FC236}">
                <a16:creationId xmlns:a16="http://schemas.microsoft.com/office/drawing/2014/main" id="{DA3434E0-8DA8-8724-DA96-10CC081FB472}"/>
              </a:ext>
            </a:extLst>
          </p:cNvPr>
          <p:cNvSpPr/>
          <p:nvPr/>
        </p:nvSpPr>
        <p:spPr>
          <a:xfrm>
            <a:off x="9726401" y="3543371"/>
            <a:ext cx="83643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仿佛</a:t>
            </a:r>
            <a:endParaRPr lang="en-US" altLang="zh-CN" sz="2400" dirty="0"/>
          </a:p>
        </p:txBody>
      </p:sp>
      <p:sp>
        <p:nvSpPr>
          <p:cNvPr id="12" name="QO_4_BD.32_1#41b558e53?vcp=1&amp;pid=7115640dd&amp;color=0,0,0&amp;vtp=1&amp;bt=1&amp;bbb=1"/>
          <p:cNvSpPr/>
          <p:nvPr/>
        </p:nvSpPr>
        <p:spPr>
          <a:xfrm>
            <a:off x="902208" y="51249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2.请用“\”划去文中【 】内不正确的字词。（2分）</a:t>
            </a:r>
            <a:endParaRPr lang="en-US" altLang="zh-CN" sz="2400" dirty="0"/>
          </a:p>
        </p:txBody>
      </p:sp>
      <p:sp>
        <p:nvSpPr>
          <p:cNvPr id="13" name="QO_4_AN.33_1#41b558e53?vcp=1&amp;pid=7115640dd&amp;color=0,0,0&amp;vtp=1&amp;bbb=1"/>
          <p:cNvSpPr/>
          <p:nvPr/>
        </p:nvSpPr>
        <p:spPr>
          <a:xfrm>
            <a:off x="9192360" y="2460838"/>
            <a:ext cx="63783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\</a:t>
            </a:r>
          </a:p>
        </p:txBody>
      </p:sp>
      <p:sp>
        <p:nvSpPr>
          <p:cNvPr id="14" name="QO_4_AN.33_1#41b558e53?vcp=1&amp;pid=7115640dd&amp;color=0,0,0&amp;vtp=1&amp;bbb=1">
            <a:extLst>
              <a:ext uri="{FF2B5EF4-FFF2-40B4-BE49-F238E27FC236}">
                <a16:creationId xmlns:a16="http://schemas.microsoft.com/office/drawing/2014/main" id="{F6FAAEC9-A0CD-4744-158C-F1B47BEFE5B6}"/>
              </a:ext>
            </a:extLst>
          </p:cNvPr>
          <p:cNvSpPr/>
          <p:nvPr/>
        </p:nvSpPr>
        <p:spPr>
          <a:xfrm>
            <a:off x="6572685" y="3558814"/>
            <a:ext cx="63783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\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606</Words>
  <Application>Microsoft Office PowerPoint</Application>
  <PresentationFormat>宽屏</PresentationFormat>
  <Paragraphs>104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Heiti SC Medium</vt:lpstr>
      <vt:lpstr>Microsoft YaHei Bold</vt:lpstr>
      <vt:lpstr>SimSun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2025-01-21T14:15:08Z</dcterms:created>
  <dcterms:modified xsi:type="dcterms:W3CDTF">2025-01-22T00:17:56Z</dcterms:modified>
  <cp:category/>
  <cp:contentStatus/>
</cp:coreProperties>
</file>