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71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3#785966bf8?vcp=1&amp;pid=25b811243&amp;color=0,0,0&amp;vtp=1&amp;bt=1&amp;bbb=1&amp;hb=1"/>
          <p:cNvSpPr/>
          <p:nvPr/>
        </p:nvSpPr>
        <p:spPr>
          <a:xfrm>
            <a:off x="896112" y="99142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④传说古时候有一种凶恶的怪兽，长着血盆大口，人们叫它“年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”。每到腊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月三十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，它便出来吃人。一个腊月三十的晚上，“年”到了一个村庄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，恰巧有两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个牧童在比赛甩鞭子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。“年”忽然听见半空响起啪啪的响声，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吓得望风而逃。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年”窜到另一个村子，它朝门缝里一望，那亮闪闪的灯光，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刺得它头昏眼花，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只得溜了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。后来大家才知道“年”怕响、怕光。人们为了保护自己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，想出了许多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抵御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“年”的方法，这些方法逐渐演化为过年的风俗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。如大年三十晚上家家户户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都放爆竹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，这大概是从牧童赛鞭子演变而来的。又如旧时把“对联”叫“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桃符”，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“桃符”是为了驱逐邪恶。再如，大年三十全家人吃年夜饭，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除了庆祝丰收外，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还有准备同猛兽搏斗的意思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77ab041a6?vcp=1&amp;pid=785966bf8&amp;color=0,0,0&amp;vtp=1&amp;bt=1&amp;bbb=1&amp;hb=1"/>
          <p:cNvSpPr/>
          <p:nvPr/>
        </p:nvSpPr>
        <p:spPr>
          <a:xfrm>
            <a:off x="896112" y="127736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1.读第①、②自然段可知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，我国过春节的时间是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俗称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”。“年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”的最初含义来自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3" name="QB_5_AN.17_1#77ab041a6.blank?vcp=1&amp;pid=785966bf8&amp;color=0,0,0&amp;vpa=9&amp;vtp=1&amp;bbb=1"/>
          <p:cNvSpPr/>
          <p:nvPr/>
        </p:nvSpPr>
        <p:spPr>
          <a:xfrm>
            <a:off x="7313581" y="1249427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农历正月初一</a:t>
            </a:r>
            <a:endParaRPr lang="en-US" altLang="zh-CN" sz="2400" dirty="0"/>
          </a:p>
        </p:txBody>
      </p:sp>
      <p:sp>
        <p:nvSpPr>
          <p:cNvPr id="4" name="QB_5_AN.18_1#77ab041a6.blank?vcp=1&amp;pid=785966bf8&amp;color=0,0,0&amp;vpa=10&amp;vtp=1&amp;bbb=1"/>
          <p:cNvSpPr/>
          <p:nvPr/>
        </p:nvSpPr>
        <p:spPr>
          <a:xfrm>
            <a:off x="4875180" y="178663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农业</a:t>
            </a:r>
            <a:endParaRPr lang="en-US" altLang="zh-CN" sz="2400" dirty="0"/>
          </a:p>
        </p:txBody>
      </p:sp>
      <p:sp>
        <p:nvSpPr>
          <p:cNvPr id="5" name="QO_5_BD.19_1#46c4f970f?vcp=1&amp;pid=785966bf8&amp;color=0,0,0&amp;vtp=1&amp;bbb=1&amp;hb=1"/>
          <p:cNvSpPr/>
          <p:nvPr/>
        </p:nvSpPr>
        <p:spPr>
          <a:xfrm>
            <a:off x="896112" y="238569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2.传说人们为了保护自己，抵御“年”，想出了许多方法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，这些方法逐渐演化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为过年的风俗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，请你列举两例。（4分）</a:t>
            </a:r>
            <a:endParaRPr lang="en-US" altLang="zh-CN" sz="2400" dirty="0"/>
          </a:p>
        </p:txBody>
      </p:sp>
      <p:sp>
        <p:nvSpPr>
          <p:cNvPr id="6" name="QB_6_BD.20_1#ab197a06f?vcp=1&amp;pid=46c4f970f&amp;color=0,0,0&amp;vtp=1&amp;bbb=1"/>
          <p:cNvSpPr/>
          <p:nvPr/>
        </p:nvSpPr>
        <p:spPr>
          <a:xfrm>
            <a:off x="896112" y="348265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endParaRPr lang="en-US" altLang="zh-CN" sz="2400" dirty="0"/>
          </a:p>
        </p:txBody>
      </p:sp>
      <p:sp>
        <p:nvSpPr>
          <p:cNvPr id="7" name="QB_6_AN.21_1#ab197a06f.blank?vcp=1&amp;pid=46c4f970f&amp;color=0,0,0&amp;vpa=11&amp;vtp=1&amp;bbb=1"/>
          <p:cNvSpPr/>
          <p:nvPr/>
        </p:nvSpPr>
        <p:spPr>
          <a:xfrm>
            <a:off x="1674781" y="3433127"/>
            <a:ext cx="6011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【示例】大年三十晚上家家户户都放爆竹。</a:t>
            </a:r>
            <a:endParaRPr lang="en-US" altLang="zh-CN" sz="2400" dirty="0"/>
          </a:p>
        </p:txBody>
      </p:sp>
      <p:sp>
        <p:nvSpPr>
          <p:cNvPr id="8" name="QB_6_BD.22_1#3d56f60c0?vcp=1&amp;pid=46c4f970f&amp;color=0,0,0&amp;vtp=1&amp;bbb=1"/>
          <p:cNvSpPr/>
          <p:nvPr/>
        </p:nvSpPr>
        <p:spPr>
          <a:xfrm>
            <a:off x="896112" y="40173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</a:t>
            </a:r>
            <a:endParaRPr lang="en-US" altLang="zh-CN" sz="2400" dirty="0"/>
          </a:p>
        </p:txBody>
      </p:sp>
      <p:sp>
        <p:nvSpPr>
          <p:cNvPr id="9" name="QB_6_AN.23_1#3d56f60c0.blank?vcp=1&amp;pid=46c4f970f&amp;color=0,0,0&amp;vpa=12&amp;vtp=1&amp;bbb=1"/>
          <p:cNvSpPr/>
          <p:nvPr/>
        </p:nvSpPr>
        <p:spPr>
          <a:xfrm>
            <a:off x="1674781" y="3967797"/>
            <a:ext cx="814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旧时把“对联”叫“桃符”，贴“桃符”是为了驱逐邪恶。</a:t>
            </a:r>
            <a:endParaRPr lang="en-US" altLang="zh-CN" sz="2400" dirty="0"/>
          </a:p>
        </p:txBody>
      </p:sp>
      <p:sp>
        <p:nvSpPr>
          <p:cNvPr id="10" name="QB_5_BD.24_1#93bb1c6a2?vcp=1&amp;pid=785966bf8&amp;color=0,0,0&amp;vtp=1&amp;bbb=1&amp;hb=1"/>
          <p:cNvSpPr/>
          <p:nvPr/>
        </p:nvSpPr>
        <p:spPr>
          <a:xfrm>
            <a:off x="896112" y="45586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3.第③自然段是围绕哪句话来写的？请用“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”画出来。（3分）</a:t>
            </a:r>
            <a:endParaRPr lang="en-US" altLang="zh-CN" sz="2400" dirty="0"/>
          </a:p>
        </p:txBody>
      </p:sp>
      <p:sp>
        <p:nvSpPr>
          <p:cNvPr id="11" name="QB_5_AN.25_1#93bb1c6a2.blank?vcp=1&amp;pid=785966bf8&amp;color=0,0,0&amp;vpa=13&amp;vtp=1&amp;bbb=1&amp;hb=1"/>
          <p:cNvSpPr/>
          <p:nvPr/>
        </p:nvSpPr>
        <p:spPr>
          <a:xfrm>
            <a:off x="908304" y="514146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u="sng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春节是最具有浓郁民族特色和喜庆气氛的传统节日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6_1#7141d3ccb?vcp=1&amp;pid=785966bf8&amp;color=0,0,0&amp;vtp=1&amp;bt=1&amp;bbb=1&amp;hb=1"/>
          <p:cNvSpPr/>
          <p:nvPr/>
        </p:nvSpPr>
        <p:spPr>
          <a:xfrm>
            <a:off x="896112" y="20907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4.根据短文内容，判断下列说法是否正确，正确的画“√”，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错误的画“×”。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T_6_BD.27_1#72b90a21b?vcp=1&amp;pid=7141d3ccb&amp;color=0,0,0&amp;vtp=1&amp;bbb=1"/>
          <p:cNvSpPr/>
          <p:nvPr/>
        </p:nvSpPr>
        <p:spPr>
          <a:xfrm>
            <a:off x="896112" y="31877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我国所有少数民族都同汉族一道过春节。(   )</a:t>
            </a:r>
            <a:endParaRPr lang="en-US" altLang="zh-CN" sz="2400" dirty="0"/>
          </a:p>
        </p:txBody>
      </p:sp>
      <p:sp>
        <p:nvSpPr>
          <p:cNvPr id="4" name="QT_6_AN.28_1#72b90a21b.bracket?vcp=1&amp;pid=7141d3ccb&amp;color=0,0,0&amp;vpa=14&amp;vtp=1"/>
          <p:cNvSpPr/>
          <p:nvPr/>
        </p:nvSpPr>
        <p:spPr>
          <a:xfrm>
            <a:off x="7237381" y="31763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5" name="QT_6_BD.29_1#7aa513738?vcp=1&amp;pid=7141d3ccb&amp;color=0,0,0&amp;vtp=1&amp;bbb=1"/>
          <p:cNvSpPr/>
          <p:nvPr/>
        </p:nvSpPr>
        <p:spPr>
          <a:xfrm>
            <a:off x="896112" y="37224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（2）“年”的最初含义来自农业，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谷子一熟为一年。(   )</a:t>
            </a:r>
            <a:endParaRPr lang="en-US" altLang="zh-CN" sz="2400" dirty="0"/>
          </a:p>
        </p:txBody>
      </p:sp>
      <p:sp>
        <p:nvSpPr>
          <p:cNvPr id="6" name="QT_6_AN.30_1#7aa513738.bracket?vcp=1&amp;pid=7141d3ccb&amp;color=0,0,0&amp;vpa=15&amp;vtp=1"/>
          <p:cNvSpPr/>
          <p:nvPr/>
        </p:nvSpPr>
        <p:spPr>
          <a:xfrm>
            <a:off x="8151781" y="37110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7" name="QT_6_BD.31_1#ecfcf46f1?vcp=1&amp;pid=7141d3ccb&amp;color=0,0,0&amp;vtp=1&amp;bbb=1"/>
          <p:cNvSpPr/>
          <p:nvPr/>
        </p:nvSpPr>
        <p:spPr>
          <a:xfrm>
            <a:off x="896112" y="4257135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（3）我国春节的习俗主要有守岁、包饺子、划龙舟、放爆竹、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拜年等。(   )</a:t>
            </a:r>
            <a:endParaRPr lang="en-US" altLang="zh-CN" sz="2400" dirty="0"/>
          </a:p>
        </p:txBody>
      </p:sp>
      <p:sp>
        <p:nvSpPr>
          <p:cNvPr id="8" name="QT_6_AN.32_1#ecfcf46f1.bracket?vcp=1&amp;pid=7141d3ccb&amp;color=0,0,0&amp;vpa=16&amp;vtp=1"/>
          <p:cNvSpPr/>
          <p:nvPr/>
        </p:nvSpPr>
        <p:spPr>
          <a:xfrm>
            <a:off x="10590181" y="42457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3_1#7141d3ccb?vcp=1&amp;pid=785966bf8&amp;color=0,0,0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本题考查对短文内容的理解。由第①自然段中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“除了部分少数民族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有自己的年历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，各自过自己的年节外，其他各民族都同汉族一道过春节”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1）表述错误。由第②自然段中“‘年’的最初含义来自农业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，谷子一熟为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”可知，（2）表述正确。根据短文内容并联系实际生活可知，“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划龙舟”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不是春节的习俗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，故（3）表述错误。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4_1#8bbf0dfa5?sp=1&amp;vcp=1&amp;pid=785966bf8&amp;color=0,0,0&amp;vtp=1&amp;bt=1&amp;bbb=1&amp;h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5.除春节外，你还知道我国有哪些传统节日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？请你列举其中一个并简要介绍这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个节日有什么独特的习俗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400" dirty="0"/>
          </a:p>
        </p:txBody>
      </p:sp>
      <p:sp>
        <p:nvSpPr>
          <p:cNvPr id="3" name="QB_5_AN.35_1#8bbf0dfa5.blank?vcp=1&amp;pid=785966bf8&amp;color=0,0,0&amp;vpa=17&amp;vtp=1&amp;bbb=1&amp;hb=1"/>
          <p:cNvSpPr/>
          <p:nvPr/>
        </p:nvSpPr>
        <p:spPr>
          <a:xfrm>
            <a:off x="896112" y="344633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【示例】除春节外，我还知道我国传统节日有端午节。端午节有吃粽子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、赛龙舟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、挂艾蒿等独特的习俗。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cb8a26a6?vcp=1&amp;pid=223cfb378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（三）听春（15分）</a:t>
            </a:r>
            <a:endParaRPr lang="en-US" altLang="zh-CN" sz="2600" dirty="0"/>
          </a:p>
        </p:txBody>
      </p:sp>
      <p:sp>
        <p:nvSpPr>
          <p:cNvPr id="3" name="QM_4_BD.36_1#8a375df56?vcp=1&amp;pid=6cb8a26a6&amp;color=0,0,0&amp;vtp=1&amp;bbb=1&amp;hb=1"/>
          <p:cNvSpPr/>
          <p:nvPr/>
        </p:nvSpPr>
        <p:spPr>
          <a:xfrm>
            <a:off x="896112" y="1284669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暖洋洋的春风一吹，大地犹如一幅生机勃勃的图画。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动物也从酣睡中苏醒了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。湖上的冰开始消融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，在水底憋了一冬的鱼儿欢快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地跃出水面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。催春的布谷鸟从田野掠过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，我分明看到它的翅膀上写着艰辛与沧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。小燕子拖着剪刀似的尾巴，衔着春光，呢喃（n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n）着返回家乡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，有的衔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泥筑巢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，有的嬉戏云间，舞姿翩跹（xi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）。勤快的鸟儿吵醒了花草憋闷了一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冬的梦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6_2#8a375df56?vcp=1&amp;pid=6cb8a26a6&amp;color=0,0,0&amp;mp=1&amp;vtp=1&amp;bt=1&amp;bbb=1&amp;hb=1"/>
          <p:cNvSpPr/>
          <p:nvPr/>
        </p:nvSpPr>
        <p:spPr>
          <a:xfrm>
            <a:off x="896112" y="180803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屋前屋后，迎春花、桃花、杏花、玉兰花、梨花摇曳，一树树的金黄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、雪白，引得蜂飞蝶舞：蜜蜂嗡嗡地忙碌着，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蝴蝶美丽的翅膀扇动缕缕清香。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知名和不知名的昆虫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，弹奏着此起彼伏、高低宏细、灵性各异的美妙乐章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为春天开篇的序曲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鹅妈妈带着一群披着淡黄色绒毛外衣的小鹅在学游泳，稚嫩的叫声划碎盈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盈的水面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7_1#7b9b8fc54?vcp=1&amp;pid=8a375df56&amp;color=0,0,0&amp;vtp=1&amp;bt=1&amp;bbb=1&amp;hb=1"/>
          <p:cNvSpPr/>
          <p:nvPr/>
        </p:nvSpPr>
        <p:spPr>
          <a:xfrm>
            <a:off x="896112" y="98107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1.短文中写“迎春花、桃花、杏花、玉兰花、梨花摇曳，一树树的金黄、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粉红、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雪白”，我们可以用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这个词语来形容花朵色彩繁多而艳丽。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B_5_AN.38_1#7b9b8fc54.blank?vcp=1&amp;pid=8a375df56&amp;color=0,0,0&amp;vpa=18&amp;vtp=1&amp;bbb=1"/>
          <p:cNvSpPr/>
          <p:nvPr/>
        </p:nvSpPr>
        <p:spPr>
          <a:xfrm>
            <a:off x="3655980" y="1511936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【示例】五彩缤纷</a:t>
            </a:r>
            <a:endParaRPr lang="en-US" altLang="zh-CN" sz="2400" dirty="0"/>
          </a:p>
        </p:txBody>
      </p:sp>
      <p:sp>
        <p:nvSpPr>
          <p:cNvPr id="4" name="QB_5_BD.39_1#cfa1952ab?vcp=1&amp;pid=8a375df56&amp;color=0,0,0&amp;vtp=1&amp;bbb=1&amp;hb=1"/>
          <p:cNvSpPr/>
          <p:nvPr/>
        </p:nvSpPr>
        <p:spPr>
          <a:xfrm>
            <a:off x="896112" y="263220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.短文中画横线的句子运用了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的修辞手法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。仔细阅读短文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u="wavy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画出一句也使用了这种修辞手法的语句。（2分）</a:t>
            </a:r>
            <a:endParaRPr lang="en-US" altLang="zh-CN" sz="2400" dirty="0"/>
          </a:p>
        </p:txBody>
      </p:sp>
      <p:sp>
        <p:nvSpPr>
          <p:cNvPr id="5" name="QB_5_AN.40_1#cfa1952ab.blank?vcp=1&amp;pid=8a375df56&amp;color=0,0,0&amp;vpa=19&amp;vtp=1&amp;bbb=1"/>
          <p:cNvSpPr/>
          <p:nvPr/>
        </p:nvSpPr>
        <p:spPr>
          <a:xfrm>
            <a:off x="4875180" y="260426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比喻</a:t>
            </a:r>
            <a:endParaRPr lang="en-US" altLang="zh-CN" sz="2400" dirty="0"/>
          </a:p>
        </p:txBody>
      </p:sp>
      <p:sp>
        <p:nvSpPr>
          <p:cNvPr id="6" name="QB_5_AN.41_1#cfa1952ab?vcp=1&amp;pid=8a375df56&amp;color=0,0,0&amp;vtp=1&amp;bbb=1"/>
          <p:cNvSpPr/>
          <p:nvPr/>
        </p:nvSpPr>
        <p:spPr>
          <a:xfrm>
            <a:off x="896112" y="37291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</a:t>
            </a:r>
            <a:r>
              <a:rPr lang="en-US" altLang="zh-CN" sz="2400" b="0" i="0" u="wavy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小燕子拖着剪刀似的尾巴</a:t>
            </a:r>
            <a:endParaRPr lang="en-US" altLang="zh-CN" sz="2400" u="wavy" dirty="0"/>
          </a:p>
        </p:txBody>
      </p:sp>
      <p:sp>
        <p:nvSpPr>
          <p:cNvPr id="7" name="QB_5_BD.42_1#ede731132?sp=1&amp;vcp=1&amp;pid=8a375df56&amp;color=0,0,0&amp;vtp=1&amp;bbb=1&amp;hb=1"/>
          <p:cNvSpPr/>
          <p:nvPr/>
        </p:nvSpPr>
        <p:spPr>
          <a:xfrm>
            <a:off x="896112" y="42682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3.短文的第2~4自然段分别描绘了春天的三幅图景，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请你给这三幅图景取名。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③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8" name="QB_5_AN.43_1#ede731132.blank?vcp=1&amp;pid=8a375df56&amp;color=0,0,0&amp;vpa=20&amp;vtp=1&amp;bbb=1"/>
          <p:cNvSpPr/>
          <p:nvPr/>
        </p:nvSpPr>
        <p:spPr>
          <a:xfrm>
            <a:off x="1217580" y="5336285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【示例】动物戏春图</a:t>
            </a:r>
            <a:endParaRPr lang="en-US" altLang="zh-CN" sz="2400" dirty="0"/>
          </a:p>
        </p:txBody>
      </p:sp>
      <p:sp>
        <p:nvSpPr>
          <p:cNvPr id="9" name="QB_5_AN.44_1#ede731132.blank?vcp=1&amp;pid=8a375df56&amp;color=0,0,0&amp;vpa=21&amp;vtp=1&amp;bbb=1"/>
          <p:cNvSpPr/>
          <p:nvPr/>
        </p:nvSpPr>
        <p:spPr>
          <a:xfrm>
            <a:off x="4722780" y="5336285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花虫争春图</a:t>
            </a:r>
            <a:endParaRPr lang="en-US" altLang="zh-CN" sz="2400" dirty="0"/>
          </a:p>
        </p:txBody>
      </p:sp>
      <p:sp>
        <p:nvSpPr>
          <p:cNvPr id="10" name="QB_5_AN.45_1#ede731132.blank?vcp=1&amp;pid=8a375df56&amp;color=0,0,0&amp;vpa=22&amp;vtp=1&amp;bbb=1"/>
          <p:cNvSpPr/>
          <p:nvPr/>
        </p:nvSpPr>
        <p:spPr>
          <a:xfrm>
            <a:off x="7008781" y="5336285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鹅群戏水图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6_1#44c20a2e3?sp=1&amp;vcp=1&amp;pid=8a375df56&amp;color=0,0,0&amp;vtp=1&amp;bt=1&amp;bbb=1&amp;hb=1"/>
          <p:cNvSpPr/>
          <p:nvPr/>
        </p:nvSpPr>
        <p:spPr>
          <a:xfrm>
            <a:off x="896112" y="1807845"/>
            <a:ext cx="10387584" cy="21278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4.这篇短文的题目是《听春》，作者在春天可能听到了哪些声音呢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？照样子写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布谷鸟的叫声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小燕子的呢喃声、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3" name="QB_5_AN.47_1#44c20a2e3.blank?vcp=1&amp;pid=8a375df56&amp;color=0,0,0&amp;vpa=23&amp;vtp=1&amp;bbb=1"/>
          <p:cNvSpPr/>
          <p:nvPr/>
        </p:nvSpPr>
        <p:spPr>
          <a:xfrm>
            <a:off x="5484780" y="2897506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【示例】鱼儿的吐泡声</a:t>
            </a:r>
            <a:endParaRPr lang="en-US" altLang="zh-CN" sz="2400" dirty="0"/>
          </a:p>
        </p:txBody>
      </p:sp>
      <p:sp>
        <p:nvSpPr>
          <p:cNvPr id="4" name="QB_5_AN.48_1#44c20a2e3.blank?vcp=1&amp;pid=8a375df56&amp;color=0,0,0&amp;vpa=24&amp;vtp=1&amp;bbb=1"/>
          <p:cNvSpPr/>
          <p:nvPr/>
        </p:nvSpPr>
        <p:spPr>
          <a:xfrm>
            <a:off x="9066181" y="2897506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蜜蜂的嗡嗡声</a:t>
            </a:r>
            <a:endParaRPr lang="en-US" altLang="zh-CN" sz="2400" dirty="0"/>
          </a:p>
        </p:txBody>
      </p:sp>
      <p:sp>
        <p:nvSpPr>
          <p:cNvPr id="5" name="QB_5_BD.49_1#2643ba070?vcp=1&amp;pid=8a375df56&amp;color=0,0,0&amp;vtp=1&amp;bbb=1&amp;hb=1"/>
          <p:cNvSpPr/>
          <p:nvPr/>
        </p:nvSpPr>
        <p:spPr>
          <a:xfrm>
            <a:off x="896112" y="400278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5.这篇短文的语言优美、生动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，展现了春天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的画面，表达了作者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的感情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6" name="QB_5_AN.50_1#2643ba070.blank?vcp=1&amp;pid=8a375df56&amp;color=0,0,0&amp;vpa=25&amp;vtp=1&amp;bbb=1"/>
          <p:cNvSpPr/>
          <p:nvPr/>
        </p:nvSpPr>
        <p:spPr>
          <a:xfrm>
            <a:off x="6703981" y="397484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生机勃勃</a:t>
            </a:r>
            <a:endParaRPr lang="en-US" altLang="zh-CN" sz="2400" dirty="0"/>
          </a:p>
        </p:txBody>
      </p:sp>
      <p:sp>
        <p:nvSpPr>
          <p:cNvPr id="7" name="QB_5_AN.51_1#2643ba070.blank?vcp=1&amp;pid=8a375df56&amp;color=0,0,0&amp;vpa=26&amp;vtp=1&amp;bbb=1"/>
          <p:cNvSpPr/>
          <p:nvPr/>
        </p:nvSpPr>
        <p:spPr>
          <a:xfrm>
            <a:off x="912780" y="4512056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热爱春天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，热爱大自然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d3db45bd?vcp=1&amp;pid=223cfb378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（四）水柳村的抱抱树（节选）（15分）</a:t>
            </a:r>
            <a:endParaRPr lang="en-US" altLang="zh-CN" sz="2600" dirty="0"/>
          </a:p>
        </p:txBody>
      </p:sp>
      <p:sp>
        <p:nvSpPr>
          <p:cNvPr id="3" name="QM_4_BD.52_1#a9bc34a3f?vcp=1&amp;pid=5d3db45bd&amp;color=0,0,0&amp;vtp=1&amp;bbb=1&amp;hb=1"/>
          <p:cNvSpPr/>
          <p:nvPr/>
        </p:nvSpPr>
        <p:spPr>
          <a:xfrm>
            <a:off x="896112" y="1284669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东山山脚下的水柳村，河道两旁长着成排的柳树，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柳条映在清澈的河水上，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干净又漂亮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最近，水柳村有了大麻烦。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十字河道口的一棵老柳树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，不知犯了什么毛病，谁经过他那里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，他便伸长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柳条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，紧紧一抱，一直抱到满意了才松手。他抱了娶媳妇的新郎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，却把一船礼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物推到了河里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；抱了滑滑板的阿水，却让他栽了个大跟头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老柳树变成了抱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抱树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，河道口的交通变得无比拥堵，水柳村的人伤透了脑筋。</a:t>
            </a:r>
            <a:endParaRPr lang="en-US" altLang="zh-CN" sz="2400" dirty="0"/>
          </a:p>
        </p:txBody>
      </p:sp>
      <p:sp>
        <p:nvSpPr>
          <p:cNvPr id="4" name="QM_4_BD.52_1#a9bc34a3f?vcp=1&amp;pid=5d3db45bd&amp;color=0,0,0&amp;vtp=1&amp;bbb=1&amp;hb=1&amp;zzd= 4">
            <a:extLst>
              <a:ext uri="{FF2B5EF4-FFF2-40B4-BE49-F238E27FC236}">
                <a16:creationId xmlns:a16="http://schemas.microsoft.com/office/drawing/2014/main" id="{35C8A844-7AFE-C56D-7A13-D1DE4F74E967}"/>
              </a:ext>
            </a:extLst>
          </p:cNvPr>
          <p:cNvSpPr/>
          <p:nvPr/>
        </p:nvSpPr>
        <p:spPr>
          <a:xfrm>
            <a:off x="4382294" y="29737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52_1#a9bc34a3f?vcp=1&amp;pid=5d3db45bd&amp;color=0,0,0&amp;vtp=1&amp;bbb=1&amp;hb=1&amp;zzd= 4">
            <a:extLst>
              <a:ext uri="{FF2B5EF4-FFF2-40B4-BE49-F238E27FC236}">
                <a16:creationId xmlns:a16="http://schemas.microsoft.com/office/drawing/2014/main" id="{B0113310-1B44-2D24-CF83-82EA68CBC3E1}"/>
              </a:ext>
            </a:extLst>
          </p:cNvPr>
          <p:cNvSpPr/>
          <p:nvPr/>
        </p:nvSpPr>
        <p:spPr>
          <a:xfrm>
            <a:off x="4687094" y="29737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e489deba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现代文阅读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2_2#a9bc34a3f?vcp=1&amp;pid=5d3db45bd&amp;color=0,0,0&amp;mp=1&amp;vtp=1&amp;bt=1&amp;bbb=1&amp;hb=1"/>
          <p:cNvSpPr/>
          <p:nvPr/>
        </p:nvSpPr>
        <p:spPr>
          <a:xfrm>
            <a:off x="896112" y="12530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终于，人们要去和老柳树谈判了。村主任说：“老柳树，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你不能再乱抱了，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你知道你惹了多少祸吗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？要是你不听，我们就要把你的柳条统统剪掉啦！”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老柳树终于忍不住哭起来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，柳条乱掀乱舞，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吓得村民们都往后退了退。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我喜欢你们，给我抱抱吧。你们小时候，不都和我抱得紧紧的吗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？”老柳树又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哭又笑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，“你们都长大了，个个都忙，没时间和我打招呼。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但是我喜欢你们，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想跟你们抱一抱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水柳村的村民们慢慢地靠过来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，没一个敢嬉笑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，一个一个走过去让老柳树抱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一抱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。如今，老柳树开心极了，没事还是会抱一抱，它还抱过几个溺水的小孩呢！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8e21d4d44?vcp=1&amp;pid=a9bc34a3f&amp;color=0,0,0&amp;vtp=1&amp;bt=1&amp;bbb=1&amp;hb=1"/>
          <p:cNvSpPr/>
          <p:nvPr/>
        </p:nvSpPr>
        <p:spPr>
          <a:xfrm>
            <a:off x="896112" y="154521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1.“麻烦”的意思主要有：①使人费事或增加负担。②烦琐；费事。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③烦琐难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办的事情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。“水柳村有了大麻烦”中“麻烦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）。这个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麻烦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”在文中指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3" name="QB_5_AN.54_1#8e21d4d44.blank?vcp=1&amp;pid=a9bc34a3f&amp;color=0,0,0&amp;vpa=27&amp;vtp=1"/>
          <p:cNvSpPr/>
          <p:nvPr/>
        </p:nvSpPr>
        <p:spPr>
          <a:xfrm>
            <a:off x="8227981" y="207607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B_5_AN.55_1#8e21d4d44.blank?vcp=1&amp;pid=a9bc34a3f&amp;color=0,0,0&amp;vpa=28&amp;vtp=1&amp;bbb=1"/>
          <p:cNvSpPr/>
          <p:nvPr/>
        </p:nvSpPr>
        <p:spPr>
          <a:xfrm>
            <a:off x="3351180" y="2613280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老柳树随意抱人</a:t>
            </a:r>
            <a:endParaRPr lang="en-US" altLang="zh-CN" sz="2400" dirty="0"/>
          </a:p>
        </p:txBody>
      </p:sp>
      <p:sp>
        <p:nvSpPr>
          <p:cNvPr id="5" name="QO_5_BD.56_1#d46ff9750?vcp=1&amp;pid=a9bc34a3f&amp;color=0,0,0&amp;vtp=1&amp;bbb=1&amp;hb=1"/>
          <p:cNvSpPr/>
          <p:nvPr/>
        </p:nvSpPr>
        <p:spPr>
          <a:xfrm>
            <a:off x="896112" y="319633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2.老柳树都抱了谁？造成了怎样的结果？请你用“____”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在短文中画出来。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6" name="QO_5_AN.57_1#d46ff9750?vcp=1&amp;pid=a9bc34a3f&amp;color=0,0,0&amp;vtp=1&amp;bbb=1&amp;hb=1"/>
          <p:cNvSpPr/>
          <p:nvPr/>
        </p:nvSpPr>
        <p:spPr>
          <a:xfrm>
            <a:off x="896112" y="4299966"/>
            <a:ext cx="10387584" cy="10102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他抱了娶媳妇的新郎，却把一船礼物推到了河里</a:t>
            </a: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；抱了滑滑板的阿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，却让他栽了个大跟头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1353b2035?sp=1&amp;vcp=1&amp;pid=a9bc34a3f&amp;color=0,0,0&amp;vtp=1&amp;bt=1&amp;bbb=1"/>
          <p:cNvSpPr/>
          <p:nvPr/>
        </p:nvSpPr>
        <p:spPr>
          <a:xfrm>
            <a:off x="896112" y="896113"/>
            <a:ext cx="10387584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老柳树抱人的原因是(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多选）（3分）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.老柳树喜欢大家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.大家都很忙碌，没有人和老柳树打招呼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.老柳树很孤独寂寞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.老柳树故意捣乱</a:t>
            </a:r>
            <a:endParaRPr lang="en-US" altLang="zh-CN" sz="2400" dirty="0"/>
          </a:p>
        </p:txBody>
      </p:sp>
      <p:sp>
        <p:nvSpPr>
          <p:cNvPr id="3" name="QB_5_AN.59_1#1353b2035.bracket?vcp=1&amp;pid=a9bc34a3f&amp;color=0,0,0&amp;vpa=29&amp;vtp=1&amp;bbb=1"/>
          <p:cNvSpPr/>
          <p:nvPr/>
        </p:nvSpPr>
        <p:spPr>
          <a:xfrm>
            <a:off x="4113180" y="904749"/>
            <a:ext cx="6778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ABC</a:t>
            </a:r>
            <a:endParaRPr lang="en-US" altLang="zh-CN" sz="2400" dirty="0"/>
          </a:p>
        </p:txBody>
      </p:sp>
      <p:sp>
        <p:nvSpPr>
          <p:cNvPr id="4" name="QB_5_AS.60_1#1353b2035?vcp=1&amp;pid=a9bc34a3f&amp;color=0,0,0&amp;vtp=1&amp;bbb=1&amp;hb=1"/>
          <p:cNvSpPr/>
          <p:nvPr/>
        </p:nvSpPr>
        <p:spPr>
          <a:xfrm>
            <a:off x="896112" y="3457067"/>
            <a:ext cx="10387584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本题考查对短文内容的理解。由句子“我喜欢你们，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给我抱抱吧。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你们小时候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，不都和我抱得紧紧的吗”“你们都长大了，个个都忙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，没时间和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我打招呼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。但是我喜欢你们，想跟你们抱一抱”可知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，老柳树抱人是因为老柳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树喜欢大家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，可是现在大家都很忙碌，没有人和他打招呼，他很孤独寂寞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ABC项。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1_1#5176d834a?sp=1&amp;vcp=1&amp;pid=a9bc34a3f&amp;color=0,0,0&amp;vtp=1&amp;bt=1&amp;bbb=1&amp;h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4.老柳树除了抱人，还会抱什么呢？结果怎么样？请你展开想象，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写一写。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3" name="QB_5_AN.62_1#5176d834a.blank?vcp=1&amp;pid=a9bc34a3f&amp;color=0,0,0&amp;vpa=30&amp;vtp=1&amp;bbb=1&amp;hb=1"/>
          <p:cNvSpPr/>
          <p:nvPr/>
        </p:nvSpPr>
        <p:spPr>
          <a:xfrm>
            <a:off x="896112" y="344633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【示例】老柳树抱了掉进水里的小鸡，将小鸡救了上来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，鸡妈妈高高兴兴地带着小鸡们去寻找食物了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776820f61?vcp=1&amp;pid=3e489deba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0412" y="307625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776820f61?vcp=1&amp;pid=3e489deba&amp;color=0,0,0&amp;vtp=1&amp;bt=1&amp;bbb=1"/>
          <p:cNvSpPr/>
          <p:nvPr/>
        </p:nvSpPr>
        <p:spPr>
          <a:xfrm>
            <a:off x="896112" y="29116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65分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lang="en-US" altLang="zh-CN" sz="100" dirty="0"/>
          </a:p>
        </p:txBody>
      </p:sp>
      <p:pic>
        <p:nvPicPr>
          <p:cNvPr id="4" name="P_2_BD#776820f61?vcp=1&amp;pid=3e489deb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214" y="304425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23cfb378?vcp=1&amp;pid=3e489deba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阅读短文，回答问题。（65分）</a:t>
            </a:r>
            <a:endParaRPr lang="en-US" altLang="zh-CN" sz="2800" dirty="0"/>
          </a:p>
        </p:txBody>
      </p:sp>
      <p:sp>
        <p:nvSpPr>
          <p:cNvPr id="3" name="C_3_BD#5f5bd1f3d?vcp=1&amp;pid=223cfb378&amp;color=0,0,0&amp;vtp=1&amp;bbb=1"/>
          <p:cNvSpPr/>
          <p:nvPr/>
        </p:nvSpPr>
        <p:spPr>
          <a:xfrm>
            <a:off x="896112" y="1377808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（一）有趣的实验（18分）</a:t>
            </a:r>
            <a:endParaRPr lang="en-US" altLang="zh-CN" sz="2600" dirty="0"/>
          </a:p>
        </p:txBody>
      </p:sp>
      <p:sp>
        <p:nvSpPr>
          <p:cNvPr id="4" name="QM_4_BD.1_1#82c33878e?vcp=1&amp;pid=5f5bd1f3d&amp;color=0,0,0&amp;vtp=1&amp;bbb=1&amp;hb=1"/>
          <p:cNvSpPr/>
          <p:nvPr/>
        </p:nvSpPr>
        <p:spPr>
          <a:xfrm>
            <a:off x="896112" y="1764031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①今天科学课上，老师和我们做了一个有趣的小实验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：石头是怎样变成沙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子或沙土的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我们拿出事先准备好的材料——小石头、水、酒精灯等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。老师先叫两个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同学拿来几块小石头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，然后用烧杯装了一大杯水，放在桌子上备用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。接着老师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选了一块稍大的石头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，用镊子夹着，把石头放在火上烧。烧了好大一会儿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师突然把石头快速放入烧杯中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。石头在水中发出“哧”的一声响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，水面冒出一股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热气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，重复几次后，水里就有了一些细沙；再重复几次，落下的细沙更多了。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82c33878e?vcp=1&amp;pid=5f5bd1f3d&amp;color=0,0,0&amp;vtp=1&amp;bt=1&amp;bbb=1&amp;hb=1"/>
          <p:cNvSpPr/>
          <p:nvPr/>
        </p:nvSpPr>
        <p:spPr>
          <a:xfrm>
            <a:off x="896112" y="98507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③老师举起烧杯，让我们看看杯底有什么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。大家都看见杯底有一些细小的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石头和沙土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。这是怎么回事呢？老师告诉我们，石头一旦受热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，再迅速被低温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袭击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，就会出现实验中的现象，这种现象就是“风化”。哦，原来是这样啊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家若有所悟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老师告诉我们，太阳、水、植物等都是破坏岩石的杀手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。太阳白天晒热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岩石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，使其膨胀，夜间太阳落下后，温度降低，岩石遇冷收缩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；水不但能冲击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岩石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，还能溶解岩石里的矿物，使岩石变得松散；植物的根长进石缝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，长大变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，也能让岩石破碎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这些外界力量的联合进攻，能把坚硬的岩石摧毁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个过程叫作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“岩石的风化”。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82c33878e?vcp=1&amp;pid=5f5bd1f3d&amp;color=0,0,0&amp;vtp=1&amp;bt=1&amp;bbb=1&amp;hb=1"/>
          <p:cNvSpPr/>
          <p:nvPr/>
        </p:nvSpPr>
        <p:spPr>
          <a:xfrm>
            <a:off x="896112" y="98475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⑤哇，今天的实验真有趣！它不仅让我们亲眼看到了岩石“风化”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的过程，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而且激发了我们学科学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、爱科学的热情。</a:t>
            </a:r>
            <a:endParaRPr lang="en-US" altLang="zh-CN" sz="2400" dirty="0"/>
          </a:p>
        </p:txBody>
      </p:sp>
      <p:sp>
        <p:nvSpPr>
          <p:cNvPr id="3" name="QC_5_BD.2_1#8a9099605?vcp=1&amp;vopoq=1&amp;pid=82c33878e&amp;color=0,0,0&amp;vtp=1&amp;bbb=1"/>
          <p:cNvSpPr/>
          <p:nvPr/>
        </p:nvSpPr>
        <p:spPr>
          <a:xfrm>
            <a:off x="896112" y="20747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这篇短文的结构是(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4" name="QC_5_AN.3_1#8a9099605.bracket?vcp=1&amp;vopoq=1&amp;pid=82c33878e&amp;color=0,0,0&amp;vpa=1&amp;vtp=1"/>
          <p:cNvSpPr/>
          <p:nvPr/>
        </p:nvSpPr>
        <p:spPr>
          <a:xfrm>
            <a:off x="3960780" y="206330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2_2#8a9099605.choices?vcp=1&amp;vopoq=1&amp;pid=82c33878e&amp;color=0,0,0&amp;vtp=1&amp;bbb=1"/>
          <p:cNvSpPr/>
          <p:nvPr/>
        </p:nvSpPr>
        <p:spPr>
          <a:xfrm>
            <a:off x="896112" y="26094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504821" algn="l"/>
                <a:tab pos="4996942" algn="l"/>
                <a:tab pos="77938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.总分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B.分总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C.总分总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.分总分</a:t>
            </a:r>
            <a:endParaRPr lang="en-US" altLang="zh-CN" sz="2400" dirty="0"/>
          </a:p>
        </p:txBody>
      </p:sp>
      <p:sp>
        <p:nvSpPr>
          <p:cNvPr id="6" name="QB_5_BD.4_1#78a1c6e06?vcp=1&amp;pid=82c33878e&amp;color=0,0,0&amp;vtp=1&amp;bbb=1&amp;hb=1"/>
          <p:cNvSpPr/>
          <p:nvPr/>
        </p:nvSpPr>
        <p:spPr>
          <a:xfrm>
            <a:off x="896112" y="315074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自然段具体写实验过程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。第④自然段是围绕哪句话写的?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在文中用“__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画出来。（4分）</a:t>
            </a:r>
            <a:endParaRPr lang="en-US" altLang="zh-CN" sz="2400" dirty="0"/>
          </a:p>
        </p:txBody>
      </p:sp>
      <p:sp>
        <p:nvSpPr>
          <p:cNvPr id="7" name="QB_5_AN.5_1#78a1c6e06.blank?vcp=1&amp;pid=82c33878e&amp;color=0,0,0&amp;vpa=2&amp;vtp=1"/>
          <p:cNvSpPr/>
          <p:nvPr/>
        </p:nvSpPr>
        <p:spPr>
          <a:xfrm>
            <a:off x="1522381" y="312280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8" name="QB_5_AN.6_1#78a1c6e06?vcp=1&amp;pid=82c33878e&amp;color=0,0,0&amp;vtp=1&amp;bbb=1"/>
          <p:cNvSpPr/>
          <p:nvPr/>
        </p:nvSpPr>
        <p:spPr>
          <a:xfrm>
            <a:off x="896112" y="42477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老师告诉我们，太阳、水、植物等都是破坏岩石的杀手。</a:t>
            </a:r>
            <a:endParaRPr lang="en-US" altLang="zh-CN" sz="2400" dirty="0"/>
          </a:p>
        </p:txBody>
      </p:sp>
      <p:sp>
        <p:nvSpPr>
          <p:cNvPr id="9" name="QB_5_BD.7_1#a8f3178ae?sp=1&amp;vcp=1&amp;pid=82c33878e&amp;color=0,0,0&amp;vtp=1&amp;bbb=1"/>
          <p:cNvSpPr/>
          <p:nvPr/>
        </p:nvSpPr>
        <p:spPr>
          <a:xfrm>
            <a:off x="896112" y="478904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3.根据短文内容简单写一写什么是“岩石的风化”。（3分）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</a:t>
            </a:r>
            <a:endParaRPr lang="en-US" altLang="zh-CN" sz="2400" spc="-50" dirty="0"/>
          </a:p>
        </p:txBody>
      </p:sp>
      <p:sp>
        <p:nvSpPr>
          <p:cNvPr id="10" name="QB_5_AN.8_1#a8f3178ae.blank?vcp=1&amp;pid=82c33878e&amp;color=0,0,0&amp;vpa=3&amp;vtp=1&amp;bbb=1"/>
          <p:cNvSpPr/>
          <p:nvPr/>
        </p:nvSpPr>
        <p:spPr>
          <a:xfrm>
            <a:off x="941355" y="5298313"/>
            <a:ext cx="103616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岩石在太阳、水、植物等外界力量作用下，出现松散、破碎、被摧毁的现象。</a:t>
            </a:r>
            <a:endParaRPr lang="en-US" altLang="zh-CN" sz="2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_1#0fa8863d6?sp=1&amp;vcp=1&amp;pid=82c33878e&amp;color=0,0,0&amp;vtp=1&amp;bt=1&amp;bbb=1"/>
          <p:cNvSpPr/>
          <p:nvPr/>
        </p:nvSpPr>
        <p:spPr>
          <a:xfrm>
            <a:off x="896112" y="165785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4.读完短文，把下面的表格补充完整。（8分）</a:t>
            </a:r>
            <a:endParaRPr lang="en-US" altLang="zh-CN" sz="2400" dirty="0"/>
          </a:p>
        </p:txBody>
      </p:sp>
      <p:graphicFrame>
        <p:nvGraphicFramePr>
          <p:cNvPr id="8" name="QB_5_BD.9_2#0fa8863d6?colgroup=5,22,4&amp;vcp=1&amp;pid=82c33878e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725985"/>
              </p:ext>
            </p:extLst>
          </p:nvPr>
        </p:nvGraphicFramePr>
        <p:xfrm>
          <a:off x="896112" y="2269744"/>
          <a:ext cx="10360152" cy="2918968"/>
        </p:xfrm>
        <a:graphic>
          <a:graphicData uri="http://schemas.openxmlformats.org/drawingml/2006/table">
            <a:tbl>
              <a:tblPr/>
              <a:tblGrid>
                <a:gridCol w="174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5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实验目的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实验过程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实验结论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741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用镊子夹着石头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放在火上烧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④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⑤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再重复几次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落下的细沙更多了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B_5_AN.10_1#0fa8863d6.blank?vcp=1&amp;pid=82c33878e&amp;color=0,0,0&amp;vpa=4&amp;vtp=1&amp;bbb=1&amp;hb=1"/>
          <p:cNvSpPr/>
          <p:nvPr/>
        </p:nvSpPr>
        <p:spPr>
          <a:xfrm>
            <a:off x="1007364" y="3001391"/>
            <a:ext cx="1619504" cy="18576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弄清楚石头是怎样变成沙子或沙土的</a:t>
            </a:r>
            <a:endParaRPr lang="en-US" altLang="zh-CN" sz="2400" dirty="0"/>
          </a:p>
        </p:txBody>
      </p:sp>
      <p:sp>
        <p:nvSpPr>
          <p:cNvPr id="5" name="QB_5_AN.11_1#0fa8863d6.blank?vcp=1&amp;pid=82c33878e&amp;color=0,0,0&amp;vpa=5&amp;vtp=1&amp;bbb=1"/>
          <p:cNvSpPr/>
          <p:nvPr/>
        </p:nvSpPr>
        <p:spPr>
          <a:xfrm>
            <a:off x="3036085" y="2760091"/>
            <a:ext cx="6011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拿来几块小石头，然后用烧杯装了一大杯水</a:t>
            </a:r>
            <a:endParaRPr lang="en-US" altLang="zh-CN" sz="2400" dirty="0"/>
          </a:p>
        </p:txBody>
      </p:sp>
      <p:sp>
        <p:nvSpPr>
          <p:cNvPr id="6" name="QB_5_AN.12_1#0fa8863d6.blank?vcp=1&amp;pid=82c33878e&amp;color=0,0,0&amp;vpa=6&amp;vtp=1&amp;bbb=1"/>
          <p:cNvSpPr/>
          <p:nvPr/>
        </p:nvSpPr>
        <p:spPr>
          <a:xfrm>
            <a:off x="3036085" y="3725291"/>
            <a:ext cx="4792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把石头快速放入烧杯中，重复几次</a:t>
            </a:r>
            <a:endParaRPr lang="en-US" altLang="zh-CN" sz="2400" dirty="0"/>
          </a:p>
        </p:txBody>
      </p:sp>
      <p:sp>
        <p:nvSpPr>
          <p:cNvPr id="7" name="QB_5_AN.13_1#0fa8863d6.blank?vcp=1&amp;pid=82c33878e&amp;color=0,0,0&amp;vpa=7&amp;vtp=1&amp;bbb=1"/>
          <p:cNvSpPr/>
          <p:nvPr/>
        </p:nvSpPr>
        <p:spPr>
          <a:xfrm>
            <a:off x="3036085" y="4207891"/>
            <a:ext cx="4792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观察烧杯，发现水里有了一些细沙</a:t>
            </a:r>
            <a:endParaRPr lang="en-US" altLang="zh-CN" sz="2400" dirty="0"/>
          </a:p>
        </p:txBody>
      </p:sp>
      <p:sp>
        <p:nvSpPr>
          <p:cNvPr id="3" name="QB_5_AN.14_1#0fa8863d6.blank?vcp=1&amp;pid=82c33878e&amp;color=0,0,0&amp;vpa=8&amp;vtp=1&amp;bbb=1&amp;hb=1"/>
          <p:cNvSpPr/>
          <p:nvPr/>
        </p:nvSpPr>
        <p:spPr>
          <a:xfrm>
            <a:off x="9797796" y="3001391"/>
            <a:ext cx="1418336" cy="18576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风化” 会使石头变成沙子或沙土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5b811243?vcp=1&amp;pid=223cfb378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（二）春节（17分）</a:t>
            </a:r>
            <a:endParaRPr lang="en-US" altLang="zh-CN" sz="2600" dirty="0"/>
          </a:p>
        </p:txBody>
      </p:sp>
      <p:sp>
        <p:nvSpPr>
          <p:cNvPr id="3" name="QM_4_BD.15_1#785966bf8?vcp=1&amp;pid=25b811243&amp;color=0,0,0&amp;vtp=1&amp;bbb=1&amp;hb=1"/>
          <p:cNvSpPr/>
          <p:nvPr/>
        </p:nvSpPr>
        <p:spPr>
          <a:xfrm>
            <a:off x="896112" y="1284669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①农历正月初一是春节，俗称“过年”。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除了部分少数民族有自己的年历，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各自过自己的年节外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，其他各民族都同汉族一道过春节。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“年”的最初含义来自农业，谷子一熟为一年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。各个朝代过年的具体时间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也不尽相同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，夏朝以夏历的正月初一为新年第一天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，商朝的殷历以夏历的十二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月初一为新年第一天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。到了西汉，汉武帝时期颁行《太初历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》，以正月初一为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新年第一天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。古时候称正月初一为“元旦”，而不叫“春节”，“元”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就是开始，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旦”是指早晨，也就是一年的第一个早晨。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2#785966bf8?vcp=1&amp;pid=25b811243&amp;color=0,0,0&amp;vtp=1&amp;bt=1&amp;bbb=1&amp;hb=1"/>
          <p:cNvSpPr/>
          <p:nvPr/>
        </p:nvSpPr>
        <p:spPr>
          <a:xfrm>
            <a:off x="896112" y="2648902"/>
            <a:ext cx="10387584" cy="15690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③春节是最具有浓郁民族特色和喜庆气氛的传统节日。每当节日来临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，从城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镇到乡村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，到处张灯结彩，喜气洋洋。这“年”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从腊月二十三一直过到正月十五。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大年三十要守岁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、包饺子、贴春联、放爆竹；大年初一要走亲访友拜大年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2400" spc="-1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1214</Words>
  <Application>Microsoft Office PowerPoint</Application>
  <PresentationFormat>宽屏</PresentationFormat>
  <Paragraphs>207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Heiti SC Medium</vt:lpstr>
      <vt:lpstr>Microsoft YaHei Bold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2025-01-21T14:15:50Z</dcterms:created>
  <dcterms:modified xsi:type="dcterms:W3CDTF">2025-01-22T00:26:28Z</dcterms:modified>
  <cp:category/>
  <cp:contentStatus/>
</cp:coreProperties>
</file>