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5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61122d37b?vcp=1&amp;vopoq=1&amp;pid=36fc2a9b1&amp;color=0,0,0&amp;vtp=1&amp;bt=1&amp;bbb=1"/>
          <p:cNvSpPr/>
          <p:nvPr/>
        </p:nvSpPr>
        <p:spPr>
          <a:xfrm>
            <a:off x="896112" y="12392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给文中画线的句子选择恰当的翻译。(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20_1#61122d37b.bracket?vcp=1&amp;vopoq=1&amp;pid=36fc2a9b1&amp;color=0,0,0&amp;vpa=6&amp;vtp=1"/>
          <p:cNvSpPr/>
          <p:nvPr/>
        </p:nvSpPr>
        <p:spPr>
          <a:xfrm>
            <a:off x="6399181" y="12278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19_2#61122d37b.choices?vcp=1&amp;vopoq=1&amp;pid=36fc2a9b1&amp;color=0,0,0&amp;vtp=1&amp;bbb=1"/>
          <p:cNvSpPr/>
          <p:nvPr/>
        </p:nvSpPr>
        <p:spPr>
          <a:xfrm>
            <a:off x="896112" y="177863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A.蛇本来是没有脚的，你怎么能给它添上脚呢？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.蛇坚固没有脚，你怎么能给它添上脚呢？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.蛇本来是没有脚的，儿子怎么能给它添上脚呢？</a:t>
            </a:r>
            <a:endParaRPr lang="en-US" altLang="zh-CN" sz="2400" dirty="0"/>
          </a:p>
        </p:txBody>
      </p:sp>
      <p:sp>
        <p:nvSpPr>
          <p:cNvPr id="5" name="QC_5_AS.21_1#61122d37b?vcp=1&amp;vopoq=1&amp;pid=36fc2a9b1&amp;color=0,0,0&amp;vtp=1&amp;bbb=1&amp;hb=1"/>
          <p:cNvSpPr/>
          <p:nvPr/>
        </p:nvSpPr>
        <p:spPr>
          <a:xfrm>
            <a:off x="896112" y="34296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本题考查翻译文言语句。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解答时要根据语境读懂句子的整体意思，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句子的意思是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：蛇本来是没有脚的，你怎么能给它添上脚呢？</a:t>
            </a:r>
            <a:endParaRPr lang="en-US" altLang="zh-CN" sz="2400" dirty="0"/>
          </a:p>
        </p:txBody>
      </p:sp>
      <p:sp>
        <p:nvSpPr>
          <p:cNvPr id="6" name="QB_5_BD.22_1#698c83ceb?sp=1&amp;vcp=1&amp;pid=36fc2a9b1&amp;color=0,0,0&amp;vtp=1&amp;bbb=1"/>
          <p:cNvSpPr/>
          <p:nvPr/>
        </p:nvSpPr>
        <p:spPr>
          <a:xfrm>
            <a:off x="896112" y="45332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4.如果“为蛇足者”就站在你面前，你会对他说什么呢？（4分）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7" name="QB_5_AN.23_1#698c83ceb.blank?vcp=1&amp;pid=36fc2a9b1&amp;color=0,0,0&amp;vpa=7&amp;vtp=1&amp;bbb=1"/>
          <p:cNvSpPr/>
          <p:nvPr/>
        </p:nvSpPr>
        <p:spPr>
          <a:xfrm>
            <a:off x="938180" y="5042535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【示例】有时多此一举反而坏事。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1c3c3d00?vcp=1&amp;pid=faa1977f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二、阅读与感悟。（14分）</a:t>
            </a:r>
            <a:endParaRPr lang="en-US" altLang="zh-CN" sz="2800" dirty="0"/>
          </a:p>
        </p:txBody>
      </p:sp>
      <p:sp>
        <p:nvSpPr>
          <p:cNvPr id="3" name="QM_3_BD.24_1#79f44348b?vcp=1&amp;pid=61c3c3d00&amp;color=0,0,0&amp;vtp=1&amp;bbb=1"/>
          <p:cNvSpPr/>
          <p:nvPr/>
        </p:nvSpPr>
        <p:spPr>
          <a:xfrm>
            <a:off x="896112" y="1317562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元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日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宋］王安石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爆竹声中一岁除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，春风送暖入屠苏。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千门万户曈曈日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，总把新桃换旧符。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除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夜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雪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宋］陆游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北风吹雪四更初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，嘉瑞天教及岁除。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半盏屠苏犹未举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，灯前小草写桃符。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e816aeb0b?vcp=1&amp;vopoq=1&amp;pid=79f44348b&amp;color=0,0,0&amp;mp=1&amp;vtp=1&amp;bt=1&amp;bbb=1"/>
          <p:cNvSpPr/>
          <p:nvPr/>
        </p:nvSpPr>
        <p:spPr>
          <a:xfrm>
            <a:off x="896112" y="12519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1.根据《元日》描写的内容可知，《元日》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描写的节日是(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26_1#e816aeb0b.bracket?vcp=1&amp;vopoq=1&amp;pid=79f44348b&amp;color=0,0,0&amp;mp=1&amp;vpa=8&amp;vtp=1"/>
          <p:cNvSpPr/>
          <p:nvPr/>
        </p:nvSpPr>
        <p:spPr>
          <a:xfrm>
            <a:off x="8837581" y="12405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25_2#e816aeb0b.choices?vcp=1&amp;vopoq=1&amp;pid=79f44348b&amp;color=0,0,0&amp;vtp=1&amp;bbb=1"/>
          <p:cNvSpPr/>
          <p:nvPr/>
        </p:nvSpPr>
        <p:spPr>
          <a:xfrm>
            <a:off x="896112" y="17846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33421" algn="l"/>
                <a:tab pos="5454142" algn="l"/>
                <a:tab pos="78700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.中秋节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B.端午节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C.春节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.重阳节</a:t>
            </a:r>
            <a:endParaRPr lang="en-US" altLang="zh-CN" sz="2400" dirty="0"/>
          </a:p>
        </p:txBody>
      </p:sp>
      <p:sp>
        <p:nvSpPr>
          <p:cNvPr id="5" name="QB_4_BD.27_1#aafdd9286?sp=1&amp;vcp=1&amp;pid=79f44348b&amp;color=0,0,0&amp;vtp=1&amp;bbb=1&amp;hb=1"/>
          <p:cNvSpPr/>
          <p:nvPr/>
        </p:nvSpPr>
        <p:spPr>
          <a:xfrm>
            <a:off x="896112" y="232600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2.两首诗描写的景象不同，《元日》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主要描写了(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的景象，《除夜雪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主要描写了(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的景象。（2分）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.热闹欢快、万象更新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.宁静祥和、喜盼丰收</a:t>
            </a:r>
            <a:endParaRPr lang="en-US" altLang="zh-CN" sz="2400" dirty="0"/>
          </a:p>
        </p:txBody>
      </p:sp>
      <p:sp>
        <p:nvSpPr>
          <p:cNvPr id="6" name="QB_4_AN.28_1#aafdd9286.bracket?vcp=1&amp;pid=79f44348b&amp;color=0,0,0&amp;vpa=9&amp;vtp=1"/>
          <p:cNvSpPr/>
          <p:nvPr/>
        </p:nvSpPr>
        <p:spPr>
          <a:xfrm>
            <a:off x="7465981" y="2336164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4_AN.29_1#aafdd9286.bracket?vcp=1&amp;pid=79f44348b&amp;color=0,0,0&amp;vpa=10&amp;vtp=1"/>
          <p:cNvSpPr/>
          <p:nvPr/>
        </p:nvSpPr>
        <p:spPr>
          <a:xfrm>
            <a:off x="2589181" y="289496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B_4_BD.30_1#66429b211?vcp=1&amp;pid=79f44348b&amp;color=0,0,0&amp;vtp=1&amp;bbb=1&amp;hb=1"/>
          <p:cNvSpPr/>
          <p:nvPr/>
        </p:nvSpPr>
        <p:spPr>
          <a:xfrm>
            <a:off x="896112" y="45231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3.两首诗描写的天气不同，《元日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》中描写的是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除夜雪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》中描写的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9" name="QB_4_AN.31_1#66429b211.blank?vcp=1&amp;pid=79f44348b&amp;color=0,0,0&amp;vpa=11&amp;vtp=1&amp;bbb=1"/>
          <p:cNvSpPr/>
          <p:nvPr/>
        </p:nvSpPr>
        <p:spPr>
          <a:xfrm>
            <a:off x="7313581" y="449516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晴天</a:t>
            </a:r>
            <a:endParaRPr lang="en-US" altLang="zh-CN" sz="2400" dirty="0"/>
          </a:p>
        </p:txBody>
      </p:sp>
      <p:sp>
        <p:nvSpPr>
          <p:cNvPr id="10" name="QB_4_AN.32_1#66429b211.blank?vcp=1&amp;pid=79f44348b&amp;color=0,0,0&amp;vpa=12&amp;vtp=1&amp;bbb=1"/>
          <p:cNvSpPr/>
          <p:nvPr/>
        </p:nvSpPr>
        <p:spPr>
          <a:xfrm>
            <a:off x="1217580" y="503237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下雪天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fcb19a21f?vcp=1&amp;pid=79f44348b&amp;color=0,0,0&amp;mp=1&amp;vtp=1&amp;bt=1&amp;bbb=1&amp;hb=1"/>
          <p:cNvSpPr/>
          <p:nvPr/>
        </p:nvSpPr>
        <p:spPr>
          <a:xfrm>
            <a:off x="896112" y="9890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4.两首诗描写的习俗相同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，都描写了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的节日习俗，除此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，《元日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》还描写了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的节日习俗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3" name="QB_4_AN.34_1#fcb19a21f.blank?vcp=1&amp;pid=79f44348b&amp;color=0,0,0&amp;mp=1&amp;vpa=13&amp;vtp=1&amp;bbb=1"/>
          <p:cNvSpPr/>
          <p:nvPr/>
        </p:nvSpPr>
        <p:spPr>
          <a:xfrm>
            <a:off x="5789580" y="96113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喝屠苏酒</a:t>
            </a:r>
            <a:endParaRPr lang="en-US" altLang="zh-CN" sz="2400" dirty="0"/>
          </a:p>
        </p:txBody>
      </p:sp>
      <p:sp>
        <p:nvSpPr>
          <p:cNvPr id="4" name="QB_4_AN.35_1#fcb19a21f.blank?vcp=1&amp;pid=79f44348b&amp;color=0,0,0&amp;mp=1&amp;vpa=14&amp;vtp=1&amp;bbb=1"/>
          <p:cNvSpPr/>
          <p:nvPr/>
        </p:nvSpPr>
        <p:spPr>
          <a:xfrm>
            <a:off x="7618381" y="96113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挂桃符</a:t>
            </a:r>
            <a:endParaRPr lang="en-US" altLang="zh-CN" sz="2400" dirty="0"/>
          </a:p>
        </p:txBody>
      </p:sp>
      <p:sp>
        <p:nvSpPr>
          <p:cNvPr id="5" name="QB_4_AN.36_1#fcb19a21f.blank?vcp=1&amp;pid=79f44348b&amp;color=0,0,0&amp;mp=1&amp;vpa=15&amp;vtp=1&amp;bbb=1"/>
          <p:cNvSpPr/>
          <p:nvPr/>
        </p:nvSpPr>
        <p:spPr>
          <a:xfrm>
            <a:off x="4265580" y="149834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放爆竹</a:t>
            </a:r>
            <a:endParaRPr lang="en-US" altLang="zh-CN" sz="2400" dirty="0"/>
          </a:p>
        </p:txBody>
      </p:sp>
      <p:sp>
        <p:nvSpPr>
          <p:cNvPr id="6" name="QO_4_BD.37_1#e5ef36773?sp=1&amp;vcp=1&amp;pid=79f44348b&amp;color=0,0,0&amp;vtp=1&amp;bbb=1"/>
          <p:cNvSpPr/>
          <p:nvPr/>
        </p:nvSpPr>
        <p:spPr>
          <a:xfrm>
            <a:off x="896112" y="20974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5.用“/”给下列诗句划分朗读节奏。（每句画两处）（2分）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春风送暖入屠苏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灯前小草写桃符</a:t>
            </a:r>
            <a:endParaRPr lang="en-US" altLang="zh-CN" sz="2400" dirty="0"/>
          </a:p>
        </p:txBody>
      </p:sp>
      <p:sp>
        <p:nvSpPr>
          <p:cNvPr id="7" name="QO_4_AN.38_1#e5ef36773?vcp=1&amp;pid=79f44348b&amp;color=0,0,0&amp;vtp=1&amp;bbb=1"/>
          <p:cNvSpPr/>
          <p:nvPr/>
        </p:nvSpPr>
        <p:spPr>
          <a:xfrm>
            <a:off x="896112" y="31943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春风/送暖/入屠苏 灯前/小草/写桃符</a:t>
            </a:r>
            <a:endParaRPr lang="en-US" altLang="zh-CN" sz="2400" dirty="0"/>
          </a:p>
        </p:txBody>
      </p:sp>
      <p:sp>
        <p:nvSpPr>
          <p:cNvPr id="8" name="QB_4_BD.39_1#3371dc851?sp=1&amp;vcp=1&amp;pid=79f44348b&amp;color=0,0,0&amp;vtp=1&amp;bbb=1&amp;hb=1"/>
          <p:cNvSpPr/>
          <p:nvPr/>
        </p:nvSpPr>
        <p:spPr>
          <a:xfrm>
            <a:off x="896112" y="373570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6.请你根据《元日》中描写的内容，发挥想象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，用自己的话说说后两句诗所描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写的节日情景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9" name="QB_4_AN.40_1#3371dc851.blank?vcp=1&amp;pid=79f44348b&amp;color=0,0,0&amp;vpa=16&amp;vtp=1&amp;bbb=1"/>
          <p:cNvSpPr/>
          <p:nvPr/>
        </p:nvSpPr>
        <p:spPr>
          <a:xfrm>
            <a:off x="896112" y="482536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indent="152400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【示例】早晨，初升的太阳照耀着千家万户，每家每户都在自家门前挂新桃符。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c76f2ef?vcp=1&amp;pid=faa1977f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三、阅读非连续性文本，完成练习。（21分）</a:t>
            </a:r>
            <a:endParaRPr lang="en-US" altLang="zh-CN" sz="2800" dirty="0"/>
          </a:p>
        </p:txBody>
      </p:sp>
      <p:sp>
        <p:nvSpPr>
          <p:cNvPr id="3" name="C_3_BD#c62262bc5?vcp=1&amp;pid=0dc76f2ef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（一）“四色垃圾桶”怎么用（9分）</a:t>
            </a:r>
            <a:endParaRPr lang="en-US" altLang="zh-CN" sz="2600" dirty="0"/>
          </a:p>
        </p:txBody>
      </p:sp>
      <p:sp>
        <p:nvSpPr>
          <p:cNvPr id="4" name="QM_4_BD.41_1#9eba5b55a?vcp=1&amp;pid=c62262bc5&amp;color=0,0,0&amp;vtp=1&amp;bbb=1&amp;hb=1"/>
          <p:cNvSpPr/>
          <p:nvPr/>
        </p:nvSpPr>
        <p:spPr>
          <a:xfrm>
            <a:off x="896112" y="17640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郑州在创建文明城市活动中，开展了垃圾的“四色”分类活动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。“四色垃圾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”就是通过四种不同颜色的垃圾桶来区分不同类型的垃圾。具体分类如下：</a:t>
            </a:r>
            <a:endParaRPr lang="en-US" altLang="zh-CN" sz="2400" dirty="0"/>
          </a:p>
        </p:txBody>
      </p:sp>
      <p:graphicFrame>
        <p:nvGraphicFramePr>
          <p:cNvPr id="15" name="QM_4_BD.41_2#9eba5b55a?colgroup=8,24&amp;vcp=1&amp;pid=c62262bc5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380336"/>
              </p:ext>
            </p:extLst>
          </p:nvPr>
        </p:nvGraphicFramePr>
        <p:xfrm>
          <a:off x="896112" y="2931161"/>
          <a:ext cx="10360152" cy="2929636"/>
        </p:xfrm>
        <a:graphic>
          <a:graphicData uri="http://schemas.openxmlformats.org/drawingml/2006/table">
            <a:tbl>
              <a:tblPr/>
              <a:tblGrid>
                <a:gridCol w="27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1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蓝色垃圾桶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主要收集可回收利用的垃圾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比如废纸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塑料瓶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铁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玻璃等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红色垃圾桶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主要回收有害垃圾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比如废旧电池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废旧灯管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过期药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油漆桶等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绿色垃圾桶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主要回收菜叶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果皮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剩菜等厨余垃圾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黄色垃圾桶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主要回收烟蒂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纸尿裤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尘土等其他垃圾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2_1#d710564d6?sp=1&amp;vcp=1&amp;vopoq=1&amp;pid=9eba5b55a&amp;color=0,0,0&amp;vtp=1&amp;bt=1&amp;bbb=1"/>
          <p:cNvSpPr/>
          <p:nvPr/>
        </p:nvSpPr>
        <p:spPr>
          <a:xfrm>
            <a:off x="896112" y="1549971"/>
            <a:ext cx="924891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1.将下面的垃圾桶对应的颜色依次排列，正确的一项是（ ）。（3分）</a:t>
            </a:r>
            <a:endParaRPr lang="en-US" altLang="zh-CN" sz="2400" dirty="0"/>
          </a:p>
        </p:txBody>
      </p:sp>
      <p:sp>
        <p:nvSpPr>
          <p:cNvPr id="3" name="QC_5_AN.43_1#d710564d6.bracket?vcp=1&amp;vopoq=1&amp;pid=9eba5b55a&amp;color=0,0,0&amp;vpa=17&amp;vtp=1"/>
          <p:cNvSpPr/>
          <p:nvPr/>
        </p:nvSpPr>
        <p:spPr>
          <a:xfrm>
            <a:off x="8423695" y="153854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5_BD.42_3#d710564d6?htil=1&amp;vcp=1&amp;vopoq=1&amp;pid=9eba5b55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024" y="2190305"/>
            <a:ext cx="1728216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2_4#d710564d6?htil=1&amp;vcp=1&amp;vopoq=1&amp;pid=9eba5b55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2217737"/>
            <a:ext cx="1728216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42_5#d710564d6?htil=1&amp;vcp=1&amp;vopoq=1&amp;pid=9eba5b55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8816" y="2172018"/>
            <a:ext cx="1728216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42_6#d710564d6?htil=1&amp;vcp=1&amp;vopoq=1&amp;pid=9eba5b55a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4856" y="2153730"/>
            <a:ext cx="172821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42_7#d710564d6.choices?vcp=1&amp;vopoq=1&amp;pid=9eba5b55a&amp;color=0,0,0&amp;vtp=1&amp;bbb=1"/>
          <p:cNvSpPr/>
          <p:nvPr/>
        </p:nvSpPr>
        <p:spPr>
          <a:xfrm>
            <a:off x="896112" y="4249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A.黄色 绿色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红色 蓝色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.绿色 黄色 红色 蓝色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.黄色 绿色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蓝色 红色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.红色 黄色 绿色 蓝色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4_1#c810b7651?vcp=1&amp;vopoq=1&amp;pid=9eba5b55a&amp;color=0,0,0&amp;vtp=1&amp;bt=1&amp;bbb=1"/>
          <p:cNvSpPr/>
          <p:nvPr/>
        </p:nvSpPr>
        <p:spPr>
          <a:xfrm>
            <a:off x="896112" y="9585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45_1#c810b7651.bracket?vcp=1&amp;vopoq=1&amp;pid=9eba5b55a&amp;color=0,0,0&amp;vpa=18&amp;vtp=1"/>
          <p:cNvSpPr/>
          <p:nvPr/>
        </p:nvSpPr>
        <p:spPr>
          <a:xfrm>
            <a:off x="4570380" y="94716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44_2#c810b7651.choices?vcp=1&amp;vopoq=1&amp;pid=9eba5b55a&amp;color=0,0,0&amp;vtp=1&amp;bbb=1"/>
          <p:cNvSpPr/>
          <p:nvPr/>
        </p:nvSpPr>
        <p:spPr>
          <a:xfrm>
            <a:off x="896112" y="149796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A.玻璃应该扔到黄色垃圾桶。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.果皮、菜叶应该扔到绿色垃圾桶。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.废旧电池应该丢到蓝色垃圾桶。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.教室的日光灯坏了，应该将其投入黄色垃圾桶。</a:t>
            </a:r>
            <a:endParaRPr lang="en-US" altLang="zh-CN" sz="2400" dirty="0"/>
          </a:p>
        </p:txBody>
      </p:sp>
      <p:sp>
        <p:nvSpPr>
          <p:cNvPr id="5" name="QC_5_BD.46_1#94a67d507?vcp=1&amp;vopoq=1&amp;pid=9eba5b55a&amp;color=0,0,0&amp;vtp=1&amp;bbb=1"/>
          <p:cNvSpPr/>
          <p:nvPr/>
        </p:nvSpPr>
        <p:spPr>
          <a:xfrm>
            <a:off x="896112" y="3688397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3.学校要推广垃圾分类，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下列作为宣传标语最合适的一项是(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6" name="QC_5_AN.47_1#94a67d507.bracket?vcp=1&amp;vopoq=1&amp;pid=9eba5b55a&amp;color=0,0,0&amp;vpa=19&amp;vtp=1"/>
          <p:cNvSpPr/>
          <p:nvPr/>
        </p:nvSpPr>
        <p:spPr>
          <a:xfrm>
            <a:off x="9142381" y="367696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46_2#94a67d507.choices?vcp=1&amp;vopoq=1&amp;pid=9eba5b55a&amp;color=0,0,0&amp;vtp=1&amp;bbb=1"/>
          <p:cNvSpPr/>
          <p:nvPr/>
        </p:nvSpPr>
        <p:spPr>
          <a:xfrm>
            <a:off x="896112" y="422973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A.绿水青山就是金山银山。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.请为你手上的垃圾，找一个合适的家。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.举手之劳，好处无限。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4fb9d853?vcp=1&amp;pid=0dc76f2ef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（二）“雷公”的秘密（12分）</a:t>
            </a:r>
            <a:endParaRPr lang="en-US" altLang="zh-CN" sz="2600" dirty="0"/>
          </a:p>
        </p:txBody>
      </p:sp>
      <p:sp>
        <p:nvSpPr>
          <p:cNvPr id="3" name="QM_4_BD.48_1#d496aa3a1?vcp=1&amp;pid=24fb9d853&amp;color=0,0,0&amp;vtp=1&amp;bbb=1&amp;hb=1"/>
          <p:cNvSpPr/>
          <p:nvPr/>
        </p:nvSpPr>
        <p:spPr>
          <a:xfrm>
            <a:off x="896112" y="1284669"/>
            <a:ext cx="10387584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夏天，刚才还是晴朗的天空，顷刻间电光闪过，雷声滚滚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，惊天动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。这时候，有的老人就会很自然地想起神话故事，说：“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天上的雷公发怒了，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地上作恶的人可要小心了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。”其实，科学告诉我们，没有什么“雷公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”，雷电就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是一种常见的自然现象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，经常会在天空中出现。甚至在有些地方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，几乎天天能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见到雷电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1#d496aa3a1?vcp=1&amp;pid=24fb9d853&amp;color=0,0,0&amp;vtp=1&amp;bbb=1&amp;hb=1">
            <a:extLst>
              <a:ext uri="{FF2B5EF4-FFF2-40B4-BE49-F238E27FC236}">
                <a16:creationId xmlns:a16="http://schemas.microsoft.com/office/drawing/2014/main" id="{72F73C8C-8E68-269A-0D39-6743B83A2C1A}"/>
              </a:ext>
            </a:extLst>
          </p:cNvPr>
          <p:cNvSpPr/>
          <p:nvPr/>
        </p:nvSpPr>
        <p:spPr>
          <a:xfrm>
            <a:off x="896112" y="1532446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雷的类型很多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。炸雷是一种声音响亮的雷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，人们在见到闪电后的瞬间就能听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到雷声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。云中出现闪电时，雷声在云里面多次反射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，爆炸波又产生许多频率不同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的声波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u="sng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它们相互干扰，我们听到的就是沉闷的雷声，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这就是我们听到的闷雷。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拉磨雷是持续时间较长的闷雷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，雷声听起来沉闷悠长，感觉像在拉磨一样。</a:t>
            </a:r>
            <a:endParaRPr lang="en-US" altLang="zh-CN" sz="2400" spc="-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雷电是一种危害很大的天气现象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。有时候，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雷电产生的电压高达几万伏，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甚至几十万伏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。它会伤害地上的草木和动物，还能摧毁建筑物，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甚至致人死亡。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所以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，我们在雷雨天可要注意安全哟！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378946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2#d496aa3a1?vcp=1&amp;pid=24fb9d853&amp;color=0,0,0&amp;vtp=1&amp;bt=1&amp;bbb=1"/>
          <p:cNvSpPr/>
          <p:nvPr/>
        </p:nvSpPr>
        <p:spPr>
          <a:xfrm>
            <a:off x="896112" y="166141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</p:txBody>
      </p:sp>
      <p:graphicFrame>
        <p:nvGraphicFramePr>
          <p:cNvPr id="19" name="QM_4_BD.48_3#d496aa3a1?colgroup=33&amp;vcp=1&amp;pid=24fb9d853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26651"/>
              </p:ext>
            </p:extLst>
          </p:nvPr>
        </p:nvGraphicFramePr>
        <p:xfrm>
          <a:off x="896112" y="2266188"/>
          <a:ext cx="10369296" cy="2918968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预防雷电危害口诀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74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）注意培养防范雷电灾害的意识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）关注天气变化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注意收听气象部门发布的相关天气预报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）掌握天气变好变坏的有关征兆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保证对雷电发生的预判的准确性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）雷电来临时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应迅速关闭电源和通信设备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）不幸发生雷击事故后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应该迅速组织自救和互救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aa1977f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古诗文、非连续性文本阅读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c6f9e083e?vcp=1&amp;pid=d496aa3a1&amp;color=0,0,0&amp;vtp=1&amp;bt=1&amp;bbb=1&amp;hb=1"/>
          <p:cNvSpPr/>
          <p:nvPr/>
        </p:nvSpPr>
        <p:spPr>
          <a:xfrm>
            <a:off x="896112" y="1264413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1.“沉闷”的解释有：①（天气、气氛等）使人感到沉重而烦闷。②（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声音）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低沉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；不响亮。③（心情）不舒畅；（性格）不爽朗。材料一中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“它们相互干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，我们听到的就是沉闷的雷声”中的“沉闷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”应选第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种解释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5_AN.50_1#c6f9e083e.blank?vcp=1&amp;pid=d496aa3a1&amp;color=0,0,0&amp;vpa=20&amp;vtp=1"/>
          <p:cNvSpPr/>
          <p:nvPr/>
        </p:nvSpPr>
        <p:spPr>
          <a:xfrm>
            <a:off x="8227981" y="23540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5_AS.51_1#c6f9e083e?vcp=1&amp;pid=d496aa3a1&amp;color=0,0,0&amp;vtp=1&amp;bbb=1&amp;hb=1"/>
          <p:cNvSpPr/>
          <p:nvPr/>
        </p:nvSpPr>
        <p:spPr>
          <a:xfrm>
            <a:off x="896112" y="346163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本题考查对材料内容的分析和理解。根据材料一中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“云中出现闪电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，雷声在云里面多次反射，爆炸波又产生许多频率不同的声波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，它们相互干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，我们听到的就是沉闷的雷声”可知，“沉闷”的意思是声音低沉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，再结合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题干内容可知应选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b51905f44?sp=1&amp;vcp=1&amp;pid=d496aa3a1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2.阅读材料一的第2自然段，说一说作者是怎样把“雷的类型很多”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写清楚的。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3" name="QB_5_AN.53_1#b51905f44.blank?vcp=1&amp;pid=d496aa3a1&amp;color=0,0,0&amp;vpa=21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第2自然段中，作者主要通过介绍炸雷、闷雷、拉磨雷这三种雷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，写出了雷的类型很多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da4aaec7e?vcp=1&amp;vopoq=1&amp;pid=d496aa3a1&amp;color=0,0,0&amp;vtp=1&amp;bt=1&amp;bbb=1"/>
          <p:cNvSpPr/>
          <p:nvPr/>
        </p:nvSpPr>
        <p:spPr>
          <a:xfrm>
            <a:off x="896112" y="1540256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3.阅读材料二，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依次填在括号里的内容最恰当的是(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填序号）（2分）</a:t>
            </a:r>
            <a:endParaRPr lang="en-US" altLang="zh-CN" sz="2400" dirty="0"/>
          </a:p>
        </p:txBody>
      </p:sp>
      <p:sp>
        <p:nvSpPr>
          <p:cNvPr id="3" name="QC_5_AN.55_1#da4aaec7e.bracket?vcp=1&amp;vopoq=1&amp;pid=d496aa3a1&amp;color=0,0,0&amp;vpa=22&amp;vtp=1"/>
          <p:cNvSpPr/>
          <p:nvPr/>
        </p:nvSpPr>
        <p:spPr>
          <a:xfrm>
            <a:off x="7923181" y="152882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4_2#da4aaec7e.choices?vcp=1&amp;vopoq=1&amp;pid=d496aa3a1&amp;color=0,0,0&amp;vtp=1&amp;bbb=1"/>
          <p:cNvSpPr/>
          <p:nvPr/>
        </p:nvSpPr>
        <p:spPr>
          <a:xfrm>
            <a:off x="896112" y="20729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A.听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救 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.听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断 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.断 听 救</a:t>
            </a:r>
            <a:endParaRPr lang="en-US" altLang="zh-CN" sz="2400" dirty="0"/>
          </a:p>
        </p:txBody>
      </p:sp>
      <p:sp>
        <p:nvSpPr>
          <p:cNvPr id="5" name="QC_5_AS.56_1#da4aaec7e?vcp=1&amp;vopoq=1&amp;pid=d496aa3a1&amp;color=0,0,0&amp;vtp=1&amp;bbb=1&amp;hb=1"/>
          <p:cNvSpPr/>
          <p:nvPr/>
        </p:nvSpPr>
        <p:spPr>
          <a:xfrm>
            <a:off x="896112" y="261429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本题考查对材料内容的分析和理解。结合材料二中的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“关注天气变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，注意收听气象部门发布的相关天气预报”可知，对应的口诀是“听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”；由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雷电来临时，应迅速关闭电源和通信设备”可知，对应的口诀是“断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”;由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不幸发生雷击事故后，应该迅速组织自救和互救”可知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，对应的口诀是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救”。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f39fb71d6?vcp=1&amp;pid=d496aa3a1&amp;color=0,0,0&amp;vtp=1&amp;bt=1&amp;bbb=1&amp;hb=1"/>
          <p:cNvSpPr/>
          <p:nvPr/>
        </p:nvSpPr>
        <p:spPr>
          <a:xfrm>
            <a:off x="896112" y="10017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.材料一从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两方面介绍了雷电，材料二介绍了预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防雷电危害的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5_AN.58_1#f39fb71d6.blank?vcp=1&amp;pid=d496aa3a1&amp;color=0,0,0&amp;vpa=23&amp;vtp=1&amp;bbb=1"/>
          <p:cNvSpPr/>
          <p:nvPr/>
        </p:nvSpPr>
        <p:spPr>
          <a:xfrm>
            <a:off x="2436781" y="97383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雷电的类型</a:t>
            </a:r>
            <a:endParaRPr lang="en-US" altLang="zh-CN" sz="2400" dirty="0"/>
          </a:p>
        </p:txBody>
      </p:sp>
      <p:sp>
        <p:nvSpPr>
          <p:cNvPr id="4" name="QB_5_AN.59_1#f39fb71d6.blank?vcp=1&amp;pid=d496aa3a1&amp;color=0,0,0&amp;vpa=24&amp;vtp=1&amp;bbb=1"/>
          <p:cNvSpPr/>
          <p:nvPr/>
        </p:nvSpPr>
        <p:spPr>
          <a:xfrm>
            <a:off x="4570380" y="97383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雷电的危害</a:t>
            </a:r>
            <a:endParaRPr lang="en-US" altLang="zh-CN" sz="2400" dirty="0"/>
          </a:p>
        </p:txBody>
      </p:sp>
      <p:sp>
        <p:nvSpPr>
          <p:cNvPr id="5" name="QB_5_AN.60_1#f39fb71d6.blank?vcp=1&amp;pid=d496aa3a1&amp;color=0,0,0&amp;vpa=25&amp;vtp=1&amp;bbb=1"/>
          <p:cNvSpPr/>
          <p:nvPr/>
        </p:nvSpPr>
        <p:spPr>
          <a:xfrm>
            <a:off x="2741581" y="151104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方法</a:t>
            </a:r>
            <a:endParaRPr lang="en-US" altLang="zh-CN" sz="2400" dirty="0"/>
          </a:p>
        </p:txBody>
      </p:sp>
      <p:sp>
        <p:nvSpPr>
          <p:cNvPr id="6" name="QO_5_BD.61_1#112390b11?vcp=1&amp;pid=d496aa3a1&amp;color=0,0,0&amp;vtp=1&amp;bbb=1&amp;hb=1"/>
          <p:cNvSpPr/>
          <p:nvPr/>
        </p:nvSpPr>
        <p:spPr>
          <a:xfrm>
            <a:off x="896112" y="21101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5.阅读两则材料，判断下面说法的正误，正确的画“√”，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错误的画“×”。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7" name="QT_6_BD.62_1#8bc24926c?vcp=1&amp;pid=112390b11&amp;color=0,0,0&amp;vtp=1&amp;bbb=1"/>
          <p:cNvSpPr/>
          <p:nvPr/>
        </p:nvSpPr>
        <p:spPr>
          <a:xfrm>
            <a:off x="896112" y="32070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材料一中引用老人想到的神话故事是为了说明雷电的危害很大。(   )</a:t>
            </a:r>
            <a:endParaRPr lang="en-US" altLang="zh-CN" sz="2400" dirty="0"/>
          </a:p>
        </p:txBody>
      </p:sp>
      <p:sp>
        <p:nvSpPr>
          <p:cNvPr id="8" name="QT_6_AN.63_1#8bc24926c.bracket?vcp=1&amp;pid=112390b11&amp;color=0,0,0&amp;vpa=26&amp;vtp=1"/>
          <p:cNvSpPr/>
          <p:nvPr/>
        </p:nvSpPr>
        <p:spPr>
          <a:xfrm>
            <a:off x="10285381" y="319563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9" name="QT_6_AS.64_1#8bc24926c?vcp=1&amp;pid=112390b11&amp;color=0,0,0&amp;vtp=1&amp;bbb=1&amp;hb=1"/>
          <p:cNvSpPr/>
          <p:nvPr/>
        </p:nvSpPr>
        <p:spPr>
          <a:xfrm>
            <a:off x="896112" y="374840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本题考查对材料内容的辨析和理解。根据材料一中的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“没有什么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雷电’，雷电就是一种常见的自然现象，经常会在天空中出现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。甚至在有些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，几乎天天能见到雷电”可知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，引用老人想到的神话故事是为了说明雷电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就是一种常见的自然现象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，故（1）错误。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6_BD.65_1#3221d2e6a?vcp=1&amp;pid=112390b11&amp;color=0,0,0&amp;vtp=1&amp;bt=1&amp;bbb=1&amp;hb=1"/>
          <p:cNvSpPr/>
          <p:nvPr/>
        </p:nvSpPr>
        <p:spPr>
          <a:xfrm>
            <a:off x="896112" y="23591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（2）我们不仅应在雷雨天注意安全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，还要在日常生活中培养防范雷击灾害的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意识。(   )</a:t>
            </a:r>
            <a:endParaRPr lang="en-US" altLang="zh-CN" sz="2400" dirty="0"/>
          </a:p>
        </p:txBody>
      </p:sp>
      <p:sp>
        <p:nvSpPr>
          <p:cNvPr id="3" name="QT_6_AN.66_1#3221d2e6a.bracket?vcp=1&amp;pid=112390b11&amp;color=0,0,0&amp;vpa=27&amp;vtp=1"/>
          <p:cNvSpPr/>
          <p:nvPr/>
        </p:nvSpPr>
        <p:spPr>
          <a:xfrm>
            <a:off x="1903381" y="29065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4" name="QT_6_BD.67_1#081a1f9c5?vcp=1&amp;pid=112390b11&amp;color=0,0,0&amp;vtp=1&amp;bbb=1&amp;hb=1"/>
          <p:cNvSpPr/>
          <p:nvPr/>
        </p:nvSpPr>
        <p:spPr>
          <a:xfrm>
            <a:off x="896112" y="34629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（3）为了避免雷电伤害，我们应及时收听天气变化信息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，并在雷电发生时关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闭电源。(   )</a:t>
            </a:r>
            <a:endParaRPr lang="en-US" altLang="zh-CN" sz="2400" dirty="0"/>
          </a:p>
        </p:txBody>
      </p:sp>
      <p:sp>
        <p:nvSpPr>
          <p:cNvPr id="5" name="QT_6_AN.68_1#081a1f9c5.bracket?vcp=1&amp;pid=112390b11&amp;color=0,0,0&amp;vpa=28&amp;vtp=1"/>
          <p:cNvSpPr/>
          <p:nvPr/>
        </p:nvSpPr>
        <p:spPr>
          <a:xfrm>
            <a:off x="2208181" y="40102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9ef588b2?vcp=1&amp;pid=faa1977f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412" y="1064592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9ef588b2?vcp=1&amp;pid=faa1977fb&amp;color=0,0,0&amp;vtp=1&amp;bt=1&amp;bb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65分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f9ef588b2?vcp=1&amp;pid=faa1977f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38b061663?vcp=1&amp;pid=faa1977fb&amp;color=0,0,0&amp;vtp=1&amp;bbb=1"/>
          <p:cNvSpPr/>
          <p:nvPr/>
        </p:nvSpPr>
        <p:spPr>
          <a:xfrm>
            <a:off x="896112" y="1941146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一、古诗文阅读。（30分）</a:t>
            </a:r>
            <a:endParaRPr lang="en-US" altLang="zh-CN" sz="2800" dirty="0"/>
          </a:p>
        </p:txBody>
      </p:sp>
      <p:sp>
        <p:nvSpPr>
          <p:cNvPr id="7" name="C_3_BD#ef1a7f4bd?vcp=1&amp;pid=38b061663&amp;color=0,0,0&amp;vtp=1&amp;bbb=1"/>
          <p:cNvSpPr/>
          <p:nvPr/>
        </p:nvSpPr>
        <p:spPr>
          <a:xfrm>
            <a:off x="896112" y="2417254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（一）绝句（其二）（15分）</a:t>
            </a:r>
            <a:endParaRPr lang="en-US" altLang="zh-CN" sz="2600" dirty="0"/>
          </a:p>
        </p:txBody>
      </p:sp>
      <p:sp>
        <p:nvSpPr>
          <p:cNvPr id="8" name="QM_4_BD.1_1#9b9aad224?vcp=1&amp;pid=ef1a7f4bd&amp;color=0,0,0&amp;vtp=1&amp;bbb=1"/>
          <p:cNvSpPr/>
          <p:nvPr/>
        </p:nvSpPr>
        <p:spPr>
          <a:xfrm>
            <a:off x="896112" y="280347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［唐］杜甫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江碧鸟逾白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，山青花欲燃。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今春看又过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，何日是归年？</a:t>
            </a:r>
            <a:endParaRPr lang="en-US" altLang="zh-CN" sz="2400" dirty="0"/>
          </a:p>
        </p:txBody>
      </p:sp>
      <p:sp>
        <p:nvSpPr>
          <p:cNvPr id="9" name="QC_5_BD.2_1#146bfedd3?vcp=1&amp;vopoq=1&amp;pid=9b9aad224&amp;color=0,0,0&amp;vtp=1&amp;bbb=1"/>
          <p:cNvSpPr/>
          <p:nvPr/>
        </p:nvSpPr>
        <p:spPr>
          <a:xfrm>
            <a:off x="896112" y="444692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这首诗的前两句描写的景物有( 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多选）（4分）</a:t>
            </a:r>
            <a:endParaRPr lang="en-US" altLang="zh-CN" sz="2400" dirty="0"/>
          </a:p>
        </p:txBody>
      </p:sp>
      <p:sp>
        <p:nvSpPr>
          <p:cNvPr id="10" name="QC_5_AN.3_1#146bfedd3.bracket?vcp=1&amp;vopoq=1&amp;pid=9b9aad224&amp;color=0,0,0&amp;vpa=1&amp;vtp=1&amp;bbb=1"/>
          <p:cNvSpPr/>
          <p:nvPr/>
        </p:nvSpPr>
        <p:spPr>
          <a:xfrm>
            <a:off x="5484780" y="4435490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ABCE</a:t>
            </a:r>
            <a:endParaRPr lang="en-US" altLang="zh-CN" sz="2400" dirty="0"/>
          </a:p>
        </p:txBody>
      </p:sp>
      <p:sp>
        <p:nvSpPr>
          <p:cNvPr id="11" name="QC_5_BD.2_2#146bfedd3.choices?vcp=1&amp;vopoq=1&amp;pid=9b9aad224&amp;color=0,0,0&amp;vtp=1&amp;bbb=1"/>
          <p:cNvSpPr/>
          <p:nvPr/>
        </p:nvSpPr>
        <p:spPr>
          <a:xfrm>
            <a:off x="896112" y="498159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128317" algn="l"/>
                <a:tab pos="4243934" algn="l"/>
                <a:tab pos="6359550" algn="l"/>
                <a:tab pos="847516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.江水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B.鸟儿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C.青山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D.小舟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.鲜花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8006e22ff?sp=1&amp;vcp=1&amp;pid=9b9aad224&amp;color=0,0,0&amp;vtp=1&amp;bt=1&amp;bbb=1&amp;hb=1&amp;hltap=1"/>
          <p:cNvSpPr/>
          <p:nvPr/>
        </p:nvSpPr>
        <p:spPr>
          <a:xfrm>
            <a:off x="896112" y="1339342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2.这首诗描写的景物色彩丰富，请先圈出表示颜色的字词，再发挥想象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，描绘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江碧鸟逾白，山青花欲燃”展示出来的画面。（5分）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5_AN.72_1#8006e22ff?vcp=1&amp;pid=9b9aad224&amp;color=0,0,0&amp;vtp=1&amp;bbb=1"/>
          <p:cNvSpPr/>
          <p:nvPr/>
        </p:nvSpPr>
        <p:spPr>
          <a:xfrm>
            <a:off x="896112" y="4073906"/>
            <a:ext cx="10387584" cy="6019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</a:t>
            </a:r>
            <a:endParaRPr lang="en-US" altLang="zh-CN" sz="2400" dirty="0"/>
          </a:p>
        </p:txBody>
      </p:sp>
      <p:pic>
        <p:nvPicPr>
          <p:cNvPr id="4" name="QB_5_AN.72_1#8006e22ff?vcp=1&amp;pid=9b9aad224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8255" y="4080002"/>
            <a:ext cx="603504" cy="60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5_AN.72_1#8006e22ff?vcp=1&amp;pid=9b9aad224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0849" y="4070858"/>
            <a:ext cx="585216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5_AN.72_2#8006e22ff?vcp=1&amp;pid=9b9aad22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005" y="4026027"/>
            <a:ext cx="740664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AN.71_1#8006e22ff?sp=1&amp;vcp=1&amp;pid=9b9aad224&amp;color=0,0,0&amp;vtp=1&amp;bt=1&amp;bbb=1&amp;hb=1&amp;hla=1">
            <a:extLst>
              <a:ext uri="{FF2B5EF4-FFF2-40B4-BE49-F238E27FC236}">
                <a16:creationId xmlns:a16="http://schemas.microsoft.com/office/drawing/2014/main" id="{9524DE2F-C01C-8C60-7C0B-ADB56A6F12AD}"/>
              </a:ext>
            </a:extLst>
          </p:cNvPr>
          <p:cNvSpPr/>
          <p:nvPr/>
        </p:nvSpPr>
        <p:spPr>
          <a:xfrm>
            <a:off x="896112" y="2423922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示例】江水碧波荡漾，显露出白翎的水鸟，掠过江面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，好一派怡人的风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！满山青翠欲滴，遍布的朵朵鲜花红艳无比，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简直就像燃烧着的一团旺火，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多么灿烂。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305827823?vcp=1&amp;vopoq=1&amp;pid=9b9aad224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3.诗中“何日是归年”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的意思是什么？(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7_1#305827823.bracket?vcp=1&amp;vopoq=1&amp;pid=9b9aad224&amp;color=0,0,0&amp;vpa=2&amp;vtp=1"/>
          <p:cNvSpPr/>
          <p:nvPr/>
        </p:nvSpPr>
        <p:spPr>
          <a:xfrm>
            <a:off x="6399181" y="205714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6_2#305827823.choices?vcp=1&amp;vopoq=1&amp;pid=9b9aad224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A.第二年又是什么样子呢？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.什么时候才是我返回故乡的日期呢？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.春天才是我返回故乡的时候吗？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.第二年才是我返回故乡的时候吗？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_1#7b80e20d3?sp=1&amp;vcp=1&amp;pid=9b9aad224&amp;color=0,0,0&amp;vtp=1&amp;bt=1&amp;bbb=1"/>
          <p:cNvSpPr/>
          <p:nvPr/>
        </p:nvSpPr>
        <p:spPr>
          <a:xfrm>
            <a:off x="896112" y="20784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4.这首诗表达了作者怎样的情感？（3分）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400" dirty="0"/>
          </a:p>
        </p:txBody>
      </p:sp>
      <p:sp>
        <p:nvSpPr>
          <p:cNvPr id="3" name="QB_5_AN.9_1#7b80e20d3.blank?vcp=1&amp;pid=9b9aad224&amp;color=0,0,0&amp;vpa=3&amp;vtp=1&amp;bbb=1"/>
          <p:cNvSpPr/>
          <p:nvPr/>
        </p:nvSpPr>
        <p:spPr>
          <a:xfrm>
            <a:off x="938180" y="2587752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表达了作者漂泊在外的孤独感和强烈的思乡之情。</a:t>
            </a:r>
            <a:endParaRPr lang="en-US" altLang="zh-CN" sz="2400" dirty="0"/>
          </a:p>
        </p:txBody>
      </p:sp>
      <p:sp>
        <p:nvSpPr>
          <p:cNvPr id="4" name="QB_5_AS.10_1#7b80e20d3?vcp=1&amp;pid=9b9aad224&amp;color=0,0,0&amp;vtp=1&amp;bbb=1&amp;hb=1"/>
          <p:cNvSpPr/>
          <p:nvPr/>
        </p:nvSpPr>
        <p:spPr>
          <a:xfrm>
            <a:off x="896112" y="318223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本题考查体会诗词表达的思想感情。结合诗句可知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，这首诗描绘了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春天秀丽的美景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，以乐景写哀情，体现了诗人羁旅异乡的愁思和伤感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，表达了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诗人漂泊在外的孤独感和强烈的思乡之情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a8ec7d1f?vcp=1&amp;pid=38b061663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（二）画 ___添____（15分）</a:t>
            </a:r>
            <a:endParaRPr lang="en-US" altLang="zh-CN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M_4_BD.11_1#36fc2a9b1?vcp=1&amp;pid=7a8ec7d1f&amp;color=0,0,0&amp;vtp=1&amp;bbb=1&amp;hb=1"/>
              <p:cNvSpPr/>
              <p:nvPr/>
            </p:nvSpPr>
            <p:spPr>
              <a:xfrm>
                <a:off x="896112" y="1284669"/>
                <a:ext cx="10387584" cy="37638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楚有祠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者，赐其舍人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酒。舍人相谓曰：“数人饮之不足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，一人饮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之有余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。请画地为蛇，先成者饮酒。”</a:t>
                </a:r>
                <a:endParaRPr lang="en-US" altLang="zh-CN" sz="24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一人蛇先成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，引酒且饮之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，乃左手持卮，右手画蛇，曰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：“吾能为之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足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。”未成，一人之蛇成，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夺其卮曰：“</a:t>
                </a:r>
                <a:r>
                  <a:rPr lang="en-US" altLang="zh-CN" sz="2400" b="0" i="0" u="wavy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蛇固无足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2400" b="0" i="0" u="wavy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，子安能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u="wavy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为之足？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”遂饮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其酒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为蛇足者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，终亡其酒。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QM_4_BD.11_1#36fc2a9b1?vcp=1&amp;pid=7a8ec7d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" y="1284669"/>
                <a:ext cx="10387584" cy="3763899"/>
              </a:xfrm>
              <a:prstGeom prst="rect">
                <a:avLst/>
              </a:prstGeom>
              <a:blipFill>
                <a:blip r:embed="rId3"/>
                <a:stretch>
                  <a:fillRect l="-1761" r="-176" b="-42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#36fc2a9b1?vcp=1&amp;pid=7a8ec7d1f&amp;color=0,0,0&amp;vtp=1&amp;bt=1&amp;bbb=1&amp;hb=1"/>
          <p:cNvSpPr/>
          <p:nvPr/>
        </p:nvSpPr>
        <p:spPr>
          <a:xfrm>
            <a:off x="896112" y="208842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【注释】①祠（cí）：祭祀。②舍人：门客。③卮（zhī）：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古代盛酒的器具，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类似杯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。④引酒且饮之：拿起酒杯准备饮酒。⑤蛇固无足：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蛇本来就没有脚。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安能：怎么能；哪能。</a:t>
            </a:r>
            <a:endParaRPr lang="en-US" altLang="zh-CN" sz="2400" dirty="0"/>
          </a:p>
        </p:txBody>
      </p:sp>
      <p:sp>
        <p:nvSpPr>
          <p:cNvPr id="3" name="QO_5_BD.12_1#e29dc5a2a?vcp=1&amp;pid=36fc2a9b1&amp;color=0,0,0&amp;vtp=1&amp;bbb=1"/>
          <p:cNvSpPr/>
          <p:nvPr/>
        </p:nvSpPr>
        <p:spPr>
          <a:xfrm>
            <a:off x="896112" y="37374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1.请结合文言文内容，将文言文的题目补充完整。（2分）</a:t>
            </a:r>
            <a:endParaRPr lang="en-US" altLang="zh-CN" sz="2400" dirty="0"/>
          </a:p>
        </p:txBody>
      </p:sp>
      <p:sp>
        <p:nvSpPr>
          <p:cNvPr id="4" name="QO_5_AN.13_1#e29dc5a2a?vcp=1&amp;pid=36fc2a9b1&amp;color=0,0,0&amp;vtp=1&amp;bbb=1"/>
          <p:cNvSpPr/>
          <p:nvPr/>
        </p:nvSpPr>
        <p:spPr>
          <a:xfrm>
            <a:off x="896112" y="42721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蛇; 足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779b6cc79?vcp=1&amp;pid=36fc2a9b1&amp;color=0,0,0&amp;vtp=1&amp;bt=1&amp;bbb=1"/>
          <p:cNvSpPr/>
          <p:nvPr/>
        </p:nvSpPr>
        <p:spPr>
          <a:xfrm>
            <a:off x="896112" y="20907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2.给下列句中的加点字选择正确的解释。（6分）</a:t>
            </a:r>
            <a:endParaRPr lang="en-US" altLang="zh-CN" sz="2400" dirty="0"/>
          </a:p>
        </p:txBody>
      </p:sp>
      <p:sp>
        <p:nvSpPr>
          <p:cNvPr id="3" name="QC_6_BD.15_1#62404a347?vcp=1&amp;vopoq=1&amp;pid=779b6cc79&amp;color=0,0,0&amp;vtp=1&amp;bbb=1"/>
          <p:cNvSpPr/>
          <p:nvPr/>
        </p:nvSpPr>
        <p:spPr>
          <a:xfrm>
            <a:off x="896112" y="26315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）数人饮之不足(     )</a:t>
            </a:r>
            <a:endParaRPr lang="en-US" altLang="zh-CN" sz="2400" dirty="0"/>
          </a:p>
        </p:txBody>
      </p:sp>
      <p:sp>
        <p:nvSpPr>
          <p:cNvPr id="4" name="QC_6_AN.16_1#62404a347.bracket?vcp=1&amp;vopoq=1&amp;pid=779b6cc79&amp;color=0,0,0&amp;vpa=4&amp;vtp=1"/>
          <p:cNvSpPr/>
          <p:nvPr/>
        </p:nvSpPr>
        <p:spPr>
          <a:xfrm>
            <a:off x="3808380" y="262010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6_BD.15_2#62404a347.choices?vcp=1&amp;vopoq=1&amp;pid=779b6cc79&amp;color=0,0,0&amp;vtp=1&amp;bbb=1"/>
          <p:cNvSpPr/>
          <p:nvPr/>
        </p:nvSpPr>
        <p:spPr>
          <a:xfrm>
            <a:off x="896112" y="31662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B.足够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.满意</a:t>
            </a:r>
            <a:endParaRPr lang="en-US" altLang="zh-CN" sz="2400" dirty="0"/>
          </a:p>
        </p:txBody>
      </p:sp>
      <p:sp>
        <p:nvSpPr>
          <p:cNvPr id="6" name="QC_6_BD.17_1#ce7d6f1b2?vcp=1&amp;vopoq=1&amp;pid=779b6cc79&amp;color=0,0,0&amp;vtp=1&amp;bbb=1"/>
          <p:cNvSpPr/>
          <p:nvPr/>
        </p:nvSpPr>
        <p:spPr>
          <a:xfrm>
            <a:off x="896112" y="37008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2）遂饮其酒(     )</a:t>
            </a:r>
            <a:endParaRPr lang="en-US" altLang="zh-CN" sz="2400" dirty="0"/>
          </a:p>
        </p:txBody>
      </p:sp>
      <p:sp>
        <p:nvSpPr>
          <p:cNvPr id="7" name="QC_6_AN.18_1#ce7d6f1b2.bracket?vcp=1&amp;vopoq=1&amp;pid=779b6cc79&amp;color=0,0,0&amp;vpa=5&amp;vtp=1"/>
          <p:cNvSpPr/>
          <p:nvPr/>
        </p:nvSpPr>
        <p:spPr>
          <a:xfrm>
            <a:off x="3198780" y="368944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6_BD.17_2#ce7d6f1b2.choices?vcp=1&amp;vopoq=1&amp;pid=779b6cc79&amp;color=0,0,0&amp;vtp=1&amp;bbb=1"/>
          <p:cNvSpPr/>
          <p:nvPr/>
        </p:nvSpPr>
        <p:spPr>
          <a:xfrm>
            <a:off x="896112" y="42355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.最后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B.突然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.于是，就</a:t>
            </a:r>
            <a:endParaRPr lang="en-US" altLang="zh-CN" sz="2400" dirty="0"/>
          </a:p>
        </p:txBody>
      </p:sp>
      <p:sp>
        <p:nvSpPr>
          <p:cNvPr id="9" name="QC_6_BD.15_1#62404a347?vcp=1&amp;vopoq=1&amp;pid=779b6cc79&amp;color=0,0,0&amp;vtp=1&amp;bbb=1&amp;zzd= 1">
            <a:extLst>
              <a:ext uri="{FF2B5EF4-FFF2-40B4-BE49-F238E27FC236}">
                <a16:creationId xmlns:a16="http://schemas.microsoft.com/office/drawing/2014/main" id="{E088E401-C751-06AE-AC3A-A4F1E00AB47F}"/>
              </a:ext>
            </a:extLst>
          </p:cNvPr>
          <p:cNvSpPr/>
          <p:nvPr/>
        </p:nvSpPr>
        <p:spPr>
          <a:xfrm>
            <a:off x="3315494" y="31315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6_BD.17_1#ce7d6f1b2?vcp=1&amp;vopoq=1&amp;pid=779b6cc79&amp;color=0,0,0&amp;vtp=1&amp;bbb=1&amp;zzd= 1">
            <a:extLst>
              <a:ext uri="{FF2B5EF4-FFF2-40B4-BE49-F238E27FC236}">
                <a16:creationId xmlns:a16="http://schemas.microsoft.com/office/drawing/2014/main" id="{A9FFD2A5-2CC9-2B0F-F4B8-B45ED554D172}"/>
              </a:ext>
            </a:extLst>
          </p:cNvPr>
          <p:cNvSpPr/>
          <p:nvPr/>
        </p:nvSpPr>
        <p:spPr>
          <a:xfrm>
            <a:off x="1791494" y="42008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1208</Words>
  <Application>Microsoft Office PowerPoint</Application>
  <PresentationFormat>宽屏</PresentationFormat>
  <Paragraphs>210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Heiti SC Medium</vt:lpstr>
      <vt:lpstr>Microsoft YaHei Bold</vt:lpstr>
      <vt:lpstr>SimSun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2025-01-21T14:16:51Z</dcterms:created>
  <dcterms:modified xsi:type="dcterms:W3CDTF">2025-01-22T00:32:30Z</dcterms:modified>
  <cp:category/>
  <cp:contentStatus/>
</cp:coreProperties>
</file>