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6" d="100"/>
          <a:sy n="66" d="100"/>
        </p:scale>
        <p:origin x="456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7686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5c63202dd36cfead7ae25#tid=678dba97043bbb0009c67647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6_1#6f18b5f73?vcp=1&amp;vopoq=1&amp;pid=ce3fdf809&amp;color=0,0,0&amp;vtp=1&amp;bt=1&amp;bbb=1"/>
          <p:cNvSpPr/>
          <p:nvPr/>
        </p:nvSpPr>
        <p:spPr>
          <a:xfrm>
            <a:off x="896112" y="1523747"/>
            <a:ext cx="10507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9.与“艳丽的牡丹绽开了笑脸”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所用修辞手法相同的一项是(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3" name="QC_4_AN.37_1#6f18b5f73.bracket?vcp=1&amp;vopoq=1&amp;pid=ce3fdf809&amp;color=0,0,0&amp;vpa=21&amp;vtp=1"/>
          <p:cNvSpPr/>
          <p:nvPr/>
        </p:nvSpPr>
        <p:spPr>
          <a:xfrm>
            <a:off x="9142381" y="1512317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4_BD.36_2#6f18b5f73.choices?vcp=1&amp;vopoq=1&amp;pid=ce3fdf809&amp;color=0,0,0&amp;vtp=1&amp;bbb=1"/>
          <p:cNvSpPr/>
          <p:nvPr/>
        </p:nvSpPr>
        <p:spPr>
          <a:xfrm>
            <a:off x="896112" y="2063115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A.乌鸦的羽毛像黑色的衬衫。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.小燕子有剪刀似的尾巴。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.鱼儿在水中快乐地游戏。</a:t>
            </a:r>
            <a:endParaRPr lang="en-US" altLang="zh-CN" sz="2400" dirty="0"/>
          </a:p>
        </p:txBody>
      </p:sp>
      <p:sp>
        <p:nvSpPr>
          <p:cNvPr id="5" name="QC_4_AS.38_1#6f18b5f73?vcp=1&amp;vopoq=1&amp;pid=ce3fdf809&amp;color=0,0,0&amp;vtp=1&amp;bbb=1&amp;hb=1"/>
          <p:cNvSpPr/>
          <p:nvPr/>
        </p:nvSpPr>
        <p:spPr>
          <a:xfrm>
            <a:off x="896112" y="3714115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本题考查修辞手法。题干中所给的句子运用了拟人的修辞手法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。分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析选项中的句子可知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，A项和B项运用了比喻的修辞手法，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C项运用了拟人的修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辞手法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。故选C。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39_1#bc945770e?sp=1&amp;vcp=1&amp;pid=ce3fdf809&amp;color=0,0,0&amp;vtp=1&amp;bt=1&amp;bbb=1"/>
          <p:cNvSpPr/>
          <p:nvPr/>
        </p:nvSpPr>
        <p:spPr>
          <a:xfrm>
            <a:off x="896112" y="259283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10.用修改符号修改文中画“____”的句子。（2分）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在阳光的照耀下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，构成了牡丹花和绿叶一幅美丽的画卷。</a:t>
            </a:r>
            <a:endParaRPr lang="en-US" altLang="zh-CN" sz="2400" dirty="0"/>
          </a:p>
        </p:txBody>
      </p:sp>
      <p:sp>
        <p:nvSpPr>
          <p:cNvPr id="3" name="QO_4_AN.40_1#bc945770e?vcp=1&amp;pid=ce3fdf809&amp;color=0,0,0&amp;vtp=1&amp;bbb=1"/>
          <p:cNvSpPr/>
          <p:nvPr/>
        </p:nvSpPr>
        <p:spPr>
          <a:xfrm>
            <a:off x="896112" y="3633978"/>
            <a:ext cx="10387584" cy="6019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</a:t>
            </a:r>
            <a:r>
              <a:rPr lang="en-US" altLang="zh-CN" sz="2400" b="1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】 </a:t>
            </a:r>
            <a:r>
              <a:rPr lang="en-US" altLang="zh-CN" sz="32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                               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4" name="QO_4_AN.40_1#bc945770e?vcp=1&amp;pid=ce3fdf809&amp;color=0,0,0&amp;tib=255,255,255&amp;iip=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39150" y="3638550"/>
            <a:ext cx="5148072" cy="61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1_1#46df341ac?vcp=1&amp;vopoq=1&amp;pid=ce3fdf809&amp;color=0,0,0&amp;vtp=1&amp;bt=1&amp;bbb=1"/>
          <p:cNvSpPr/>
          <p:nvPr/>
        </p:nvSpPr>
        <p:spPr>
          <a:xfrm>
            <a:off x="896112" y="1523747"/>
            <a:ext cx="10660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11.洛阳提倡游客文明赏花，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下列宣传语中语言得体的一项是(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3" name="QC_4_AN.42_1#46df341ac.bracket?vcp=1&amp;vopoq=1&amp;pid=ce3fdf809&amp;color=0,0,0&amp;vpa=22&amp;vtp=1"/>
          <p:cNvSpPr/>
          <p:nvPr/>
        </p:nvSpPr>
        <p:spPr>
          <a:xfrm>
            <a:off x="9294781" y="1512317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4_BD.41_2#46df341ac.choices?vcp=1&amp;vopoq=1&amp;pid=ce3fdf809&amp;color=0,0,0&amp;vtp=1&amp;bbb=1"/>
          <p:cNvSpPr/>
          <p:nvPr/>
        </p:nvSpPr>
        <p:spPr>
          <a:xfrm>
            <a:off x="896112" y="2063115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A.摘花可耻，赶快住手!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.花儿绽放，请你手下留情!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.严禁摘花，违者罚款。</a:t>
            </a:r>
            <a:endParaRPr lang="en-US" altLang="zh-CN" sz="2400" dirty="0"/>
          </a:p>
        </p:txBody>
      </p:sp>
      <p:sp>
        <p:nvSpPr>
          <p:cNvPr id="5" name="QC_4_AS.43_1#46df341ac?vcp=1&amp;vopoq=1&amp;pid=ce3fdf809&amp;color=0,0,0&amp;vtp=1&amp;bbb=1&amp;hb=1"/>
          <p:cNvSpPr/>
          <p:nvPr/>
        </p:nvSpPr>
        <p:spPr>
          <a:xfrm>
            <a:off x="896112" y="3714115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本题考查宣传语的语言得体性。A项语气过于严厉，“可耻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”一词谴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责意味强烈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，不够委婉。C项语句太过严肃，缺乏亲和力，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不适合作为宣传语。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故选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44_1#019fb4dc1?sp=1&amp;vcp=1&amp;pid=ce3fdf809&amp;color=0,0,0&amp;vtp=1&amp;bt=1&amp;bbb=1"/>
          <p:cNvSpPr/>
          <p:nvPr/>
        </p:nvSpPr>
        <p:spPr>
          <a:xfrm>
            <a:off x="896112" y="2624646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12.注意加点的部分，照样子把句子补充完整。（2分）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例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：“唯有牡丹真国色，花开时节动京城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。”游客们高兴地叫起来。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花儿有生命，我们不应该乱摘花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。”妹妹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</a:t>
            </a:r>
            <a:endParaRPr lang="en-US" altLang="zh-CN" sz="2400" dirty="0"/>
          </a:p>
        </p:txBody>
      </p:sp>
      <p:sp>
        <p:nvSpPr>
          <p:cNvPr id="3" name="QB_4_AN.45_1#019fb4dc1.blank?vcp=1&amp;pid=ce3fdf809&amp;color=0,0,0&amp;vpa=23&amp;vtp=1&amp;bbb=1"/>
          <p:cNvSpPr/>
          <p:nvPr/>
        </p:nvSpPr>
        <p:spPr>
          <a:xfrm>
            <a:off x="6703981" y="3692716"/>
            <a:ext cx="2963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【示例】严肃地说。</a:t>
            </a:r>
            <a:endParaRPr lang="en-US" altLang="zh-CN" sz="2400" dirty="0"/>
          </a:p>
        </p:txBody>
      </p:sp>
      <p:sp>
        <p:nvSpPr>
          <p:cNvPr id="4" name="QB_4_BD.44_1#019fb4dc1?sp=1&amp;vcp=1&amp;pid=ce3fdf809&amp;color=0,0,0&amp;vtp=1&amp;bt=1&amp;bbb=1&amp;zzd= 3">
            <a:extLst>
              <a:ext uri="{FF2B5EF4-FFF2-40B4-BE49-F238E27FC236}">
                <a16:creationId xmlns:a16="http://schemas.microsoft.com/office/drawing/2014/main" id="{241041E5-5DD2-595C-0771-6E66C809B42E}"/>
              </a:ext>
            </a:extLst>
          </p:cNvPr>
          <p:cNvSpPr/>
          <p:nvPr/>
        </p:nvSpPr>
        <p:spPr>
          <a:xfrm>
            <a:off x="8039894" y="375494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B_4_BD.44_1#019fb4dc1?sp=1&amp;vcp=1&amp;pid=ce3fdf809&amp;color=0,0,0&amp;vtp=1&amp;bt=1&amp;bbb=1&amp;zzd= 3">
            <a:extLst>
              <a:ext uri="{FF2B5EF4-FFF2-40B4-BE49-F238E27FC236}">
                <a16:creationId xmlns:a16="http://schemas.microsoft.com/office/drawing/2014/main" id="{0C3C13B6-565C-6DDF-1D0A-7EC87BDAA8CD}"/>
              </a:ext>
            </a:extLst>
          </p:cNvPr>
          <p:cNvSpPr/>
          <p:nvPr/>
        </p:nvSpPr>
        <p:spPr>
          <a:xfrm>
            <a:off x="8344694" y="375494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B_4_BD.44_1#019fb4dc1?sp=1&amp;vcp=1&amp;pid=ce3fdf809&amp;color=0,0,0&amp;vtp=1&amp;bt=1&amp;bbb=1&amp;zzd= 3">
            <a:extLst>
              <a:ext uri="{FF2B5EF4-FFF2-40B4-BE49-F238E27FC236}">
                <a16:creationId xmlns:a16="http://schemas.microsoft.com/office/drawing/2014/main" id="{8EBDA497-7026-C376-E4F8-8704C0386C04}"/>
              </a:ext>
            </a:extLst>
          </p:cNvPr>
          <p:cNvSpPr/>
          <p:nvPr/>
        </p:nvSpPr>
        <p:spPr>
          <a:xfrm>
            <a:off x="8649494" y="375494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B_4_BD.44_1#019fb4dc1?sp=1&amp;vcp=1&amp;pid=ce3fdf809&amp;color=0,0,0&amp;vtp=1&amp;bt=1&amp;bbb=1&amp;zzd= 3">
            <a:extLst>
              <a:ext uri="{FF2B5EF4-FFF2-40B4-BE49-F238E27FC236}">
                <a16:creationId xmlns:a16="http://schemas.microsoft.com/office/drawing/2014/main" id="{D355C15E-9724-70BB-23FE-F9F5F010332C}"/>
              </a:ext>
            </a:extLst>
          </p:cNvPr>
          <p:cNvSpPr/>
          <p:nvPr/>
        </p:nvSpPr>
        <p:spPr>
          <a:xfrm>
            <a:off x="8954294" y="375494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B_4_BD.44_1#019fb4dc1?sp=1&amp;vcp=1&amp;pid=ce3fdf809&amp;color=0,0,0&amp;vtp=1&amp;bt=1&amp;bbb=1&amp;zzd= 3">
            <a:extLst>
              <a:ext uri="{FF2B5EF4-FFF2-40B4-BE49-F238E27FC236}">
                <a16:creationId xmlns:a16="http://schemas.microsoft.com/office/drawing/2014/main" id="{FB78FE95-FFAE-A778-AE8E-26B94558E2F2}"/>
              </a:ext>
            </a:extLst>
          </p:cNvPr>
          <p:cNvSpPr/>
          <p:nvPr/>
        </p:nvSpPr>
        <p:spPr>
          <a:xfrm>
            <a:off x="9259094" y="375494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B_4_BD.44_1#019fb4dc1?sp=1&amp;vcp=1&amp;pid=ce3fdf809&amp;color=0,0,0&amp;vtp=1&amp;bt=1&amp;bbb=1&amp;zzd= 3">
            <a:extLst>
              <a:ext uri="{FF2B5EF4-FFF2-40B4-BE49-F238E27FC236}">
                <a16:creationId xmlns:a16="http://schemas.microsoft.com/office/drawing/2014/main" id="{7DFA5C88-1E23-86A1-229C-6A5CD5A08322}"/>
              </a:ext>
            </a:extLst>
          </p:cNvPr>
          <p:cNvSpPr/>
          <p:nvPr/>
        </p:nvSpPr>
        <p:spPr>
          <a:xfrm>
            <a:off x="9563894" y="375494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46_1#3fcdd4b06?sp=1&amp;vcp=1&amp;pid=ce3fdf809&amp;color=0,0,0&amp;vtp=1&amp;bt=1&amp;bbb=1&amp;hb=1"/>
          <p:cNvSpPr/>
          <p:nvPr/>
        </p:nvSpPr>
        <p:spPr>
          <a:xfrm>
            <a:off x="896112" y="1295654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13.4月13日，小荷同学在牡丹园游览时，把水杯弄丢了（样式如右图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）。请你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帮她写一则寻物启事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，告知捡到水杯的人，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请他把水杯放到游客服务中心。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dirty="0"/>
          </a:p>
        </p:txBody>
      </p:sp>
      <p:pic>
        <p:nvPicPr>
          <p:cNvPr id="3" name="QO_4_BD.46_3#3fcdd4b06?htil=1&amp;vcp=1&amp;pid=ce3fdf809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44752" y="3011170"/>
            <a:ext cx="2203704" cy="255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O_4_BD.46_4#3fcdd4b06?htil=1&amp;vcp=1&amp;pid=ce3fdf809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06824" y="3358642"/>
            <a:ext cx="6867144" cy="220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N.47_1#3fcdd4b06?vcp=1&amp;pid=ce3fdf809&amp;color=0,0,0&amp;vtp=1&amp;bt=1&amp;bbb=1&amp;hb=1"/>
          <p:cNvSpPr/>
          <p:nvPr/>
        </p:nvSpPr>
        <p:spPr>
          <a:xfrm>
            <a:off x="896112" y="1788986"/>
            <a:ext cx="10387584" cy="326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寻物启事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今天我在牡丹园游览时弄丢了一个水杯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，水杯上画着一只可爱的小狗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果有人捡到水杯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，请把水杯放到游客服务中心，十分感谢。</a:t>
            </a:r>
            <a:endParaRPr lang="en-US" altLang="zh-CN" sz="2400" dirty="0"/>
          </a:p>
          <a:p>
            <a:pPr algn="r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小荷</a:t>
            </a:r>
            <a:endParaRPr lang="en-US" altLang="zh-CN" sz="2400" dirty="0"/>
          </a:p>
          <a:p>
            <a:pPr algn="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月13日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6957a6126?sp=1&amp;vcp=1&amp;pid=da9ba65f5&amp;color=0,0,0&amp;vtp=1&amp;bt=1&amp;bbb=1"/>
          <p:cNvSpPr/>
          <p:nvPr/>
        </p:nvSpPr>
        <p:spPr>
          <a:xfrm>
            <a:off x="896112" y="896112"/>
            <a:ext cx="10387584" cy="838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第二篇章 寻非遗</a:t>
            </a:r>
            <a:endParaRPr lang="en-US" altLang="zh-CN" sz="3000" dirty="0"/>
          </a:p>
        </p:txBody>
      </p:sp>
      <p:sp>
        <p:nvSpPr>
          <p:cNvPr id="3" name="C_3_BD#f54fc58e4?vcp=1&amp;pid=6957a6126&amp;color=0,0,0&amp;vtp=1&amp;bbb=1"/>
          <p:cNvSpPr/>
          <p:nvPr/>
        </p:nvSpPr>
        <p:spPr>
          <a:xfrm>
            <a:off x="896112" y="1421418"/>
            <a:ext cx="10387584" cy="7233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（一）传承千年的文化瑰宝</a:t>
            </a:r>
            <a:endParaRPr lang="en-US" altLang="zh-CN" sz="2600" dirty="0"/>
          </a:p>
        </p:txBody>
      </p:sp>
      <p:sp>
        <p:nvSpPr>
          <p:cNvPr id="4" name="QM_4_BD.48_1#5ec9b05c8?vcp=1&amp;pid=f54fc58e4&amp;color=0,0,0&amp;vtp=1&amp;bbb=1&amp;hb=1"/>
          <p:cNvSpPr/>
          <p:nvPr/>
        </p:nvSpPr>
        <p:spPr>
          <a:xfrm>
            <a:off x="896112" y="1816037"/>
            <a:ext cx="10387584" cy="3827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①河南，不仅孕育了中华五千年的文明史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，还拥有着众多珍贵的非物质文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化遗产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洛阳唐三彩，因造型生动、色彩丰富、颜色鲜艳等特点，享有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“东方艺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术明珠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”的美称。每一件作品都向我们诉说着唐代文明的辉煌。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河南周口逍遥镇的胡辣汤真是一绝!肉丝和豆芽搭配汤汁的熬制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，辣而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不燥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，麻而不腻，给人一种特别的满足感和幸福感。怪不得镇上的人说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：“我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觉得很幸运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，能生在这样一个拥有美食的地方。”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48_2#5ec9b05c8?vcp=1&amp;pid=f54fc58e4&amp;color=0,0,0&amp;vtp=1&amp;bt=1&amp;bbb=1&amp;hb=1"/>
          <p:cNvSpPr/>
          <p:nvPr/>
        </p:nvSpPr>
        <p:spPr>
          <a:xfrm>
            <a:off x="896112" y="1527365"/>
            <a:ext cx="10387584" cy="3827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④河南驻马店确山县的打铁花，是一种民间传统的表演艺术形式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，被誉为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火树银花不夜天”。这种表演形式以铁水为原料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，由艺人用木板等工具击打铁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水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，使其在空中绽放成绚丽的火花。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⑤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开封朱仙镇的木版年画、淮阳的泥泥狗、南阳的烙画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……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这些非遗项目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不仅是河南人民智慧的结晶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，也是中华民族文化多样性的生动体现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身为河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南人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，我们应该用实际行动保护和传承非遗文化!</a:t>
            </a:r>
            <a:endParaRPr lang="en-US" altLang="zh-CN" sz="2400" dirty="0"/>
          </a:p>
          <a:p>
            <a:pPr algn="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本文选自网络，有删改）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9_1#6216b3fc6?sp=1&amp;vcp=1&amp;pid=5ec9b05c8&amp;color=0,0,0&amp;vtp=1&amp;bt=1&amp;bbb=1"/>
          <p:cNvSpPr/>
          <p:nvPr/>
        </p:nvSpPr>
        <p:spPr>
          <a:xfrm>
            <a:off x="896112" y="96424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1.读第②自然段，完成下面的思维导图。（4分）</a:t>
            </a:r>
            <a:endParaRPr lang="en-US" altLang="zh-CN" sz="2400" dirty="0"/>
          </a:p>
        </p:txBody>
      </p:sp>
      <p:pic>
        <p:nvPicPr>
          <p:cNvPr id="3" name="QB_5_BD.49_2#6216b3fc6?vcp=1&amp;pid=5ec9b05c8&amp;color=0,0,0&amp;tib=255,255,255&amp;vip=24#27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39112" y="1576133"/>
            <a:ext cx="8119872" cy="1435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5_AN.50_1#6216b3fc6.blank?vcp=1&amp;pid=5ec9b05c8&amp;color=0,0,0&amp;vpa=24&amp;vtp=1"/>
          <p:cNvSpPr/>
          <p:nvPr/>
        </p:nvSpPr>
        <p:spPr>
          <a:xfrm>
            <a:off x="5093208" y="1749869"/>
            <a:ext cx="1002792" cy="310896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造型生动</a:t>
            </a:r>
            <a:endParaRPr lang="en-US" altLang="zh-CN" dirty="0"/>
          </a:p>
        </p:txBody>
      </p:sp>
      <p:sp>
        <p:nvSpPr>
          <p:cNvPr id="5" name="QB_5_AN.51_1#6216b3fc6.blank?vcp=1&amp;pid=5ec9b05c8&amp;color=0,0,0&amp;vpa=25&amp;vtp=1"/>
          <p:cNvSpPr/>
          <p:nvPr/>
        </p:nvSpPr>
        <p:spPr>
          <a:xfrm>
            <a:off x="6528816" y="1722437"/>
            <a:ext cx="1271016" cy="31089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色彩丰富</a:t>
            </a:r>
            <a:endParaRPr lang="en-US" altLang="zh-CN" dirty="0"/>
          </a:p>
        </p:txBody>
      </p:sp>
      <p:sp>
        <p:nvSpPr>
          <p:cNvPr id="6" name="QB_5_AN.52_1#6216b3fc6.blank?vcp=1&amp;pid=5ec9b05c8&amp;color=0,0,0&amp;vpa=26&amp;vtp=1"/>
          <p:cNvSpPr/>
          <p:nvPr/>
        </p:nvSpPr>
        <p:spPr>
          <a:xfrm>
            <a:off x="8476487" y="1685861"/>
            <a:ext cx="1307592" cy="33832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颜色鲜艳</a:t>
            </a:r>
            <a:endParaRPr lang="en-US" altLang="zh-CN" dirty="0"/>
          </a:p>
        </p:txBody>
      </p:sp>
      <p:sp>
        <p:nvSpPr>
          <p:cNvPr id="7" name="QB_5_AN.53_1#6216b3fc6.blank?vcp=1&amp;pid=5ec9b05c8&amp;color=0,0,0&amp;vpa=27&amp;vtp=1"/>
          <p:cNvSpPr/>
          <p:nvPr/>
        </p:nvSpPr>
        <p:spPr>
          <a:xfrm>
            <a:off x="5404104" y="2517966"/>
            <a:ext cx="4133088" cy="32918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东方艺术明珠</a:t>
            </a:r>
            <a:endParaRPr lang="en-US" altLang="zh-CN" dirty="0"/>
          </a:p>
        </p:txBody>
      </p:sp>
      <p:sp>
        <p:nvSpPr>
          <p:cNvPr id="8" name="QB_5_BD.54_1#15c5b5c30?sp=1&amp;vcp=1&amp;pid=5ec9b05c8&amp;color=0,0,0&amp;vtp=1&amp;bbb=1"/>
          <p:cNvSpPr/>
          <p:nvPr/>
        </p:nvSpPr>
        <p:spPr>
          <a:xfrm>
            <a:off x="896112" y="3150934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2.照样子，用自己的话转述别人的话。（2分）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例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：人们说：“这是我们见到的最漂亮的打铁花啦!”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人们说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，这是他们见到的最漂亮的打铁花。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镇上的人说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：“我觉得很幸运，能生在这样一个拥有美食的地方。”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</a:t>
            </a:r>
            <a:endParaRPr lang="en-US" altLang="zh-CN" sz="2400" dirty="0"/>
          </a:p>
        </p:txBody>
      </p:sp>
      <p:sp>
        <p:nvSpPr>
          <p:cNvPr id="9" name="QB_5_AN.55_1#15c5b5c30.blank?vcp=1&amp;pid=5ec9b05c8&amp;color=0,0,0&amp;vpa=28&amp;vtp=1&amp;bbb=1"/>
          <p:cNvSpPr/>
          <p:nvPr/>
        </p:nvSpPr>
        <p:spPr>
          <a:xfrm>
            <a:off x="938180" y="5336603"/>
            <a:ext cx="875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镇上的人说，他觉得很幸运，能生在这样一个拥有美食的地方。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56_1#9f7c9b5d3?vcp=1&amp;pid=5ec9b05c8&amp;color=0,0,0&amp;vtp=1&amp;bt=1&amp;bbb=1"/>
          <p:cNvSpPr/>
          <p:nvPr/>
        </p:nvSpPr>
        <p:spPr>
          <a:xfrm>
            <a:off x="896112" y="98710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3.请用“____”画出第③自然段的关键句。（2分）</a:t>
            </a:r>
            <a:endParaRPr lang="en-US" altLang="zh-CN" sz="2400" dirty="0"/>
          </a:p>
        </p:txBody>
      </p:sp>
      <p:sp>
        <p:nvSpPr>
          <p:cNvPr id="3" name="QO_5_AN.57_1#9f7c9b5d3?vcp=1&amp;pid=5ec9b05c8&amp;color=0,0,0&amp;vtp=1&amp;bbb=1"/>
          <p:cNvSpPr/>
          <p:nvPr/>
        </p:nvSpPr>
        <p:spPr>
          <a:xfrm>
            <a:off x="896112" y="152793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u="sng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河南周口逍遥镇的胡辣汤真是一绝!</a:t>
            </a:r>
            <a:endParaRPr lang="en-US" altLang="zh-CN" sz="2400" dirty="0"/>
          </a:p>
        </p:txBody>
      </p:sp>
      <p:sp>
        <p:nvSpPr>
          <p:cNvPr id="4" name="QB_5_BD.58_1#150735cc4?sp=1&amp;vcp=1&amp;pid=5ec9b05c8&amp;color=0,0,0&amp;vtp=1&amp;bbb=1"/>
          <p:cNvSpPr/>
          <p:nvPr/>
        </p:nvSpPr>
        <p:spPr>
          <a:xfrm>
            <a:off x="896112" y="206260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4.读第④自然段，结合下面的图片，想象打铁花的画面。（3分）</a:t>
            </a:r>
            <a:endParaRPr lang="en-US" altLang="zh-CN" sz="2400" dirty="0"/>
          </a:p>
        </p:txBody>
      </p:sp>
      <p:pic>
        <p:nvPicPr>
          <p:cNvPr id="5" name="QB_5_BD.58_2#150735cc4?vcp=1&amp;pid=5ec9b05c8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20447" y="2668333"/>
            <a:ext cx="3548058" cy="199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B_5_BD.58_3#150735cc4?vcp=1&amp;pid=5ec9b05c8&amp;color=0,0,0&amp;vtp=1&amp;bbb=1&amp;hb=1"/>
          <p:cNvSpPr/>
          <p:nvPr/>
        </p:nvSpPr>
        <p:spPr>
          <a:xfrm>
            <a:off x="896112" y="480193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铁水在空中绽放出绚丽的火花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：有的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,有的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,有的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7" name="QB_5_AN.59_1#150735cc4.blank?vcp=1&amp;pid=5ec9b05c8&amp;color=0,0,0&amp;vpa=29&amp;vtp=1&amp;bbb=1"/>
          <p:cNvSpPr/>
          <p:nvPr/>
        </p:nvSpPr>
        <p:spPr>
          <a:xfrm>
            <a:off x="5789580" y="4773993"/>
            <a:ext cx="418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【示例】像烟花一样越飞越高</a:t>
            </a:r>
            <a:endParaRPr lang="en-US" altLang="zh-CN" sz="2400" dirty="0"/>
          </a:p>
        </p:txBody>
      </p:sp>
      <p:sp>
        <p:nvSpPr>
          <p:cNvPr id="8" name="QB_5_AN.60_1#150735cc4.blank?vcp=1&amp;pid=5ec9b05c8&amp;color=0,0,0&amp;vpa=30&amp;vtp=1&amp;bbb=1"/>
          <p:cNvSpPr/>
          <p:nvPr/>
        </p:nvSpPr>
        <p:spPr>
          <a:xfrm>
            <a:off x="912780" y="5311204"/>
            <a:ext cx="2963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像落花一样四散开来</a:t>
            </a:r>
            <a:endParaRPr lang="en-US" altLang="zh-CN" sz="2400" dirty="0"/>
          </a:p>
        </p:txBody>
      </p:sp>
      <p:sp>
        <p:nvSpPr>
          <p:cNvPr id="9" name="QB_5_AN.61_1#150735cc4.blank?vcp=1&amp;pid=5ec9b05c8&amp;color=0,0,0&amp;vpa=31&amp;vtp=1&amp;bbb=1"/>
          <p:cNvSpPr/>
          <p:nvPr/>
        </p:nvSpPr>
        <p:spPr>
          <a:xfrm>
            <a:off x="4722780" y="5311204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像流星坠落地面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da9ba65f5.fixed?vcp=1&amp;color=0,0,0&amp;vtp=1&amp;bbb=1"/>
          <p:cNvSpPr/>
          <p:nvPr/>
        </p:nvSpPr>
        <p:spPr>
          <a:xfrm>
            <a:off x="384048" y="1719072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7500"/>
              </a:lnSpc>
            </a:pPr>
            <a:r>
              <a:rPr lang="en-US" altLang="zh-CN" sz="60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郑州管城区期末检测卷</a:t>
            </a:r>
            <a:endParaRPr lang="en-US" altLang="zh-CN" sz="6000" dirty="0"/>
          </a:p>
        </p:txBody>
      </p:sp>
      <p:sp>
        <p:nvSpPr>
          <p:cNvPr id="3" name="C_1_BD#da9ba65f5.fixed?vcp=1&amp;color=0,0,0&amp;vtp=1&amp;bbb=1"/>
          <p:cNvSpPr/>
          <p:nvPr/>
        </p:nvSpPr>
        <p:spPr>
          <a:xfrm>
            <a:off x="384048" y="29169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7500"/>
              </a:lnSpc>
            </a:pPr>
            <a:r>
              <a:rPr lang="en-US" altLang="zh-CN" sz="6000" b="1" i="0" spc="-10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（2023—2024学年度第二学期）</a:t>
            </a:r>
            <a:endParaRPr lang="en-US" altLang="zh-CN" sz="6000" spc="-1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018a04b4e?vcp=1&amp;pid=6957a6126&amp;color=0,0,0&amp;vtp=1&amp;bt=1&amp;bbb=1"/>
          <p:cNvSpPr/>
          <p:nvPr/>
        </p:nvSpPr>
        <p:spPr>
          <a:xfrm>
            <a:off x="896112" y="896112"/>
            <a:ext cx="10387584" cy="396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（二）泥泥狗</a:t>
            </a:r>
            <a:endParaRPr lang="en-US" altLang="zh-CN" sz="2600" dirty="0"/>
          </a:p>
        </p:txBody>
      </p:sp>
      <p:sp>
        <p:nvSpPr>
          <p:cNvPr id="3" name="QM_4_BD.62_1#137802f60?vcp=1&amp;pid=018a04b4e&amp;color=0,0,0&amp;vtp=1&amp;bbb=1&amp;hb=1"/>
          <p:cNvSpPr/>
          <p:nvPr/>
        </p:nvSpPr>
        <p:spPr>
          <a:xfrm>
            <a:off x="896112" y="1284669"/>
            <a:ext cx="10387584" cy="47227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①不知在哪年的庙会上，看到了一种通体漆黑的泥玩具，形状像狗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又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像猴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，有的像独角兽，有的像九头燕，看得我眼花缭乱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。卖货人说这些泥玩具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统称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“泥泥狗”。这些泥泥狗都带哨子，发出的声响，在【嘈杂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复杂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】的庙会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上响彻云霄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泥泥狗的制作工序也十分讲究。首先是制作胶泥，不断翻卷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、敲打泥土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后就能制作出胶泥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；其次要按照泥泥狗成品的大小，挖一块和好的胶泥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，把胶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泥块搓成与成品相近的坯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（pī）子；接着将胶泥捏成不同形状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；再把泥泥狗放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在一个容器里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，淋浇黑色染料，等泥泥狗染得通体发黑后，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一个个拿出来晒干；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最后就可以点花装饰了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5" name="QO_5_AN.64_1#9b5054375?vcp=1&amp;pid=137802f60&amp;color=0,0,0&amp;vtp=1&amp;bbb=1">
            <a:extLst>
              <a:ext uri="{FF2B5EF4-FFF2-40B4-BE49-F238E27FC236}">
                <a16:creationId xmlns:a16="http://schemas.microsoft.com/office/drawing/2014/main" id="{79C2A2F9-472E-0803-39FA-7FFEC6B7277E}"/>
              </a:ext>
            </a:extLst>
          </p:cNvPr>
          <p:cNvSpPr/>
          <p:nvPr/>
        </p:nvSpPr>
        <p:spPr>
          <a:xfrm>
            <a:off x="9345489" y="2338865"/>
            <a:ext cx="674410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800"/>
              </a:lnSpc>
            </a:pPr>
            <a:r>
              <a:rPr lang="en-US" altLang="zh-CN" sz="24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\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62_2#137802f60?vcp=1&amp;pid=018a04b4e&amp;color=0,0,0&amp;vtp=1&amp;bt=1&amp;bbb=1&amp;hb=1"/>
          <p:cNvSpPr/>
          <p:nvPr/>
        </p:nvSpPr>
        <p:spPr>
          <a:xfrm>
            <a:off x="896112" y="900000"/>
            <a:ext cx="10387584" cy="3992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③泥泥狗的色彩，也是极为独特的，在众多的泥玩具里，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一眼就能发现它。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因为只有它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，是在乌黑的底色上勾画出大红大绿、雪白浅黄的彩绘。</a:t>
            </a:r>
            <a:endParaRPr lang="en-US" altLang="zh-CN" sz="2400" dirty="0"/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④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我的桌子上有只造型独特的泥泥狗：这是一只猫和一只猴的连体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，猫在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前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，猴在后，猫拉着猴。猫在用力拉着，怒目圆睁，张大嘴巴喘息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那只猴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子呢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，却安闲地倚靠在猫的身上，等着猫拉它。猫为什么要拉猴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？它们从哪里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来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?到哪里去?故事的结局是什么?我【沉浸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沉静】在古老的神话里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……</a:t>
            </a:r>
            <a:endParaRPr lang="en-US" altLang="zh-CN" sz="2400" dirty="0">
              <a:latin typeface="SimSun" panose="02010600030101010101" pitchFamily="2" charset="-122"/>
            </a:endParaRP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⑤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直到今天，泥泥狗带给我的那种梦幻的感觉还没有消失。</a:t>
            </a:r>
            <a:endParaRPr lang="en-US" altLang="zh-CN" sz="2400" dirty="0"/>
          </a:p>
          <a:p>
            <a:pPr algn="r"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作者金波，选文有删改）</a:t>
            </a:r>
            <a:endParaRPr lang="en-US" altLang="zh-CN" sz="2400" dirty="0"/>
          </a:p>
        </p:txBody>
      </p:sp>
      <p:sp>
        <p:nvSpPr>
          <p:cNvPr id="3" name="QO_5_BD.63_1#9b5054375?vcp=1&amp;pid=137802f60&amp;color=0,0,0&amp;vtp=1&amp;bbb=1"/>
          <p:cNvSpPr/>
          <p:nvPr/>
        </p:nvSpPr>
        <p:spPr>
          <a:xfrm>
            <a:off x="896112" y="4886848"/>
            <a:ext cx="10387584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1.用“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\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”划去【 】里不合适的词语。（2分）</a:t>
            </a:r>
            <a:endParaRPr lang="en-US" altLang="zh-CN" sz="2400" dirty="0"/>
          </a:p>
        </p:txBody>
      </p:sp>
      <p:sp>
        <p:nvSpPr>
          <p:cNvPr id="4" name="QO_5_AN.64_1#9b5054375?vcp=1&amp;pid=137802f60&amp;color=0,0,0&amp;vtp=1&amp;bbb=1"/>
          <p:cNvSpPr/>
          <p:nvPr/>
        </p:nvSpPr>
        <p:spPr>
          <a:xfrm>
            <a:off x="896112" y="5383672"/>
            <a:ext cx="10387584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复杂; 沉静</a:t>
            </a:r>
            <a:endParaRPr lang="en-US" altLang="zh-CN" sz="2400" dirty="0"/>
          </a:p>
        </p:txBody>
      </p:sp>
      <p:sp>
        <p:nvSpPr>
          <p:cNvPr id="6" name="QO_5_AN.64_1#9b5054375?vcp=1&amp;pid=137802f60&amp;color=0,0,0&amp;vtp=1&amp;bbb=1">
            <a:extLst>
              <a:ext uri="{FF2B5EF4-FFF2-40B4-BE49-F238E27FC236}">
                <a16:creationId xmlns:a16="http://schemas.microsoft.com/office/drawing/2014/main" id="{46F2E57D-3700-BCF1-E73B-50CA618D2E5A}"/>
              </a:ext>
            </a:extLst>
          </p:cNvPr>
          <p:cNvSpPr/>
          <p:nvPr/>
        </p:nvSpPr>
        <p:spPr>
          <a:xfrm>
            <a:off x="6746668" y="3429000"/>
            <a:ext cx="520406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800"/>
              </a:lnSpc>
            </a:pPr>
            <a:r>
              <a:rPr lang="en-US" altLang="zh-CN" sz="24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\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6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65_1#a88a20980?vcp=1&amp;pid=137802f60&amp;color=0,0,0&amp;vtp=1&amp;bt=1&amp;bbb=1"/>
          <p:cNvSpPr/>
          <p:nvPr/>
        </p:nvSpPr>
        <p:spPr>
          <a:xfrm>
            <a:off x="896112" y="207340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2.根据词语的意思从文中找出合适的词语，写在横线上。（2分）</a:t>
            </a:r>
            <a:endParaRPr lang="en-US" altLang="zh-CN" sz="2400" dirty="0"/>
          </a:p>
        </p:txBody>
      </p:sp>
      <p:sp>
        <p:nvSpPr>
          <p:cNvPr id="3" name="QB_6_BD.66_1#6a3913d7c?sp=1&amp;vcp=1&amp;pid=a88a20980&amp;color=0,0,0&amp;vtp=1&amp;bbb=1"/>
          <p:cNvSpPr/>
          <p:nvPr/>
        </p:nvSpPr>
        <p:spPr>
          <a:xfrm>
            <a:off x="896112" y="262089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（1）形容眼睛看到复杂纷繁的东西而感到迷乱。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endParaRPr lang="en-US" altLang="zh-CN" sz="2400" dirty="0"/>
          </a:p>
        </p:txBody>
      </p:sp>
      <p:sp>
        <p:nvSpPr>
          <p:cNvPr id="4" name="QB_6_AN.67_1#6a3913d7c.blank?vcp=1&amp;pid=a88a20980&amp;color=0,0,0&amp;vpa=32&amp;vtp=1&amp;bbb=1"/>
          <p:cNvSpPr/>
          <p:nvPr/>
        </p:nvSpPr>
        <p:spPr>
          <a:xfrm>
            <a:off x="912780" y="3130169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眼花缭乱</a:t>
            </a:r>
            <a:endParaRPr lang="en-US" altLang="zh-CN" sz="2400" dirty="0"/>
          </a:p>
        </p:txBody>
      </p:sp>
      <p:sp>
        <p:nvSpPr>
          <p:cNvPr id="5" name="QB_6_BD.68_1#6f0e97ec8?sp=1&amp;vcp=1&amp;pid=a88a20980&amp;color=0,0,0&amp;vtp=1&amp;bbb=1"/>
          <p:cNvSpPr/>
          <p:nvPr/>
        </p:nvSpPr>
        <p:spPr>
          <a:xfrm>
            <a:off x="896112" y="372452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（2）发怒时瞪大了眼睛，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形容很愤怒。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endParaRPr lang="en-US" altLang="zh-CN" sz="2400" dirty="0"/>
          </a:p>
        </p:txBody>
      </p:sp>
      <p:sp>
        <p:nvSpPr>
          <p:cNvPr id="7" name="QB_6_AN.69_1#6f0e97ec8.blank?vcp=1&amp;pid=a88a20980&amp;color=0,0,0&amp;vpa=33&amp;vtp=1&amp;bbb=1"/>
          <p:cNvSpPr/>
          <p:nvPr/>
        </p:nvSpPr>
        <p:spPr>
          <a:xfrm>
            <a:off x="912780" y="4233799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怒目圆睁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7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70_1#689383bab?sp=1&amp;vcp=1&amp;pid=137802f60&amp;color=0,0,0&amp;vtp=1&amp;bt=1&amp;bbb=1&amp;hb=1"/>
          <p:cNvSpPr/>
          <p:nvPr/>
        </p:nvSpPr>
        <p:spPr>
          <a:xfrm>
            <a:off x="896112" y="1508315"/>
            <a:ext cx="10387584" cy="3827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本文中泥泥狗的制作步骤是：(   )→(   )→(   )→(   )→(   )。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填序号）（5分）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.淋浇黑色染料、晒干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.点花装饰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.将胶泥捏成不同形状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.制作胶泥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.把胶泥块搓成与成品相近的坯子</a:t>
            </a:r>
            <a:endParaRPr lang="en-US" altLang="zh-CN" sz="2400" dirty="0"/>
          </a:p>
        </p:txBody>
      </p:sp>
      <p:sp>
        <p:nvSpPr>
          <p:cNvPr id="3" name="QB_5_AN.71_1#689383bab.bracket?vcp=1&amp;pid=137802f60&amp;color=0,0,0&amp;vpa=34&amp;vtp=1"/>
          <p:cNvSpPr/>
          <p:nvPr/>
        </p:nvSpPr>
        <p:spPr>
          <a:xfrm>
            <a:off x="5332380" y="1518475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4" name="QB_5_AN.72_1#689383bab.bracket?vcp=1&amp;pid=137802f60&amp;color=0,0,0&amp;vpa=35&amp;vtp=1"/>
          <p:cNvSpPr/>
          <p:nvPr/>
        </p:nvSpPr>
        <p:spPr>
          <a:xfrm>
            <a:off x="6399181" y="1518475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E</a:t>
            </a:r>
            <a:endParaRPr lang="en-US" altLang="zh-CN" sz="2400" dirty="0"/>
          </a:p>
        </p:txBody>
      </p:sp>
      <p:sp>
        <p:nvSpPr>
          <p:cNvPr id="5" name="QB_5_AN.73_1#689383bab.bracket?vcp=1&amp;pid=137802f60&amp;color=0,0,0&amp;vpa=36&amp;vtp=1"/>
          <p:cNvSpPr/>
          <p:nvPr/>
        </p:nvSpPr>
        <p:spPr>
          <a:xfrm>
            <a:off x="7465981" y="1518475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6" name="QB_5_AN.74_1#689383bab.bracket?vcp=1&amp;pid=137802f60&amp;color=0,0,0&amp;vpa=37&amp;vtp=1"/>
          <p:cNvSpPr/>
          <p:nvPr/>
        </p:nvSpPr>
        <p:spPr>
          <a:xfrm>
            <a:off x="8532781" y="1518475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7" name="QB_5_AN.75_1#689383bab.bracket?vcp=1&amp;pid=137802f60&amp;color=0,0,0&amp;vpa=38&amp;vtp=1"/>
          <p:cNvSpPr/>
          <p:nvPr/>
        </p:nvSpPr>
        <p:spPr>
          <a:xfrm>
            <a:off x="9599581" y="1518475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6_1#d0a4821b7?vcp=1&amp;vopoq=1&amp;pid=137802f60&amp;color=0,0,0&amp;vtp=1&amp;bt=1&amp;bbb=1"/>
          <p:cNvSpPr/>
          <p:nvPr/>
        </p:nvSpPr>
        <p:spPr>
          <a:xfrm>
            <a:off x="896112" y="124942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4.下列选项中，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理解正确的一项是(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3" name="QC_5_AN.77_1#d0a4821b7.bracket?vcp=1&amp;vopoq=1&amp;pid=137802f60&amp;color=0,0,0&amp;vpa=39&amp;vtp=1"/>
          <p:cNvSpPr/>
          <p:nvPr/>
        </p:nvSpPr>
        <p:spPr>
          <a:xfrm>
            <a:off x="5789580" y="1237997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5_BD.76_2#d0a4821b7.choices?vcp=1&amp;vopoq=1&amp;pid=137802f60&amp;color=0,0,0&amp;vtp=1&amp;bbb=1"/>
          <p:cNvSpPr/>
          <p:nvPr/>
        </p:nvSpPr>
        <p:spPr>
          <a:xfrm>
            <a:off x="896112" y="1788795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A.泥泥狗是以泥土为原料,制作成的像小狗一样的泥玩具，非常好玩。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.泥泥狗的特点是造型独特，还都带着能发出响亮声音的哨子。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.泥泥狗色彩非常独特，通体漆黑，身上看不到别的颜色。</a:t>
            </a:r>
            <a:endParaRPr lang="en-US" altLang="zh-CN" sz="2400" dirty="0"/>
          </a:p>
        </p:txBody>
      </p:sp>
      <p:sp>
        <p:nvSpPr>
          <p:cNvPr id="5" name="QC_5_AS.78_1#d0a4821b7?vcp=1&amp;vopoq=1&amp;pid=137802f60&amp;color=0,0,0&amp;vtp=1&amp;bbb=1&amp;hb=1"/>
          <p:cNvSpPr/>
          <p:nvPr/>
        </p:nvSpPr>
        <p:spPr>
          <a:xfrm>
            <a:off x="896112" y="3439795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本题考查理解短文内容。A项，根据第①自然段可知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，泥泥狗还有其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他样子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，不止小狗这一种样子，故A项中“像小狗一样的泥玩具”描述有误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。C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项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，根据第③自然段可知，制作泥泥狗可以在乌黑的底色上勾画出彩绘，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故C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项中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“身上看不到别的颜色”描述有误。故选B。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79_1#da4a43763?sp=1&amp;vcp=1&amp;pid=137802f60&amp;color=0,0,0&amp;vtp=1&amp;bt=1&amp;bbb=1&amp;hb=1"/>
          <p:cNvSpPr/>
          <p:nvPr/>
        </p:nvSpPr>
        <p:spPr>
          <a:xfrm>
            <a:off x="896112" y="1799082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5.“猫为什么要拉猴?”请你大胆想象，写出来。（2分）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endParaRPr lang="en-US" altLang="zh-CN" sz="2400" dirty="0"/>
          </a:p>
        </p:txBody>
      </p:sp>
      <p:sp>
        <p:nvSpPr>
          <p:cNvPr id="3" name="QB_5_AN.80_1#da4a43763.blank?vcp=1&amp;pid=137802f60&amp;color=0,0,0&amp;vpa=40&amp;vtp=1&amp;bbb=1&amp;hb=1"/>
          <p:cNvSpPr/>
          <p:nvPr/>
        </p:nvSpPr>
        <p:spPr>
          <a:xfrm>
            <a:off x="896112" y="2329942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【示例】猫和猴在森林里玩游戏时输了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，猴作为赢家要猫拉着它在森林里溜达一天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B_5_BD.81_1#72962d11d?sp=1&amp;vcp=1&amp;pid=137802f60&amp;color=0,0,0&amp;vtp=1&amp;bbb=1&amp;hb=1"/>
          <p:cNvSpPr/>
          <p:nvPr/>
        </p:nvSpPr>
        <p:spPr>
          <a:xfrm>
            <a:off x="896112" y="3450209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6.作者喜欢泥泥狗吗?你从哪里看出来的?说一说自己的想法。（3分）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</a:t>
            </a:r>
            <a:endParaRPr lang="en-US" altLang="zh-CN" sz="2400" dirty="0"/>
          </a:p>
        </p:txBody>
      </p:sp>
      <p:sp>
        <p:nvSpPr>
          <p:cNvPr id="5" name="QB_5_AN.82_1#72962d11d.blank?vcp=1&amp;pid=137802f60&amp;color=0,0,0&amp;vpa=41&amp;vtp=1&amp;bbb=1&amp;hb=1"/>
          <p:cNvSpPr/>
          <p:nvPr/>
        </p:nvSpPr>
        <p:spPr>
          <a:xfrm>
            <a:off x="896112" y="3981069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喜欢。泥泥狗奇特的造型让作者沉浸在梦幻的感觉中，难以忘怀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，这体现出作者对泥泥狗的喜爱之情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83_1#5a0aea3c7?sp=1&amp;vcp=1&amp;pid=137802f60&amp;color=0,0,0&amp;vtp=1&amp;bt=1&amp;bbb=1&amp;hb=1"/>
          <p:cNvSpPr/>
          <p:nvPr/>
        </p:nvSpPr>
        <p:spPr>
          <a:xfrm>
            <a:off x="896112" y="1091470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7.随着泥泥狗等传统玩具进入人们的视线，大家也开始关注其他传统文化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，你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对传统文化的了解有多少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?想一想，连一连。（4分）</a:t>
            </a:r>
            <a:endParaRPr lang="en-US" altLang="zh-CN" sz="2400" dirty="0"/>
          </a:p>
        </p:txBody>
      </p:sp>
      <p:pic>
        <p:nvPicPr>
          <p:cNvPr id="3" name="QO_5_BD.83_2#5a0aea3c7?vcp=1&amp;pid=137802f60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47872" y="2259616"/>
            <a:ext cx="5102352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O_5_AN.84_1#5a0aea3c7?vcp=1&amp;pid=137802f60&amp;color=0,0,0&amp;vtp=1&amp;bbb=1"/>
          <p:cNvSpPr/>
          <p:nvPr/>
        </p:nvSpPr>
        <p:spPr>
          <a:xfrm>
            <a:off x="908304" y="1522127"/>
            <a:ext cx="10387584" cy="131838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123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6850" b="0" i="0" kern="0" spc="-9990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 dirty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                 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C704A3C6-E538-8761-FA2D-D07C28E542FF}"/>
              </a:ext>
            </a:extLst>
          </p:cNvPr>
          <p:cNvCxnSpPr/>
          <p:nvPr/>
        </p:nvCxnSpPr>
        <p:spPr>
          <a:xfrm>
            <a:off x="4398745" y="2598821"/>
            <a:ext cx="3397718" cy="144379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A522766D-1EAA-0395-0B9E-28E333CB6D76}"/>
              </a:ext>
            </a:extLst>
          </p:cNvPr>
          <p:cNvCxnSpPr>
            <a:cxnSpLocks/>
          </p:cNvCxnSpPr>
          <p:nvPr/>
        </p:nvCxnSpPr>
        <p:spPr>
          <a:xfrm flipH="1">
            <a:off x="4321743" y="2660004"/>
            <a:ext cx="1211178" cy="138260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BC713E7-D362-1F83-95C5-28B3EB6B27EF}"/>
              </a:ext>
            </a:extLst>
          </p:cNvPr>
          <p:cNvCxnSpPr>
            <a:cxnSpLocks/>
          </p:cNvCxnSpPr>
          <p:nvPr/>
        </p:nvCxnSpPr>
        <p:spPr>
          <a:xfrm flipH="1">
            <a:off x="5324534" y="2660003"/>
            <a:ext cx="1211178" cy="138260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62416442-D620-2626-EC5E-C90414D21741}"/>
              </a:ext>
            </a:extLst>
          </p:cNvPr>
          <p:cNvCxnSpPr>
            <a:cxnSpLocks/>
          </p:cNvCxnSpPr>
          <p:nvPr/>
        </p:nvCxnSpPr>
        <p:spPr>
          <a:xfrm flipH="1">
            <a:off x="6688112" y="2622235"/>
            <a:ext cx="1211178" cy="138260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3278485d9?sp=1&amp;vcp=1&amp;pid=da9ba65f5&amp;color=0,0,0&amp;vtp=1&amp;bt=1&amp;bbb=1"/>
          <p:cNvSpPr/>
          <p:nvPr/>
        </p:nvSpPr>
        <p:spPr>
          <a:xfrm>
            <a:off x="896112" y="896112"/>
            <a:ext cx="10387584" cy="838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第三篇章 探奇境</a:t>
            </a:r>
            <a:endParaRPr lang="en-US" altLang="zh-CN" sz="3000" dirty="0"/>
          </a:p>
        </p:txBody>
      </p:sp>
      <p:sp>
        <p:nvSpPr>
          <p:cNvPr id="3" name="QO_3_BD.85_1#b801cde16?vcp=1&amp;pid=3278485d9&amp;color=0,0,0&amp;vtp=1&amp;bbb=1&amp;hb=1"/>
          <p:cNvSpPr/>
          <p:nvPr/>
        </p:nvSpPr>
        <p:spPr>
          <a:xfrm>
            <a:off x="896112" y="1356868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2024年4月25日晚，神舟十八号载人飞船顺利升空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。来自河南的航天军工企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业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，提供了众多高科技产品和技术服务，神舟十八号有咱河南力量！除了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3位勇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敢的航天员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，斑马鱼也被送上太空，它在太空之旅中会有怎样的神奇经历呢?</a:t>
            </a:r>
            <a:endParaRPr lang="en-US" altLang="zh-CN" sz="2400" spc="-5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请你大胆想象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，以斑马鱼为主角,创编一个奇妙的想象故事吧!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题目自拟,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不出现真实校名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、人名。（30分）</a:t>
            </a:r>
            <a:endParaRPr lang="en-US" altLang="zh-CN" sz="2400" dirty="0"/>
          </a:p>
        </p:txBody>
      </p:sp>
      <p:sp>
        <p:nvSpPr>
          <p:cNvPr id="4" name="QO_3_AN.86_1#b801cde16?vcp=1&amp;pid=3278485d9&amp;color=0,0,0&amp;vtp=1&amp;bbb=1"/>
          <p:cNvSpPr/>
          <p:nvPr/>
        </p:nvSpPr>
        <p:spPr>
          <a:xfrm>
            <a:off x="896112" y="410521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略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2_BD#ca8c3dfaa?vcp=1&amp;pid=da9ba65f5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84212" y="1046304"/>
            <a:ext cx="21031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2_BD#ca8c3dfaa?vcp=1&amp;pid=da9ba65f5&amp;color=0,0,0&amp;vtp=1&amp;bt=1&amp;bbb=1"/>
          <p:cNvSpPr/>
          <p:nvPr/>
        </p:nvSpPr>
        <p:spPr>
          <a:xfrm>
            <a:off x="896112" y="900000"/>
            <a:ext cx="10387584" cy="25383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：90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分钟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满分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100分</a:t>
            </a:r>
          </a:p>
          <a:p>
            <a:pPr marL="0" marR="0" lvl="0" indent="0" defTabSz="914400" rtl="0" eaLnBrk="1" fontAlgn="auto" latinLnBrk="1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要求：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1.卷面整洁，字迹工整。2.用钢笔或签字笔答卷。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行走河南·感受出彩中原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河南，是华夏文明之源，历史古迹众多，自然风光壮美。今天，就让我们</a:t>
            </a:r>
          </a:p>
          <a:p>
            <a:pPr marL="0" marR="0" lvl="0" indent="0" defTabSz="914400" rtl="0" eaLnBrk="1" fontAlgn="auto" latinLnBrk="1" hangingPunct="1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一起行走河南，感受出彩中原吧!</a:t>
            </a:r>
            <a:endParaRPr lang="en-US" altLang="zh-CN" sz="100" dirty="0"/>
          </a:p>
        </p:txBody>
      </p:sp>
      <p:pic>
        <p:nvPicPr>
          <p:cNvPr id="4" name="P_2_BD#ca8c3dfaa?vcp=1&amp;pid=da9ba65f5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0014" y="1014300"/>
            <a:ext cx="2926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C_2_BD#08a62b6dd?sp=1&amp;vcp=1&amp;pid=da9ba65f5&amp;color=0,0,0&amp;vtp=1&amp;bbb=1"/>
          <p:cNvSpPr/>
          <p:nvPr/>
        </p:nvSpPr>
        <p:spPr>
          <a:xfrm>
            <a:off x="896112" y="3428316"/>
            <a:ext cx="10387584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第一篇章 游古都</a:t>
            </a:r>
            <a:endParaRPr lang="en-US" altLang="zh-CN" sz="3000" dirty="0"/>
          </a:p>
        </p:txBody>
      </p:sp>
      <p:sp>
        <p:nvSpPr>
          <p:cNvPr id="8" name="QM_3_BD.1_1#92f6c2c1a?vcp=1&amp;pid=08a62b6dd&amp;color=0,0,0&amp;vtp=1&amp;bbb=1&amp;hb=1"/>
          <p:cNvSpPr/>
          <p:nvPr/>
        </p:nvSpPr>
        <p:spPr>
          <a:xfrm>
            <a:off x="896112" y="3883484"/>
            <a:ext cx="10387584" cy="20176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走进开封的清明上河园，①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f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ǎ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nɡ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fú穿②yuè回千年前的繁华盛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③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shì。园</a:t>
            </a:r>
            <a:endParaRPr lang="en-US" altLang="zh-CN" sz="2400" b="0" i="0" dirty="0">
              <a:solidFill>
                <a:srgbClr val="000000"/>
              </a:solidFill>
              <a:latin typeface="Times New Roman" pitchFamily="34" charset="0"/>
              <a:ea typeface="KaiTi" pitchFamily="34" charset="-122"/>
              <a:cs typeface="Times New Roman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中汴河碧【波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泼】荡漾，</a:t>
            </a:r>
            <a:r>
              <a:rPr lang="en-US" altLang="zh-CN" sz="2400" b="0" i="0" u="dbl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如梦如幻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。河中的荷花从大圆盘之间探出头来，④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zī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shì各异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、⑤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fēn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f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ā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nɡ迷人，宛如</a:t>
            </a:r>
            <a:r>
              <a:rPr lang="en-US" altLang="zh-CN" sz="2400" b="0" i="0" u="dbl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楚楚动人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的少女，引得蜻蜓在花丛中忙碌穿</a:t>
            </a:r>
            <a:endParaRPr lang="en-US" altLang="zh-CN" sz="2400" b="0" i="0" dirty="0">
              <a:solidFill>
                <a:srgbClr val="000000"/>
              </a:solidFill>
              <a:latin typeface="Times New Roman" pitchFamily="34" charset="0"/>
              <a:ea typeface="KaiTi" pitchFamily="34" charset="-122"/>
              <a:cs typeface="Times New Roman" pitchFamily="34" charset="-120"/>
            </a:endParaRPr>
          </a:p>
          <a:p>
            <a:pPr latinLnBrk="1">
              <a:lnSpc>
                <a:spcPts val="40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梭。岸边⑥chuí柳依依，随风舞⑦d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ǎ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o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令人不禁【jìn|jīn】想起了杜甫的诗句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9" name="QM_3_BD.1_1#92f6c2c1a?vcp=1&amp;pid=08a62b6dd&amp;color=0,0,0&amp;vtp=1&amp;bbb=1&amp;hb=1&amp;zzd= 4">
            <a:extLst>
              <a:ext uri="{FF2B5EF4-FFF2-40B4-BE49-F238E27FC236}">
                <a16:creationId xmlns:a16="http://schemas.microsoft.com/office/drawing/2014/main" id="{372F95FF-59D6-0690-B046-4BCE7D34BE06}"/>
              </a:ext>
            </a:extLst>
          </p:cNvPr>
          <p:cNvSpPr/>
          <p:nvPr/>
        </p:nvSpPr>
        <p:spPr>
          <a:xfrm>
            <a:off x="7115969" y="592653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O_4_AN.14_1#45aac4246?vcp=1&amp;pid=92f6c2c1a&amp;color=0,0,0&amp;vtp=1&amp;bbb=1">
            <a:extLst>
              <a:ext uri="{FF2B5EF4-FFF2-40B4-BE49-F238E27FC236}">
                <a16:creationId xmlns:a16="http://schemas.microsoft.com/office/drawing/2014/main" id="{FFA444D0-FF93-04C9-BB2B-45859E72FDD9}"/>
              </a:ext>
            </a:extLst>
          </p:cNvPr>
          <p:cNvSpPr/>
          <p:nvPr/>
        </p:nvSpPr>
        <p:spPr>
          <a:xfrm>
            <a:off x="2422678" y="4534488"/>
            <a:ext cx="96156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</a:pPr>
            <a:r>
              <a:rPr lang="en-US" altLang="zh-CN" sz="24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√</a:t>
            </a:r>
          </a:p>
        </p:txBody>
      </p:sp>
      <p:sp>
        <p:nvSpPr>
          <p:cNvPr id="5" name="QO_4_AN.14_1#45aac4246?vcp=1&amp;pid=92f6c2c1a&amp;color=0,0,0&amp;vtp=1&amp;bbb=1">
            <a:extLst>
              <a:ext uri="{FF2B5EF4-FFF2-40B4-BE49-F238E27FC236}">
                <a16:creationId xmlns:a16="http://schemas.microsoft.com/office/drawing/2014/main" id="{F396F5EE-F515-C147-6282-54C9F603B652}"/>
              </a:ext>
            </a:extLst>
          </p:cNvPr>
          <p:cNvSpPr/>
          <p:nvPr/>
        </p:nvSpPr>
        <p:spPr>
          <a:xfrm>
            <a:off x="8005331" y="5573473"/>
            <a:ext cx="96156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</a:pPr>
            <a:r>
              <a:rPr lang="en-US" altLang="zh-CN" sz="24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√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9" grpId="0" build="p" animBg="1"/>
      <p:bldP spid="16" grpId="0" build="p" animBg="1"/>
      <p:bldP spid="5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_1#0f3639d7d?sp=1&amp;vcp=1&amp;pid=92f6c2c1a&amp;color=0,0,0&amp;vtp=1&amp;bt=1&amp;bbb=1"/>
          <p:cNvSpPr/>
          <p:nvPr/>
        </p:nvSpPr>
        <p:spPr>
          <a:xfrm>
            <a:off x="896112" y="1030256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1.结合句子，借助拼音，写出文中①②③④⑤⑥⑦处的字词。（10分）</a:t>
            </a:r>
            <a:endParaRPr lang="en-US" altLang="zh-CN" sz="2400" dirty="0"/>
          </a:p>
        </p:txBody>
      </p:sp>
      <p:pic>
        <p:nvPicPr>
          <p:cNvPr id="3" name="QB_4_BD.2_2#0f3639d7d?vcp=1&amp;pid=92f6c2c1a&amp;color=0,0,0&amp;tib=255,255,255&amp;vip=1#1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6112" y="1642142"/>
            <a:ext cx="4507992" cy="3008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4_AN.3_1#0f3639d7d.blank?vcp=1&amp;pid=92f6c2c1a&amp;color=0,0,0&amp;vpa=1&amp;vtp=1"/>
          <p:cNvSpPr/>
          <p:nvPr/>
        </p:nvSpPr>
        <p:spPr>
          <a:xfrm>
            <a:off x="1371600" y="1921034"/>
            <a:ext cx="566928" cy="5394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仿</a:t>
            </a:r>
            <a:endParaRPr lang="en-US" altLang="zh-CN" sz="2400" dirty="0"/>
          </a:p>
        </p:txBody>
      </p:sp>
      <p:sp>
        <p:nvSpPr>
          <p:cNvPr id="5" name="QB_4_AN.4_1#0f3639d7d.blank?vcp=1&amp;pid=92f6c2c1a&amp;color=0,0,0&amp;vpa=2&amp;vtp=1"/>
          <p:cNvSpPr/>
          <p:nvPr/>
        </p:nvSpPr>
        <p:spPr>
          <a:xfrm>
            <a:off x="2020824" y="1898174"/>
            <a:ext cx="557784" cy="56692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佛</a:t>
            </a:r>
            <a:endParaRPr lang="en-US" altLang="zh-CN" sz="2400" dirty="0"/>
          </a:p>
        </p:txBody>
      </p:sp>
      <p:sp>
        <p:nvSpPr>
          <p:cNvPr id="6" name="QB_4_AN.5_1#0f3639d7d.blank?vcp=1&amp;pid=92f6c2c1a&amp;color=0,0,0&amp;vpa=3&amp;vtp=1"/>
          <p:cNvSpPr/>
          <p:nvPr/>
        </p:nvSpPr>
        <p:spPr>
          <a:xfrm>
            <a:off x="3337560" y="1898174"/>
            <a:ext cx="557784" cy="56692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越</a:t>
            </a:r>
            <a:endParaRPr lang="en-US" altLang="zh-CN" sz="2400" dirty="0"/>
          </a:p>
        </p:txBody>
      </p:sp>
      <p:sp>
        <p:nvSpPr>
          <p:cNvPr id="7" name="QB_4_AN.6_1#0f3639d7d.blank?vcp=1&amp;pid=92f6c2c1a&amp;color=0,0,0&amp;vpa=4&amp;vtp=1"/>
          <p:cNvSpPr/>
          <p:nvPr/>
        </p:nvSpPr>
        <p:spPr>
          <a:xfrm>
            <a:off x="4626864" y="1907318"/>
            <a:ext cx="566928" cy="56692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世</a:t>
            </a:r>
            <a:endParaRPr lang="en-US" altLang="zh-CN" sz="2400" dirty="0"/>
          </a:p>
        </p:txBody>
      </p:sp>
      <p:sp>
        <p:nvSpPr>
          <p:cNvPr id="8" name="QB_4_AN.7_1#0f3639d7d.blank?vcp=1&amp;pid=92f6c2c1a&amp;color=0,0,0&amp;vpa=5&amp;vtp=1"/>
          <p:cNvSpPr/>
          <p:nvPr/>
        </p:nvSpPr>
        <p:spPr>
          <a:xfrm>
            <a:off x="1417320" y="2922302"/>
            <a:ext cx="566928" cy="56692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姿</a:t>
            </a:r>
            <a:endParaRPr lang="en-US" altLang="zh-CN" sz="2400" dirty="0"/>
          </a:p>
        </p:txBody>
      </p:sp>
      <p:sp>
        <p:nvSpPr>
          <p:cNvPr id="9" name="QB_4_AN.8_1#0f3639d7d.blank?vcp=1&amp;pid=92f6c2c1a&amp;color=0,0,0&amp;vpa=6&amp;vtp=1"/>
          <p:cNvSpPr/>
          <p:nvPr/>
        </p:nvSpPr>
        <p:spPr>
          <a:xfrm>
            <a:off x="2020824" y="2922302"/>
            <a:ext cx="566928" cy="5577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势</a:t>
            </a:r>
            <a:endParaRPr lang="en-US" altLang="zh-CN" sz="2400" dirty="0"/>
          </a:p>
        </p:txBody>
      </p:sp>
      <p:sp>
        <p:nvSpPr>
          <p:cNvPr id="10" name="QB_4_AN.9_1#0f3639d7d.blank?vcp=1&amp;pid=92f6c2c1a&amp;color=0,0,0&amp;vpa=7&amp;vtp=1"/>
          <p:cNvSpPr/>
          <p:nvPr/>
        </p:nvSpPr>
        <p:spPr>
          <a:xfrm>
            <a:off x="3209544" y="2931446"/>
            <a:ext cx="566928" cy="5394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芬</a:t>
            </a:r>
            <a:endParaRPr lang="en-US" altLang="zh-CN" sz="2400" dirty="0"/>
          </a:p>
        </p:txBody>
      </p:sp>
      <p:sp>
        <p:nvSpPr>
          <p:cNvPr id="11" name="QB_4_AN.10_1#0f3639d7d.blank?vcp=1&amp;pid=92f6c2c1a&amp;color=0,0,0&amp;vpa=8&amp;vtp=1"/>
          <p:cNvSpPr/>
          <p:nvPr/>
        </p:nvSpPr>
        <p:spPr>
          <a:xfrm>
            <a:off x="3831336" y="2922302"/>
            <a:ext cx="566928" cy="56692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芳</a:t>
            </a:r>
            <a:endParaRPr lang="en-US" altLang="zh-CN" sz="2400" dirty="0"/>
          </a:p>
        </p:txBody>
      </p:sp>
      <p:sp>
        <p:nvSpPr>
          <p:cNvPr id="12" name="QB_4_AN.11_1#0f3639d7d.blank?vcp=1&amp;pid=92f6c2c1a&amp;color=0,0,0&amp;vpa=9&amp;vtp=1"/>
          <p:cNvSpPr/>
          <p:nvPr/>
        </p:nvSpPr>
        <p:spPr>
          <a:xfrm>
            <a:off x="1399032" y="3937286"/>
            <a:ext cx="566928" cy="5486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垂</a:t>
            </a:r>
            <a:endParaRPr lang="en-US" altLang="zh-CN" sz="2400" dirty="0"/>
          </a:p>
        </p:txBody>
      </p:sp>
      <p:sp>
        <p:nvSpPr>
          <p:cNvPr id="13" name="QB_4_AN.12_1#0f3639d7d.blank?vcp=1&amp;pid=92f6c2c1a&amp;color=0,0,0&amp;vpa=10&amp;vtp=1"/>
          <p:cNvSpPr/>
          <p:nvPr/>
        </p:nvSpPr>
        <p:spPr>
          <a:xfrm>
            <a:off x="2706624" y="3937286"/>
            <a:ext cx="576072" cy="56692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蹈</a:t>
            </a:r>
            <a:endParaRPr lang="en-US" altLang="zh-CN" sz="2400" dirty="0"/>
          </a:p>
        </p:txBody>
      </p:sp>
      <p:sp>
        <p:nvSpPr>
          <p:cNvPr id="14" name="QO_4_BD.13_1#45aac4246?vcp=1&amp;pid=92f6c2c1a&amp;color=0,0,0&amp;vtp=1&amp;bbb=1"/>
          <p:cNvSpPr/>
          <p:nvPr/>
        </p:nvSpPr>
        <p:spPr>
          <a:xfrm>
            <a:off x="896112" y="477904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2.用“√”选出文中【 】里正确的词语或读音。（2分）</a:t>
            </a:r>
            <a:endParaRPr lang="en-US" altLang="zh-CN" sz="2400" dirty="0"/>
          </a:p>
        </p:txBody>
      </p:sp>
      <p:sp>
        <p:nvSpPr>
          <p:cNvPr id="15" name="QO_4_AN.14_1#45aac4246?vcp=1&amp;pid=92f6c2c1a&amp;color=0,0,0&amp;vtp=1&amp;bbb=1"/>
          <p:cNvSpPr/>
          <p:nvPr/>
        </p:nvSpPr>
        <p:spPr>
          <a:xfrm>
            <a:off x="896112" y="5318855"/>
            <a:ext cx="96156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波; jīn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15_1#ccf2bd153?sp=1&amp;vcp=1&amp;pid=92f6c2c1a&amp;color=0,0,0&amp;vtp=1&amp;bt=1&amp;bbb=1"/>
          <p:cNvSpPr/>
          <p:nvPr/>
        </p:nvSpPr>
        <p:spPr>
          <a:xfrm>
            <a:off x="896112" y="123520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3.请在九宫格中，识别出杜甫的一句诗，再按要求补充诗句。（2分）</a:t>
            </a:r>
            <a:endParaRPr lang="en-US" altLang="zh-CN" sz="2400" dirty="0"/>
          </a:p>
        </p:txBody>
      </p:sp>
      <p:graphicFrame>
        <p:nvGraphicFramePr>
          <p:cNvPr id="6" name="QO_4_BD.15_2#ccf2bd153?colgroup=11,10,10&amp;vcp=1&amp;pid=92f6c2c1a&amp;color=0,0,0&amp;vtp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2107752"/>
              </p:ext>
            </p:extLst>
          </p:nvPr>
        </p:nvGraphicFramePr>
        <p:xfrm>
          <a:off x="896112" y="1847088"/>
          <a:ext cx="10360152" cy="1483995"/>
        </p:xfrm>
        <a:graphic>
          <a:graphicData uri="http://schemas.openxmlformats.org/drawingml/2006/table">
            <a:tbl>
              <a:tblPr/>
              <a:tblGrid>
                <a:gridCol w="35204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198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198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火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花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山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QB_5_BD.16_1#341a95aa3?vcp=1&amp;pid=ccf2bd153&amp;color=0,0,0&amp;vtp=1&amp;bbb=1"/>
          <p:cNvSpPr/>
          <p:nvPr/>
        </p:nvSpPr>
        <p:spPr>
          <a:xfrm>
            <a:off x="896112" y="3459988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我识别的诗句是：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5" name="QB_5_AN.17_1#341a95aa3.blank?vcp=1&amp;pid=ccf2bd153&amp;color=0,0,0&amp;vpa=11&amp;vtp=1&amp;bbb=1"/>
          <p:cNvSpPr/>
          <p:nvPr/>
        </p:nvSpPr>
        <p:spPr>
          <a:xfrm>
            <a:off x="4113180" y="3410458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迟日江山丽</a:t>
            </a:r>
            <a:endParaRPr lang="en-US" altLang="zh-CN" sz="2400" dirty="0"/>
          </a:p>
        </p:txBody>
      </p:sp>
      <p:sp>
        <p:nvSpPr>
          <p:cNvPr id="3" name="QB_5_BD.18_1#0f2b55de7?vcp=1&amp;pid=ccf2bd153&amp;color=0,0,0&amp;vtp=1&amp;bbb=1"/>
          <p:cNvSpPr/>
          <p:nvPr/>
        </p:nvSpPr>
        <p:spPr>
          <a:xfrm>
            <a:off x="896112" y="399980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这句诗的下一句是：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7" name="QB_5_AN.19_1#0f2b55de7.blank?vcp=1&amp;pid=ccf2bd153&amp;color=0,0,0&amp;vpa=12&amp;vtp=1&amp;bbb=1"/>
          <p:cNvSpPr/>
          <p:nvPr/>
        </p:nvSpPr>
        <p:spPr>
          <a:xfrm>
            <a:off x="4417980" y="3950271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春风花草香</a:t>
            </a:r>
            <a:endParaRPr lang="en-US" altLang="zh-CN" sz="2400" dirty="0"/>
          </a:p>
        </p:txBody>
      </p:sp>
      <p:sp>
        <p:nvSpPr>
          <p:cNvPr id="8" name="QB_4_BD.20_1#e2f4799d4?sp=1&amp;vcp=1&amp;pid=92f6c2c1a&amp;color=0,0,0&amp;vtp=1&amp;bbb=1"/>
          <p:cNvSpPr/>
          <p:nvPr/>
        </p:nvSpPr>
        <p:spPr>
          <a:xfrm>
            <a:off x="896112" y="454113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4.照样子写一写。（2分）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楚楚动人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如梦如幻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endParaRPr lang="en-US" altLang="zh-CN" sz="2400" dirty="0"/>
          </a:p>
        </p:txBody>
      </p:sp>
      <p:sp>
        <p:nvSpPr>
          <p:cNvPr id="9" name="QB_4_AN.21_1#e2f4799d4.blank?vcp=1&amp;pid=92f6c2c1a&amp;color=0,0,0&amp;vpa=13&amp;vtp=1&amp;bbb=1"/>
          <p:cNvSpPr/>
          <p:nvPr/>
        </p:nvSpPr>
        <p:spPr>
          <a:xfrm>
            <a:off x="2131981" y="5050409"/>
            <a:ext cx="2659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【示例】孜孜不倦</a:t>
            </a:r>
            <a:endParaRPr lang="en-US" altLang="zh-CN" sz="2400" dirty="0"/>
          </a:p>
        </p:txBody>
      </p:sp>
      <p:sp>
        <p:nvSpPr>
          <p:cNvPr id="10" name="QB_4_AN.22_1#e2f4799d4.blank?vcp=1&amp;pid=92f6c2c1a&amp;color=0,0,0&amp;vpa=14&amp;vtp=1&amp;bbb=1"/>
          <p:cNvSpPr/>
          <p:nvPr/>
        </p:nvSpPr>
        <p:spPr>
          <a:xfrm>
            <a:off x="6246780" y="5050409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无边无际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3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3_1#b325529ba?vcp=1&amp;vopoq=1&amp;pid=92f6c2c1a&amp;color=0,0,0&amp;vtp=1&amp;bt=1&amp;bbb=1&amp;hb=1"/>
          <p:cNvSpPr/>
          <p:nvPr/>
        </p:nvSpPr>
        <p:spPr>
          <a:xfrm>
            <a:off x="896112" y="124434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5.对“河中的荷花从大圆盘之间探出头来”中“探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”字理解正确的一项是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dirty="0"/>
          </a:p>
        </p:txBody>
      </p:sp>
      <p:sp>
        <p:nvSpPr>
          <p:cNvPr id="3" name="QC_4_AN.24_1#b325529ba.bracket?vcp=1&amp;vopoq=1&amp;pid=92f6c2c1a&amp;color=0,0,0&amp;vpa=15&amp;vtp=1"/>
          <p:cNvSpPr/>
          <p:nvPr/>
        </p:nvSpPr>
        <p:spPr>
          <a:xfrm>
            <a:off x="1217580" y="1791717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4_BD.23_2#b325529ba.choices?vcp=1&amp;vopoq=1&amp;pid=92f6c2c1a&amp;color=0,0,0&amp;vtp=1&amp;bbb=1"/>
          <p:cNvSpPr/>
          <p:nvPr/>
        </p:nvSpPr>
        <p:spPr>
          <a:xfrm>
            <a:off x="896112" y="2352674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A.一个“探”字形象地表现了荷花蓬勃生长、生机盎然的样子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.可以把“探”字换成“长”字，突出荷花长得快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.“探”字突出了荷花的小心翼翼，不敢张望</a:t>
            </a:r>
            <a:endParaRPr lang="en-US" altLang="zh-CN" sz="2400" dirty="0"/>
          </a:p>
        </p:txBody>
      </p:sp>
      <p:sp>
        <p:nvSpPr>
          <p:cNvPr id="5" name="QC_4_AS.25_1#b325529ba?vcp=1&amp;vopoq=1&amp;pid=92f6c2c1a&amp;color=0,0,0&amp;vtp=1&amp;bbb=1&amp;hb=1"/>
          <p:cNvSpPr/>
          <p:nvPr/>
        </p:nvSpPr>
        <p:spPr>
          <a:xfrm>
            <a:off x="896112" y="4003675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本题考查关键字在句子中的作用。B项，不可以把“探”字换成“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长”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字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，换掉之后无法体现荷花的灵动和可爱。C项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，句子并没有表现出荷花的小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心翼翼和不敢张望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。故选A。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6_1#2f5ce31e9?vcp=1&amp;vopoq=1&amp;pid=92f6c2c1a&amp;color=0,0,0&amp;vtp=1&amp;bt=1&amp;bbb=1&amp;hb=1"/>
          <p:cNvSpPr/>
          <p:nvPr/>
        </p:nvSpPr>
        <p:spPr>
          <a:xfrm>
            <a:off x="896112" y="152095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6.相传，故事“杞人忧天”就发生在开封杞县。下列选项中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，这个成语使用正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确的一项是(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dirty="0"/>
          </a:p>
        </p:txBody>
      </p:sp>
      <p:sp>
        <p:nvSpPr>
          <p:cNvPr id="3" name="QC_4_AN.27_1#2f5ce31e9.bracket?vcp=1&amp;vopoq=1&amp;pid=92f6c2c1a&amp;color=0,0,0&amp;vpa=16&amp;vtp=1"/>
          <p:cNvSpPr/>
          <p:nvPr/>
        </p:nvSpPr>
        <p:spPr>
          <a:xfrm>
            <a:off x="2741581" y="2068322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4_BD.26_2#2f5ce31e9.choices?vcp=1&amp;vopoq=1&amp;pid=92f6c2c1a&amp;color=0,0,0&amp;vtp=1&amp;bbb=1"/>
          <p:cNvSpPr/>
          <p:nvPr/>
        </p:nvSpPr>
        <p:spPr>
          <a:xfrm>
            <a:off x="896112" y="2624708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A.一个人犯了再大错误，只要杞人忧天，我们就应该原谅他。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.这只是一件小事，根本影响不了什么,你实在不需要杞人忧天。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.做事应该有杞人忧天的精神，要多想想可能发生的事情。</a:t>
            </a:r>
            <a:endParaRPr lang="en-US" altLang="zh-CN" sz="2400" dirty="0"/>
          </a:p>
        </p:txBody>
      </p:sp>
      <p:sp>
        <p:nvSpPr>
          <p:cNvPr id="5" name="QC_4_AS.28_1#2f5ce31e9?vcp=1&amp;vopoq=1&amp;pid=92f6c2c1a&amp;color=0,0,0&amp;vtp=1&amp;bbb=1&amp;hb=1"/>
          <p:cNvSpPr/>
          <p:nvPr/>
        </p:nvSpPr>
        <p:spPr>
          <a:xfrm>
            <a:off x="896112" y="427570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本题考查词语理解。“杞人忧天”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借指为不必要忧虑的事情而忧虑。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符合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B项的语境，故选B。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9_1#4d0f0d85f?vcp=1&amp;vopoq=1&amp;pid=92f6c2c1a&amp;color=0,0,0&amp;vtp=1&amp;bt=1&amp;bbb=1"/>
          <p:cNvSpPr/>
          <p:nvPr/>
        </p:nvSpPr>
        <p:spPr>
          <a:xfrm>
            <a:off x="896112" y="234924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7.描写汴京城时，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围绕一个意思来写的一项是(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dirty="0"/>
          </a:p>
        </p:txBody>
      </p:sp>
      <p:sp>
        <p:nvSpPr>
          <p:cNvPr id="3" name="QC_4_AN.30_1#4d0f0d85f.bracket?vcp=1&amp;vopoq=1&amp;pid=92f6c2c1a&amp;color=0,0,0&amp;vpa=17&amp;vtp=1"/>
          <p:cNvSpPr/>
          <p:nvPr/>
        </p:nvSpPr>
        <p:spPr>
          <a:xfrm>
            <a:off x="7313581" y="2337817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4_BD.29_2#4d0f0d85f.choices?vcp=1&amp;vopoq=1&amp;pid=92f6c2c1a&amp;color=0,0,0&amp;vtp=1&amp;bbb=1"/>
          <p:cNvSpPr/>
          <p:nvPr/>
        </p:nvSpPr>
        <p:spPr>
          <a:xfrm>
            <a:off x="896112" y="2888614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A.汴京的街市热闹非凡，商铺林立，人来人往，男女老少都来逛街。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.汴河岸边景色优美，一片繁华，人们静静地欣赏岸边的美景。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.汴京有很多酒楼，宾客一边喝酒，一边欣赏着精彩的节目。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31_1#ce3fdf809?vcp=1&amp;pid=08a62b6dd&amp;color=0,0,0&amp;vtp=1&amp;bt=1&amp;bbb=1&amp;hb=1"/>
          <p:cNvSpPr/>
          <p:nvPr/>
        </p:nvSpPr>
        <p:spPr>
          <a:xfrm>
            <a:off x="896112" y="1803908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牡丹花都洛阳，让无数游客慕名而来。走进花丛中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，艳丽的牡丹绽开了笑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脸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。这些牡丹色彩非常绚丽：柠檬黄、____白、____粉、____紫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……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在阳光的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照耀下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，构成了牡丹花和绿叶一幅美丽的画卷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。“唯有牡丹真国色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，花开时节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动京城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。”游客们高兴地叫起来。</a:t>
            </a:r>
            <a:endParaRPr lang="en-US" altLang="zh-CN" sz="2400" dirty="0"/>
          </a:p>
        </p:txBody>
      </p:sp>
      <p:sp>
        <p:nvSpPr>
          <p:cNvPr id="3" name="QB_4_BD.32_1#a5c89b6ba?sp=1&amp;vcp=1&amp;pid=ce3fdf809&amp;color=0,0,0&amp;vtp=1&amp;bbb=1"/>
          <p:cNvSpPr/>
          <p:nvPr/>
        </p:nvSpPr>
        <p:spPr>
          <a:xfrm>
            <a:off x="896112" y="400672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8.照样子，将表示颜色的词语补充完整。（3分）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柠檬黄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白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粉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紫</a:t>
            </a:r>
            <a:endParaRPr lang="en-US" altLang="zh-CN" sz="2400" dirty="0"/>
          </a:p>
        </p:txBody>
      </p:sp>
      <p:sp>
        <p:nvSpPr>
          <p:cNvPr id="4" name="QB_4_AN.33_1#a5c89b6ba.blank?vcp=1&amp;pid=ce3fdf809&amp;color=0,0,0&amp;vpa=18&amp;vtp=1&amp;bbb=1"/>
          <p:cNvSpPr/>
          <p:nvPr/>
        </p:nvSpPr>
        <p:spPr>
          <a:xfrm>
            <a:off x="1979581" y="4515993"/>
            <a:ext cx="2049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【示例】雪花</a:t>
            </a:r>
            <a:endParaRPr lang="en-US" altLang="zh-CN" sz="2400" dirty="0"/>
          </a:p>
        </p:txBody>
      </p:sp>
      <p:sp>
        <p:nvSpPr>
          <p:cNvPr id="5" name="QB_4_AN.34_1#a5c89b6ba.blank?vcp=1&amp;pid=ce3fdf809&amp;color=0,0,0&amp;vpa=19&amp;vtp=1&amp;bbb=1"/>
          <p:cNvSpPr/>
          <p:nvPr/>
        </p:nvSpPr>
        <p:spPr>
          <a:xfrm>
            <a:off x="4570380" y="4515993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樱花</a:t>
            </a:r>
            <a:endParaRPr lang="en-US" altLang="zh-CN" sz="2400" dirty="0"/>
          </a:p>
        </p:txBody>
      </p:sp>
      <p:sp>
        <p:nvSpPr>
          <p:cNvPr id="6" name="QB_4_AN.35_1#a5c89b6ba.blank?vcp=1&amp;pid=ce3fdf809&amp;color=0,0,0&amp;vpa=20&amp;vtp=1&amp;bbb=1"/>
          <p:cNvSpPr/>
          <p:nvPr/>
        </p:nvSpPr>
        <p:spPr>
          <a:xfrm>
            <a:off x="5941980" y="4515993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茄子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1241</Words>
  <Application>Microsoft Office PowerPoint</Application>
  <PresentationFormat>宽屏</PresentationFormat>
  <Paragraphs>239</Paragraphs>
  <Slides>28</Slides>
  <Notes>28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35" baseType="lpstr">
      <vt:lpstr>Heiti SC Medium</vt:lpstr>
      <vt:lpstr>Microsoft YaHei Bold</vt:lpstr>
      <vt:lpstr>SimSun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只只战斗机</cp:lastModifiedBy>
  <cp:revision>3</cp:revision>
  <dcterms:created xsi:type="dcterms:W3CDTF">2025-01-21T14:23:24Z</dcterms:created>
  <dcterms:modified xsi:type="dcterms:W3CDTF">2025-01-22T00:42:25Z</dcterms:modified>
  <cp:category/>
  <cp:contentStatus/>
</cp:coreProperties>
</file>