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84" r:id="rId24"/>
    <p:sldId id="285" r:id="rId25"/>
    <p:sldId id="278" r:id="rId26"/>
    <p:sldId id="279" r:id="rId27"/>
    <p:sldId id="280" r:id="rId28"/>
    <p:sldId id="281" r:id="rId29"/>
    <p:sldId id="282" r:id="rId30"/>
    <p:sldId id="283" r:id="rId3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6" d="100"/>
          <a:sy n="66" d="100"/>
        </p:scale>
        <p:origin x="456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399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5c63202dd36cfead7ae25#tid=678dba97043bbb0009c6764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7_1#a744315a6?sp=1&amp;vcp=1&amp;vopoq=1&amp;pid=e106046a8&amp;color=0,0,0&amp;vtp=1&amp;bt=1&amp;bbb=1&amp;hb=1"/>
          <p:cNvSpPr/>
          <p:nvPr/>
        </p:nvSpPr>
        <p:spPr>
          <a:xfrm>
            <a:off x="896112" y="1527303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8.高小新同学的活动记录上缺了一些内容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，依次填写在文段横线上的词语恰当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的一组是(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同学们唱着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____的歌曲，前往天健湖。歌声在空中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____。湖边柔嫩的枝条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像许多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____的小手，愉快地接受春姑娘的抚摸；湖中一条条小虾通体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____,像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玻璃似的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，十分有趣。</a:t>
            </a:r>
            <a:endParaRPr lang="en-US" altLang="zh-CN" sz="2400" dirty="0"/>
          </a:p>
        </p:txBody>
      </p:sp>
      <p:sp>
        <p:nvSpPr>
          <p:cNvPr id="3" name="QC_4_AN.38_1#a744315a6.bracket?vcp=1&amp;vopoq=1&amp;pid=e106046a8&amp;color=0,0,0&amp;vpa=28&amp;vtp=1"/>
          <p:cNvSpPr/>
          <p:nvPr/>
        </p:nvSpPr>
        <p:spPr>
          <a:xfrm>
            <a:off x="2436781" y="2096262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4_BD.37_2#a744315a6.choices?vcp=1&amp;vopoq=1&amp;pid=e106046a8&amp;color=0,0,0&amp;vtp=1&amp;bbb=1"/>
          <p:cNvSpPr/>
          <p:nvPr/>
        </p:nvSpPr>
        <p:spPr>
          <a:xfrm>
            <a:off x="896112" y="427062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1334961" algn="l"/>
                <a:tab pos="2657221" algn="l"/>
                <a:tab pos="3979482" algn="l"/>
                <a:tab pos="5301742" algn="l"/>
                <a:tab pos="6624003" algn="l"/>
                <a:tab pos="7946263" algn="l"/>
                <a:tab pos="9268523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.轻巧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飘荡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纤弱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透亮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B.轻巧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荡漾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纤细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透明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1334961" algn="l"/>
                <a:tab pos="2657221" algn="l"/>
                <a:tab pos="3979482" algn="l"/>
                <a:tab pos="5301742" algn="l"/>
                <a:tab pos="6624003" algn="l"/>
                <a:tab pos="7946263" algn="l"/>
                <a:tab pos="9268523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C.轻快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飘荡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纤细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透亮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D.轻快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荡漾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纤弱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透明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9_1#ad22de728?sp=1&amp;vcp=1&amp;pid=e106046a8&amp;color=0,0,0&amp;vtp=1&amp;bt=1&amp;bbb=1&amp;hb=1"/>
          <p:cNvSpPr/>
          <p:nvPr/>
        </p:nvSpPr>
        <p:spPr>
          <a:xfrm>
            <a:off x="896112" y="1533715"/>
            <a:ext cx="10387584" cy="3827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9.看着沿途美景，同学们情不自禁地吟诵起积累的诗词。请你参与进来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，并补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充所缺内容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。（6分）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大家看到岸边的桃花渐次开放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，湖面上有几只野鸭在闲游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，不由吟诵起苏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轼的诗句“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燕子飞来飞去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 沙滩上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成双成对的鸟儿在休息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，这与杜甫《绝句》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中“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描绘的景色相同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。湖边的花在阳光的照耀下比火还要红，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湖水比兰草还要绿，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这不正是白居易“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中描绘的美景吗?</a:t>
            </a:r>
            <a:endParaRPr lang="en-US" altLang="zh-CN" sz="2400" dirty="0"/>
          </a:p>
        </p:txBody>
      </p:sp>
      <p:sp>
        <p:nvSpPr>
          <p:cNvPr id="3" name="QB_4_AN.40_1#ad22de728.blank?vcp=1&amp;pid=e106046a8&amp;color=0,0,0&amp;vpa=29&amp;vtp=1&amp;bbb=1"/>
          <p:cNvSpPr/>
          <p:nvPr/>
        </p:nvSpPr>
        <p:spPr>
          <a:xfrm>
            <a:off x="2436781" y="3182175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竹外桃花三两枝</a:t>
            </a:r>
            <a:endParaRPr lang="en-US" altLang="zh-CN" sz="2400" dirty="0"/>
          </a:p>
        </p:txBody>
      </p:sp>
      <p:sp>
        <p:nvSpPr>
          <p:cNvPr id="4" name="QB_4_AN.41_1#ad22de728.blank?vcp=1&amp;pid=e106046a8&amp;color=0,0,0&amp;vpa=30&amp;vtp=1&amp;bbb=1"/>
          <p:cNvSpPr/>
          <p:nvPr/>
        </p:nvSpPr>
        <p:spPr>
          <a:xfrm>
            <a:off x="5027580" y="3182175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春江水暖鸭先知</a:t>
            </a:r>
            <a:endParaRPr lang="en-US" altLang="zh-CN" sz="2400" dirty="0"/>
          </a:p>
        </p:txBody>
      </p:sp>
      <p:sp>
        <p:nvSpPr>
          <p:cNvPr id="5" name="QB_4_AN.42_1#ad22de728.blank?vcp=1&amp;pid=e106046a8&amp;color=0,0,0&amp;vpa=31&amp;vtp=1&amp;bbb=1"/>
          <p:cNvSpPr/>
          <p:nvPr/>
        </p:nvSpPr>
        <p:spPr>
          <a:xfrm>
            <a:off x="7313581" y="3740976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泥融飞燕子</a:t>
            </a:r>
            <a:endParaRPr lang="en-US" altLang="zh-CN" sz="2400" dirty="0"/>
          </a:p>
        </p:txBody>
      </p:sp>
      <p:sp>
        <p:nvSpPr>
          <p:cNvPr id="6" name="QB_4_AN.43_1#ad22de728.blank?vcp=1&amp;pid=e106046a8&amp;color=0,0,0&amp;vpa=32&amp;vtp=1&amp;bbb=1"/>
          <p:cNvSpPr/>
          <p:nvPr/>
        </p:nvSpPr>
        <p:spPr>
          <a:xfrm>
            <a:off x="9294781" y="3740976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沙暖睡鸳鸯</a:t>
            </a:r>
            <a:endParaRPr lang="en-US" altLang="zh-CN" sz="2400" dirty="0"/>
          </a:p>
        </p:txBody>
      </p:sp>
      <p:sp>
        <p:nvSpPr>
          <p:cNvPr id="7" name="QB_4_AN.44_1#ad22de728.blank?vcp=1&amp;pid=e106046a8&amp;color=0,0,0&amp;vpa=33&amp;vtp=1&amp;bbb=1"/>
          <p:cNvSpPr/>
          <p:nvPr/>
        </p:nvSpPr>
        <p:spPr>
          <a:xfrm>
            <a:off x="3351180" y="4836985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日出江花红胜火</a:t>
            </a:r>
            <a:endParaRPr lang="en-US" altLang="zh-CN" sz="2400" dirty="0"/>
          </a:p>
        </p:txBody>
      </p:sp>
      <p:sp>
        <p:nvSpPr>
          <p:cNvPr id="8" name="QB_4_AN.45_1#ad22de728.blank?vcp=1&amp;pid=e106046a8&amp;color=0,0,0&amp;vpa=34&amp;vtp=1&amp;bbb=1"/>
          <p:cNvSpPr/>
          <p:nvPr/>
        </p:nvSpPr>
        <p:spPr>
          <a:xfrm>
            <a:off x="5941980" y="4836985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春来江水绿如蓝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6_1#99137146f?sp=1&amp;vcp=1&amp;vopoq=1&amp;pid=e106046a8&amp;color=0,0,0&amp;vtp=1&amp;bt=1&amp;bbb=1&amp;hb=1"/>
          <p:cNvSpPr/>
          <p:nvPr/>
        </p:nvSpPr>
        <p:spPr>
          <a:xfrm>
            <a:off x="896112" y="974853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10.高小新同学写了一段话来描写水中的鱼儿，但是缺少关键句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。下列选项中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最适合的关键句是(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___: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它们先绕着食物转几圈，小心地打量着四周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 直到觉得没有什么危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险后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，就争先恐后地把身子竖起来，张开小嘴把食物一口吞进嘴里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，只见它们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嚼着食物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，嘴巴一动一动的，十分惬意。</a:t>
            </a:r>
            <a:endParaRPr lang="en-US" altLang="zh-CN" sz="2400" dirty="0"/>
          </a:p>
        </p:txBody>
      </p:sp>
      <p:sp>
        <p:nvSpPr>
          <p:cNvPr id="3" name="QC_4_AN.47_1#99137146f.bracket?vcp=1&amp;vopoq=1&amp;pid=e106046a8&amp;color=0,0,0&amp;vpa=35&amp;vtp=1"/>
          <p:cNvSpPr/>
          <p:nvPr/>
        </p:nvSpPr>
        <p:spPr>
          <a:xfrm>
            <a:off x="3655980" y="1543812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4_BD.46_2#99137146f.choices?vcp=1&amp;vopoq=1&amp;pid=e106046a8&amp;color=0,0,0&amp;vtp=1&amp;bbb=1"/>
          <p:cNvSpPr/>
          <p:nvPr/>
        </p:nvSpPr>
        <p:spPr>
          <a:xfrm>
            <a:off x="896112" y="371817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53017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.水里的小鱼活动方式各种各样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.小鱼能察觉危险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530174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C.水中的小鱼吃食十分有趣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.水中的小鱼十分惬意</a:t>
            </a:r>
            <a:endParaRPr lang="en-US" altLang="zh-CN" sz="2400" dirty="0"/>
          </a:p>
        </p:txBody>
      </p:sp>
      <p:sp>
        <p:nvSpPr>
          <p:cNvPr id="5" name="QC_4_AS.48_1#99137146f?vcp=1&amp;vopoq=1&amp;pid=e106046a8&amp;color=0,0,0&amp;vtp=1&amp;bbb=1&amp;hb=1"/>
          <p:cNvSpPr/>
          <p:nvPr/>
        </p:nvSpPr>
        <p:spPr>
          <a:xfrm>
            <a:off x="896112" y="482180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本题考查关键句。文段主要写了小鱼吃东西时的样子，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所以选项ABD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都不符合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。故选C。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49_1#ce13e877c?sp=1&amp;vcp=1&amp;pid=e106046a8&amp;color=0,0,0&amp;vtp=1&amp;bt=1&amp;bbb=1&amp;hb=1"/>
          <p:cNvSpPr/>
          <p:nvPr/>
        </p:nvSpPr>
        <p:spPr>
          <a:xfrm>
            <a:off x="896112" y="162693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11.活动时，高小新把蓝色校服落在了公园的卫生间。他写了一则寻物启事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，张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贴在天健湖公园的布告栏中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，请用修改符号帮忙修改其中的三处错误。（3分）</a:t>
            </a:r>
            <a:endParaRPr lang="en-US" altLang="zh-CN" sz="2400" spc="-50" dirty="0"/>
          </a:p>
        </p:txBody>
      </p:sp>
      <p:graphicFrame>
        <p:nvGraphicFramePr>
          <p:cNvPr id="14" name="QO_4_BD.49_2#ce13e877c?colgroup=33&amp;vcp=1&amp;pid=e106046a8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1017245"/>
              </p:ext>
            </p:extLst>
          </p:nvPr>
        </p:nvGraphicFramePr>
        <p:xfrm>
          <a:off x="896112" y="2795079"/>
          <a:ext cx="10369296" cy="2434717"/>
        </p:xfrm>
        <a:graphic>
          <a:graphicData uri="http://schemas.openxmlformats.org/drawingml/2006/table">
            <a:tbl>
              <a:tblPr/>
              <a:tblGrid>
                <a:gridCol w="10369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434717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寻物启事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昨天下午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我把蓝色校服落在了公园的卫生间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如有拾到者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请与我连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系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我的电话是136××××××23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非常特别感谢!</a:t>
                      </a:r>
                      <a:endParaRPr lang="en-US" altLang="zh-CN" sz="1200" dirty="0"/>
                    </a:p>
                    <a:p>
                      <a:pPr marL="0" indent="0" algn="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2024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年4月11日</a:t>
                      </a:r>
                      <a:endParaRPr lang="en-US" altLang="zh-CN" sz="1200" dirty="0"/>
                    </a:p>
                    <a:p>
                      <a:pPr marL="0" lvl="0" indent="0" algn="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高小新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N.50_1#ce13e877c?vcp=1&amp;pid=e106046a8&amp;color=0,0,0&amp;vtp=1&amp;bt=1&amp;bbb=1"/>
          <p:cNvSpPr/>
          <p:nvPr/>
        </p:nvSpPr>
        <p:spPr>
          <a:xfrm>
            <a:off x="896112" y="1773174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endParaRPr lang="en-US" altLang="zh-CN" sz="2400" dirty="0"/>
          </a:p>
        </p:txBody>
      </p:sp>
      <p:pic>
        <p:nvPicPr>
          <p:cNvPr id="3" name="QO_4_AN.50_2#ce13e877c?vcp=1&amp;pid=e106046a8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3544" y="2385060"/>
            <a:ext cx="7223760" cy="2688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51_1#5a0785650?vcp=1&amp;pid=e106046a8&amp;color=0,0,0&amp;vtp=1&amp;bt=1&amp;bbb=1&amp;hb=1"/>
          <p:cNvSpPr/>
          <p:nvPr/>
        </p:nvSpPr>
        <p:spPr>
          <a:xfrm>
            <a:off x="896112" y="1241552"/>
            <a:ext cx="10387584" cy="326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12.参观完天健湖公园后，你想把看到的风景讲给大家听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。请你从下面的两个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开头中任意选择一个进行介绍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。（4分）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你可知道，公园里的花朵有多美?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你想知道，公园有多么热闹吗?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</a:t>
            </a:r>
            <a:endParaRPr lang="en-US" altLang="zh-CN" sz="2400" dirty="0"/>
          </a:p>
        </p:txBody>
      </p:sp>
      <p:sp>
        <p:nvSpPr>
          <p:cNvPr id="3" name="QB_4_AN.52_1#5a0785650.blank?vcp=1&amp;pid=e106046a8&amp;color=0,0,0&amp;vpa=36&amp;vtp=1&amp;bbb=1&amp;hb=1"/>
          <p:cNvSpPr/>
          <p:nvPr/>
        </p:nvSpPr>
        <p:spPr>
          <a:xfrm>
            <a:off x="896112" y="3448812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【示例】②你想知道，公园有多么热闹吗？ 有人在放声歌唱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，有人在跳广场舞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，有人在围着公园跑步，到处都是人，人们都在快乐地享受着春天。</a:t>
            </a:r>
            <a:endParaRPr lang="en-US" altLang="zh-CN" sz="2400" dirty="0"/>
          </a:p>
        </p:txBody>
      </p:sp>
      <p:sp>
        <p:nvSpPr>
          <p:cNvPr id="4" name="QB_4_AS.53_1#5a0785650?vcp=1&amp;pid=e106046a8&amp;color=0,0,0&amp;vtp=1&amp;bbb=1&amp;hb=1"/>
          <p:cNvSpPr/>
          <p:nvPr/>
        </p:nvSpPr>
        <p:spPr>
          <a:xfrm>
            <a:off x="896112" y="454367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本题考查根据开头写句子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。写句子的时候我们要注意围绕选择的关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键句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，不要偏离主题，所写句子要体现所选关键句表现的内容。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aca5b6a7f?vcp=1&amp;pid=ed41de100&amp;color=0,0,0&amp;vtp=1&amp;bt=1&amp;bbb=1"/>
          <p:cNvSpPr/>
          <p:nvPr/>
        </p:nvSpPr>
        <p:spPr>
          <a:xfrm>
            <a:off x="896112" y="896112"/>
            <a:ext cx="10387584" cy="76504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第二部分 【护水篇】（30分）</a:t>
            </a:r>
            <a:endParaRPr lang="en-US" altLang="zh-CN" sz="3000" dirty="0"/>
          </a:p>
        </p:txBody>
      </p:sp>
      <p:sp>
        <p:nvSpPr>
          <p:cNvPr id="3" name="C_3_BD#81eaa11de?sp=1&amp;vcp=1&amp;pid=aca5b6a7f&amp;color=0,0,0&amp;vtp=1&amp;bbb=1"/>
          <p:cNvSpPr/>
          <p:nvPr/>
        </p:nvSpPr>
        <p:spPr>
          <a:xfrm>
            <a:off x="896112" y="1421418"/>
            <a:ext cx="10387584" cy="7233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（一）</a:t>
            </a:r>
            <a:endParaRPr lang="en-US" altLang="zh-CN" sz="2600" dirty="0"/>
          </a:p>
        </p:txBody>
      </p:sp>
      <p:graphicFrame>
        <p:nvGraphicFramePr>
          <p:cNvPr id="17" name="QM_4_BD.54_1#24c5f91b1?colgroup=2,30&amp;vcp=1&amp;pid=81eaa11de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5972177"/>
              </p:ext>
            </p:extLst>
          </p:nvPr>
        </p:nvGraphicFramePr>
        <p:xfrm>
          <a:off x="896112" y="1943037"/>
          <a:ext cx="10360152" cy="1894078"/>
        </p:xfrm>
        <a:graphic>
          <a:graphicData uri="http://schemas.openxmlformats.org/drawingml/2006/table">
            <a:tbl>
              <a:tblPr/>
              <a:tblGrid>
                <a:gridCol w="91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457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47039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实验</a:t>
                      </a:r>
                    </a:p>
                    <a:p>
                      <a:pPr marL="0" lvl="0" indent="0"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名称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自制净水器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7039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实验</a:t>
                      </a:r>
                    </a:p>
                    <a:p>
                      <a:pPr marL="0" lvl="0" indent="0"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准备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一个塑料瓶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剪刀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纱布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活性炭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石英砂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棉线或橡皮筋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QM_4_BD.54_2#24c5f91b1?colgroup=2,30&amp;vcp=1&amp;pid=81eaa11de&amp;color=0,0,0&amp;vtp=1&amp;bt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0726511"/>
              </p:ext>
            </p:extLst>
          </p:nvPr>
        </p:nvGraphicFramePr>
        <p:xfrm>
          <a:off x="896112" y="1024890"/>
          <a:ext cx="10360152" cy="4808220"/>
        </p:xfrm>
        <a:graphic>
          <a:graphicData uri="http://schemas.openxmlformats.org/drawingml/2006/table">
            <a:tbl>
              <a:tblPr/>
              <a:tblGrid>
                <a:gridCol w="91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457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1181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实验</a:t>
                      </a:r>
                    </a:p>
                    <a:p>
                      <a:pPr marL="0" lvl="0" indent="0"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过程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第一步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将塑料瓶剪成两半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上半部分作为过滤器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下半部分作为水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箱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第二步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将纱布叠成合适的大小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把它放入塑料瓶的上半部分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纱布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的作用是过滤掉水中的大颗粒物质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第三步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将活性炭和石英砂按照大约3∶1的比例掺在一起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然后倒入塑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料瓶的上半部分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活性炭和石英砂可以吸附过滤水中的有害物质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让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水更干净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第四步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用棉线或橡皮筋将塑料瓶的上下两部分紧紧地绑在一起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7039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实验</a:t>
                      </a:r>
                    </a:p>
                    <a:p>
                      <a:pPr marL="0" lvl="0" indent="0"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结果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简易净水器就完成了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5_1#0e3662cf5?vcp=1&amp;vopoq=1&amp;pid=24c5f91b1&amp;color=0,0,0&amp;vtp=1&amp;bt=1&amp;bbb=1"/>
          <p:cNvSpPr/>
          <p:nvPr/>
        </p:nvSpPr>
        <p:spPr>
          <a:xfrm>
            <a:off x="896112" y="164338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13.结合实验内容，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选出没有起过滤作用的材料。(     )（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3" name="QC_5_AN.56_1#0e3662cf5.bracket?vcp=1&amp;vopoq=1&amp;pid=24c5f91b1&amp;color=0,0,0&amp;vpa=37&amp;vtp=1"/>
          <p:cNvSpPr/>
          <p:nvPr/>
        </p:nvSpPr>
        <p:spPr>
          <a:xfrm>
            <a:off x="7770781" y="1631951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5_BD.55_2#0e3662cf5.choices?vcp=1&amp;vopoq=1&amp;pid=24c5f91b1&amp;color=0,0,0&amp;vtp=1&amp;bbb=1"/>
          <p:cNvSpPr/>
          <p:nvPr/>
        </p:nvSpPr>
        <p:spPr>
          <a:xfrm>
            <a:off x="896112" y="2176080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2200021" algn="l"/>
                <a:tab pos="5606542" algn="l"/>
                <a:tab pos="8098663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.纱布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B.棉线或橡皮筋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C.石英砂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.活性炭</a:t>
            </a:r>
            <a:endParaRPr lang="en-US" altLang="zh-CN" sz="2400" dirty="0"/>
          </a:p>
        </p:txBody>
      </p:sp>
      <p:sp>
        <p:nvSpPr>
          <p:cNvPr id="5" name="QC_5_AS.57_1#0e3662cf5?vcp=1&amp;vopoq=1&amp;pid=24c5f91b1&amp;color=0,0,0&amp;vtp=1&amp;bbb=1&amp;hb=1"/>
          <p:cNvSpPr/>
          <p:nvPr/>
        </p:nvSpPr>
        <p:spPr>
          <a:xfrm>
            <a:off x="896112" y="271741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本题考查理解材料内容。B项在实验中只起到固定装置的作用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，无过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滤作用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，故选B。</a:t>
            </a:r>
            <a:endParaRPr lang="en-US" altLang="zh-CN" sz="2400" dirty="0"/>
          </a:p>
        </p:txBody>
      </p:sp>
      <p:sp>
        <p:nvSpPr>
          <p:cNvPr id="6" name="QB_5_BD.58_1#f82e0b0dd?sp=1&amp;vcp=1&amp;pid=24c5f91b1&amp;color=0,0,0&amp;vtp=1&amp;bbb=1"/>
          <p:cNvSpPr/>
          <p:nvPr/>
        </p:nvSpPr>
        <p:spPr>
          <a:xfrm>
            <a:off x="896112" y="3814380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14.根据实验过程，提炼关键动作，填写下列流程图。（4分）</a:t>
            </a:r>
            <a:endParaRPr lang="en-US" altLang="zh-CN" sz="2400" dirty="0"/>
          </a:p>
        </p:txBody>
      </p:sp>
      <p:pic>
        <p:nvPicPr>
          <p:cNvPr id="7" name="QB_5_BD.58_2#f82e0b0dd?vcp=1&amp;pid=24c5f91b1&amp;color=0,0,0&amp;tib=255,255,255&amp;vip=38#4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35608" y="4420108"/>
            <a:ext cx="9326880" cy="758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QB_5_AN.59_1#f82e0b0dd.blank?vcp=1&amp;pid=24c5f91b1&amp;color=0,0,0&amp;vpa=38&amp;vtp=1"/>
          <p:cNvSpPr/>
          <p:nvPr/>
        </p:nvSpPr>
        <p:spPr>
          <a:xfrm>
            <a:off x="1536192" y="4520691"/>
            <a:ext cx="941832" cy="5577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剪</a:t>
            </a:r>
            <a:endParaRPr lang="en-US" altLang="zh-CN" sz="2400" dirty="0"/>
          </a:p>
        </p:txBody>
      </p:sp>
      <p:sp>
        <p:nvSpPr>
          <p:cNvPr id="9" name="QB_5_AN.60_1#f82e0b0dd.blank?vcp=1&amp;pid=24c5f91b1&amp;color=0,0,0&amp;vpa=39&amp;vtp=1"/>
          <p:cNvSpPr/>
          <p:nvPr/>
        </p:nvSpPr>
        <p:spPr>
          <a:xfrm>
            <a:off x="3209544" y="4520691"/>
            <a:ext cx="969264" cy="5577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叠</a:t>
            </a:r>
            <a:endParaRPr lang="en-US" altLang="zh-CN" sz="2400" dirty="0"/>
          </a:p>
        </p:txBody>
      </p:sp>
      <p:sp>
        <p:nvSpPr>
          <p:cNvPr id="10" name="QB_5_AN.61_1#f82e0b0dd.blank?vcp=1&amp;pid=24c5f91b1&amp;color=0,0,0&amp;vpa=40&amp;vtp=1"/>
          <p:cNvSpPr/>
          <p:nvPr/>
        </p:nvSpPr>
        <p:spPr>
          <a:xfrm>
            <a:off x="6409944" y="4575554"/>
            <a:ext cx="1014984" cy="5029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掺</a:t>
            </a:r>
            <a:endParaRPr lang="en-US" altLang="zh-CN" sz="2400" dirty="0"/>
          </a:p>
        </p:txBody>
      </p:sp>
      <p:sp>
        <p:nvSpPr>
          <p:cNvPr id="11" name="QB_5_AN.62_1#f82e0b0dd.blank?vcp=1&amp;pid=24c5f91b1&amp;color=0,0,0&amp;vpa=41&amp;vtp=1"/>
          <p:cNvSpPr/>
          <p:nvPr/>
        </p:nvSpPr>
        <p:spPr>
          <a:xfrm>
            <a:off x="8065008" y="4575554"/>
            <a:ext cx="1014984" cy="47548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倒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8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63_1#2ca19b46c?vcp=1&amp;vopoq=1&amp;pid=24c5f91b1&amp;color=0,0,0&amp;vtp=1&amp;bt=1&amp;bbb=1&amp;hb=1"/>
          <p:cNvSpPr/>
          <p:nvPr/>
        </p:nvSpPr>
        <p:spPr>
          <a:xfrm>
            <a:off x="896112" y="206984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15.对于实验过程第三步中的加点词语“大约”,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理解有误的一项是(     )。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3" name="QC_5_AN.64_1#2ca19b46c.bracket?vcp=1&amp;vopoq=1&amp;pid=24c5f91b1&amp;color=0,0,0&amp;vpa=42&amp;vtp=1"/>
          <p:cNvSpPr/>
          <p:nvPr/>
        </p:nvSpPr>
        <p:spPr>
          <a:xfrm>
            <a:off x="10056781" y="2080007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5_BD.63_2#2ca19b46c.choices?vcp=1&amp;vopoq=1&amp;pid=24c5f91b1&amp;color=0,0,0&amp;vtp=1&amp;bbb=1"/>
          <p:cNvSpPr/>
          <p:nvPr/>
        </p:nvSpPr>
        <p:spPr>
          <a:xfrm>
            <a:off x="896112" y="3178174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A.表示估计。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.体现语言的准确性。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.体现实验过程的严谨。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ed41de100.fixed?vcp=1&amp;color=0,0,0&amp;vtp=1&amp;bbb=1"/>
          <p:cNvSpPr/>
          <p:nvPr/>
        </p:nvSpPr>
        <p:spPr>
          <a:xfrm>
            <a:off x="384048" y="1719072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7500"/>
              </a:lnSpc>
            </a:pPr>
            <a:r>
              <a:rPr lang="en-US" altLang="zh-CN" sz="60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郑州高新区期末检测卷</a:t>
            </a:r>
            <a:endParaRPr lang="en-US" altLang="zh-CN" sz="6000" dirty="0"/>
          </a:p>
        </p:txBody>
      </p:sp>
      <p:sp>
        <p:nvSpPr>
          <p:cNvPr id="3" name="C_1_BD#ed41de100.fixed?vcp=1&amp;color=0,0,0&amp;vtp=1&amp;bbb=1"/>
          <p:cNvSpPr/>
          <p:nvPr/>
        </p:nvSpPr>
        <p:spPr>
          <a:xfrm>
            <a:off x="384048" y="29169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7500"/>
              </a:lnSpc>
            </a:pPr>
            <a:r>
              <a:rPr lang="en-US" altLang="zh-CN" sz="6000" b="1" i="0" spc="-10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（2023—2024学年度第二学期）</a:t>
            </a:r>
            <a:endParaRPr lang="en-US" altLang="zh-CN" sz="6000" spc="-1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65_1#c60f889d9?vcp=1&amp;pid=24c5f91b1&amp;color=0,0,0&amp;vtp=1&amp;bt=1&amp;bbb=1&amp;hb=1"/>
          <p:cNvSpPr/>
          <p:nvPr/>
        </p:nvSpPr>
        <p:spPr>
          <a:xfrm>
            <a:off x="896112" y="153238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16.高小新结合搜集的材料，自己也尝试做了这项小实验。请想象当时的场景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 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将下列语段补充完整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。（4分）</a:t>
            </a:r>
            <a:endParaRPr lang="en-US" altLang="zh-CN" sz="2400" dirty="0"/>
          </a:p>
        </p:txBody>
      </p:sp>
      <p:sp>
        <p:nvSpPr>
          <p:cNvPr id="3" name="QB_6_BD.66_1#1eb35cff4?vcp=1&amp;pid=c60f889d9&amp;color=0,0,0&amp;vtp=1&amp;bbb=1&amp;hb=1"/>
          <p:cNvSpPr/>
          <p:nvPr/>
        </p:nvSpPr>
        <p:spPr>
          <a:xfrm>
            <a:off x="896112" y="263613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（1）“哈哈，这是我做的自制净水器。我终于成功啦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!”高小新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加上表示动作或神态的提示语）</a:t>
            </a:r>
            <a:endParaRPr lang="en-US" altLang="zh-CN" sz="2400" dirty="0"/>
          </a:p>
        </p:txBody>
      </p:sp>
      <p:sp>
        <p:nvSpPr>
          <p:cNvPr id="4" name="QB_6_AN.67_1#1eb35cff4.blank?vcp=1&amp;pid=c60f889d9&amp;color=0,0,0&amp;vpa=43&amp;vtp=1&amp;bbb=1&amp;hb=1"/>
          <p:cNvSpPr/>
          <p:nvPr/>
        </p:nvSpPr>
        <p:spPr>
          <a:xfrm>
            <a:off x="896112" y="2608199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示例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】高兴地跳了起来</a:t>
            </a:r>
            <a:endParaRPr lang="en-US" altLang="zh-CN" sz="2400" dirty="0"/>
          </a:p>
        </p:txBody>
      </p:sp>
      <p:sp>
        <p:nvSpPr>
          <p:cNvPr id="5" name="QB_6_BD.68_1#38bb54a92?vcp=1&amp;pid=c60f889d9&amp;color=0,0,0&amp;vtp=1&amp;bbb=1&amp;hb=1"/>
          <p:cNvSpPr/>
          <p:nvPr/>
        </p:nvSpPr>
        <p:spPr>
          <a:xfrm>
            <a:off x="896112" y="3739769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（2）看到高小新的样子，高小语来到办公室，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对李老师说：“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”［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完整转述（1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）中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的句子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］</a:t>
            </a:r>
            <a:endParaRPr lang="en-US" altLang="zh-CN" sz="2400" dirty="0"/>
          </a:p>
        </p:txBody>
      </p:sp>
      <p:sp>
        <p:nvSpPr>
          <p:cNvPr id="6" name="QB_6_AN.69_1#38bb54a92.blank?vcp=1&amp;pid=c60f889d9&amp;color=0,0,0&amp;vpa=44&amp;vtp=1&amp;bbb=1&amp;hb=1"/>
          <p:cNvSpPr/>
          <p:nvPr/>
        </p:nvSpPr>
        <p:spPr>
          <a:xfrm>
            <a:off x="896112" y="3711829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高小新高兴地跳了起来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，说这是他做的自制净水器，他终于成功了。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70_1#0dc3301f9?sp=1&amp;vcp=1&amp;pid=24c5f91b1&amp;color=0,0,0&amp;vtp=1&amp;bt=1&amp;bbb=1&amp;hb=1"/>
          <p:cNvSpPr/>
          <p:nvPr/>
        </p:nvSpPr>
        <p:spPr>
          <a:xfrm>
            <a:off x="896112" y="2076005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17.观察时主动思考、提出问题是个好习惯。读下面的句子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，照样子写一写你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日常观察到的现象和引发的思考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。（4分）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例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：这个路口总是很通畅，那个路口却总是堵车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。这两个路口才相距一百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米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，差别却这么大。到底是什么原因呢?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</a:t>
            </a:r>
            <a:endParaRPr lang="en-US" altLang="zh-CN" sz="2400" dirty="0"/>
          </a:p>
        </p:txBody>
      </p:sp>
      <p:sp>
        <p:nvSpPr>
          <p:cNvPr id="3" name="QB_5_AN.71_1#0dc3301f9.blank?vcp=1&amp;pid=24c5f91b1&amp;color=0,0,0&amp;vpa=45&amp;vtp=1&amp;bbb=1"/>
          <p:cNvSpPr/>
          <p:nvPr/>
        </p:nvSpPr>
        <p:spPr>
          <a:xfrm>
            <a:off x="938180" y="4261676"/>
            <a:ext cx="6926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【示例】路边的树为什么一边茂密，一边稀疏呢？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f002d26e1?vcp=1&amp;pid=aca5b6a7f&amp;color=0,0,0&amp;vtp=1&amp;bt=1&amp;bbb=1"/>
          <p:cNvSpPr/>
          <p:nvPr/>
        </p:nvSpPr>
        <p:spPr>
          <a:xfrm>
            <a:off x="896112" y="896112"/>
            <a:ext cx="10387584" cy="396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（二）七颗钻石</a:t>
            </a:r>
            <a:endParaRPr lang="en-US" altLang="zh-CN" sz="2600" dirty="0"/>
          </a:p>
        </p:txBody>
      </p:sp>
      <p:sp>
        <p:nvSpPr>
          <p:cNvPr id="3" name="QM_4_BD.72_1#6e79835d7?vcp=1&amp;pid=f002d26e1&amp;color=0,0,0&amp;vtp=1&amp;bbb=1&amp;hb=1"/>
          <p:cNvSpPr/>
          <p:nvPr/>
        </p:nvSpPr>
        <p:spPr>
          <a:xfrm>
            <a:off x="896112" y="1284669"/>
            <a:ext cx="10387584" cy="4686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［俄国］列夫·托尔斯泰</a:t>
            </a:r>
            <a:endParaRPr lang="en-US" altLang="zh-CN" sz="2400" dirty="0"/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很久很久以前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，在地球上发生过一次大旱灾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，所有的河流和水井都干涸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hé）了，草木丛林也都干枯了，许多人及动物都焦渴而死。</a:t>
            </a:r>
            <a:endParaRPr lang="en-US" altLang="zh-CN" sz="2400" dirty="0"/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一天夜里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，一个小姑娘拿着水罐走出家门，为她生病的母亲去找水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。小姑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娘哪儿也找不到水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，累得倒在草地上睡着了。当她醒来的时候，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拿起罐子一看，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罐子里竟装满了清亮新鲜的水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。小姑娘喜出望外，真想喝个够，但又一想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，这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些水给妈妈还不够呢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，就赶忙抱着水罐跑回家去。她匆匆忙忙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，没有注意到脚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底下有一条小狗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，一下子绊倒在它身上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，水罐咣当一声掉在了地上。小狗哀哀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地尖叫起来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。小姑娘赶紧去捡水罐。</a:t>
            </a:r>
            <a:endParaRPr lang="en-US" altLang="zh-CN" sz="2400" dirty="0"/>
          </a:p>
          <a:p>
            <a:pPr latinLnBrk="1"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4" name="QM_4_BD.72_1#6e79835d7?vcp=1&amp;pid=f002d26e1&amp;color=0,0,0&amp;vtp=1&amp;bbb=1&amp;hb=1&amp;zzd= 10">
            <a:extLst>
              <a:ext uri="{FF2B5EF4-FFF2-40B4-BE49-F238E27FC236}">
                <a16:creationId xmlns:a16="http://schemas.microsoft.com/office/drawing/2014/main" id="{EEE12B70-0E93-0B42-2D59-D0BFFECB0545}"/>
              </a:ext>
            </a:extLst>
          </p:cNvPr>
          <p:cNvSpPr/>
          <p:nvPr/>
        </p:nvSpPr>
        <p:spPr>
          <a:xfrm>
            <a:off x="7125494" y="546296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M_4_BD.72_1#6e79835d7?vcp=1&amp;pid=f002d26e1&amp;color=0,0,0&amp;vtp=1&amp;bbb=1&amp;hb=1&amp;zzd= 10">
            <a:extLst>
              <a:ext uri="{FF2B5EF4-FFF2-40B4-BE49-F238E27FC236}">
                <a16:creationId xmlns:a16="http://schemas.microsoft.com/office/drawing/2014/main" id="{F7FCC504-EBDC-3E23-AA47-09A960E04403}"/>
              </a:ext>
            </a:extLst>
          </p:cNvPr>
          <p:cNvSpPr/>
          <p:nvPr/>
        </p:nvSpPr>
        <p:spPr>
          <a:xfrm>
            <a:off x="7430294" y="546296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M_4_BD.72_1#6e79835d7?vcp=1&amp;pid=f002d26e1&amp;color=0,0,0&amp;vtp=1&amp;bbb=1&amp;hb=1&amp;zzd= 10">
            <a:extLst>
              <a:ext uri="{FF2B5EF4-FFF2-40B4-BE49-F238E27FC236}">
                <a16:creationId xmlns:a16="http://schemas.microsoft.com/office/drawing/2014/main" id="{D470650A-08BA-DBC0-ADC8-C6A29138AFF5}"/>
              </a:ext>
            </a:extLst>
          </p:cNvPr>
          <p:cNvSpPr/>
          <p:nvPr/>
        </p:nvSpPr>
        <p:spPr>
          <a:xfrm>
            <a:off x="7735094" y="546296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M_4_BD.72_1#6e79835d7?vcp=1&amp;pid=f002d26e1&amp;color=0,0,0&amp;vtp=1&amp;bbb=1&amp;hb=1&amp;zzd= 10">
            <a:extLst>
              <a:ext uri="{FF2B5EF4-FFF2-40B4-BE49-F238E27FC236}">
                <a16:creationId xmlns:a16="http://schemas.microsoft.com/office/drawing/2014/main" id="{B0191F5A-FF58-DFEC-3C16-1284B07F9CBB}"/>
              </a:ext>
            </a:extLst>
          </p:cNvPr>
          <p:cNvSpPr/>
          <p:nvPr/>
        </p:nvSpPr>
        <p:spPr>
          <a:xfrm>
            <a:off x="8039894" y="546296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72_1#6e79835d7?vcp=1&amp;pid=f002d26e1&amp;color=0,0,0&amp;vtp=1&amp;bbb=1&amp;hb=1">
            <a:extLst>
              <a:ext uri="{FF2B5EF4-FFF2-40B4-BE49-F238E27FC236}">
                <a16:creationId xmlns:a16="http://schemas.microsoft.com/office/drawing/2014/main" id="{B07F8AB9-9F26-81E4-97B7-263CD7B7E10E}"/>
              </a:ext>
            </a:extLst>
          </p:cNvPr>
          <p:cNvSpPr/>
          <p:nvPr/>
        </p:nvSpPr>
        <p:spPr>
          <a:xfrm>
            <a:off x="896112" y="952500"/>
            <a:ext cx="10387584" cy="5029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她以为水一定都洒了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，但是没有。罐子端端正正地在地上放着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，罐子里的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水还满满的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。小姑娘把水倒在手掌里一点，小狗把它都舔净了，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变得欢喜起来。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当小姑娘再拿水罐时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，木头做的水罐竟变成银的。小姑娘把水罐带回家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，带给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了母亲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。母亲说：“反正我就快要死了，还是你自己喝吧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。”又把水罐递给小姑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。就在这一瞬间，水罐又从银的变成了金的。这时小姑娘再也忍不住，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正想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凑上水罐去喝的时候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，突然从门外走进来一个过路人，要讨水喝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。小姑娘咽了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一口唾沫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，把水罐递给了这个过路人。这时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，突然从水罐里跳出了七颗很大的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钻石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，接着从里面涌出了一股巨大的清澈而新鲜的水流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，大地上也随之发生了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奇妙的变化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ct val="150000"/>
              </a:lnSpc>
            </a:pP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5724941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72_1#6e79835d7?vcp=1&amp;pid=f002d26e1&amp;color=0,0,0&amp;vtp=1&amp;bbb=1&amp;hb=1">
            <a:extLst>
              <a:ext uri="{FF2B5EF4-FFF2-40B4-BE49-F238E27FC236}">
                <a16:creationId xmlns:a16="http://schemas.microsoft.com/office/drawing/2014/main" id="{BDBD9BE6-2328-0E50-6263-1FF97A5724F4}"/>
              </a:ext>
            </a:extLst>
          </p:cNvPr>
          <p:cNvSpPr/>
          <p:nvPr/>
        </p:nvSpPr>
        <p:spPr>
          <a:xfrm>
            <a:off x="896112" y="2629726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而那七颗钻石越升越高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，升到了天上，变成了七颗星星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，这就是人们所说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的大熊星座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  <a:p>
            <a:pPr algn="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有删改）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369027453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3_1#48febfa6a?vcp=1&amp;vopoq=1&amp;pid=6e79835d7&amp;color=0,0,0&amp;vtp=1&amp;bt=1&amp;bbb=1"/>
          <p:cNvSpPr/>
          <p:nvPr/>
        </p:nvSpPr>
        <p:spPr>
          <a:xfrm>
            <a:off x="896112" y="96621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18.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下列不能体现小姑娘对水的渴望的一项是(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3分）</a:t>
            </a:r>
            <a:endParaRPr lang="en-US" altLang="zh-CN" sz="2400" dirty="0"/>
          </a:p>
        </p:txBody>
      </p:sp>
      <p:sp>
        <p:nvSpPr>
          <p:cNvPr id="3" name="QC_5_AN.74_1#48febfa6a.bracket?vcp=1&amp;vopoq=1&amp;pid=6e79835d7&amp;color=0,0,0&amp;vpa=46&amp;vtp=1"/>
          <p:cNvSpPr/>
          <p:nvPr/>
        </p:nvSpPr>
        <p:spPr>
          <a:xfrm>
            <a:off x="7161181" y="954787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5_BD.73_2#48febfa6a.choices?vcp=1&amp;vopoq=1&amp;pid=6e79835d7&amp;color=0,0,0&amp;vtp=1&amp;bbb=1&amp;hb=1"/>
          <p:cNvSpPr/>
          <p:nvPr/>
        </p:nvSpPr>
        <p:spPr>
          <a:xfrm>
            <a:off x="896112" y="1505585"/>
            <a:ext cx="10387584" cy="326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A.她以为水一定都洒了，但是没有。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.小姑娘咽了一口唾沫，把水罐递给了这个过路人。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.小姑娘喜出望外，真想喝个够，但又一想，这些水给妈妈还不够呢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，就赶忙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抱着水罐跑回家去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.这时小姑娘再也忍不住，正想凑上水罐去喝的时候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，突然从门外走进来一个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过路人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，要讨水喝。</a:t>
            </a:r>
            <a:endParaRPr lang="en-US" altLang="zh-CN" sz="2400" dirty="0"/>
          </a:p>
        </p:txBody>
      </p:sp>
      <p:sp>
        <p:nvSpPr>
          <p:cNvPr id="5" name="QC_5_AS.75_1#48febfa6a?vcp=1&amp;vopoq=1&amp;pid=6e79835d7&amp;color=0,0,0&amp;vtp=1&amp;bbb=1&amp;hb=1"/>
          <p:cNvSpPr/>
          <p:nvPr/>
        </p:nvSpPr>
        <p:spPr>
          <a:xfrm>
            <a:off x="896112" y="480758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本题考查理解短文内容。A项只是小姑娘内心的想法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，并没有写出小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姑娘对水的渴望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。故选A。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76_1#b89c40af9?sp=1&amp;vcp=1&amp;pid=6e79835d7&amp;color=0,0,0&amp;vtp=1&amp;bt=1&amp;bbb=1"/>
          <p:cNvSpPr/>
          <p:nvPr/>
        </p:nvSpPr>
        <p:spPr>
          <a:xfrm>
            <a:off x="896112" y="900000"/>
            <a:ext cx="10387584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19.根据短文内容填空。（5分）</a:t>
            </a:r>
            <a:endParaRPr lang="en-US" altLang="zh-CN" sz="2400" dirty="0"/>
          </a:p>
        </p:txBody>
      </p:sp>
      <p:graphicFrame>
        <p:nvGraphicFramePr>
          <p:cNvPr id="25" name="QB_5_BD.76_2#b89c40af9?colgroup=3,3,9,5,4,7&amp;vcp=1&amp;pid=6e79835d7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8709094"/>
              </p:ext>
            </p:extLst>
          </p:nvPr>
        </p:nvGraphicFramePr>
        <p:xfrm>
          <a:off x="896112" y="1446100"/>
          <a:ext cx="10392018" cy="3366770"/>
        </p:xfrm>
        <a:graphic>
          <a:graphicData uri="http://schemas.openxmlformats.org/drawingml/2006/table">
            <a:tbl>
              <a:tblPr/>
              <a:tblGrid>
                <a:gridCol w="12211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46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329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115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0356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16811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445641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水罐的</a:t>
                      </a:r>
                    </a:p>
                    <a:p>
                      <a:pPr marL="0" lvl="0" indent="0"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变化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空水罐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装满了水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金水罐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</a:t>
                      </a:r>
                    </a:p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</a:t>
                      </a:r>
                    </a:p>
                    <a:p>
                      <a:pPr marL="0" lvl="0" indent="0"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21129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变化的</a:t>
                      </a:r>
                    </a:p>
                    <a:p>
                      <a:pPr marL="0" lvl="0" indent="0"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原因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</a:t>
                      </a:r>
                    </a:p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</a:t>
                      </a:r>
                    </a:p>
                    <a:p>
                      <a:pPr marL="0" indent="0"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小姑娘让</a:t>
                      </a:r>
                    </a:p>
                    <a:p>
                      <a:pPr marL="0" lvl="0" indent="0"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小狗喝水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</a:t>
                      </a:r>
                    </a:p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</a:t>
                      </a:r>
                    </a:p>
                    <a:p>
                      <a:pPr marL="0" indent="0"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小姑娘给过路</a:t>
                      </a:r>
                    </a:p>
                    <a:p>
                      <a:pPr marL="0" lvl="0" indent="0"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人喝水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QB_5_BD.76_3#b89c40af9?vcp=1&amp;pid=6e79835d7&amp;color=0,0,0&amp;vtp=1&amp;bbb=1&amp;hb=1"/>
          <p:cNvSpPr/>
          <p:nvPr/>
        </p:nvSpPr>
        <p:spPr>
          <a:xfrm>
            <a:off x="896112" y="4951300"/>
            <a:ext cx="10387584" cy="900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从水罐一次次的变化中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，我体会到了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</a:t>
            </a:r>
          </a:p>
          <a:p>
            <a:pPr latinLnBrk="1">
              <a:lnSpc>
                <a:spcPts val="36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5" name="QB_5_AN.77_1#b89c40af9.blank?vcp=1&amp;pid=6e79835d7&amp;color=0,0,0&amp;vpa=47&amp;vtp=1&amp;bbb=1"/>
          <p:cNvSpPr/>
          <p:nvPr/>
        </p:nvSpPr>
        <p:spPr>
          <a:xfrm>
            <a:off x="6217742" y="1908380"/>
            <a:ext cx="11350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银水罐</a:t>
            </a:r>
            <a:endParaRPr lang="en-US" altLang="zh-CN" sz="2400" dirty="0"/>
          </a:p>
        </p:txBody>
      </p:sp>
      <p:sp>
        <p:nvSpPr>
          <p:cNvPr id="6" name="QB_5_AN.78_1#b89c40af9.blank?vcp=1&amp;pid=6e79835d7&amp;color=0,0,0&amp;vpa=48&amp;vtp=1&amp;bbb=1&amp;hb=1"/>
          <p:cNvSpPr/>
          <p:nvPr/>
        </p:nvSpPr>
        <p:spPr>
          <a:xfrm>
            <a:off x="9213470" y="1446608"/>
            <a:ext cx="2041119" cy="138214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3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水罐里跳出七颗大钻石，还涌出了水流</a:t>
            </a:r>
            <a:endParaRPr lang="en-US" altLang="zh-CN" sz="2400" dirty="0"/>
          </a:p>
        </p:txBody>
      </p:sp>
      <p:sp>
        <p:nvSpPr>
          <p:cNvPr id="7" name="QB_5_AN.79_1#b89c40af9.blank?vcp=1&amp;pid=6e79835d7&amp;color=0,0,0&amp;vpa=49&amp;vtp=1&amp;bbb=1&amp;hb=1"/>
          <p:cNvSpPr/>
          <p:nvPr/>
        </p:nvSpPr>
        <p:spPr>
          <a:xfrm>
            <a:off x="3419201" y="3129993"/>
            <a:ext cx="2605993" cy="138214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3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小姑娘出门为母亲找水，累得在草地上睡着后醒来</a:t>
            </a:r>
            <a:endParaRPr lang="en-US" altLang="zh-CN" sz="2400" dirty="0"/>
          </a:p>
        </p:txBody>
      </p:sp>
      <p:sp>
        <p:nvSpPr>
          <p:cNvPr id="8" name="QB_5_AN.80_1#b89c40af9.blank?vcp=1&amp;pid=6e79835d7&amp;color=0,0,0&amp;vpa=50&amp;vtp=1&amp;bbb=1&amp;hb=1"/>
          <p:cNvSpPr/>
          <p:nvPr/>
        </p:nvSpPr>
        <p:spPr>
          <a:xfrm>
            <a:off x="7758630" y="3129993"/>
            <a:ext cx="1376561" cy="138214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3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小姑娘把水给妈妈喝</a:t>
            </a:r>
            <a:endParaRPr lang="en-US" altLang="zh-CN" sz="2400" dirty="0"/>
          </a:p>
        </p:txBody>
      </p:sp>
      <p:sp>
        <p:nvSpPr>
          <p:cNvPr id="9" name="QB_5_AN.81_1#b89c40af9.blank?vcp=1&amp;pid=6e79835d7&amp;color=0,0,0&amp;vpa=51&amp;vtp=1&amp;bbb=1&amp;hb=1"/>
          <p:cNvSpPr/>
          <p:nvPr/>
        </p:nvSpPr>
        <p:spPr>
          <a:xfrm>
            <a:off x="896112" y="4920312"/>
            <a:ext cx="10387584" cy="90665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爱的力量是巨大的，我们要做一个有爱心的人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82_1#3db34f58e?sp=1&amp;vcp=1&amp;pid=6e79835d7&amp;color=0,0,0&amp;vtp=1&amp;bt=1&amp;bbb=1"/>
          <p:cNvSpPr/>
          <p:nvPr/>
        </p:nvSpPr>
        <p:spPr>
          <a:xfrm>
            <a:off x="896112" y="1244092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20.请你体会下列句子中加点部分表现的场景，试着仿写句子。（2分）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例：水罐咣当一声掉在了地上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</a:t>
            </a:r>
            <a:endParaRPr lang="en-US" altLang="zh-CN" sz="2400" dirty="0"/>
          </a:p>
        </p:txBody>
      </p:sp>
      <p:sp>
        <p:nvSpPr>
          <p:cNvPr id="3" name="QB_5_AN.83_1#3db34f58e.blank?vcp=1&amp;pid=6e79835d7&amp;color=0,0,0&amp;vpa=52&amp;vtp=1&amp;bbb=1"/>
          <p:cNvSpPr/>
          <p:nvPr/>
        </p:nvSpPr>
        <p:spPr>
          <a:xfrm>
            <a:off x="938180" y="2312163"/>
            <a:ext cx="3878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【示例】门吱呀一声开了。</a:t>
            </a:r>
            <a:endParaRPr lang="en-US" altLang="zh-CN" sz="2400" dirty="0"/>
          </a:p>
        </p:txBody>
      </p:sp>
      <p:sp>
        <p:nvSpPr>
          <p:cNvPr id="4" name="QB_5_BD.84_1#15ee10650?sp=1&amp;vcp=1&amp;pid=6e79835d7&amp;color=0,0,0&amp;vtp=1&amp;bbb=1&amp;hb=1"/>
          <p:cNvSpPr/>
          <p:nvPr/>
        </p:nvSpPr>
        <p:spPr>
          <a:xfrm>
            <a:off x="896112" y="2895218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21.短文结尾处因水流的涌现，大地也发生了奇妙的变化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。请你发挥想象进行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续写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。（4分）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接着从里面涌出了一股巨大的清澈而新鲜的水流，大地上也随之发生了奇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妙的变化：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</a:t>
            </a:r>
            <a:endParaRPr lang="en-US" altLang="zh-CN" sz="2400" dirty="0"/>
          </a:p>
        </p:txBody>
      </p:sp>
      <p:sp>
        <p:nvSpPr>
          <p:cNvPr id="5" name="QB_5_AN.85_1#15ee10650.blank?vcp=1&amp;pid=6e79835d7&amp;color=0,0,0&amp;vpa=53&amp;vtp=1&amp;bbb=1&amp;hb=1"/>
          <p:cNvSpPr/>
          <p:nvPr/>
        </p:nvSpPr>
        <p:spPr>
          <a:xfrm>
            <a:off x="896112" y="4543678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示例】草地上开满了朵朵小花，天空中挂着彩虹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，小动物们都跑出家门四处跑跳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6" name="QB_5_BD.82_1#3db34f58e?sp=1&amp;vcp=1&amp;pid=6e79835d7&amp;color=0,0,0&amp;vtp=1&amp;bt=1&amp;bbb=1&amp;zzd= 3">
            <a:extLst>
              <a:ext uri="{FF2B5EF4-FFF2-40B4-BE49-F238E27FC236}">
                <a16:creationId xmlns:a16="http://schemas.microsoft.com/office/drawing/2014/main" id="{8A6E16DA-4E28-4CD3-1924-F4CF53BE2AD4}"/>
              </a:ext>
            </a:extLst>
          </p:cNvPr>
          <p:cNvSpPr/>
          <p:nvPr/>
        </p:nvSpPr>
        <p:spPr>
          <a:xfrm>
            <a:off x="2248694" y="237439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B_5_BD.82_1#3db34f58e?sp=1&amp;vcp=1&amp;pid=6e79835d7&amp;color=0,0,0&amp;vtp=1&amp;bt=1&amp;bbb=1&amp;zzd= 3">
            <a:extLst>
              <a:ext uri="{FF2B5EF4-FFF2-40B4-BE49-F238E27FC236}">
                <a16:creationId xmlns:a16="http://schemas.microsoft.com/office/drawing/2014/main" id="{62915B2C-0E2B-AFC8-C9FC-9BEFBA197ACC}"/>
              </a:ext>
            </a:extLst>
          </p:cNvPr>
          <p:cNvSpPr/>
          <p:nvPr/>
        </p:nvSpPr>
        <p:spPr>
          <a:xfrm>
            <a:off x="2553494" y="237439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B_5_BD.82_1#3db34f58e?sp=1&amp;vcp=1&amp;pid=6e79835d7&amp;color=0,0,0&amp;vtp=1&amp;bt=1&amp;bbb=1&amp;zzd= 3">
            <a:extLst>
              <a:ext uri="{FF2B5EF4-FFF2-40B4-BE49-F238E27FC236}">
                <a16:creationId xmlns:a16="http://schemas.microsoft.com/office/drawing/2014/main" id="{E9A84941-F1A8-04B6-F1EC-1EAEC3F55098}"/>
              </a:ext>
            </a:extLst>
          </p:cNvPr>
          <p:cNvSpPr/>
          <p:nvPr/>
        </p:nvSpPr>
        <p:spPr>
          <a:xfrm>
            <a:off x="2858294" y="237439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B_5_BD.82_1#3db34f58e?sp=1&amp;vcp=1&amp;pid=6e79835d7&amp;color=0,0,0&amp;vtp=1&amp;bt=1&amp;bbb=1&amp;zzd= 3">
            <a:extLst>
              <a:ext uri="{FF2B5EF4-FFF2-40B4-BE49-F238E27FC236}">
                <a16:creationId xmlns:a16="http://schemas.microsoft.com/office/drawing/2014/main" id="{8B1B164E-AF98-F405-CBF5-650C0038636E}"/>
              </a:ext>
            </a:extLst>
          </p:cNvPr>
          <p:cNvSpPr/>
          <p:nvPr/>
        </p:nvSpPr>
        <p:spPr>
          <a:xfrm>
            <a:off x="3163094" y="237439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c4bb5bebd?vcp=1&amp;pid=ed41de100&amp;color=0,0,0&amp;vtp=1&amp;bt=1&amp;bbb=1"/>
          <p:cNvSpPr/>
          <p:nvPr/>
        </p:nvSpPr>
        <p:spPr>
          <a:xfrm>
            <a:off x="896112" y="896112"/>
            <a:ext cx="10387584" cy="76504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第三部分 【乐水篇】（30分）</a:t>
            </a:r>
            <a:endParaRPr lang="en-US" altLang="zh-CN" sz="3000" dirty="0"/>
          </a:p>
        </p:txBody>
      </p:sp>
      <p:sp>
        <p:nvSpPr>
          <p:cNvPr id="3" name="QB_3_BD.86_1#7bd21c783?sp=1&amp;vcp=1&amp;pid=c4bb5bebd&amp;color=0,0,0&amp;vtp=1&amp;bbb=1&amp;hb=1"/>
          <p:cNvSpPr/>
          <p:nvPr/>
        </p:nvSpPr>
        <p:spPr>
          <a:xfrm>
            <a:off x="896112" y="1356868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22.每逢夏季，经常出现小朋友到河里戏水、洗澡、游泳等情况。可是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，贸然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下水会有不可预知的危险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。请结合图片内容和生活经验，劝告想下水的同学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 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5分）</a:t>
            </a:r>
            <a:endParaRPr lang="en-US" altLang="zh-CN" sz="2400" dirty="0"/>
          </a:p>
        </p:txBody>
      </p:sp>
      <p:pic>
        <p:nvPicPr>
          <p:cNvPr id="4" name="QB_3_BD.86_2#7bd21c783?vcp=1&amp;pid=c4bb5bebd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94669" y="3071368"/>
            <a:ext cx="1999614" cy="1659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3_BD.86_3#7bd21c783?vcp=1&amp;pid=c4bb5bebd&amp;color=0,0,0&amp;vtp=1&amp;bbb=1&amp;hb=1"/>
          <p:cNvSpPr/>
          <p:nvPr/>
        </p:nvSpPr>
        <p:spPr>
          <a:xfrm>
            <a:off x="896112" y="486206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</a:t>
            </a:r>
            <a:endParaRPr lang="en-US" altLang="zh-CN" sz="2400" dirty="0"/>
          </a:p>
        </p:txBody>
      </p:sp>
      <p:sp>
        <p:nvSpPr>
          <p:cNvPr id="6" name="QB_3_AN.87_1#7bd21c783.blank?vcp=1&amp;pid=c4bb5bebd&amp;color=0,0,0&amp;vpa=54&amp;vtp=1&amp;bbb=1&amp;hb=1"/>
          <p:cNvSpPr/>
          <p:nvPr/>
        </p:nvSpPr>
        <p:spPr>
          <a:xfrm>
            <a:off x="896112" y="4834128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【示例】同学，不要在河里戏水、洗澡和游泳，这是很危险的事情，你看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，河边放置着表示禁止游泳的警示牌呢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。想游泳的话还是去正规的游泳馆吧。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88_1#836e896fb?sp=1&amp;vcp=1&amp;pid=c4bb5bebd&amp;color=0,0,0&amp;vtp=1&amp;bt=1&amp;bbb=1&amp;hb=1"/>
          <p:cNvSpPr/>
          <p:nvPr/>
        </p:nvSpPr>
        <p:spPr>
          <a:xfrm>
            <a:off x="896112" y="1252506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23.在想象的世界，什么都可能发生，一切都变得很奇妙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。木头水罐能变成金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水罐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，一罐水能变成源源不尽的水流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……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请以“水”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为主题写一篇想象故事。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25分）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要求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：（1）题目自拟。</a:t>
            </a:r>
            <a:endParaRPr lang="en-US" altLang="zh-CN" sz="2400" dirty="0"/>
          </a:p>
        </p:txBody>
      </p:sp>
      <p:sp>
        <p:nvSpPr>
          <p:cNvPr id="3" name="QO_3_BD.88_2#836e896fb?sp=1&amp;vcp=1&amp;pid=c4bb5bebd&amp;color=0,0,0&amp;vtp=1&amp;bbb=1"/>
          <p:cNvSpPr/>
          <p:nvPr/>
        </p:nvSpPr>
        <p:spPr>
          <a:xfrm>
            <a:off x="896112" y="344306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（2）要大胆想象，创造出属于自己的想象世界。</a:t>
            </a:r>
            <a:endParaRPr lang="en-US" altLang="zh-CN" sz="2400" dirty="0"/>
          </a:p>
        </p:txBody>
      </p:sp>
      <p:sp>
        <p:nvSpPr>
          <p:cNvPr id="4" name="QO_3_BD.88_3#836e896fb?sp=1&amp;vcp=1&amp;pid=c4bb5bebd&amp;color=0,0,0&amp;vtp=1&amp;bbb=1"/>
          <p:cNvSpPr/>
          <p:nvPr/>
        </p:nvSpPr>
        <p:spPr>
          <a:xfrm>
            <a:off x="896112" y="398440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（3）不得出现真实姓名和学校。</a:t>
            </a:r>
            <a:endParaRPr lang="en-US" altLang="zh-CN" sz="2400" dirty="0"/>
          </a:p>
          <a:p>
            <a:pPr algn="ct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题目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：____</a:t>
            </a:r>
            <a:endParaRPr lang="en-US" altLang="zh-CN" sz="2400" dirty="0"/>
          </a:p>
        </p:txBody>
      </p:sp>
      <p:sp>
        <p:nvSpPr>
          <p:cNvPr id="5" name="QO_3_AN.89_1#836e896fb?vcp=1&amp;pid=c4bb5bebd&amp;color=0,0,0&amp;vtp=1&amp;bbb=1"/>
          <p:cNvSpPr/>
          <p:nvPr/>
        </p:nvSpPr>
        <p:spPr>
          <a:xfrm>
            <a:off x="896112" y="508136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略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2_BD#af5f9c37c?vcp=1&amp;pid=ed41de100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84212" y="2521267"/>
            <a:ext cx="21031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2_BD#af5f9c37c?vcp=1&amp;pid=ed41de100&amp;color=0,0,0&amp;vtp=1&amp;bt=1&amp;bbb=1"/>
          <p:cNvSpPr/>
          <p:nvPr/>
        </p:nvSpPr>
        <p:spPr>
          <a:xfrm>
            <a:off x="896112" y="2356676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：90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分钟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满分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100分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要求：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1.卷面整洁，字迹工整。2.用钢笔或签字笔答卷。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水，是自然的馈赠。它孕育生命，灌溉植被；它包容万物，带来力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量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……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今天，让我们一起探寻水的奥秘!</a:t>
            </a:r>
            <a:endParaRPr lang="en-US" altLang="zh-CN" sz="100" dirty="0"/>
          </a:p>
        </p:txBody>
      </p:sp>
      <p:pic>
        <p:nvPicPr>
          <p:cNvPr id="4" name="P_2_BD#af5f9c37c?vcp=1&amp;pid=ed41de100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0014" y="2489264"/>
            <a:ext cx="2926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4cf6b078e?vcp=1&amp;pid=ed41de100&amp;color=0,0,0&amp;vtp=1&amp;bt=1&amp;bbb=1"/>
          <p:cNvSpPr/>
          <p:nvPr/>
        </p:nvSpPr>
        <p:spPr>
          <a:xfrm>
            <a:off x="896112" y="896112"/>
            <a:ext cx="10387584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第一部分 【爱水篇】（40分）</a:t>
            </a:r>
            <a:endParaRPr lang="en-US" altLang="zh-CN" sz="3000" dirty="0"/>
          </a:p>
        </p:txBody>
      </p:sp>
      <p:sp>
        <p:nvSpPr>
          <p:cNvPr id="3" name="QM_3_BD.1_1#e106046a8?vcp=1&amp;pid=4cf6b078e&amp;color=0,0,0&amp;vtp=1&amp;bbb=1&amp;hb=1"/>
          <p:cNvSpPr/>
          <p:nvPr/>
        </p:nvSpPr>
        <p:spPr>
          <a:xfrm>
            <a:off x="896112" y="1356868"/>
            <a:ext cx="10387584" cy="47227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在浩瀚的yǔ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zhòu（①）中，一颗蔚蓝色的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tòu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mínɡ（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②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）的星球悬挂其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中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，看起来特别美好，又生机勃勃。而这一切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，是因为地球上绝大部分的面积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都是水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，换句话说，地球是一颗充满水的星球。水，是大自然的珍宝。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有了水，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花朵qīnɡ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xi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ā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nɡ（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③）迷人，chuí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liǔ（④）青翠欲滴。雨水s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ǎ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luò（⑤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）,浇灌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农田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；江河湖海，鱼儿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hu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ā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ténɡ（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⑥）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……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水，是地球万物的生命之源!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目前，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仍然存在许多浪费水资源的行为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。因此，我想向大家倡议：第一，及时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ji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ǎ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ch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á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（⑦）用水管道，关闭水龙头；第二，按需取水用水，尽量循环利用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，严</a:t>
            </a:r>
            <a:endParaRPr lang="en-US" altLang="zh-CN" sz="100" b="0" i="0" kern="0" spc="-99900">
              <a:solidFill>
                <a:srgbClr val="000000"/>
              </a:solidFill>
              <a:latin typeface="Times New Roman" pitchFamily="34" charset="0"/>
              <a:ea typeface="KaiTi" pitchFamily="34" charset="-122"/>
              <a:cs typeface="Times New Roman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禁浪费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。只有我们共同努力，jù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jí（⑧）全社会的力量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，才能为后人留下一片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碧水蓝天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M_3_BD.1_1#e106046a8?vcp=1&amp;pid=4cf6b078e&amp;color=0,0,0&amp;vtp=1&amp;bbb=1&amp;hb=1&amp;zzd= 7">
            <a:extLst>
              <a:ext uri="{FF2B5EF4-FFF2-40B4-BE49-F238E27FC236}">
                <a16:creationId xmlns:a16="http://schemas.microsoft.com/office/drawing/2014/main" id="{8CAAFA3D-4BAB-5FCE-3D4D-BD7ADAAA533E}"/>
              </a:ext>
            </a:extLst>
          </p:cNvPr>
          <p:cNvSpPr/>
          <p:nvPr/>
        </p:nvSpPr>
        <p:spPr>
          <a:xfrm>
            <a:off x="1029494" y="563676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_1#57e264ca7?sp=1&amp;vcp=1&amp;pid=e106046a8&amp;color=0,0,0&amp;vtp=1&amp;bt=1&amp;bbb=1"/>
          <p:cNvSpPr/>
          <p:nvPr/>
        </p:nvSpPr>
        <p:spPr>
          <a:xfrm>
            <a:off x="896112" y="1182656"/>
            <a:ext cx="10507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1.请阅读上面演讲稿（节选）,根据拼音将词语写在相应的田字格中。（8分）</a:t>
            </a:r>
            <a:endParaRPr lang="en-US" altLang="zh-CN" sz="2400" dirty="0"/>
          </a:p>
        </p:txBody>
      </p:sp>
      <p:pic>
        <p:nvPicPr>
          <p:cNvPr id="3" name="QB_4_BD.2_3#57e264ca7?htil=1&amp;vcp=1&amp;pid=e106046a8&amp;color=0,0,0&amp;tib=255,255,255&amp;vip=1#1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09928" y="1794542"/>
            <a:ext cx="3575304" cy="2697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B_4_BD.2_4#57e264ca7?htil=1&amp;vcp=1&amp;pid=e106046a8&amp;color=0,0,0&amp;tib=255,255,255&amp;vip=13#16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76288" y="1794542"/>
            <a:ext cx="3639312" cy="804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4_AN.3_1#57e264ca7.blank?vcp=1&amp;pid=e106046a8&amp;color=0,0,0&amp;vpa=1&amp;vtp=1"/>
          <p:cNvSpPr/>
          <p:nvPr/>
        </p:nvSpPr>
        <p:spPr>
          <a:xfrm>
            <a:off x="2103120" y="1922558"/>
            <a:ext cx="557784" cy="5486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宇</a:t>
            </a:r>
            <a:endParaRPr lang="en-US" altLang="zh-CN" sz="2400" dirty="0"/>
          </a:p>
        </p:txBody>
      </p:sp>
      <p:sp>
        <p:nvSpPr>
          <p:cNvPr id="6" name="QB_4_AN.4_1#57e264ca7.blank?vcp=1&amp;pid=e106046a8&amp;color=0,0,0&amp;vpa=2&amp;vtp=1"/>
          <p:cNvSpPr/>
          <p:nvPr/>
        </p:nvSpPr>
        <p:spPr>
          <a:xfrm>
            <a:off x="2715768" y="1913414"/>
            <a:ext cx="557784" cy="5577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宙</a:t>
            </a:r>
            <a:endParaRPr lang="en-US" altLang="zh-CN" sz="2400" dirty="0"/>
          </a:p>
        </p:txBody>
      </p:sp>
      <p:sp>
        <p:nvSpPr>
          <p:cNvPr id="7" name="QB_4_AN.5_1#57e264ca7.blank?vcp=1&amp;pid=e106046a8&amp;color=0,0,0&amp;vpa=3&amp;vtp=1"/>
          <p:cNvSpPr/>
          <p:nvPr/>
        </p:nvSpPr>
        <p:spPr>
          <a:xfrm>
            <a:off x="4014216" y="1913414"/>
            <a:ext cx="557784" cy="5486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透</a:t>
            </a:r>
            <a:endParaRPr lang="en-US" altLang="zh-CN" sz="2400" dirty="0"/>
          </a:p>
        </p:txBody>
      </p:sp>
      <p:sp>
        <p:nvSpPr>
          <p:cNvPr id="8" name="QB_4_AN.6_1#57e264ca7.blank?vcp=1&amp;pid=e106046a8&amp;color=0,0,0&amp;vpa=4&amp;vtp=1"/>
          <p:cNvSpPr/>
          <p:nvPr/>
        </p:nvSpPr>
        <p:spPr>
          <a:xfrm>
            <a:off x="4617720" y="1904270"/>
            <a:ext cx="557784" cy="5577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明</a:t>
            </a:r>
            <a:endParaRPr lang="en-US" altLang="zh-CN" sz="2400" dirty="0"/>
          </a:p>
        </p:txBody>
      </p:sp>
      <p:sp>
        <p:nvSpPr>
          <p:cNvPr id="9" name="QB_4_AN.7_1#57e264ca7.blank?vcp=1&amp;pid=e106046a8&amp;color=0,0,0&amp;vpa=5&amp;vtp=1"/>
          <p:cNvSpPr/>
          <p:nvPr/>
        </p:nvSpPr>
        <p:spPr>
          <a:xfrm>
            <a:off x="2103120" y="2873534"/>
            <a:ext cx="557784" cy="5486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清</a:t>
            </a:r>
            <a:endParaRPr lang="en-US" altLang="zh-CN" sz="2400" dirty="0"/>
          </a:p>
        </p:txBody>
      </p:sp>
      <p:sp>
        <p:nvSpPr>
          <p:cNvPr id="10" name="QB_4_AN.8_1#57e264ca7.blank?vcp=1&amp;pid=e106046a8&amp;color=0,0,0&amp;vpa=6&amp;vtp=1"/>
          <p:cNvSpPr/>
          <p:nvPr/>
        </p:nvSpPr>
        <p:spPr>
          <a:xfrm>
            <a:off x="2706624" y="2873534"/>
            <a:ext cx="566928" cy="5577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香</a:t>
            </a:r>
            <a:endParaRPr lang="en-US" altLang="zh-CN" sz="2400" dirty="0"/>
          </a:p>
        </p:txBody>
      </p:sp>
      <p:sp>
        <p:nvSpPr>
          <p:cNvPr id="11" name="QB_4_AN.9_1#57e264ca7.blank?vcp=1&amp;pid=e106046a8&amp;color=0,0,0&amp;vpa=7&amp;vtp=1"/>
          <p:cNvSpPr/>
          <p:nvPr/>
        </p:nvSpPr>
        <p:spPr>
          <a:xfrm>
            <a:off x="4005072" y="2873534"/>
            <a:ext cx="566928" cy="5577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垂</a:t>
            </a:r>
            <a:endParaRPr lang="en-US" altLang="zh-CN" sz="2400" dirty="0"/>
          </a:p>
        </p:txBody>
      </p:sp>
      <p:sp>
        <p:nvSpPr>
          <p:cNvPr id="12" name="QB_4_AN.10_1#57e264ca7.blank?vcp=1&amp;pid=e106046a8&amp;color=0,0,0&amp;vpa=8&amp;vtp=1"/>
          <p:cNvSpPr/>
          <p:nvPr/>
        </p:nvSpPr>
        <p:spPr>
          <a:xfrm>
            <a:off x="4617720" y="2873534"/>
            <a:ext cx="557784" cy="5577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柳</a:t>
            </a:r>
            <a:endParaRPr lang="en-US" altLang="zh-CN" sz="2400" dirty="0"/>
          </a:p>
        </p:txBody>
      </p:sp>
      <p:sp>
        <p:nvSpPr>
          <p:cNvPr id="13" name="QB_4_AN.11_1#57e264ca7.blank?vcp=1&amp;pid=e106046a8&amp;color=0,0,0&amp;vpa=9&amp;vtp=1"/>
          <p:cNvSpPr/>
          <p:nvPr/>
        </p:nvSpPr>
        <p:spPr>
          <a:xfrm>
            <a:off x="2103120" y="3833654"/>
            <a:ext cx="557784" cy="5577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洒</a:t>
            </a:r>
            <a:endParaRPr lang="en-US" altLang="zh-CN" sz="2400" dirty="0"/>
          </a:p>
        </p:txBody>
      </p:sp>
      <p:sp>
        <p:nvSpPr>
          <p:cNvPr id="14" name="QB_4_AN.12_1#57e264ca7.blank?vcp=1&amp;pid=e106046a8&amp;color=0,0,0&amp;vpa=10&amp;vtp=1"/>
          <p:cNvSpPr/>
          <p:nvPr/>
        </p:nvSpPr>
        <p:spPr>
          <a:xfrm>
            <a:off x="2706624" y="3833654"/>
            <a:ext cx="566928" cy="5577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落</a:t>
            </a:r>
            <a:endParaRPr lang="en-US" altLang="zh-CN" sz="2400" dirty="0"/>
          </a:p>
        </p:txBody>
      </p:sp>
      <p:sp>
        <p:nvSpPr>
          <p:cNvPr id="15" name="QB_4_AN.13_1#57e264ca7.blank?vcp=1&amp;pid=e106046a8&amp;color=0,0,0&amp;vpa=11&amp;vtp=1"/>
          <p:cNvSpPr/>
          <p:nvPr/>
        </p:nvSpPr>
        <p:spPr>
          <a:xfrm>
            <a:off x="4005072" y="3833654"/>
            <a:ext cx="566928" cy="5577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欢</a:t>
            </a:r>
            <a:endParaRPr lang="en-US" altLang="zh-CN" sz="2400" dirty="0"/>
          </a:p>
        </p:txBody>
      </p:sp>
      <p:sp>
        <p:nvSpPr>
          <p:cNvPr id="16" name="QB_4_AN.14_1#57e264ca7.blank?vcp=1&amp;pid=e106046a8&amp;color=0,0,0&amp;vpa=12&amp;vtp=1"/>
          <p:cNvSpPr/>
          <p:nvPr/>
        </p:nvSpPr>
        <p:spPr>
          <a:xfrm>
            <a:off x="4608576" y="3833654"/>
            <a:ext cx="566928" cy="5577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腾</a:t>
            </a:r>
            <a:endParaRPr lang="en-US" altLang="zh-CN" sz="2400" dirty="0"/>
          </a:p>
        </p:txBody>
      </p:sp>
      <p:sp>
        <p:nvSpPr>
          <p:cNvPr id="17" name="QB_4_AN.15_1#57e264ca7.blank?vcp=1&amp;pid=e106046a8&amp;color=0,0,0&amp;vpa=13&amp;vtp=1"/>
          <p:cNvSpPr/>
          <p:nvPr/>
        </p:nvSpPr>
        <p:spPr>
          <a:xfrm>
            <a:off x="7287768" y="1922558"/>
            <a:ext cx="566928" cy="5486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检</a:t>
            </a:r>
            <a:endParaRPr lang="en-US" altLang="zh-CN" sz="2400" dirty="0"/>
          </a:p>
        </p:txBody>
      </p:sp>
      <p:sp>
        <p:nvSpPr>
          <p:cNvPr id="18" name="QB_4_AN.16_1#57e264ca7.blank?vcp=1&amp;pid=e106046a8&amp;color=0,0,0&amp;vpa=14&amp;vtp=1"/>
          <p:cNvSpPr/>
          <p:nvPr/>
        </p:nvSpPr>
        <p:spPr>
          <a:xfrm>
            <a:off x="7891272" y="1922558"/>
            <a:ext cx="566928" cy="5486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查</a:t>
            </a:r>
            <a:endParaRPr lang="en-US" altLang="zh-CN" sz="2400" dirty="0"/>
          </a:p>
        </p:txBody>
      </p:sp>
      <p:sp>
        <p:nvSpPr>
          <p:cNvPr id="19" name="QB_4_AN.17_1#57e264ca7.blank?vcp=1&amp;pid=e106046a8&amp;color=0,0,0&amp;vpa=15&amp;vtp=1"/>
          <p:cNvSpPr/>
          <p:nvPr/>
        </p:nvSpPr>
        <p:spPr>
          <a:xfrm>
            <a:off x="9198864" y="1913414"/>
            <a:ext cx="566928" cy="5577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聚</a:t>
            </a:r>
            <a:endParaRPr lang="en-US" altLang="zh-CN" sz="2400" dirty="0"/>
          </a:p>
        </p:txBody>
      </p:sp>
      <p:sp>
        <p:nvSpPr>
          <p:cNvPr id="20" name="QB_4_AN.18_1#57e264ca7.blank?vcp=1&amp;pid=e106046a8&amp;color=0,0,0&amp;vpa=16&amp;vtp=1"/>
          <p:cNvSpPr/>
          <p:nvPr/>
        </p:nvSpPr>
        <p:spPr>
          <a:xfrm>
            <a:off x="9811512" y="1922558"/>
            <a:ext cx="566928" cy="5486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集</a:t>
            </a:r>
            <a:endParaRPr lang="en-US" altLang="zh-CN" sz="2400" dirty="0"/>
          </a:p>
        </p:txBody>
      </p:sp>
      <p:sp>
        <p:nvSpPr>
          <p:cNvPr id="21" name="QC_4_BD.19_1#ff31c4c6d?vcp=1&amp;vopoq=1&amp;pid=e106046a8&amp;color=0,0,0&amp;vtp=1&amp;bbb=1"/>
          <p:cNvSpPr/>
          <p:nvPr/>
        </p:nvSpPr>
        <p:spPr>
          <a:xfrm>
            <a:off x="896112" y="462664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2.与上文中“严禁”的“禁”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读音相同的一项是(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22" name="QC_4_AN.20_1#ff31c4c6d.bracket?vcp=1&amp;vopoq=1&amp;pid=e106046a8&amp;color=0,0,0&amp;vpa=17&amp;vtp=1"/>
          <p:cNvSpPr/>
          <p:nvPr/>
        </p:nvSpPr>
        <p:spPr>
          <a:xfrm>
            <a:off x="7618381" y="4615212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23" name="QC_4_BD.19_2#ff31c4c6d.choices?vcp=1&amp;vopoq=1&amp;pid=e106046a8&amp;color=0,0,0&amp;vtp=1&amp;bbb=1"/>
          <p:cNvSpPr/>
          <p:nvPr/>
        </p:nvSpPr>
        <p:spPr>
          <a:xfrm>
            <a:off x="896112" y="516645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2641346" algn="l"/>
                <a:tab pos="5117592" algn="l"/>
                <a:tab pos="759383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.情不自禁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B.忍俊不禁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C.明令禁止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.弱不禁风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0" grpId="0" build="p" animBg="1"/>
      <p:bldP spid="21" grpId="0" build="p" animBg="1"/>
      <p:bldP spid="22" grpId="0" build="p" animBg="1"/>
      <p:bldP spid="2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1_1#d1d050866?sp=1&amp;vcp=1&amp;pid=e106046a8&amp;color=0,0,0&amp;vtp=1&amp;bt=1&amp;bbb=1&amp;hb=1"/>
          <p:cNvSpPr/>
          <p:nvPr/>
        </p:nvSpPr>
        <p:spPr>
          <a:xfrm>
            <a:off x="896112" y="1314006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3.汉字很有趣。“水”是象形字，中间像水脉，两旁似流水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。下列字库中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填序号）是“水”字的甲骨文。“氵”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作为偏旁组成了很多形声字，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其中 “②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指水中的陆地，如亚～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;“③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本义指雨水下流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，后引申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为利益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，如利～。除了前面文段中的汉字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，像这样和水有关的形声字还有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、⑤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5分）</a:t>
            </a:r>
            <a:endParaRPr lang="en-US" altLang="zh-CN" sz="2400" dirty="0"/>
          </a:p>
        </p:txBody>
      </p:sp>
      <p:graphicFrame>
        <p:nvGraphicFramePr>
          <p:cNvPr id="7" name="QB_4_BD.21_2#d1d050866?colgroup=5,5,5,5,5,5&amp;vcp=1&amp;pid=e106046a8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0476198"/>
              </p:ext>
            </p:extLst>
          </p:nvPr>
        </p:nvGraphicFramePr>
        <p:xfrm>
          <a:off x="896112" y="4126293"/>
          <a:ext cx="10360152" cy="1417701"/>
        </p:xfrm>
        <a:graphic>
          <a:graphicData uri="http://schemas.openxmlformats.org/drawingml/2006/table">
            <a:tbl>
              <a:tblPr/>
              <a:tblGrid>
                <a:gridCol w="17647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190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190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190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190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190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923036"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6200"/>
                        </a:lnSpc>
                      </a:pPr>
                      <a:r>
                        <a:rPr lang="en-US" altLang="zh-CN" sz="3550" b="0" i="0" kern="0" spc="-99900">
                          <a:solidFill>
                            <a:srgbClr val="FFFFFF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6200"/>
                        </a:lnSpc>
                      </a:pPr>
                      <a:r>
                        <a:rPr lang="en-US" altLang="zh-CN" sz="3550" b="0" i="0" kern="0" spc="-99900">
                          <a:solidFill>
                            <a:srgbClr val="FFFFFF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6200"/>
                        </a:lnSpc>
                      </a:pPr>
                      <a:r>
                        <a:rPr lang="en-US" altLang="zh-CN" sz="3500" b="0" i="0" kern="0" spc="-99900">
                          <a:solidFill>
                            <a:srgbClr val="FFFFFF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6200"/>
                        </a:lnSpc>
                      </a:pPr>
                      <a:r>
                        <a:rPr lang="en-US" altLang="zh-CN" sz="3500" b="0" i="0" kern="0" spc="-99900">
                          <a:solidFill>
                            <a:srgbClr val="FFFFFF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6200"/>
                        </a:lnSpc>
                      </a:pPr>
                      <a:r>
                        <a:rPr lang="en-US" altLang="zh-CN" sz="3500" b="0" i="0" kern="0" spc="-99900">
                          <a:solidFill>
                            <a:srgbClr val="FFFFFF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6100"/>
                        </a:lnSpc>
                      </a:pPr>
                      <a:r>
                        <a:rPr lang="en-US" altLang="zh-CN" sz="3450" b="0" i="0" kern="0" spc="-99900">
                          <a:solidFill>
                            <a:srgbClr val="FFFFFF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_____________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466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A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B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C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4" name="QB_4_BD.21_3#d1d050866.table_image?tii=1&amp;vcp=1&amp;pid=e106046a8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2476" y="4492244"/>
            <a:ext cx="512064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B_4_BD.21_4#d1d050866.table_image?tii=2&amp;vcp=1&amp;pid=e106046a8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82696" y="4244911"/>
            <a:ext cx="475488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B_4_BD.21_5#d1d050866.table_image?tii=3&amp;vcp=1&amp;pid=e106046a8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92624" y="4249483"/>
            <a:ext cx="493776" cy="676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3" name="QB_4_BD.21_6#d1d050866.table_image?tii=4&amp;vcp=1&amp;pid=e106046a8&amp;color=0,0,0&amp;tib=255,255,25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71716" y="4249483"/>
            <a:ext cx="173736" cy="676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B_4_BD.21_7#d1d050866.table_image?tii=5&amp;vcp=1&amp;pid=e106046a8&amp;color=0,0,0&amp;tib=255,255,255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49639" y="4249483"/>
            <a:ext cx="256032" cy="676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B_4_BD.21_8#d1d050866.table_image?tii=6&amp;vcp=1&amp;pid=e106046a8&amp;color=0,0,0&amp;tib=255,255,255&amp;vtp=1" descr="preencoded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81261" y="4501388"/>
            <a:ext cx="630936" cy="667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0" name="QB_4_AN.22_1#d1d050866.blank?vcp=1&amp;pid=e106046a8&amp;color=0,0,0&amp;vpa=18&amp;vtp=1&amp;bbb=1"/>
          <p:cNvSpPr/>
          <p:nvPr/>
        </p:nvSpPr>
        <p:spPr>
          <a:xfrm>
            <a:off x="1217580" y="1844866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11" name="QB_4_AN.23_1#d1d050866.blank?vcp=1&amp;pid=e106046a8&amp;color=0,0,0&amp;vpa=19&amp;vtp=1"/>
          <p:cNvSpPr/>
          <p:nvPr/>
        </p:nvSpPr>
        <p:spPr>
          <a:xfrm>
            <a:off x="2284381" y="240366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洲</a:t>
            </a:r>
            <a:endParaRPr lang="en-US" altLang="zh-CN" sz="2400" dirty="0"/>
          </a:p>
        </p:txBody>
      </p:sp>
      <p:sp>
        <p:nvSpPr>
          <p:cNvPr id="12" name="QB_4_AN.24_1#d1d050866.blank?vcp=1&amp;pid=e106046a8&amp;color=0,0,0&amp;vpa=20&amp;vtp=1"/>
          <p:cNvSpPr/>
          <p:nvPr/>
        </p:nvSpPr>
        <p:spPr>
          <a:xfrm>
            <a:off x="7008781" y="240366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润</a:t>
            </a:r>
            <a:endParaRPr lang="en-US" altLang="zh-CN" sz="2400" dirty="0"/>
          </a:p>
        </p:txBody>
      </p:sp>
      <p:sp>
        <p:nvSpPr>
          <p:cNvPr id="13" name="QB_4_AN.25_1#d1d050866.blank?vcp=1&amp;pid=e106046a8&amp;color=0,0,0&amp;vpa=21&amp;vtp=1&amp;bbb=1"/>
          <p:cNvSpPr/>
          <p:nvPr/>
        </p:nvSpPr>
        <p:spPr>
          <a:xfrm>
            <a:off x="1293780" y="3499676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示例】清</a:t>
            </a:r>
            <a:endParaRPr lang="en-US" altLang="zh-CN" sz="2400" dirty="0"/>
          </a:p>
        </p:txBody>
      </p:sp>
      <p:sp>
        <p:nvSpPr>
          <p:cNvPr id="14" name="QB_4_AN.26_1#d1d050866.blank?vcp=1&amp;pid=e106046a8&amp;color=0,0,0&amp;vpa=22&amp;vtp=1"/>
          <p:cNvSpPr/>
          <p:nvPr/>
        </p:nvSpPr>
        <p:spPr>
          <a:xfrm>
            <a:off x="3808380" y="349967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洋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7_1#c919f04f5?vcp=1&amp;vopoq=1&amp;pid=e106046a8&amp;color=0,0,0&amp;vtp=1&amp;bt=1&amp;bbb=1"/>
          <p:cNvSpPr/>
          <p:nvPr/>
        </p:nvSpPr>
        <p:spPr>
          <a:xfrm>
            <a:off x="896112" y="123926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下列加点字读音完全正确的一组是(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3" name="QC_4_AN.28_1#c919f04f5.bracket?vcp=1&amp;vopoq=1&amp;pid=e106046a8&amp;color=0,0,0&amp;vpa=23&amp;vtp=1"/>
          <p:cNvSpPr/>
          <p:nvPr/>
        </p:nvSpPr>
        <p:spPr>
          <a:xfrm>
            <a:off x="6094380" y="1227837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4_BD.27_2#c919f04f5.choices?vcp=1&amp;vopoq=1&amp;pid=e106046a8&amp;color=0,0,0&amp;vtp=1&amp;bbb=1"/>
          <p:cNvSpPr/>
          <p:nvPr/>
        </p:nvSpPr>
        <p:spPr>
          <a:xfrm>
            <a:off x="896112" y="1778635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2641346" algn="l"/>
                <a:tab pos="5117592" algn="l"/>
                <a:tab pos="759383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.投掷（zhì）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纤（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qi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ā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）细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税务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shuì）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碌碌（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lù）无为</a:t>
            </a:r>
            <a:endParaRPr lang="en-US" altLang="zh-CN" sz="2400" dirty="0"/>
          </a:p>
          <a:p>
            <a:pPr latinLnBrk="1">
              <a:lnSpc>
                <a:spcPts val="4400"/>
              </a:lnSpc>
              <a:tabLst>
                <a:tab pos="2641346" algn="l"/>
                <a:tab pos="5117592" algn="l"/>
                <a:tab pos="7593838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B.模样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mú）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档案（d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ǎ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nɡ）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嘀（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dí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）咕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窃窃（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qiè）私语</a:t>
            </a:r>
            <a:endParaRPr lang="en-US" altLang="zh-CN" sz="2400" dirty="0"/>
          </a:p>
          <a:p>
            <a:pPr latinLnBrk="1">
              <a:lnSpc>
                <a:spcPts val="4400"/>
              </a:lnSpc>
              <a:tabLst>
                <a:tab pos="2641346" algn="l"/>
                <a:tab pos="5117592" algn="l"/>
                <a:tab pos="7593838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C.诱人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yòu）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唠（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l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）叨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脆薄（b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á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o）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气喘吁吁（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xū）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2641346" algn="l"/>
                <a:tab pos="5117592" algn="l"/>
                <a:tab pos="7593838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D.闲散（s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n）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瞭望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li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o）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匀称（chèn）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一溜（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liū）烟</a:t>
            </a:r>
            <a:endParaRPr lang="en-US" altLang="zh-CN" sz="2400" dirty="0"/>
          </a:p>
        </p:txBody>
      </p:sp>
      <p:sp>
        <p:nvSpPr>
          <p:cNvPr id="5" name="QC_4_BD.29_1#3c7af0a29?vcp=1&amp;vopoq=1&amp;pid=e106046a8&amp;color=0,0,0&amp;vtp=1&amp;bbb=1"/>
          <p:cNvSpPr/>
          <p:nvPr/>
        </p:nvSpPr>
        <p:spPr>
          <a:xfrm>
            <a:off x="896112" y="396906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下列书写全对的一组是(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6" name="QC_4_AN.30_1#3c7af0a29.bracket?vcp=1&amp;vopoq=1&amp;pid=e106046a8&amp;color=0,0,0&amp;vpa=24&amp;vtp=1"/>
          <p:cNvSpPr/>
          <p:nvPr/>
        </p:nvSpPr>
        <p:spPr>
          <a:xfrm>
            <a:off x="4570380" y="3957637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7" name="QC_4_BD.29_2#3c7af0a29.choices?vcp=1&amp;vopoq=1&amp;pid=e106046a8&amp;color=0,0,0&amp;vtp=1&amp;bbb=1"/>
          <p:cNvSpPr/>
          <p:nvPr/>
        </p:nvSpPr>
        <p:spPr>
          <a:xfrm>
            <a:off x="896112" y="451040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1334961" algn="l"/>
                <a:tab pos="2657221" algn="l"/>
                <a:tab pos="3979482" algn="l"/>
                <a:tab pos="5301742" algn="l"/>
                <a:tab pos="6624003" algn="l"/>
                <a:tab pos="7946263" algn="l"/>
                <a:tab pos="9268523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.官吏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骄傲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仿拂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飞越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B.拨动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辨认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威武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姿势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1334961" algn="l"/>
                <a:tab pos="2657221" algn="l"/>
                <a:tab pos="3979482" algn="l"/>
                <a:tab pos="5301742" algn="l"/>
                <a:tab pos="6624003" algn="l"/>
                <a:tab pos="7946263" algn="l"/>
                <a:tab pos="9268523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C.秘蜜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衬衫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形壮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夸奖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D.奇迹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搏斗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历害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苏醒</a:t>
            </a:r>
            <a:endParaRPr lang="en-US" altLang="zh-CN" sz="2400" dirty="0"/>
          </a:p>
        </p:txBody>
      </p:sp>
      <p:sp>
        <p:nvSpPr>
          <p:cNvPr id="8" name="QC_4_BD.27_2#c919f04f5.choices?vcp=1&amp;vopoq=1&amp;pid=e106046a8&amp;color=0,0,0&amp;vtp=1&amp;bbb=1&amp;zzd= 1">
            <a:extLst>
              <a:ext uri="{FF2B5EF4-FFF2-40B4-BE49-F238E27FC236}">
                <a16:creationId xmlns:a16="http://schemas.microsoft.com/office/drawing/2014/main" id="{5B4A1EF4-D61B-EB9F-0FF9-DB6D7F05B734}"/>
              </a:ext>
            </a:extLst>
          </p:cNvPr>
          <p:cNvSpPr/>
          <p:nvPr/>
        </p:nvSpPr>
        <p:spPr>
          <a:xfrm>
            <a:off x="1639094" y="23501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4_BD.27_2#c919f04f5.choices?vcp=1&amp;vopoq=1&amp;pid=e106046a8&amp;color=0,0,0&amp;vtp=1&amp;bbb=1&amp;zzd= 1">
            <a:extLst>
              <a:ext uri="{FF2B5EF4-FFF2-40B4-BE49-F238E27FC236}">
                <a16:creationId xmlns:a16="http://schemas.microsoft.com/office/drawing/2014/main" id="{AFC3086E-B8E6-BB28-4EA2-BE65ED1876E8}"/>
              </a:ext>
            </a:extLst>
          </p:cNvPr>
          <p:cNvSpPr/>
          <p:nvPr/>
        </p:nvSpPr>
        <p:spPr>
          <a:xfrm>
            <a:off x="3671094" y="23501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4_BD.27_2#c919f04f5.choices?vcp=1&amp;vopoq=1&amp;pid=e106046a8&amp;color=0,0,0&amp;vtp=1&amp;bbb=1&amp;zzd= 1">
            <a:extLst>
              <a:ext uri="{FF2B5EF4-FFF2-40B4-BE49-F238E27FC236}">
                <a16:creationId xmlns:a16="http://schemas.microsoft.com/office/drawing/2014/main" id="{9C495302-01CB-E47E-A94C-06A679BF2F48}"/>
              </a:ext>
            </a:extLst>
          </p:cNvPr>
          <p:cNvSpPr/>
          <p:nvPr/>
        </p:nvSpPr>
        <p:spPr>
          <a:xfrm>
            <a:off x="6146959" y="23501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C_4_BD.27_2#c919f04f5.choices?vcp=1&amp;vopoq=1&amp;pid=e106046a8&amp;color=0,0,0&amp;vtp=1&amp;bbb=1&amp;zzd= 1">
            <a:extLst>
              <a:ext uri="{FF2B5EF4-FFF2-40B4-BE49-F238E27FC236}">
                <a16:creationId xmlns:a16="http://schemas.microsoft.com/office/drawing/2014/main" id="{B1FD2A5D-01A7-003E-4CBD-B1BA3D66174F}"/>
              </a:ext>
            </a:extLst>
          </p:cNvPr>
          <p:cNvSpPr/>
          <p:nvPr/>
        </p:nvSpPr>
        <p:spPr>
          <a:xfrm>
            <a:off x="8928259" y="23501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4_BD.27_2#c919f04f5.choices?vcp=1&amp;vopoq=1&amp;pid=e106046a8&amp;color=0,0,0&amp;vtp=1&amp;bbb=1&amp;zzd= 3">
            <a:extLst>
              <a:ext uri="{FF2B5EF4-FFF2-40B4-BE49-F238E27FC236}">
                <a16:creationId xmlns:a16="http://schemas.microsoft.com/office/drawing/2014/main" id="{4CBD627C-6E94-AA1D-7EE9-1764FA4165DF}"/>
              </a:ext>
            </a:extLst>
          </p:cNvPr>
          <p:cNvSpPr/>
          <p:nvPr/>
        </p:nvSpPr>
        <p:spPr>
          <a:xfrm>
            <a:off x="1334294" y="29089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C_4_BD.27_2#c919f04f5.choices?vcp=1&amp;vopoq=1&amp;pid=e106046a8&amp;color=0,0,0&amp;vtp=1&amp;bbb=1&amp;zzd= 3">
            <a:extLst>
              <a:ext uri="{FF2B5EF4-FFF2-40B4-BE49-F238E27FC236}">
                <a16:creationId xmlns:a16="http://schemas.microsoft.com/office/drawing/2014/main" id="{BFF3458F-B030-5DB6-2C8D-F0A494BD24C8}"/>
              </a:ext>
            </a:extLst>
          </p:cNvPr>
          <p:cNvSpPr/>
          <p:nvPr/>
        </p:nvSpPr>
        <p:spPr>
          <a:xfrm>
            <a:off x="3671094" y="29089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C_4_BD.27_2#c919f04f5.choices?vcp=1&amp;vopoq=1&amp;pid=e106046a8&amp;color=0,0,0&amp;vtp=1&amp;bbb=1&amp;zzd= 3">
            <a:extLst>
              <a:ext uri="{FF2B5EF4-FFF2-40B4-BE49-F238E27FC236}">
                <a16:creationId xmlns:a16="http://schemas.microsoft.com/office/drawing/2014/main" id="{CCBB065D-CFBC-4366-D4F2-FC39C925BDE4}"/>
              </a:ext>
            </a:extLst>
          </p:cNvPr>
          <p:cNvSpPr/>
          <p:nvPr/>
        </p:nvSpPr>
        <p:spPr>
          <a:xfrm>
            <a:off x="6146959" y="29089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C_4_BD.27_2#c919f04f5.choices?vcp=1&amp;vopoq=1&amp;pid=e106046a8&amp;color=0,0,0&amp;vtp=1&amp;bbb=1&amp;zzd= 3">
            <a:extLst>
              <a:ext uri="{FF2B5EF4-FFF2-40B4-BE49-F238E27FC236}">
                <a16:creationId xmlns:a16="http://schemas.microsoft.com/office/drawing/2014/main" id="{90335F92-07CC-3484-869F-A0280A9B818B}"/>
              </a:ext>
            </a:extLst>
          </p:cNvPr>
          <p:cNvSpPr/>
          <p:nvPr/>
        </p:nvSpPr>
        <p:spPr>
          <a:xfrm>
            <a:off x="8928259" y="29089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C_4_BD.27_2#c919f04f5.choices?vcp=1&amp;vopoq=1&amp;pid=e106046a8&amp;color=0,0,0&amp;vtp=1&amp;bbb=1&amp;zzd= 5">
            <a:extLst>
              <a:ext uri="{FF2B5EF4-FFF2-40B4-BE49-F238E27FC236}">
                <a16:creationId xmlns:a16="http://schemas.microsoft.com/office/drawing/2014/main" id="{EE7EC661-6106-8789-76B8-95310A10383A}"/>
              </a:ext>
            </a:extLst>
          </p:cNvPr>
          <p:cNvSpPr/>
          <p:nvPr/>
        </p:nvSpPr>
        <p:spPr>
          <a:xfrm>
            <a:off x="1334294" y="34677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C_4_BD.27_2#c919f04f5.choices?vcp=1&amp;vopoq=1&amp;pid=e106046a8&amp;color=0,0,0&amp;vtp=1&amp;bbb=1&amp;zzd= 5">
            <a:extLst>
              <a:ext uri="{FF2B5EF4-FFF2-40B4-BE49-F238E27FC236}">
                <a16:creationId xmlns:a16="http://schemas.microsoft.com/office/drawing/2014/main" id="{21C3F4A6-13F6-ED49-0F6F-0B660EFCA326}"/>
              </a:ext>
            </a:extLst>
          </p:cNvPr>
          <p:cNvSpPr/>
          <p:nvPr/>
        </p:nvSpPr>
        <p:spPr>
          <a:xfrm>
            <a:off x="3671094" y="34677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QC_4_BD.27_2#c919f04f5.choices?vcp=1&amp;vopoq=1&amp;pid=e106046a8&amp;color=0,0,0&amp;vtp=1&amp;bbb=1&amp;zzd= 5">
            <a:extLst>
              <a:ext uri="{FF2B5EF4-FFF2-40B4-BE49-F238E27FC236}">
                <a16:creationId xmlns:a16="http://schemas.microsoft.com/office/drawing/2014/main" id="{9F6AB6CA-70AA-FBF4-F7A0-0B64222C4A11}"/>
              </a:ext>
            </a:extLst>
          </p:cNvPr>
          <p:cNvSpPr/>
          <p:nvPr/>
        </p:nvSpPr>
        <p:spPr>
          <a:xfrm>
            <a:off x="6451759" y="34677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QC_4_BD.27_2#c919f04f5.choices?vcp=1&amp;vopoq=1&amp;pid=e106046a8&amp;color=0,0,0&amp;vtp=1&amp;bbb=1&amp;zzd= 5">
            <a:extLst>
              <a:ext uri="{FF2B5EF4-FFF2-40B4-BE49-F238E27FC236}">
                <a16:creationId xmlns:a16="http://schemas.microsoft.com/office/drawing/2014/main" id="{01CF817E-1354-157B-C1B9-2C9859AC5DD3}"/>
              </a:ext>
            </a:extLst>
          </p:cNvPr>
          <p:cNvSpPr/>
          <p:nvPr/>
        </p:nvSpPr>
        <p:spPr>
          <a:xfrm>
            <a:off x="9537859" y="34677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QC_4_BD.27_2#c919f04f5.choices?vcp=1&amp;vopoq=1&amp;pid=e106046a8&amp;color=0,0,0&amp;vtp=1&amp;bbb=1&amp;zzd= 7">
            <a:extLst>
              <a:ext uri="{FF2B5EF4-FFF2-40B4-BE49-F238E27FC236}">
                <a16:creationId xmlns:a16="http://schemas.microsoft.com/office/drawing/2014/main" id="{92CD238A-E41E-644F-A875-F5EF49064DCC}"/>
              </a:ext>
            </a:extLst>
          </p:cNvPr>
          <p:cNvSpPr/>
          <p:nvPr/>
        </p:nvSpPr>
        <p:spPr>
          <a:xfrm>
            <a:off x="1639094" y="395503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QC_4_BD.27_2#c919f04f5.choices?vcp=1&amp;vopoq=1&amp;pid=e106046a8&amp;color=0,0,0&amp;vtp=1&amp;bbb=1&amp;zzd= 7">
            <a:extLst>
              <a:ext uri="{FF2B5EF4-FFF2-40B4-BE49-F238E27FC236}">
                <a16:creationId xmlns:a16="http://schemas.microsoft.com/office/drawing/2014/main" id="{BAD9548A-0FBC-203A-9B04-D57D0ED32235}"/>
              </a:ext>
            </a:extLst>
          </p:cNvPr>
          <p:cNvSpPr/>
          <p:nvPr/>
        </p:nvSpPr>
        <p:spPr>
          <a:xfrm>
            <a:off x="3671094" y="395503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QC_4_BD.27_2#c919f04f5.choices?vcp=1&amp;vopoq=1&amp;pid=e106046a8&amp;color=0,0,0&amp;vtp=1&amp;bbb=1&amp;zzd= 7">
            <a:extLst>
              <a:ext uri="{FF2B5EF4-FFF2-40B4-BE49-F238E27FC236}">
                <a16:creationId xmlns:a16="http://schemas.microsoft.com/office/drawing/2014/main" id="{E97048A5-743F-3E96-80DC-A6CDABDBC45E}"/>
              </a:ext>
            </a:extLst>
          </p:cNvPr>
          <p:cNvSpPr/>
          <p:nvPr/>
        </p:nvSpPr>
        <p:spPr>
          <a:xfrm>
            <a:off x="6451759" y="395503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QC_4_BD.27_2#c919f04f5.choices?vcp=1&amp;vopoq=1&amp;pid=e106046a8&amp;color=0,0,0&amp;vtp=1&amp;bbb=1&amp;zzd= 7">
            <a:extLst>
              <a:ext uri="{FF2B5EF4-FFF2-40B4-BE49-F238E27FC236}">
                <a16:creationId xmlns:a16="http://schemas.microsoft.com/office/drawing/2014/main" id="{1CB081C1-DF91-3395-34CB-7F528C8E226F}"/>
              </a:ext>
            </a:extLst>
          </p:cNvPr>
          <p:cNvSpPr/>
          <p:nvPr/>
        </p:nvSpPr>
        <p:spPr>
          <a:xfrm>
            <a:off x="8928259" y="395503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0" grpId="0" build="p" animBg="1"/>
      <p:bldP spid="21" grpId="0" build="p" animBg="1"/>
      <p:bldP spid="22" grpId="0" build="p" animBg="1"/>
      <p:bldP spid="2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1_1#842ab6aef?vcp=1&amp;vopoq=1&amp;pid=e106046a8&amp;color=0,0,0&amp;vtp=1&amp;bt=1&amp;bbb=1"/>
          <p:cNvSpPr/>
          <p:nvPr/>
        </p:nvSpPr>
        <p:spPr>
          <a:xfrm>
            <a:off x="896112" y="124561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下列说法有误的一项是(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3" name="QC_4_AN.32_1#842ab6aef.bracket?vcp=1&amp;vopoq=1&amp;pid=e106046a8&amp;color=0,0,0&amp;vpa=25&amp;vtp=1"/>
          <p:cNvSpPr/>
          <p:nvPr/>
        </p:nvSpPr>
        <p:spPr>
          <a:xfrm>
            <a:off x="4570380" y="1234187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4_BD.31_2#842ab6aef.choices?vcp=1&amp;vopoq=1&amp;pid=e106046a8&amp;color=0,0,0&amp;vtp=1&amp;bbb=1&amp;hb=1"/>
          <p:cNvSpPr/>
          <p:nvPr/>
        </p:nvSpPr>
        <p:spPr>
          <a:xfrm>
            <a:off x="896112" y="1784985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A.《漏》和《枣核》都是民间故事。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.《鹿角和鹿腿》和《农夫和蛇》两个故事都出自《伊索寓言》。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spc="-1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spc="-1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.《守株待兔》和《南辕北辙》中的主人公虽然努力，但是方向不对，劳而无功。</a:t>
            </a:r>
            <a:endParaRPr lang="en-US" altLang="zh-CN" sz="2400" spc="-1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.“是哪个‘水葫芦’一下钻入水中，出水时只见一阵水花两排银牙”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中，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水葫芦”和“两排银牙”都指小孩子。</a:t>
            </a:r>
            <a:endParaRPr lang="en-US" altLang="zh-CN" sz="2400" dirty="0"/>
          </a:p>
        </p:txBody>
      </p:sp>
      <p:sp>
        <p:nvSpPr>
          <p:cNvPr id="5" name="QC_4_AS.33_1#842ab6aef?vcp=1&amp;vopoq=1&amp;pid=e106046a8&amp;color=0,0,0&amp;vtp=1&amp;bbb=1&amp;hb=1"/>
          <p:cNvSpPr/>
          <p:nvPr/>
        </p:nvSpPr>
        <p:spPr>
          <a:xfrm>
            <a:off x="896112" y="452818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本题考查对课文的理解。《守株待兔》中的主人公并不努力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，每天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只想着不劳而获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。故C项错误。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4_1#870b7c2e3?sp=1&amp;vcp=1&amp;pid=e106046a8&amp;color=0,0,0&amp;vtp=1&amp;bt=1&amp;bbb=1"/>
          <p:cNvSpPr/>
          <p:nvPr/>
        </p:nvSpPr>
        <p:spPr>
          <a:xfrm>
            <a:off x="896112" y="2063305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7.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下列句子中，(   )项和(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项中“味道”的意思一样。（2分）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.这药的味道很奇怪。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.这间小屋有股特殊的味道。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.鱼的味道鲜美，营养也非常丰富。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.这部电视剧情节曲折，越看越有味道。</a:t>
            </a:r>
            <a:endParaRPr lang="en-US" altLang="zh-CN" sz="2400" dirty="0"/>
          </a:p>
        </p:txBody>
      </p:sp>
      <p:sp>
        <p:nvSpPr>
          <p:cNvPr id="3" name="QB_4_AN.35_1#870b7c2e3.bracket?vcp=1&amp;pid=e106046a8&amp;color=0,0,0&amp;vpa=26&amp;vtp=1"/>
          <p:cNvSpPr/>
          <p:nvPr/>
        </p:nvSpPr>
        <p:spPr>
          <a:xfrm>
            <a:off x="3198780" y="2073465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B_4_AN.36_1#870b7c2e3.bracket?vcp=1&amp;pid=e106046a8&amp;color=0,0,0&amp;vpa=27&amp;vtp=1"/>
          <p:cNvSpPr/>
          <p:nvPr/>
        </p:nvSpPr>
        <p:spPr>
          <a:xfrm>
            <a:off x="4570380" y="2073465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1509</Words>
  <Application>Microsoft Office PowerPoint</Application>
  <PresentationFormat>宽屏</PresentationFormat>
  <Paragraphs>296</Paragraphs>
  <Slides>30</Slides>
  <Notes>28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37" baseType="lpstr">
      <vt:lpstr>Heiti SC Medium</vt:lpstr>
      <vt:lpstr>Microsoft YaHei Bold</vt:lpstr>
      <vt:lpstr>SimSun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只只战斗机</cp:lastModifiedBy>
  <cp:revision>2</cp:revision>
  <dcterms:created xsi:type="dcterms:W3CDTF">2025-01-21T14:24:01Z</dcterms:created>
  <dcterms:modified xsi:type="dcterms:W3CDTF">2025-01-22T00:39:51Z</dcterms:modified>
  <cp:category/>
  <cp:contentStatus/>
</cp:coreProperties>
</file>