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45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0_1#c875dd398?sp=1&amp;vcp=1&amp;pid=975308654&amp;color=0,0,0&amp;mp=1&amp;vtp=1&amp;bt=1&amp;bbb=1&amp;hb=1"/>
          <p:cNvSpPr/>
          <p:nvPr/>
        </p:nvSpPr>
        <p:spPr>
          <a:xfrm>
            <a:off x="896112" y="1795335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6.看着宣传图中的云彩，然然联想到了课文《火烧云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》，请你帮他补全下面的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内容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一会儿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天空出现一匹马，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。马是跪着的，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它才站起来似的。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接着又来了一头大狮子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，跟庙门前的石头狮子一模一样，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也那么大，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可是一转眼就变了，再也找不着了。</a:t>
            </a:r>
            <a:endParaRPr lang="en-US" altLang="zh-CN" sz="2400" dirty="0"/>
          </a:p>
        </p:txBody>
      </p:sp>
      <p:sp>
        <p:nvSpPr>
          <p:cNvPr id="3" name="QB_4_AN.21_1#c875dd398.blank?vcp=1&amp;pid=975308654&amp;color=0,0,0&amp;mp=1&amp;vpa=10&amp;vtp=1&amp;bbb=1"/>
          <p:cNvSpPr/>
          <p:nvPr/>
        </p:nvSpPr>
        <p:spPr>
          <a:xfrm>
            <a:off x="5179980" y="288499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马头向南</a:t>
            </a:r>
            <a:endParaRPr lang="en-US" altLang="zh-CN" sz="2400" dirty="0"/>
          </a:p>
        </p:txBody>
      </p:sp>
      <p:sp>
        <p:nvSpPr>
          <p:cNvPr id="4" name="QB_4_AN.22_1#c875dd398.blank?vcp=1&amp;pid=975308654&amp;color=0,0,0&amp;mp=1&amp;vpa=11&amp;vtp=1&amp;bbb=1"/>
          <p:cNvSpPr/>
          <p:nvPr/>
        </p:nvSpPr>
        <p:spPr>
          <a:xfrm>
            <a:off x="1522381" y="344379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马尾向西</a:t>
            </a:r>
            <a:endParaRPr lang="en-US" altLang="zh-CN" sz="2400" dirty="0"/>
          </a:p>
        </p:txBody>
      </p:sp>
      <p:sp>
        <p:nvSpPr>
          <p:cNvPr id="5" name="QB_4_AN.23_1#c875dd398.blank?vcp=1&amp;pid=975308654&amp;color=0,0,0&amp;mp=1&amp;vpa=12&amp;vtp=1&amp;bbb=1"/>
          <p:cNvSpPr/>
          <p:nvPr/>
        </p:nvSpPr>
        <p:spPr>
          <a:xfrm>
            <a:off x="5179980" y="3443795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像等人骑上它的背</a:t>
            </a:r>
            <a:endParaRPr lang="en-US" altLang="zh-CN" sz="2400" dirty="0"/>
          </a:p>
        </p:txBody>
      </p:sp>
      <p:sp>
        <p:nvSpPr>
          <p:cNvPr id="6" name="QB_4_AN.24_1#c875dd398.blank?vcp=1&amp;pid=975308654&amp;color=0,0,0&amp;mp=1&amp;vpa=13&amp;vtp=1&amp;bbb=1"/>
          <p:cNvSpPr/>
          <p:nvPr/>
        </p:nvSpPr>
        <p:spPr>
          <a:xfrm>
            <a:off x="988980" y="453980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也那样蹲着</a:t>
            </a:r>
            <a:endParaRPr lang="en-US" altLang="zh-CN" sz="2400" dirty="0"/>
          </a:p>
        </p:txBody>
      </p:sp>
      <p:sp>
        <p:nvSpPr>
          <p:cNvPr id="7" name="QB_4_AN.25_1#c875dd398.blank?vcp=1&amp;pid=975308654&amp;color=0,0,0&amp;mp=1&amp;vpa=14&amp;vtp=1&amp;bbb=1"/>
          <p:cNvSpPr/>
          <p:nvPr/>
        </p:nvSpPr>
        <p:spPr>
          <a:xfrm>
            <a:off x="3198780" y="4539806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很威武很镇静地蹲着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29a6825b6?sp=1&amp;vcp=1&amp;pid=975308654&amp;color=0,0,0&amp;vtp=1&amp;bt=1&amp;bbb=1&amp;hb=1"/>
          <p:cNvSpPr/>
          <p:nvPr/>
        </p:nvSpPr>
        <p:spPr>
          <a:xfrm>
            <a:off x="896112" y="128555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7.然然在布置展厅时，还搜集到了一些其他的图片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，请你任意选择其中一幅图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，根据第三个介绍语中画横线的句子进行仿写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，用上比喻或者拟人的修辞手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，把这些普通事物生动地描述出来。（3分）</a:t>
            </a:r>
            <a:endParaRPr lang="en-US" altLang="zh-CN" sz="2400" dirty="0"/>
          </a:p>
        </p:txBody>
      </p:sp>
      <p:graphicFrame>
        <p:nvGraphicFramePr>
          <p:cNvPr id="12" name="QB_4_BD.26_2#29a6825b6?colgroup=8,7,7,7&amp;vcp=1&amp;pid=97530865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702848"/>
              </p:ext>
            </p:extLst>
          </p:nvPr>
        </p:nvGraphicFramePr>
        <p:xfrm>
          <a:off x="896112" y="3001073"/>
          <a:ext cx="10341864" cy="1399413"/>
        </p:xfrm>
        <a:graphic>
          <a:graphicData uri="http://schemas.openxmlformats.org/drawingml/2006/table">
            <a:tbl>
              <a:tblPr/>
              <a:tblGrid>
                <a:gridCol w="2606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8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86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47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100"/>
                        </a:lnSpc>
                      </a:pPr>
                      <a:r>
                        <a:rPr lang="en-US" altLang="zh-CN" sz="34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100"/>
                        </a:lnSpc>
                      </a:pPr>
                      <a:r>
                        <a:rPr lang="en-US" altLang="zh-CN" sz="34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100"/>
                        </a:lnSpc>
                      </a:pPr>
                      <a:r>
                        <a:rPr lang="en-US" altLang="zh-CN" sz="34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100"/>
                        </a:lnSpc>
                      </a:pPr>
                      <a:r>
                        <a:rPr lang="en-US" altLang="zh-CN" sz="34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图一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图二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图三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图四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B_4_BD.26_3#29a6825b6.table_image?tii=4&amp;vcp=1&amp;pid=97530865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9092" y="3119691"/>
            <a:ext cx="640080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26_4#29a6825b6.table_image?tii=5&amp;vcp=1&amp;pid=97530865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0560" y="3119691"/>
            <a:ext cx="621792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26_5#29a6825b6.table_image?tii=6&amp;vcp=1&amp;pid=97530865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3739" y="3119691"/>
            <a:ext cx="612648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26_6#29a6825b6.table_image?tii=7&amp;vcp=1&amp;pid=975308654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46920" y="3119691"/>
            <a:ext cx="603504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BD.26_7#29a6825b6?vcp=1&amp;pid=975308654&amp;color=0,0,0&amp;vtp=1&amp;bbb=1&amp;hb=1"/>
          <p:cNvSpPr/>
          <p:nvPr/>
        </p:nvSpPr>
        <p:spPr>
          <a:xfrm>
            <a:off x="896112" y="45377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我选择图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endParaRPr lang="en-US" altLang="zh-CN" sz="2400" dirty="0"/>
          </a:p>
        </p:txBody>
      </p:sp>
      <p:sp>
        <p:nvSpPr>
          <p:cNvPr id="9" name="QB_4_AN.27_1#29a6825b6.blank?vcp=1&amp;pid=975308654&amp;color=0,0,0&amp;vpa=15&amp;vtp=1&amp;bbb=1"/>
          <p:cNvSpPr/>
          <p:nvPr/>
        </p:nvSpPr>
        <p:spPr>
          <a:xfrm>
            <a:off x="2131981" y="450983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【示例】二</a:t>
            </a:r>
            <a:endParaRPr lang="en-US" altLang="zh-CN" sz="2400" dirty="0"/>
          </a:p>
        </p:txBody>
      </p:sp>
      <p:sp>
        <p:nvSpPr>
          <p:cNvPr id="10" name="QB_4_AN.28_1#29a6825b6.blank?vcp=1&amp;pid=975308654&amp;color=0,0,0&amp;vpa=16&amp;vtp=1&amp;bbb=1&amp;hb=1"/>
          <p:cNvSpPr/>
          <p:nvPr/>
        </p:nvSpPr>
        <p:spPr>
          <a:xfrm>
            <a:off x="896112" y="4509833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荷花如亭亭玉立的少女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，在微风中翩翩起舞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，展示着自己优美的身姿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a0a06e852?vcp=1&amp;vopoq=1&amp;pid=975308654&amp;color=0,0,0&amp;vtp=1&amp;bt=1&amp;bbb=1&amp;hb=1"/>
          <p:cNvSpPr/>
          <p:nvPr/>
        </p:nvSpPr>
        <p:spPr>
          <a:xfrm>
            <a:off x="896112" y="900000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8.看了这么多美景图，老师告诉大家：“只有亲眼看到了自然美景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，才能感受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到真正的美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。”下面语句中，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与老师话语意思相近的一项是(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30_1#a0a06e852.bracket?vcp=1&amp;vopoq=1&amp;pid=975308654&amp;color=0,0,0&amp;vpa=17&amp;vtp=1"/>
          <p:cNvSpPr/>
          <p:nvPr/>
        </p:nvSpPr>
        <p:spPr>
          <a:xfrm>
            <a:off x="9142381" y="1394094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9_2#a0a06e852.choices?vcp=1&amp;vopoq=1&amp;pid=975308654&amp;color=0,0,0&amp;vtp=1&amp;bbb=1"/>
          <p:cNvSpPr/>
          <p:nvPr/>
        </p:nvSpPr>
        <p:spPr>
          <a:xfrm>
            <a:off x="896112" y="1897205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A.兵来将挡，水来土掩。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.眼见为实，耳听为虚。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.不入虎穴，焉得虎子。</a:t>
            </a:r>
            <a:endParaRPr lang="en-US" altLang="zh-CN" sz="2400" dirty="0"/>
          </a:p>
        </p:txBody>
      </p:sp>
      <p:sp>
        <p:nvSpPr>
          <p:cNvPr id="5" name="QC_4_AS.31_1#a0a06e852?vcp=1&amp;vopoq=1&amp;pid=975308654&amp;color=0,0,0&amp;vtp=1&amp;bbb=1&amp;hb=1"/>
          <p:cNvSpPr/>
          <p:nvPr/>
        </p:nvSpPr>
        <p:spPr>
          <a:xfrm>
            <a:off x="896112" y="3408440"/>
            <a:ext cx="10387584" cy="246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本题考查积累与运用。选项A中“兵来将挡，水来土掩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”比喻不管对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方使用什么计策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、手段，都有办法对付。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也比喻针对具体情况采取相应对策。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B中“眼见为实，耳听为虚”的意思是耳朵听到的不如眼睛看到的。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选项C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“不入虎穴，焉得虎子”的意思是不进老虎洞，怎能捉到小老虎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，比喻不历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艰险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，就不能获得成功。结合老师的话可知选B。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d1ea9b391?sp=1&amp;vcp=1&amp;pid=975308654&amp;color=0,0,0&amp;vtp=1&amp;bt=1&amp;bbb=1&amp;hb=1"/>
          <p:cNvSpPr/>
          <p:nvPr/>
        </p:nvSpPr>
        <p:spPr>
          <a:xfrm>
            <a:off x="896112" y="122078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9.为文明有序地参观“奇妙天空主题展”，然然安排了你当“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会展监督员”，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你可能会遇到下列情况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，请你选择其中一种情况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，对不文明参展的同学进行劝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graphicFrame>
        <p:nvGraphicFramePr>
          <p:cNvPr id="14" name="QB_4_BD.32_2#d1ea9b391?colgroup=7,25&amp;vcp=1&amp;pid=97530865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734927"/>
              </p:ext>
            </p:extLst>
          </p:nvPr>
        </p:nvGraphicFramePr>
        <p:xfrm>
          <a:off x="896112" y="2936304"/>
          <a:ext cx="10360152" cy="989330"/>
        </p:xfrm>
        <a:graphic>
          <a:graphicData uri="http://schemas.openxmlformats.org/drawingml/2006/table">
            <a:tbl>
              <a:tblPr/>
              <a:tblGrid>
                <a:gridCol w="2578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1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情况一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明明同学边参观边大声喧哗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情况二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小刚同学在参观的过程中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顺手将垃圾扔在了地上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4_BD.32_3#d1ea9b391?vcp=1&amp;pid=975308654&amp;color=0,0,0&amp;vtp=1&amp;bbb=1&amp;hb=1"/>
          <p:cNvSpPr/>
          <p:nvPr/>
        </p:nvSpPr>
        <p:spPr>
          <a:xfrm>
            <a:off x="896112" y="405390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我选择情况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我会这样进行劝告：同学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，你知道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别人有怎样的影响吗？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lang="en-US" altLang="zh-CN" sz="2400" dirty="0"/>
          </a:p>
        </p:txBody>
      </p:sp>
      <p:sp>
        <p:nvSpPr>
          <p:cNvPr id="5" name="QB_4_AN.33_1#d1ea9b391.blank?vcp=1&amp;pid=975308654&amp;color=0,0,0&amp;vpa=18&amp;vtp=1&amp;bbb=1"/>
          <p:cNvSpPr/>
          <p:nvPr/>
        </p:nvSpPr>
        <p:spPr>
          <a:xfrm>
            <a:off x="2436781" y="4025964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【示例】二</a:t>
            </a:r>
            <a:endParaRPr lang="en-US" altLang="zh-CN" sz="2400" dirty="0"/>
          </a:p>
        </p:txBody>
      </p:sp>
      <p:sp>
        <p:nvSpPr>
          <p:cNvPr id="6" name="QB_4_AN.34_1#d1ea9b391.blank?vcp=1&amp;pid=975308654&amp;color=0,0,0&amp;vpa=19&amp;vtp=1&amp;bbb=1"/>
          <p:cNvSpPr/>
          <p:nvPr/>
        </p:nvSpPr>
        <p:spPr>
          <a:xfrm>
            <a:off x="9142381" y="4025964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乱扔垃圾</a:t>
            </a:r>
            <a:endParaRPr lang="en-US" altLang="zh-CN" sz="2400" dirty="0"/>
          </a:p>
        </p:txBody>
      </p:sp>
      <p:sp>
        <p:nvSpPr>
          <p:cNvPr id="7" name="QB_4_AN.35_1#d1ea9b391.blank?vcp=1&amp;pid=975308654&amp;color=0,0,0&amp;vpa=20&amp;vtp=1&amp;bbb=1&amp;hb=1"/>
          <p:cNvSpPr/>
          <p:nvPr/>
        </p:nvSpPr>
        <p:spPr>
          <a:xfrm>
            <a:off x="896112" y="458476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这种行为不仅会破坏展厅的环境，也会给保洁人员增加工作负担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，让我们一起爱护展厅环境吧！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6_1#d769128d4?sp=1&amp;vcp=1&amp;pid=975308654&amp;color=0,0,0&amp;vtp=1&amp;bt=1&amp;bbb=1&amp;hb=1"/>
          <p:cNvSpPr/>
          <p:nvPr/>
        </p:nvSpPr>
        <p:spPr>
          <a:xfrm>
            <a:off x="896112" y="151079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10.参观结束后，聪聪发现自己的水杯遗落在了展厅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，请你根据聪聪提供的信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，帮他写一则寻物启事。（4分）</a:t>
            </a:r>
            <a:endParaRPr lang="en-US" altLang="zh-CN" sz="2400" dirty="0"/>
          </a:p>
        </p:txBody>
      </p:sp>
      <p:pic>
        <p:nvPicPr>
          <p:cNvPr id="3" name="QO_4_BD.36_2#d769128d4?htil=1&amp;vcp=1&amp;pid=97530865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3532" y="2678938"/>
            <a:ext cx="2734056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36_3#d769128d4?htil=1&amp;vcp=1&amp;pid=975308654&amp;color=0,0,0&amp;vtp=1&amp;bbb=1"/>
          <p:cNvSpPr/>
          <p:nvPr/>
        </p:nvSpPr>
        <p:spPr>
          <a:xfrm>
            <a:off x="896112" y="2614549"/>
            <a:ext cx="75255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丢失时间：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5月19日下午四点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丢失地点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“奇妙天空主题展”展厅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丢失物品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印有宇宙飞船的蓝色水杯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失主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三（一）班聪聪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发布时间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5月20日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7_1#d769128d4?vcp=1&amp;pid=975308654&amp;color=0,0,0&amp;vtp=1&amp;bt=1&amp;bbb=1"/>
          <p:cNvSpPr/>
          <p:nvPr/>
        </p:nvSpPr>
        <p:spPr>
          <a:xfrm>
            <a:off x="896112" y="19040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</p:txBody>
      </p:sp>
      <p:graphicFrame>
        <p:nvGraphicFramePr>
          <p:cNvPr id="16" name="QO_4_AN.37_2#d769128d4?colgroup=33&amp;vcp=1&amp;pid=975308654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40685"/>
              </p:ext>
            </p:extLst>
          </p:nvPr>
        </p:nvGraphicFramePr>
        <p:xfrm>
          <a:off x="896112" y="2507805"/>
          <a:ext cx="10369296" cy="243471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3471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寻物启事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FF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月19日下午四点 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我在“奇妙天空主题展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”展厅丢失了一个印有宇宙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飞船的蓝色水杯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如有拾到者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请与我联系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非常感谢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三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（一）班 聪聪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月20日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efaeb007?vcp=1&amp;pid=03a101e83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魅力海底主题展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。（14分）</a:t>
            </a:r>
            <a:endParaRPr lang="en-US" altLang="zh-CN" sz="2800" dirty="0"/>
          </a:p>
        </p:txBody>
      </p:sp>
      <p:pic>
        <p:nvPicPr>
          <p:cNvPr id="3" name="C_2_BD#4efaeb007?vcp=1&amp;pid=03a101e83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63" y="903048"/>
            <a:ext cx="1810512" cy="438912"/>
          </a:xfrm>
          <a:prstGeom prst="rect">
            <a:avLst/>
          </a:prstGeom>
        </p:spPr>
      </p:pic>
      <p:sp>
        <p:nvSpPr>
          <p:cNvPr id="4" name="QM_3_BD.38_1#be8dee293?vcp=1&amp;pid=4efaeb007&amp;color=0,0,0&amp;vtp=1&amp;bbb=1&amp;hb=1"/>
          <p:cNvSpPr/>
          <p:nvPr/>
        </p:nvSpPr>
        <p:spPr>
          <a:xfrm>
            <a:off x="896112" y="1341135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洋洋同学负责的“魅力海底主题展”展出了有关海底世界的文章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，请你读一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，领略奇妙的海底景观。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材料一】《海底世界》（节选）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海里的动物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，各有各的活动方法。海参靠肌肉伸缩爬行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，每小时只能前进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四米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。有一种鱼身体像梭子，每小时能游几十千米，攻击其他动物的时候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普通的火车还快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。乌贼和章鱼能突然向前方喷水，利用水的反推力迅速后退。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8_2#be8dee293?vcp=1&amp;pid=4efaeb007&amp;color=0,0,0&amp;vtp=1&amp;bt=1&amp;bbb=1"/>
          <p:cNvSpPr/>
          <p:nvPr/>
        </p:nvSpPr>
        <p:spPr>
          <a:xfrm>
            <a:off x="896112" y="14215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【材料二】海洋“魔术师”</a:t>
            </a:r>
            <a:endParaRPr lang="en-US" altLang="zh-CN" sz="2400" dirty="0"/>
          </a:p>
        </p:txBody>
      </p:sp>
      <p:graphicFrame>
        <p:nvGraphicFramePr>
          <p:cNvPr id="18" name="QM_3_BD.38_3#be8dee293?colgroup=4,31&amp;vcp=1&amp;pid=4efaeb00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273859"/>
              </p:ext>
            </p:extLst>
          </p:nvPr>
        </p:nvGraphicFramePr>
        <p:xfrm>
          <a:off x="896112" y="2026349"/>
          <a:ext cx="10392018" cy="3398647"/>
        </p:xfrm>
        <a:graphic>
          <a:graphicData uri="http://schemas.openxmlformats.org/drawingml/2006/table">
            <a:tbl>
              <a:tblPr/>
              <a:tblGrid>
                <a:gridCol w="1345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海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主要分布在印度洋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西太平洋海区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中国的黄渤海域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两广和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海南沿海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382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简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海参具有神奇的再生能力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科学家将海参切成三段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再放入海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水中养殖后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发现每段海参都长成了一只完整的海参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海参死了以后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它的身体并不腐烂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而是慢慢地收缩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然后变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成了一摊水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消失得</a:t>
                      </a:r>
                      <a:r>
                        <a:rPr lang="en-US" altLang="zh-CN" sz="2400" b="0" i="0" u="sng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无影无踪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9_1#c24f80f18?vcp=1&amp;pid=be8dee293&amp;color=0,0,0&amp;vtp=1&amp;bt=1&amp;bbb=1&amp;hb=1"/>
          <p:cNvSpPr/>
          <p:nvPr/>
        </p:nvSpPr>
        <p:spPr>
          <a:xfrm>
            <a:off x="896112" y="180543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1.联系上下文，解释材料二中画横线的词语。（2分）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无影无踪：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2400" dirty="0"/>
          </a:p>
        </p:txBody>
      </p:sp>
      <p:sp>
        <p:nvSpPr>
          <p:cNvPr id="3" name="QB_4_AN.40_1#c24f80f18.blank?vcp=1&amp;pid=be8dee293&amp;color=0,0,0&amp;vpa=21&amp;vtp=1&amp;bbb=1&amp;hb=1"/>
          <p:cNvSpPr/>
          <p:nvPr/>
        </p:nvSpPr>
        <p:spPr>
          <a:xfrm>
            <a:off x="896112" y="233629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没有一点影子和踪迹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。指完全消失，不知去向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。在文中指海参消失不见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S.41_1#c24f80f18?vcp=1&amp;pid=be8dee293&amp;color=0,0,0&amp;vtp=1&amp;bbb=1&amp;hb=1"/>
          <p:cNvSpPr/>
          <p:nvPr/>
        </p:nvSpPr>
        <p:spPr>
          <a:xfrm>
            <a:off x="896112" y="34565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本题考查联系上下文理解词语。联系文中提到的“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海参死了以后，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它的身体并不腐烂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，而是慢慢地收缩，然后变成了一摊水，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消失得无影无踪”，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可以猜测出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“无影无踪”的意思是指海参消失不见。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2_1#ea1984988?vcp=1&amp;pid=be8dee293&amp;color=0,0,0&amp;vtp=1&amp;bt=1&amp;bbb=1&amp;hb=1"/>
          <p:cNvSpPr/>
          <p:nvPr/>
        </p:nvSpPr>
        <p:spPr>
          <a:xfrm>
            <a:off x="896112" y="21034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材料一是从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这个方面来介绍海底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世界的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3" name="QB_4_BD.42_1#ea1984988?vcp=1&amp;pid=be8dee293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2190274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43_1#ea1984988.blank?vcp=1&amp;pid=be8dee293&amp;color=0,0,0&amp;vpa=22&amp;vtp=1&amp;bbb=1"/>
          <p:cNvSpPr/>
          <p:nvPr/>
        </p:nvSpPr>
        <p:spPr>
          <a:xfrm>
            <a:off x="4570380" y="2075466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海里的动物的活动方法不同</a:t>
            </a:r>
            <a:endParaRPr lang="en-US" altLang="zh-CN" sz="2400" dirty="0"/>
          </a:p>
        </p:txBody>
      </p:sp>
      <p:sp>
        <p:nvSpPr>
          <p:cNvPr id="5" name="QO_4_BD.44_1#588a7d3aa?vcp=1&amp;pid=be8dee293&amp;color=0,0,0&amp;vtp=1&amp;bbb=1&amp;hb=1"/>
          <p:cNvSpPr/>
          <p:nvPr/>
        </p:nvSpPr>
        <p:spPr>
          <a:xfrm>
            <a:off x="896112" y="320716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3.材料一和材料二简介部分的第1自然段分别是围绕哪句话来写的？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请你用“__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画出来。（2分）</a:t>
            </a:r>
            <a:endParaRPr lang="en-US" altLang="zh-CN" sz="2400" dirty="0"/>
          </a:p>
        </p:txBody>
      </p:sp>
      <p:sp>
        <p:nvSpPr>
          <p:cNvPr id="6" name="QO_4_AN.45_1#588a7d3aa?vcp=1&amp;pid=be8dee293&amp;color=0,0,0&amp;vtp=1&amp;bbb=1"/>
          <p:cNvSpPr/>
          <p:nvPr/>
        </p:nvSpPr>
        <p:spPr>
          <a:xfrm>
            <a:off x="896112" y="43041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海里的动物，各有各的活动方法。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海参具有神奇的再生能力。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3a101e83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第七单元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64e3ae25a?vcp=1&amp;vopoq=1&amp;pid=be8dee293&amp;color=0,0,0&amp;vtp=1&amp;bt=1&amp;bbb=1"/>
          <p:cNvSpPr/>
          <p:nvPr/>
        </p:nvSpPr>
        <p:spPr>
          <a:xfrm>
            <a:off x="896112" y="12443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4.根据材料一和材料二，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判断下列说法错误的一项是(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47_1#64e3ae25a.bracket?vcp=1&amp;vopoq=1&amp;pid=be8dee293&amp;color=0,0,0&amp;vpa=23&amp;vtp=1"/>
          <p:cNvSpPr/>
          <p:nvPr/>
        </p:nvSpPr>
        <p:spPr>
          <a:xfrm>
            <a:off x="8227981" y="12329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6_2#64e3ae25a.choices?vcp=1&amp;vopoq=1&amp;pid=be8dee293&amp;color=0,0,0&amp;vtp=1&amp;bbb=1"/>
          <p:cNvSpPr/>
          <p:nvPr/>
        </p:nvSpPr>
        <p:spPr>
          <a:xfrm>
            <a:off x="896112" y="178371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A.乌贼和章鱼利用水的反推力后退。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.海参在中国的黄渤海域、两广和海南沿海有分布。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.海参死了以后，身体会腐烂，最后变成水。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.海参靠肌肉伸缩爬行，可再生。</a:t>
            </a:r>
            <a:endParaRPr lang="en-US" altLang="zh-CN" sz="2400" dirty="0"/>
          </a:p>
        </p:txBody>
      </p:sp>
      <p:sp>
        <p:nvSpPr>
          <p:cNvPr id="5" name="QC_4_AS.48_1#64e3ae25a?vcp=1&amp;vopoq=1&amp;pid=be8dee293&amp;color=0,0,0&amp;vtp=1&amp;bbb=1&amp;hb=1"/>
          <p:cNvSpPr/>
          <p:nvPr/>
        </p:nvSpPr>
        <p:spPr>
          <a:xfrm>
            <a:off x="896112" y="39808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本题考查对材料信息的提取与概括。文中提到“海参死了以后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的身体并不腐烂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，而是慢慢地收缩，然后变成了一摊水，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消失得无影无踪”，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据此可知海参死后身体并不会腐烂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，因此C选项错误。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9_1#7e034f59c?sp=1&amp;vcp=1&amp;pid=be8dee293&amp;color=0,0,0&amp;vtp=1&amp;bt=1&amp;bbb=1&amp;h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5.目前海洋污染日益严重，请你帮洋洋写一条主题展宣传语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，号召人们保护海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</a:t>
            </a:r>
            <a:endParaRPr lang="en-US" altLang="zh-CN" sz="2400" dirty="0"/>
          </a:p>
        </p:txBody>
      </p:sp>
      <p:sp>
        <p:nvSpPr>
          <p:cNvPr id="3" name="QB_4_AN.50_1#7e034f59c.blank?vcp=1&amp;pid=be8dee293&amp;color=0,0,0&amp;vpa=24&amp;vtp=1&amp;bbb=1"/>
          <p:cNvSpPr/>
          <p:nvPr/>
        </p:nvSpPr>
        <p:spPr>
          <a:xfrm>
            <a:off x="938180" y="3699066"/>
            <a:ext cx="997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【示例】洁净的海洋，蓝色的希望。让我们携手守护海洋的美丽与生机。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84cbafea?vcp=1&amp;pid=03a101e83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三、趣味森林主题展。森林里动物们的住宅是什么样的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？你想知道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吗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？快来参观吧！（15分）</a:t>
            </a:r>
            <a:endParaRPr lang="en-US" altLang="zh-CN" sz="2800" dirty="0"/>
          </a:p>
        </p:txBody>
      </p:sp>
      <p:sp>
        <p:nvSpPr>
          <p:cNvPr id="3" name="QM_3_BD.51_1#4cc45bb5f?vcp=1&amp;pid=084cbafea&amp;color=0,0,0&amp;vtp=1&amp;bbb=1&amp;hb=1"/>
          <p:cNvSpPr/>
          <p:nvPr/>
        </p:nvSpPr>
        <p:spPr>
          <a:xfrm>
            <a:off x="896112" y="174174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森林里的住宅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·比安基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转眼就到了孵小鸟的时候了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，森林里的小家伙们把自己的房间建得漂亮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极了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。它们的房屋覆盖了地面、地下、水面、水底，甚至树枝、树干、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草丛、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半空都是它们的领土了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1_2#4cc45bb5f?vcp=1&amp;pid=084cbafea&amp;color=0,0,0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②黄鹂鸟把房子建在空中，挂在高高的白桦树枝上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，建造房子的材料很简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——亚麻、草茎和毛发。百灵和很多其他种类的鸟，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选择把房子建在草堆里。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最让我们惊讶的是篱莺的房子不仅上面有房盖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，而且侧面还开着门。鼯（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wú）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、木蠹（dù）蛾、小蠹虫这些动物喜欢在树上建洞屋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，和它们一样的还有啄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木鸟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、山雀、椋鸟、猫头鹰等许许多多鸟儿。鼹鼠、田鼠、獾、灰沙燕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、翠鸟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和各色各样的虫儿则占领了地底下这片领土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人们想要评选出最好的住宅。可是，这哪是件容易的事啊！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1_3#4cc45bb5f?vcp=1&amp;pid=084cbafea&amp;color=0,0,0&amp;vtp=1&amp;bt=1&amp;bbb=1&amp;hb=1"/>
          <p:cNvSpPr/>
          <p:nvPr/>
        </p:nvSpPr>
        <p:spPr>
          <a:xfrm>
            <a:off x="896112" y="12657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④雕的巢是最大的，由粗树枝编织而成，高高地挂在松树的粗枝上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。黄头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戴菊鸟的巢是最小的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，它本身的个头非常小，甚至比蜻蜓还小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，所以它的巢只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有小拳头大小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。森林里最巧妙的房屋是田鼠的。它的房子有很多门——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前门、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后门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、紧急门。无论你费多大力气，都别想在洞里捉住它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！长尾山雀的巢是最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舒适的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。它又被人们称为“汤勺子”，原因是它的外形像喝汤用的长柄勺儿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的巢分为内外两层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，用绒毛、羽毛和兽毛铺成的是里层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，用苔藓覆盖而成的是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外层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。圆圆的巢，像一个小南瓜，房子的入口在巢的正上方，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也是圆形的。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2_1#17a418b02?sp=1&amp;vcp=1&amp;pid=4cc45bb5f&amp;color=0,0,0&amp;vtp=1&amp;bt=1&amp;bbb=1&amp;hb=1"/>
          <p:cNvSpPr/>
          <p:nvPr/>
        </p:nvSpPr>
        <p:spPr>
          <a:xfrm>
            <a:off x="896112" y="242824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1.阅读文章第②自然段，理一理小动物的住宅都建造在哪里，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将下图补充完整。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pic>
        <p:nvPicPr>
          <p:cNvPr id="3" name="QB_4_BD.52_2#17a418b02?vcp=1&amp;pid=4cc45bb5f&amp;color=0,0,0&amp;tib=255,255,255&amp;vip=25#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3596386"/>
            <a:ext cx="7415784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53_1#17a418b02.blank?vcp=1&amp;pid=4cc45bb5f&amp;color=0,0,0&amp;vpa=25&amp;vtp=1"/>
          <p:cNvSpPr/>
          <p:nvPr/>
        </p:nvSpPr>
        <p:spPr>
          <a:xfrm>
            <a:off x="1252728" y="3879850"/>
            <a:ext cx="1399032" cy="4389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空中</a:t>
            </a:r>
            <a:endParaRPr lang="en-US" altLang="zh-CN" sz="2400" dirty="0"/>
          </a:p>
        </p:txBody>
      </p:sp>
      <p:sp>
        <p:nvSpPr>
          <p:cNvPr id="5" name="QB_4_AN.54_1#17a418b02.blank?vcp=1&amp;pid=4cc45bb5f&amp;color=0,0,0&amp;vpa=26&amp;vtp=1"/>
          <p:cNvSpPr/>
          <p:nvPr/>
        </p:nvSpPr>
        <p:spPr>
          <a:xfrm>
            <a:off x="3364992" y="3888994"/>
            <a:ext cx="1490472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草堆里</a:t>
            </a:r>
            <a:endParaRPr lang="en-US" altLang="zh-CN" sz="2400" dirty="0"/>
          </a:p>
        </p:txBody>
      </p:sp>
      <p:sp>
        <p:nvSpPr>
          <p:cNvPr id="6" name="QB_4_AN.55_1#17a418b02.blank?vcp=1&amp;pid=4cc45bb5f&amp;color=0,0,0&amp;vpa=27&amp;vtp=1"/>
          <p:cNvSpPr/>
          <p:nvPr/>
        </p:nvSpPr>
        <p:spPr>
          <a:xfrm>
            <a:off x="6601968" y="3870706"/>
            <a:ext cx="14721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地底下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6_1#8acf828f2?vcp=1&amp;pid=4cc45bb5f&amp;color=0,0,0&amp;vtp=1&amp;bt=1&amp;bbb=1&amp;hb=1"/>
          <p:cNvSpPr/>
          <p:nvPr/>
        </p:nvSpPr>
        <p:spPr>
          <a:xfrm>
            <a:off x="896112" y="900000"/>
            <a:ext cx="10387584" cy="9095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请结合第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④自然段，根据住宅特点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，分析作者是从哪几方面将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森林里的住宅写清楚的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，将下面的表格填写完整。（8分）</a:t>
            </a:r>
            <a:endParaRPr lang="en-US" altLang="zh-CN" sz="2400" dirty="0"/>
          </a:p>
        </p:txBody>
      </p:sp>
      <p:pic>
        <p:nvPicPr>
          <p:cNvPr id="3" name="QB_4_BD.56_1#8acf828f2?vcp=1&amp;pid=4cc45bb5f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952133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27" name="QB_4_BD.56_2#8acf828f2?colgroup=6,6,19&amp;vcp=1&amp;pid=4cc45bb5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836252"/>
              </p:ext>
            </p:extLst>
          </p:nvPr>
        </p:nvGraphicFramePr>
        <p:xfrm>
          <a:off x="896112" y="1938861"/>
          <a:ext cx="10351008" cy="3914394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36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34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住宅所有者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住宅之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最”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具体表现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33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最大的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材质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：①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位置：②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663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最小的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因为个头小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住宅只有④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大小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745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田 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⑤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⑥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663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⑦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最舒适的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⑧分为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圆圆的巢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像一个小南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QB_4_AN.57_1#8acf828f2.blank?vcp=1&amp;pid=4cc45bb5f&amp;color=0,0,0&amp;vpa=28&amp;vtp=1&amp;bbb=1"/>
          <p:cNvSpPr/>
          <p:nvPr/>
        </p:nvSpPr>
        <p:spPr>
          <a:xfrm>
            <a:off x="6318780" y="2418413"/>
            <a:ext cx="11350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粗树枝</a:t>
            </a:r>
            <a:endParaRPr lang="en-US" altLang="zh-CN" sz="2400" dirty="0"/>
          </a:p>
        </p:txBody>
      </p:sp>
      <p:sp>
        <p:nvSpPr>
          <p:cNvPr id="6" name="QB_4_AN.58_1#8acf828f2.blank?vcp=1&amp;pid=4cc45bb5f&amp;color=0,0,0&amp;vpa=29&amp;vtp=1&amp;bbb=1"/>
          <p:cNvSpPr/>
          <p:nvPr/>
        </p:nvSpPr>
        <p:spPr>
          <a:xfrm>
            <a:off x="6318780" y="2890599"/>
            <a:ext cx="20494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松树的粗枝上</a:t>
            </a:r>
            <a:endParaRPr lang="en-US" altLang="zh-CN" sz="2400" dirty="0"/>
          </a:p>
        </p:txBody>
      </p:sp>
      <p:sp>
        <p:nvSpPr>
          <p:cNvPr id="7" name="QB_4_AN.59_1#8acf828f2.blank?vcp=1&amp;pid=4cc45bb5f&amp;color=0,0,0&amp;vpa=30&amp;vtp=1&amp;bbb=1&amp;hb=1"/>
          <p:cNvSpPr/>
          <p:nvPr/>
        </p:nvSpPr>
        <p:spPr>
          <a:xfrm>
            <a:off x="1010412" y="3401393"/>
            <a:ext cx="1930400" cy="91313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indent="457200" algn="ctr" latinLnBrk="1">
              <a:lnSpc>
                <a:spcPct val="131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黄头戴菊鸟</a:t>
            </a:r>
            <a:endParaRPr lang="en-US" altLang="zh-CN" sz="2400" dirty="0"/>
          </a:p>
        </p:txBody>
      </p:sp>
      <p:sp>
        <p:nvSpPr>
          <p:cNvPr id="8" name="QB_4_AN.60_1#8acf828f2.blank?vcp=1&amp;pid=4cc45bb5f&amp;color=0,0,0&amp;vpa=31&amp;vtp=1&amp;bbb=1"/>
          <p:cNvSpPr/>
          <p:nvPr/>
        </p:nvSpPr>
        <p:spPr>
          <a:xfrm>
            <a:off x="8901335" y="3632278"/>
            <a:ext cx="11350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小拳头</a:t>
            </a:r>
            <a:endParaRPr lang="en-US" altLang="zh-CN" sz="2400" dirty="0"/>
          </a:p>
        </p:txBody>
      </p:sp>
      <p:sp>
        <p:nvSpPr>
          <p:cNvPr id="9" name="QB_4_AN.61_1#8acf828f2.blank?vcp=1&amp;pid=4cc45bb5f&amp;color=0,0,0&amp;vpa=32&amp;vtp=1&amp;bbb=1"/>
          <p:cNvSpPr/>
          <p:nvPr/>
        </p:nvSpPr>
        <p:spPr>
          <a:xfrm>
            <a:off x="3389280" y="4369324"/>
            <a:ext cx="14398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最巧妙的</a:t>
            </a:r>
            <a:endParaRPr lang="en-US" altLang="zh-CN" sz="2400" dirty="0"/>
          </a:p>
        </p:txBody>
      </p:sp>
      <p:sp>
        <p:nvSpPr>
          <p:cNvPr id="10" name="QB_4_AN.62_1#8acf828f2.blank?vcp=1&amp;pid=4cc45bb5f&amp;color=0,0,0&amp;vpa=33&amp;vtp=1&amp;bbb=1"/>
          <p:cNvSpPr/>
          <p:nvPr/>
        </p:nvSpPr>
        <p:spPr>
          <a:xfrm>
            <a:off x="7231283" y="4369324"/>
            <a:ext cx="20494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房子有很多门</a:t>
            </a:r>
            <a:endParaRPr lang="en-US" altLang="zh-CN" sz="2400" dirty="0"/>
          </a:p>
        </p:txBody>
      </p:sp>
      <p:sp>
        <p:nvSpPr>
          <p:cNvPr id="11" name="QB_4_AN.63_1#8acf828f2.blank?vcp=1&amp;pid=4cc45bb5f&amp;color=0,0,0&amp;vpa=34&amp;vtp=1&amp;bbb=1"/>
          <p:cNvSpPr/>
          <p:nvPr/>
        </p:nvSpPr>
        <p:spPr>
          <a:xfrm>
            <a:off x="1331880" y="5106368"/>
            <a:ext cx="14398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长尾山雀</a:t>
            </a:r>
            <a:endParaRPr lang="en-US" altLang="zh-CN" sz="2400" dirty="0"/>
          </a:p>
        </p:txBody>
      </p:sp>
      <p:sp>
        <p:nvSpPr>
          <p:cNvPr id="12" name="QB_4_AN.64_1#8acf828f2.blank?vcp=1&amp;pid=4cc45bb5f&amp;color=0,0,0&amp;vpa=35&amp;vtp=1&amp;bbb=1"/>
          <p:cNvSpPr/>
          <p:nvPr/>
        </p:nvSpPr>
        <p:spPr>
          <a:xfrm>
            <a:off x="6164484" y="4875481"/>
            <a:ext cx="14398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内外两层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9_1#3d59f6e58?vcp=1&amp;pid=4cc45bb5f&amp;color=0,0,0&amp;vtp=1&amp;bt=1&amp;bbb=1&amp;hb=1"/>
          <p:cNvSpPr/>
          <p:nvPr/>
        </p:nvSpPr>
        <p:spPr>
          <a:xfrm>
            <a:off x="896112" y="900000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3.文章描写了动物的住宅的神奇，请你任选下面图片中的一种鸟巢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，运用比喻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等修辞手法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，从形状、材质、构造等方面展开描写。（4分）</a:t>
            </a:r>
            <a:endParaRPr lang="en-US" altLang="zh-CN" sz="2400" dirty="0"/>
          </a:p>
        </p:txBody>
      </p:sp>
      <p:pic>
        <p:nvPicPr>
          <p:cNvPr id="3" name="QB_4_BD.69_3#3d59f6e58?iti=1&amp;htil=1&amp;vcp=1&amp;pid=4cc45bb5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4872" y="1981532"/>
            <a:ext cx="2185416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69_4#3d59f6e58?iti=2&amp;htil=1&amp;vcp=1&amp;pid=4cc45bb5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9520" y="1935812"/>
            <a:ext cx="2203704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BD.69_5#3d59f6e58?iti=1&amp;htil=1&amp;vcp=1&amp;pid=4cc45bb5f&amp;color=0,0,0&amp;vtp=1"/>
          <p:cNvSpPr/>
          <p:nvPr/>
        </p:nvSpPr>
        <p:spPr>
          <a:xfrm>
            <a:off x="3311049" y="3571572"/>
            <a:ext cx="373062" cy="4311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6" name="QB_4_BD.69_6#3d59f6e58?iti=2&amp;htil=1&amp;vcp=1&amp;pid=4cc45bb5f&amp;color=0,0,0&amp;vtp=1"/>
          <p:cNvSpPr/>
          <p:nvPr/>
        </p:nvSpPr>
        <p:spPr>
          <a:xfrm>
            <a:off x="8504841" y="3580716"/>
            <a:ext cx="373062" cy="4311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4_BD.69_7#3d59f6e58?vcp=1&amp;pid=4cc45bb5f&amp;color=0,0,0&amp;vtp=1&amp;bbb=1&amp;hb=1&amp;hltap=1"/>
          <p:cNvSpPr/>
          <p:nvPr/>
        </p:nvSpPr>
        <p:spPr>
          <a:xfrm>
            <a:off x="896112" y="4062935"/>
            <a:ext cx="10387584" cy="18516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8" name="QB_4_AN.70_1#3d59f6e58?vcp=1&amp;pid=4cc45bb5f&amp;color=0,0,0&amp;vtp=1&amp;bbb=1&amp;hb=1&amp;hla=1">
            <a:extLst>
              <a:ext uri="{FF2B5EF4-FFF2-40B4-BE49-F238E27FC236}">
                <a16:creationId xmlns:a16="http://schemas.microsoft.com/office/drawing/2014/main" id="{E9A1CAAB-49ED-0CB2-7A00-2856AC64AD60}"/>
              </a:ext>
            </a:extLst>
          </p:cNvPr>
          <p:cNvSpPr/>
          <p:nvPr/>
        </p:nvSpPr>
        <p:spPr>
          <a:xfrm>
            <a:off x="896112" y="4037535"/>
            <a:ext cx="10387584" cy="1836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【示例】① 燕子巢穴由泥土、草叶、树枝等材料编织而成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，细腻而又坚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。每一个巢穴都像是一座小屋，从外形上看又像是一只小船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，好像可以随风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。巢穴的顶部留有一个小口，像是一扇小门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，燕子们可以从这里进出巢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穴。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56e8d249?vcp=1&amp;pid=03a101e83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四、妙笔生花习作展。（30分）</a:t>
            </a:r>
            <a:endParaRPr lang="en-US" altLang="zh-CN" sz="2800" dirty="0"/>
          </a:p>
        </p:txBody>
      </p:sp>
      <p:sp>
        <p:nvSpPr>
          <p:cNvPr id="3" name="QO_3_BD.66_1#a0c9352e6?vcp=1&amp;pid=756e8d249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你了解金丝猴吗？请参考下面表格中的信息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，并根据自己平时所掌握的常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，写一篇介绍金丝猴的作文。题目自拟，300字左右。（请另附作文纸）</a:t>
            </a:r>
            <a:endParaRPr lang="en-US" altLang="zh-CN" sz="2400" dirty="0"/>
          </a:p>
        </p:txBody>
      </p:sp>
      <p:graphicFrame>
        <p:nvGraphicFramePr>
          <p:cNvPr id="29" name="QO_3_BD.66_2#a0c9352e6?colgroup=6,26&amp;vcp=1&amp;pid=756e8d24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868329"/>
              </p:ext>
            </p:extLst>
          </p:nvPr>
        </p:nvGraphicFramePr>
        <p:xfrm>
          <a:off x="896112" y="2484692"/>
          <a:ext cx="10360152" cy="2454148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2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名 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金丝猴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类 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灵长类动物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食 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以浆果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树叶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嫩枝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苔藓为食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亦喜食鸟蛋等食物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分布地区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主要分布于中国的四川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陕西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贵州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云南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西藏等地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越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南北部也有分布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QO_3_AN.67_1#a0c9352e6?vcp=1&amp;pid=756e8d249&amp;color=0,0,0&amp;vtp=1&amp;bbb=1"/>
          <p:cNvSpPr/>
          <p:nvPr/>
        </p:nvSpPr>
        <p:spPr>
          <a:xfrm>
            <a:off x="896112" y="50754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5bda240af?vcp=1&amp;pid=03a101e8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288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5bda240af?vcp=1&amp;pid=03a101e83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：1.卷面整洁，字迹工整。2.用钢笔或签字笔答卷。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大自然如同一位神奇的魔术师，把无穷无尽的奥秘隐藏在天地间，让我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们一起去参观“大自然奇趣展”吧！</a:t>
            </a:r>
            <a:endParaRPr lang="en-US" altLang="zh-CN" sz="100" dirty="0"/>
          </a:p>
        </p:txBody>
      </p:sp>
      <p:pic>
        <p:nvPicPr>
          <p:cNvPr id="4" name="P_2_BD#5bda240af?vcp=1&amp;pid=03a101e83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090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b962dc1e?vcp=1&amp;pid=03a101e83&amp;color=0,0,0&amp;vtp=1&amp;bt=1&amp;bbb=1"/>
          <p:cNvSpPr/>
          <p:nvPr/>
        </p:nvSpPr>
        <p:spPr>
          <a:xfrm>
            <a:off x="896112" y="896112"/>
            <a:ext cx="10529888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一、奇妙天空主题展。漫步展厅，欣赏缤纷多彩的图片。（41分）</a:t>
            </a:r>
            <a:endParaRPr lang="en-US" altLang="zh-CN" sz="2800" dirty="0"/>
          </a:p>
        </p:txBody>
      </p:sp>
      <p:graphicFrame>
        <p:nvGraphicFramePr>
          <p:cNvPr id="5" name="QM_3_BD.1_1#975308654?colgroup=33&amp;vcp=1&amp;pid=cb962dc1e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410463"/>
              </p:ext>
            </p:extLst>
          </p:nvPr>
        </p:nvGraphicFramePr>
        <p:xfrm>
          <a:off x="896112" y="1444562"/>
          <a:ext cx="10369296" cy="3708019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图片及介绍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46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8100"/>
                        </a:lnSpc>
                      </a:pPr>
                      <a:r>
                        <a:rPr lang="en-US" altLang="zh-CN" sz="4500" b="0" i="0" kern="0" spc="-99900" dirty="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天空chénɡ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xi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一片蓝色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云轻轻地飘着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大的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小</a:t>
                      </a:r>
                      <a:endParaRPr lang="en-US" altLang="zh-CN" sz="24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白色的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紫色的云块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看上去就像蓝布上镶嵌了几个图案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那图案bi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hu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着模样：一会儿像xiōnɡ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měnɡ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的野兽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一会儿像wēi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wǔ（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）的巨人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一会儿像奔驰的野马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M_3_BD.1_2#975308654.table_image?tii=1&amp;vcp=1&amp;pid=cb962dc1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5816" y="2088229"/>
            <a:ext cx="1389888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3_BD.1_1#975308654?colgroup=33&amp;vcp=1&amp;pid=cb962dc1e&amp;color=0,0,0&amp;vtp=1&amp;bbb=1&amp;hb=1&amp;zzd= 5">
            <a:extLst>
              <a:ext uri="{FF2B5EF4-FFF2-40B4-BE49-F238E27FC236}">
                <a16:creationId xmlns:a16="http://schemas.microsoft.com/office/drawing/2014/main" id="{D355CBB0-3E3F-6684-1974-D35AA08B305B}"/>
              </a:ext>
            </a:extLst>
          </p:cNvPr>
          <p:cNvSpPr/>
          <p:nvPr/>
        </p:nvSpPr>
        <p:spPr>
          <a:xfrm>
            <a:off x="3573584" y="45545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AN.5_1#eb7639a5a?vcp=1&amp;pid=975308654&amp;color=0,0,0&amp;vtp=1&amp;bbb=1">
            <a:extLst>
              <a:ext uri="{FF2B5EF4-FFF2-40B4-BE49-F238E27FC236}">
                <a16:creationId xmlns:a16="http://schemas.microsoft.com/office/drawing/2014/main" id="{E2F97876-5EB3-10FD-269D-D1FEB7EAF98D}"/>
              </a:ext>
            </a:extLst>
          </p:cNvPr>
          <p:cNvSpPr/>
          <p:nvPr/>
        </p:nvSpPr>
        <p:spPr>
          <a:xfrm>
            <a:off x="4513436" y="3061271"/>
            <a:ext cx="14235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呈现</a:t>
            </a:r>
            <a:endParaRPr lang="en-US" altLang="zh-CN" sz="2400" dirty="0"/>
          </a:p>
        </p:txBody>
      </p:sp>
      <p:sp>
        <p:nvSpPr>
          <p:cNvPr id="7" name="QO_4_AN.5_1#eb7639a5a?vcp=1&amp;pid=975308654&amp;color=0,0,0&amp;vtp=1&amp;bbb=1">
            <a:extLst>
              <a:ext uri="{FF2B5EF4-FFF2-40B4-BE49-F238E27FC236}">
                <a16:creationId xmlns:a16="http://schemas.microsoft.com/office/drawing/2014/main" id="{15804353-A7C5-EC62-0117-232B893BBDC2}"/>
              </a:ext>
            </a:extLst>
          </p:cNvPr>
          <p:cNvSpPr/>
          <p:nvPr/>
        </p:nvSpPr>
        <p:spPr>
          <a:xfrm>
            <a:off x="2022268" y="3983971"/>
            <a:ext cx="14235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变幻</a:t>
            </a:r>
            <a:endParaRPr lang="en-US" altLang="zh-CN" sz="2400" dirty="0"/>
          </a:p>
        </p:txBody>
      </p:sp>
      <p:sp>
        <p:nvSpPr>
          <p:cNvPr id="8" name="QO_4_AN.5_1#eb7639a5a?vcp=1&amp;pid=975308654&amp;color=0,0,0&amp;vtp=1&amp;bbb=1">
            <a:extLst>
              <a:ext uri="{FF2B5EF4-FFF2-40B4-BE49-F238E27FC236}">
                <a16:creationId xmlns:a16="http://schemas.microsoft.com/office/drawing/2014/main" id="{94DA0E5C-2DA2-B531-3FCC-B4E17B10E903}"/>
              </a:ext>
            </a:extLst>
          </p:cNvPr>
          <p:cNvSpPr/>
          <p:nvPr/>
        </p:nvSpPr>
        <p:spPr>
          <a:xfrm>
            <a:off x="7922554" y="3983971"/>
            <a:ext cx="14235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凶猛</a:t>
            </a:r>
            <a:endParaRPr lang="en-US" altLang="zh-CN" sz="2400" dirty="0"/>
          </a:p>
        </p:txBody>
      </p:sp>
      <p:sp>
        <p:nvSpPr>
          <p:cNvPr id="9" name="QO_4_AN.5_1#eb7639a5a?vcp=1&amp;pid=975308654&amp;color=0,0,0&amp;vtp=1&amp;bbb=1">
            <a:extLst>
              <a:ext uri="{FF2B5EF4-FFF2-40B4-BE49-F238E27FC236}">
                <a16:creationId xmlns:a16="http://schemas.microsoft.com/office/drawing/2014/main" id="{99FBDA9C-4E65-D9FB-CC94-E3A163BA06C1}"/>
              </a:ext>
            </a:extLst>
          </p:cNvPr>
          <p:cNvSpPr/>
          <p:nvPr/>
        </p:nvSpPr>
        <p:spPr>
          <a:xfrm>
            <a:off x="3089860" y="4504589"/>
            <a:ext cx="14235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威武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QM_3_BD.1_3#975308654?colgroup=33&amp;vcp=1&amp;pid=cb962dc1e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947720"/>
              </p:ext>
            </p:extLst>
          </p:nvPr>
        </p:nvGraphicFramePr>
        <p:xfrm>
          <a:off x="896112" y="1634427"/>
          <a:ext cx="10369296" cy="358914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图片及介绍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759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11000"/>
                        </a:lnSpc>
                      </a:pPr>
                      <a:r>
                        <a:rPr lang="en-US" altLang="zh-CN" sz="61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这地方的火烧云变化极多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一会儿红彤彤的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一会儿金灿灿的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一会儿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半紫半黄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一会儿半灰半百合色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葡萄灰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梨黄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茄子紫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这些颜色天空都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还有些说也说不出来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见也没见过的颜色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QM_3_BD.1_4#975308654.table_image?tii=2&amp;vcp=1&amp;pid=cb962dc1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4668" y="2270125"/>
            <a:ext cx="1472184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3_BD.1_3#975308654?colgroup=33&amp;vcp=1&amp;pid=cb962dc1e&amp;color=0,0,0&amp;vtp=1&amp;bt=1&amp;bbb=1&amp;hb=1&amp;zzd= 3">
            <a:extLst>
              <a:ext uri="{FF2B5EF4-FFF2-40B4-BE49-F238E27FC236}">
                <a16:creationId xmlns:a16="http://schemas.microsoft.com/office/drawing/2014/main" id="{4F7CBC9A-D1D8-84E6-D510-AD937E35C8CB}"/>
              </a:ext>
            </a:extLst>
          </p:cNvPr>
          <p:cNvSpPr/>
          <p:nvPr/>
        </p:nvSpPr>
        <p:spPr>
          <a:xfrm>
            <a:off x="6879994" y="414185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QM_3_BD.1_5#975308654?colgroup=33&amp;vcp=1&amp;pid=cb962dc1e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8135"/>
              </p:ext>
            </p:extLst>
          </p:nvPr>
        </p:nvGraphicFramePr>
        <p:xfrm>
          <a:off x="896112" y="1378395"/>
          <a:ext cx="10369296" cy="410121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图片及介绍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966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10500"/>
                        </a:lnSpc>
                      </a:pPr>
                      <a:r>
                        <a:rPr lang="en-US" altLang="zh-CN" sz="58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ɡu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）褪去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黑夜来临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u="sng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突然</a:t>
                      </a:r>
                      <a:r>
                        <a:rPr lang="en-US" altLang="zh-CN" sz="2400" b="0" i="0" u="sng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雷公带着他的愤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怒呼啸而来</a:t>
                      </a:r>
                      <a:r>
                        <a:rPr lang="en-US" altLang="zh-CN" sz="2400" b="0" i="0" u="sng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u="sng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天空中发出轰隆隆的声音</a:t>
                      </a:r>
                      <a:r>
                        <a:rPr lang="en-US" altLang="zh-CN" sz="2400" b="0" i="0" u="sng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u="sng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就像一千个壮士在擂鼓呐喊</a:t>
                      </a:r>
                      <a:r>
                        <a:rPr lang="en-US" altLang="zh-CN" sz="2400" b="0" i="0" u="sng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让人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心惊胆战</a:t>
                      </a:r>
                      <a:r>
                        <a:rPr lang="en-US" altLang="zh-CN" sz="2400" b="0" i="0" u="sng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u="sng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呼呼</a:t>
                      </a:r>
                      <a:r>
                        <a:rPr lang="en-US" altLang="zh-CN" sz="2400" b="0" i="0" u="sng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风婆婆率领她的千军万马飞奔而来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ɡōnɡ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jī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）着大树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强劲的力量使得树枝都断了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QM_3_BD.1_6#975308654.table_image?tii=3&amp;vcp=1&amp;pid=cb962dc1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4668" y="2066671"/>
            <a:ext cx="1472184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3_BD.1_5#975308654?colgroup=33&amp;vcp=1&amp;pid=cb962dc1e&amp;color=0,0,0&amp;vtp=1&amp;bt=1&amp;bbb=1&amp;hb=1&amp;zzd= 5">
            <a:extLst>
              <a:ext uri="{FF2B5EF4-FFF2-40B4-BE49-F238E27FC236}">
                <a16:creationId xmlns:a16="http://schemas.microsoft.com/office/drawing/2014/main" id="{AEC42DA8-F302-AFF3-161B-5F4930AFC538}"/>
              </a:ext>
            </a:extLst>
          </p:cNvPr>
          <p:cNvSpPr/>
          <p:nvPr/>
        </p:nvSpPr>
        <p:spPr>
          <a:xfrm>
            <a:off x="7172094" y="48340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1_5#975308654?colgroup=33&amp;vcp=1&amp;pid=cb962dc1e&amp;color=0,0,0&amp;vtp=1&amp;bt=1&amp;bbb=1&amp;hb=1&amp;zzd= 6">
            <a:extLst>
              <a:ext uri="{FF2B5EF4-FFF2-40B4-BE49-F238E27FC236}">
                <a16:creationId xmlns:a16="http://schemas.microsoft.com/office/drawing/2014/main" id="{ED26C7A2-9550-6F3C-C3B5-DA53311651B2}"/>
              </a:ext>
            </a:extLst>
          </p:cNvPr>
          <p:cNvSpPr/>
          <p:nvPr/>
        </p:nvSpPr>
        <p:spPr>
          <a:xfrm>
            <a:off x="4898794" y="52641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O_4_AN.5_1#eb7639a5a?vcp=1&amp;pid=975308654&amp;color=0,0,0&amp;vtp=1&amp;bbb=1">
            <a:extLst>
              <a:ext uri="{FF2B5EF4-FFF2-40B4-BE49-F238E27FC236}">
                <a16:creationId xmlns:a16="http://schemas.microsoft.com/office/drawing/2014/main" id="{38CC3E6C-5650-C49A-0B18-BE833464C204}"/>
              </a:ext>
            </a:extLst>
          </p:cNvPr>
          <p:cNvSpPr/>
          <p:nvPr/>
        </p:nvSpPr>
        <p:spPr>
          <a:xfrm>
            <a:off x="3921092" y="3385828"/>
            <a:ext cx="14235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光芒</a:t>
            </a:r>
            <a:endParaRPr lang="en-US" altLang="zh-CN" sz="2400" dirty="0"/>
          </a:p>
        </p:txBody>
      </p:sp>
      <p:sp>
        <p:nvSpPr>
          <p:cNvPr id="6" name="QO_4_AN.5_1#eb7639a5a?vcp=1&amp;pid=975308654&amp;color=0,0,0&amp;vtp=1&amp;bbb=1">
            <a:extLst>
              <a:ext uri="{FF2B5EF4-FFF2-40B4-BE49-F238E27FC236}">
                <a16:creationId xmlns:a16="http://schemas.microsoft.com/office/drawing/2014/main" id="{66D70D96-F7A4-7534-B2A0-5ED51AED191A}"/>
              </a:ext>
            </a:extLst>
          </p:cNvPr>
          <p:cNvSpPr/>
          <p:nvPr/>
        </p:nvSpPr>
        <p:spPr>
          <a:xfrm>
            <a:off x="1791262" y="4789551"/>
            <a:ext cx="14235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攻击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aa5990dc3?sp=1&amp;vcp=1&amp;pid=975308654&amp;color=0,0,0&amp;vtp=1&amp;bt=1&amp;bbb=1&amp;hb=1"/>
          <p:cNvSpPr/>
          <p:nvPr/>
        </p:nvSpPr>
        <p:spPr>
          <a:xfrm>
            <a:off x="896112" y="14938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1.然然请你用楷体帮他正确规范地写下该展厅的名字，书写时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，请注意笔画较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少的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“天”“主”字和笔画较多的“题”“展”字，快来动笔写一写吧。（3分）</a:t>
            </a:r>
            <a:endParaRPr lang="en-US" altLang="zh-CN" sz="2400" spc="-50" dirty="0"/>
          </a:p>
        </p:txBody>
      </p:sp>
      <p:pic>
        <p:nvPicPr>
          <p:cNvPr id="3" name="QO_4_BD.2_2#aa5990dc3?vcp=1&amp;pid=97530865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3280" y="2661952"/>
            <a:ext cx="5431536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AN.3_1#aa5990dc3?vcp=1&amp;pid=975308654&amp;color=0,0,0&amp;vtp=1&amp;bbb=1"/>
          <p:cNvSpPr/>
          <p:nvPr/>
        </p:nvSpPr>
        <p:spPr>
          <a:xfrm>
            <a:off x="896112" y="37795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书写略</a:t>
            </a:r>
            <a:endParaRPr lang="en-US" altLang="zh-CN" sz="2400" dirty="0"/>
          </a:p>
        </p:txBody>
      </p:sp>
      <p:sp>
        <p:nvSpPr>
          <p:cNvPr id="5" name="QO_4_BD.4_1#eb7639a5a?vcp=1&amp;pid=975308654&amp;color=0,0,0&amp;vtp=1&amp;bbb=1"/>
          <p:cNvSpPr/>
          <p:nvPr/>
        </p:nvSpPr>
        <p:spPr>
          <a:xfrm>
            <a:off x="896112" y="43193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2.为方便大家阅读，请你帮然然把用拼音代替的字写在括号里。（12分）</a:t>
            </a:r>
            <a:endParaRPr lang="en-US" altLang="zh-CN" sz="2400" dirty="0"/>
          </a:p>
        </p:txBody>
      </p:sp>
      <p:sp>
        <p:nvSpPr>
          <p:cNvPr id="6" name="QO_4_AN.5_1#eb7639a5a?vcp=1&amp;pid=975308654&amp;color=0,0,0&amp;vtp=1&amp;bbb=1"/>
          <p:cNvSpPr/>
          <p:nvPr/>
        </p:nvSpPr>
        <p:spPr>
          <a:xfrm>
            <a:off x="896112" y="4854035"/>
            <a:ext cx="14235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呈现; 变幻; 凶猛; 威武; 光芒; 攻击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_1#dd81a5e8c?sp=1&amp;vcp=1&amp;pid=975308654&amp;color=0,0,0&amp;vtp=1&amp;bt=1&amp;bbb=1"/>
          <p:cNvSpPr/>
          <p:nvPr/>
        </p:nvSpPr>
        <p:spPr>
          <a:xfrm>
            <a:off x="896112" y="151206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770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3.请你帮然然给语段中的加点字标注拼音，填写在下面的括号里。（4分）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5770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模(    )样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红彤彤(      )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770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飞奔(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强劲(      )</a:t>
            </a:r>
            <a:endParaRPr lang="en-US" altLang="zh-CN" sz="2400" dirty="0"/>
          </a:p>
        </p:txBody>
      </p:sp>
      <p:sp>
        <p:nvSpPr>
          <p:cNvPr id="3" name="QB_4_AN.7_1#dd81a5e8c.bracket?vcp=1&amp;pid=975308654&amp;color=0,0,0&amp;vpa=1&amp;vtp=1&amp;bbb=1"/>
          <p:cNvSpPr/>
          <p:nvPr/>
        </p:nvSpPr>
        <p:spPr>
          <a:xfrm>
            <a:off x="1369980" y="208102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mú</a:t>
            </a:r>
            <a:endParaRPr lang="en-US" altLang="zh-CN" sz="2400" dirty="0"/>
          </a:p>
        </p:txBody>
      </p:sp>
      <p:sp>
        <p:nvSpPr>
          <p:cNvPr id="4" name="QB_4_AN.8_1#dd81a5e8c.bracket?vcp=1&amp;pid=975308654&amp;color=0,0,0&amp;vpa=2&amp;vtp=1&amp;bbb=1"/>
          <p:cNvSpPr/>
          <p:nvPr/>
        </p:nvSpPr>
        <p:spPr>
          <a:xfrm>
            <a:off x="7556786" y="208102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tónɡ</a:t>
            </a:r>
            <a:endParaRPr lang="en-US" altLang="zh-CN" sz="2400" dirty="0"/>
          </a:p>
        </p:txBody>
      </p:sp>
      <p:sp>
        <p:nvSpPr>
          <p:cNvPr id="5" name="QB_4_AN.9_1#dd81a5e8c.bracket?vcp=1&amp;pid=975308654&amp;color=0,0,0&amp;vpa=3&amp;vtp=1&amp;bbb=1"/>
          <p:cNvSpPr/>
          <p:nvPr/>
        </p:nvSpPr>
        <p:spPr>
          <a:xfrm>
            <a:off x="1674781" y="2618233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bēn</a:t>
            </a:r>
            <a:endParaRPr lang="en-US" altLang="zh-CN" sz="2400" dirty="0"/>
          </a:p>
        </p:txBody>
      </p:sp>
      <p:sp>
        <p:nvSpPr>
          <p:cNvPr id="6" name="QB_4_AN.10_1#dd81a5e8c.bracket?vcp=1&amp;pid=975308654&amp;color=0,0,0&amp;vpa=4&amp;vtp=1&amp;bbb=1"/>
          <p:cNvSpPr/>
          <p:nvPr/>
        </p:nvSpPr>
        <p:spPr>
          <a:xfrm>
            <a:off x="7251986" y="261823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jìnɡ</a:t>
            </a:r>
            <a:endParaRPr lang="en-US" altLang="zh-CN" sz="2400" dirty="0"/>
          </a:p>
        </p:txBody>
      </p:sp>
      <p:sp>
        <p:nvSpPr>
          <p:cNvPr id="7" name="QB_4_BD.11_1#de14c66fe?sp=1&amp;vcp=1&amp;pid=975308654&amp;color=0,0,0&amp;vtp=1&amp;bbb=1&amp;hb=1"/>
          <p:cNvSpPr/>
          <p:nvPr/>
        </p:nvSpPr>
        <p:spPr>
          <a:xfrm>
            <a:off x="896112" y="316318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770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4.第二个介绍语中有一些表示颜色的词语很有创意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，请你仿照例子再分别写出</a:t>
            </a:r>
          </a:p>
          <a:p>
            <a:pPr latinLnBrk="1">
              <a:lnSpc>
                <a:spcPts val="4400"/>
              </a:lnSpc>
              <a:tabLst>
                <a:tab pos="55770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。（不得与介绍语中的词语重复）（3分）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5770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金灿灿—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半紫半黄—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770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茄子紫—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</p:txBody>
      </p:sp>
      <p:sp>
        <p:nvSpPr>
          <p:cNvPr id="8" name="QB_4_AN.12_1#de14c66fe.blank?vcp=1&amp;pid=975308654&amp;color=0,0,0&amp;vpa=5&amp;vtp=1&amp;bbb=1"/>
          <p:cNvSpPr/>
          <p:nvPr/>
        </p:nvSpPr>
        <p:spPr>
          <a:xfrm>
            <a:off x="2131981" y="4252848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【示例】绿油油</a:t>
            </a:r>
            <a:endParaRPr lang="en-US" altLang="zh-CN" sz="2400" dirty="0"/>
          </a:p>
        </p:txBody>
      </p:sp>
      <p:sp>
        <p:nvSpPr>
          <p:cNvPr id="9" name="QB_4_AN.13_1#de14c66fe.blank?vcp=1&amp;pid=975308654&amp;color=0,0,0&amp;vpa=6&amp;vtp=1&amp;bbb=1"/>
          <p:cNvSpPr/>
          <p:nvPr/>
        </p:nvSpPr>
        <p:spPr>
          <a:xfrm>
            <a:off x="8013986" y="425284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半红半白</a:t>
            </a:r>
            <a:endParaRPr lang="en-US" altLang="zh-CN" sz="2400" dirty="0"/>
          </a:p>
        </p:txBody>
      </p:sp>
      <p:sp>
        <p:nvSpPr>
          <p:cNvPr id="10" name="QB_4_AN.14_1#de14c66fe.blank?vcp=1&amp;pid=975308654&amp;color=0,0,0&amp;vpa=7&amp;vtp=1&amp;bbb=1"/>
          <p:cNvSpPr/>
          <p:nvPr/>
        </p:nvSpPr>
        <p:spPr>
          <a:xfrm>
            <a:off x="2131981" y="4790058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柠檬黄</a:t>
            </a:r>
            <a:endParaRPr lang="en-US" altLang="zh-CN" sz="2400" dirty="0"/>
          </a:p>
        </p:txBody>
      </p:sp>
      <p:sp>
        <p:nvSpPr>
          <p:cNvPr id="11" name="QB_4_BD.6_1#dd81a5e8c?sp=1&amp;vcp=1&amp;pid=975308654&amp;color=0,0,0&amp;vtp=1&amp;bt=1&amp;bbb=1&amp;zzd= 3">
            <a:extLst>
              <a:ext uri="{FF2B5EF4-FFF2-40B4-BE49-F238E27FC236}">
                <a16:creationId xmlns:a16="http://schemas.microsoft.com/office/drawing/2014/main" id="{A3BF1515-F19D-F512-0FD8-C11E66A8145E}"/>
              </a:ext>
            </a:extLst>
          </p:cNvPr>
          <p:cNvSpPr/>
          <p:nvPr/>
        </p:nvSpPr>
        <p:spPr>
          <a:xfrm>
            <a:off x="1029494" y="26423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6_1#dd81a5e8c?sp=1&amp;vcp=1&amp;pid=975308654&amp;color=0,0,0&amp;vtp=1&amp;bt=1&amp;bbb=1&amp;zzd= 3">
            <a:extLst>
              <a:ext uri="{FF2B5EF4-FFF2-40B4-BE49-F238E27FC236}">
                <a16:creationId xmlns:a16="http://schemas.microsoft.com/office/drawing/2014/main" id="{BA27571F-51CC-6358-6538-0A635D69CBF2}"/>
              </a:ext>
            </a:extLst>
          </p:cNvPr>
          <p:cNvSpPr/>
          <p:nvPr/>
        </p:nvSpPr>
        <p:spPr>
          <a:xfrm>
            <a:off x="7216299" y="26423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6_1#dd81a5e8c?sp=1&amp;vcp=1&amp;pid=975308654&amp;color=0,0,0&amp;vtp=1&amp;bt=1&amp;bbb=1&amp;zzd= 5">
            <a:extLst>
              <a:ext uri="{FF2B5EF4-FFF2-40B4-BE49-F238E27FC236}">
                <a16:creationId xmlns:a16="http://schemas.microsoft.com/office/drawing/2014/main" id="{44D0DCE6-F5FF-0331-4163-4FE635E85BE5}"/>
              </a:ext>
            </a:extLst>
          </p:cNvPr>
          <p:cNvSpPr/>
          <p:nvPr/>
        </p:nvSpPr>
        <p:spPr>
          <a:xfrm>
            <a:off x="1334294" y="3129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6_1#dd81a5e8c?sp=1&amp;vcp=1&amp;pid=975308654&amp;color=0,0,0&amp;vtp=1&amp;bt=1&amp;bbb=1&amp;zzd= 5">
            <a:extLst>
              <a:ext uri="{FF2B5EF4-FFF2-40B4-BE49-F238E27FC236}">
                <a16:creationId xmlns:a16="http://schemas.microsoft.com/office/drawing/2014/main" id="{83AE7F16-77C2-E0EE-0410-4F962B222070}"/>
              </a:ext>
            </a:extLst>
          </p:cNvPr>
          <p:cNvSpPr/>
          <p:nvPr/>
        </p:nvSpPr>
        <p:spPr>
          <a:xfrm>
            <a:off x="6911499" y="3129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5_1#6f5a1195d?vcp=1&amp;pid=975308654&amp;color=0,0,0&amp;vtp=1&amp;bt=1&amp;bbb=1&amp;hb=1"/>
          <p:cNvSpPr/>
          <p:nvPr/>
        </p:nvSpPr>
        <p:spPr>
          <a:xfrm>
            <a:off x="896112" y="23637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5.然然查阅词典，明白了第三个介绍语中两个成语的意思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，请你根据意思找出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相应的成语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3" name="QB_5_BD.16_1#63f2e3982?vcp=1&amp;pid=6f5a1195d&amp;color=0,0,0&amp;vtp=1&amp;bbb=1"/>
          <p:cNvSpPr/>
          <p:nvPr/>
        </p:nvSpPr>
        <p:spPr>
          <a:xfrm>
            <a:off x="896112" y="34608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形容非常害怕。(          )</a:t>
            </a:r>
            <a:endParaRPr lang="en-US" altLang="zh-CN" sz="2400" dirty="0"/>
          </a:p>
        </p:txBody>
      </p:sp>
      <p:sp>
        <p:nvSpPr>
          <p:cNvPr id="4" name="QB_5_AN.17_1#63f2e3982.bracket?vcp=1&amp;pid=6f5a1195d&amp;color=0,0,0&amp;vpa=8&amp;vtp=1&amp;bbb=1"/>
          <p:cNvSpPr/>
          <p:nvPr/>
        </p:nvSpPr>
        <p:spPr>
          <a:xfrm>
            <a:off x="3960780" y="344941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心惊胆战</a:t>
            </a:r>
            <a:endParaRPr lang="en-US" altLang="zh-CN" sz="2400" dirty="0"/>
          </a:p>
        </p:txBody>
      </p:sp>
      <p:sp>
        <p:nvSpPr>
          <p:cNvPr id="5" name="QB_5_BD.18_1#c1cddea29?vcp=1&amp;pid=6f5a1195d&amp;color=0,0,0&amp;vtp=1&amp;bbb=1"/>
          <p:cNvSpPr/>
          <p:nvPr/>
        </p:nvSpPr>
        <p:spPr>
          <a:xfrm>
            <a:off x="896112" y="39955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形容雄壮的队伍和浩大的声势。(          )</a:t>
            </a:r>
            <a:endParaRPr lang="en-US" altLang="zh-CN" sz="2400" dirty="0"/>
          </a:p>
        </p:txBody>
      </p:sp>
      <p:sp>
        <p:nvSpPr>
          <p:cNvPr id="6" name="QB_5_AN.19_1#c1cddea29.bracket?vcp=1&amp;pid=6f5a1195d&amp;color=0,0,0&amp;vpa=9&amp;vtp=1&amp;bbb=1"/>
          <p:cNvSpPr/>
          <p:nvPr/>
        </p:nvSpPr>
        <p:spPr>
          <a:xfrm>
            <a:off x="6094380" y="398408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千军万马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1237</Words>
  <Application>Microsoft Office PowerPoint</Application>
  <PresentationFormat>宽屏</PresentationFormat>
  <Paragraphs>269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2025-01-21T14:14:09Z</dcterms:created>
  <dcterms:modified xsi:type="dcterms:W3CDTF">2025-01-21T15:07:54Z</dcterms:modified>
  <cp:category/>
  <cp:contentStatus/>
</cp:coreProperties>
</file>