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6"/>
  </p:notesMasterIdLst>
  <p:sldIdLst>
    <p:sldId id="256" r:id="rId2"/>
    <p:sldId id="257" r:id="rId3"/>
    <p:sldId id="258" r:id="rId4"/>
    <p:sldId id="259" r:id="rId5"/>
    <p:sldId id="260" r:id="rId6"/>
    <p:sldId id="279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6" d="100"/>
          <a:sy n="66" d="100"/>
        </p:scale>
        <p:origin x="456" y="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884253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chinese#pid=6785c63202dd36cfead7ae25#tid=678dba97043bbb0009c6764a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0222992" y="4544568"/>
            <a:ext cx="1892808" cy="83210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>
              <a:lnSpc>
                <a:spcPct val="100000"/>
              </a:lnSpc>
            </a:pPr>
            <a:r>
              <a:rPr lang="en-US" sz="4800" b="1" i="0" dirty="0">
                <a:solidFill>
                  <a:srgbClr val="FFFFFF"/>
                </a:solidFill>
                <a:latin typeface="Heiti SC Medium" pitchFamily="34" charset="0"/>
                <a:ea typeface="Heiti SC Medium" pitchFamily="34" charset="-122"/>
                <a:cs typeface="Heiti SC Medium" pitchFamily="34" charset="-120"/>
              </a:rPr>
              <a:t>语 文</a:t>
            </a:r>
            <a:endParaRPr lang="en-US" sz="48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&amp;si=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&amp;si=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QB_4_BD.19_1#e44f819aa?colgroup=3,29&amp;vcp=1&amp;pid=40be34062&amp;color=0,0,0&amp;mp=1&amp;vtp=1&amp;bt=1&amp;bbb=1&amp;hb=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13850829"/>
              </p:ext>
            </p:extLst>
          </p:nvPr>
        </p:nvGraphicFramePr>
        <p:xfrm>
          <a:off x="896112" y="1986534"/>
          <a:ext cx="10360152" cy="2891282"/>
        </p:xfrm>
        <a:graphic>
          <a:graphicData uri="http://schemas.openxmlformats.org/drawingml/2006/table">
            <a:tbl>
              <a:tblPr/>
              <a:tblGrid>
                <a:gridCol w="122529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13485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445641">
                <a:tc>
                  <a:txBody>
                    <a:bodyPr/>
                    <a:lstStyle/>
                    <a:p>
                      <a:pPr marL="0" indent="0" algn="ctr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第三层</a:t>
                      </a:r>
                    </a:p>
                    <a:p>
                      <a:pPr marL="0" indent="0" algn="ctr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传统文</a:t>
                      </a:r>
                    </a:p>
                    <a:p>
                      <a:pPr marL="0" lvl="0" indent="0" algn="ctr" latinLnBrk="1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化类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收录与中国传统文化常识相关的作品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，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如：有关“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文房四宝”</a:t>
                      </a:r>
                      <a:r>
                        <a:rPr lang="en-US" altLang="zh-CN" sz="240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____</a:t>
                      </a:r>
                    </a:p>
                    <a:p>
                      <a:pPr marL="0" indent="0" algn="l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______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的文章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；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有关“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中医四诊”</a:t>
                      </a:r>
                      <a:r>
                        <a:rPr lang="en-US" altLang="zh-CN" sz="240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__________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的书籍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；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有关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“雅人</a:t>
                      </a:r>
                    </a:p>
                    <a:p>
                      <a:pPr marL="0" lvl="0" indent="0" algn="l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四好”</a:t>
                      </a:r>
                      <a:r>
                        <a:rPr lang="en-US" altLang="zh-CN" sz="240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__________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的作品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445641">
                <a:tc>
                  <a:txBody>
                    <a:bodyPr/>
                    <a:lstStyle/>
                    <a:p>
                      <a:pPr marL="0" indent="0" algn="ctr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第四层</a:t>
                      </a:r>
                    </a:p>
                    <a:p>
                      <a:pPr marL="0" indent="0" algn="ctr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自然科</a:t>
                      </a:r>
                    </a:p>
                    <a:p>
                      <a:pPr marL="0" lvl="0" indent="0" algn="ctr" latinLnBrk="1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学类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收录一些关于自然科学类的作品</a:t>
                      </a:r>
                      <a:r>
                        <a:rPr lang="en-US" altLang="zh-CN" sz="2400" b="0" i="0" spc="-10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，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如</a:t>
                      </a:r>
                      <a:r>
                        <a:rPr lang="en-US" altLang="zh-CN" sz="240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________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（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填作者）在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《蜜</a:t>
                      </a:r>
                    </a:p>
                    <a:p>
                      <a:pPr marL="0" indent="0" algn="l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蜂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》中的观察与思考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；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《火烧云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》中对</a:t>
                      </a:r>
                      <a:r>
                        <a:rPr lang="en-US" altLang="zh-CN" sz="240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________________</a:t>
                      </a:r>
                      <a:r>
                        <a:rPr lang="en-US" altLang="zh-CN" sz="2400" b="0" i="0" spc="-10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、</a:t>
                      </a:r>
                      <a:r>
                        <a:rPr lang="en-US" altLang="zh-CN" sz="240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______</a:t>
                      </a:r>
                    </a:p>
                    <a:p>
                      <a:pPr marL="0" lvl="0" indent="0" algn="l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等颜色的描写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3" name="QB_4_AN.20_1#e44f819aa.blank?vcp=1&amp;pid=40be34062&amp;color=0,0,0&amp;mp=1&amp;vpa=8&amp;vtp=1&amp;bbb=1&amp;hb=1"/>
          <p:cNvSpPr/>
          <p:nvPr/>
        </p:nvSpPr>
        <p:spPr>
          <a:xfrm>
            <a:off x="2180708" y="1987042"/>
            <a:ext cx="9007856" cy="906653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latinLnBrk="1">
              <a:lnSpc>
                <a:spcPct val="1300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                                          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笔墨纸砚</a:t>
            </a:r>
            <a:endParaRPr lang="en-US" altLang="zh-CN" sz="2400" dirty="0"/>
          </a:p>
        </p:txBody>
      </p:sp>
      <p:sp>
        <p:nvSpPr>
          <p:cNvPr id="4" name="QB_4_AN.21_1#e44f819aa.blank?vcp=1&amp;pid=40be34062&amp;color=0,0,0&amp;mp=1&amp;vpa=9&amp;vtp=1&amp;bbb=1"/>
          <p:cNvSpPr/>
          <p:nvPr/>
        </p:nvSpPr>
        <p:spPr>
          <a:xfrm>
            <a:off x="6769377" y="2469642"/>
            <a:ext cx="1439863" cy="4174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望闻问切</a:t>
            </a:r>
            <a:endParaRPr lang="en-US" altLang="zh-CN" sz="2400" dirty="0"/>
          </a:p>
        </p:txBody>
      </p:sp>
      <p:sp>
        <p:nvSpPr>
          <p:cNvPr id="5" name="QB_4_AN.22_1#e44f819aa.blank?vcp=1&amp;pid=40be34062&amp;color=0,0,0&amp;mp=1&amp;vpa=10&amp;vtp=1&amp;bbb=1"/>
          <p:cNvSpPr/>
          <p:nvPr/>
        </p:nvSpPr>
        <p:spPr>
          <a:xfrm>
            <a:off x="3124476" y="2931414"/>
            <a:ext cx="1439863" cy="4174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琴棋书画</a:t>
            </a:r>
            <a:endParaRPr lang="en-US" altLang="zh-CN" sz="2400" dirty="0"/>
          </a:p>
        </p:txBody>
      </p:sp>
      <p:sp>
        <p:nvSpPr>
          <p:cNvPr id="6" name="QB_4_AN.23_1#e44f819aa.blank?vcp=1&amp;pid=40be34062&amp;color=0,0,0&amp;mp=1&amp;vpa=11&amp;vtp=1&amp;bbb=1"/>
          <p:cNvSpPr/>
          <p:nvPr/>
        </p:nvSpPr>
        <p:spPr>
          <a:xfrm>
            <a:off x="7074177" y="3432683"/>
            <a:ext cx="1135063" cy="4174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法布尔</a:t>
            </a:r>
            <a:endParaRPr lang="en-US" altLang="zh-CN" sz="2400" dirty="0"/>
          </a:p>
        </p:txBody>
      </p:sp>
      <p:sp>
        <p:nvSpPr>
          <p:cNvPr id="7" name="QB_4_AN.24_1#e44f819aa.blank?vcp=1&amp;pid=40be34062&amp;color=0,0,0&amp;mp=1&amp;vpa=12&amp;vtp=1&amp;bbb=1"/>
          <p:cNvSpPr/>
          <p:nvPr/>
        </p:nvSpPr>
        <p:spPr>
          <a:xfrm>
            <a:off x="7378977" y="3915283"/>
            <a:ext cx="2354263" cy="4174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【示例】葡萄灰</a:t>
            </a:r>
            <a:endParaRPr lang="en-US" altLang="zh-CN" sz="2400" dirty="0"/>
          </a:p>
        </p:txBody>
      </p:sp>
      <p:sp>
        <p:nvSpPr>
          <p:cNvPr id="8" name="QB_4_AN.25_1#e44f819aa.blank?vcp=1&amp;pid=40be34062&amp;color=0,0,0&amp;mp=1&amp;vpa=13&amp;vtp=1&amp;bbb=1"/>
          <p:cNvSpPr/>
          <p:nvPr/>
        </p:nvSpPr>
        <p:spPr>
          <a:xfrm>
            <a:off x="10109477" y="3915283"/>
            <a:ext cx="830263" cy="4174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梨黄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5" grpId="0" build="p" animBg="1"/>
      <p:bldP spid="6" grpId="0" build="p" animBg="1"/>
      <p:bldP spid="7" grpId="0" build="p" animBg="1"/>
      <p:bldP spid="8" grpId="0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&amp;si=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23107e4db?vcp=1&amp;pid=b9a0e4ba1&amp;color=0,0,0&amp;vtp=1&amp;bt=1&amp;bbb=1"/>
          <p:cNvSpPr/>
          <p:nvPr/>
        </p:nvSpPr>
        <p:spPr>
          <a:xfrm>
            <a:off x="902208" y="421513"/>
            <a:ext cx="10387584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800"/>
              </a:lnSpc>
            </a:pPr>
            <a:r>
              <a:rPr lang="en-US" altLang="zh-CN" sz="30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活动三：美文推荐 阅读经典</a:t>
            </a:r>
            <a:endParaRPr lang="en-US" altLang="zh-CN" sz="3000" dirty="0"/>
          </a:p>
        </p:txBody>
      </p:sp>
      <p:sp>
        <p:nvSpPr>
          <p:cNvPr id="3" name="C_3_BD#f5e009836?vcp=1&amp;pid=23107e4db&amp;color=0,0,0&amp;vtp=1&amp;bbb=1&amp;hb=1"/>
          <p:cNvSpPr/>
          <p:nvPr/>
        </p:nvSpPr>
        <p:spPr>
          <a:xfrm>
            <a:off x="902208" y="884458"/>
            <a:ext cx="10387584" cy="128016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三、短小的篇幅，简练的语言，简单的结构，虚构的人物</a:t>
            </a: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，夸张的</a:t>
            </a:r>
          </a:p>
          <a:p>
            <a:pPr latinLnBrk="1">
              <a:lnSpc>
                <a:spcPts val="3400"/>
              </a:lnSpc>
            </a:pP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手法</a:t>
            </a: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，深刻的道理</a:t>
            </a:r>
            <a:r>
              <a:rPr lang="en-US" altLang="zh-CN" sz="2800" b="1" i="0" dirty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……</a:t>
            </a: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这就是寓言。让我们走进寓言故事</a:t>
            </a: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，去体验</a:t>
            </a:r>
          </a:p>
          <a:p>
            <a:pPr latinLnBrk="1">
              <a:lnSpc>
                <a:spcPts val="3400"/>
              </a:lnSpc>
            </a:pP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它的魅力吧</a:t>
            </a: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！（11分）</a:t>
            </a:r>
            <a:endParaRPr lang="en-US" altLang="zh-CN" sz="2800" dirty="0"/>
          </a:p>
        </p:txBody>
      </p:sp>
      <p:sp>
        <p:nvSpPr>
          <p:cNvPr id="4" name="QB_4_BD.26_1#0a8507faa?sp=1&amp;vcp=1&amp;pid=f5e009836&amp;color=0,0,0&amp;vtp=1&amp;bbb=1"/>
          <p:cNvSpPr/>
          <p:nvPr/>
        </p:nvSpPr>
        <p:spPr>
          <a:xfrm>
            <a:off x="902208" y="2030187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1.看图猜寓言故事，写在下面的横线上。（4分）</a:t>
            </a:r>
            <a:endParaRPr lang="en-US" altLang="zh-CN" sz="2400" dirty="0"/>
          </a:p>
        </p:txBody>
      </p:sp>
      <p:pic>
        <p:nvPicPr>
          <p:cNvPr id="5" name="QB_4_BD.26_3#0a8507faa?iti=1&amp;htil=1&amp;vcp=1&amp;pid=f5e009836&amp;color=0,0,0&amp;tib=255,255,255&amp;vtp=1" descr="preencoded.png">
            <a:extLst>
              <a:ext uri="{FF2B5EF4-FFF2-40B4-BE49-F238E27FC236}">
                <a16:creationId xmlns:a16="http://schemas.microsoft.com/office/drawing/2014/main" id="{5BC4D51F-F818-6687-E68F-2B666DF84597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182624" y="2620440"/>
            <a:ext cx="2276856" cy="1655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6" name="QB_4_BD.26_4#0a8507faa?iti=2&amp;htil=1&amp;vcp=1&amp;pid=f5e009836&amp;color=0,0,0&amp;tib=255,255,255&amp;vtp=1" descr="preencoded.png">
            <a:extLst>
              <a:ext uri="{FF2B5EF4-FFF2-40B4-BE49-F238E27FC236}">
                <a16:creationId xmlns:a16="http://schemas.microsoft.com/office/drawing/2014/main" id="{70E4E188-DBD5-4D90-3E3F-CD73F78554C0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733800" y="2519856"/>
            <a:ext cx="2368296" cy="17556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7" name="QB_4_BD.26_5#0a8507faa?iti=3&amp;htil=1&amp;vcp=1&amp;pid=f5e009836&amp;color=0,0,0&amp;tib=255,255,255&amp;vtp=1" descr="preencoded.png">
            <a:extLst>
              <a:ext uri="{FF2B5EF4-FFF2-40B4-BE49-F238E27FC236}">
                <a16:creationId xmlns:a16="http://schemas.microsoft.com/office/drawing/2014/main" id="{C4AE3FA2-AA54-E8A8-6CCC-8DF4A3F18323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330696" y="2519856"/>
            <a:ext cx="2368296" cy="17556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8" name="QB_4_BD.26_6#0a8507faa?iti=4&amp;htil=1&amp;vcp=1&amp;pid=f5e009836&amp;color=0,0,0&amp;tib=255,255,255&amp;vtp=1" descr="preencoded.png">
            <a:extLst>
              <a:ext uri="{FF2B5EF4-FFF2-40B4-BE49-F238E27FC236}">
                <a16:creationId xmlns:a16="http://schemas.microsoft.com/office/drawing/2014/main" id="{E54A6179-53C0-8D13-C48E-A27E60D027B9}"/>
              </a:ext>
            </a:extLst>
          </p:cNvPr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927592" y="2519856"/>
            <a:ext cx="2368296" cy="17556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9" name="QB_4_BD.26_7#0a8507faa?iti=1&amp;htil=1&amp;vcp=1&amp;pid=f5e009836&amp;color=0,0,0&amp;vtp=1">
            <a:extLst>
              <a:ext uri="{FF2B5EF4-FFF2-40B4-BE49-F238E27FC236}">
                <a16:creationId xmlns:a16="http://schemas.microsoft.com/office/drawing/2014/main" id="{76F163B0-0661-D1D1-7E39-21953E6C9200}"/>
              </a:ext>
            </a:extLst>
          </p:cNvPr>
          <p:cNvSpPr/>
          <p:nvPr/>
        </p:nvSpPr>
        <p:spPr>
          <a:xfrm>
            <a:off x="2134521" y="4402504"/>
            <a:ext cx="373062" cy="486029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ct val="1500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①</a:t>
            </a:r>
            <a:endParaRPr lang="en-US" altLang="zh-CN" sz="2400" dirty="0"/>
          </a:p>
        </p:txBody>
      </p:sp>
      <p:sp>
        <p:nvSpPr>
          <p:cNvPr id="10" name="QB_4_BD.26_8#0a8507faa?iti=2&amp;htil=1&amp;vcp=1&amp;pid=f5e009836&amp;color=0,0,0&amp;vtp=1">
            <a:extLst>
              <a:ext uri="{FF2B5EF4-FFF2-40B4-BE49-F238E27FC236}">
                <a16:creationId xmlns:a16="http://schemas.microsoft.com/office/drawing/2014/main" id="{6C3D43C3-1428-5E23-1A9C-7FFF6347DA47}"/>
              </a:ext>
            </a:extLst>
          </p:cNvPr>
          <p:cNvSpPr/>
          <p:nvPr/>
        </p:nvSpPr>
        <p:spPr>
          <a:xfrm>
            <a:off x="4731417" y="4402504"/>
            <a:ext cx="373062" cy="486029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ct val="1500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②</a:t>
            </a:r>
            <a:endParaRPr lang="en-US" altLang="zh-CN" sz="2400" dirty="0"/>
          </a:p>
        </p:txBody>
      </p:sp>
      <p:sp>
        <p:nvSpPr>
          <p:cNvPr id="11" name="QB_4_BD.26_9#0a8507faa?iti=3&amp;htil=1&amp;vcp=1&amp;pid=f5e009836&amp;color=0,0,0&amp;vtp=1">
            <a:extLst>
              <a:ext uri="{FF2B5EF4-FFF2-40B4-BE49-F238E27FC236}">
                <a16:creationId xmlns:a16="http://schemas.microsoft.com/office/drawing/2014/main" id="{6B0D7263-9A90-4EE3-A497-1F11035BD32F}"/>
              </a:ext>
            </a:extLst>
          </p:cNvPr>
          <p:cNvSpPr/>
          <p:nvPr/>
        </p:nvSpPr>
        <p:spPr>
          <a:xfrm>
            <a:off x="7328313" y="4402504"/>
            <a:ext cx="373062" cy="486029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ct val="1500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③</a:t>
            </a:r>
            <a:endParaRPr lang="en-US" altLang="zh-CN" sz="2400" dirty="0"/>
          </a:p>
        </p:txBody>
      </p:sp>
      <p:sp>
        <p:nvSpPr>
          <p:cNvPr id="12" name="QB_4_BD.26_10#0a8507faa?iti=4&amp;htil=1&amp;vcp=1&amp;pid=f5e009836&amp;color=0,0,0&amp;vtp=1">
            <a:extLst>
              <a:ext uri="{FF2B5EF4-FFF2-40B4-BE49-F238E27FC236}">
                <a16:creationId xmlns:a16="http://schemas.microsoft.com/office/drawing/2014/main" id="{53DCDF57-D123-4CD6-DCDE-B28D46C27D4E}"/>
              </a:ext>
            </a:extLst>
          </p:cNvPr>
          <p:cNvSpPr/>
          <p:nvPr/>
        </p:nvSpPr>
        <p:spPr>
          <a:xfrm>
            <a:off x="9925208" y="4402504"/>
            <a:ext cx="373062" cy="486029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ct val="1500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④</a:t>
            </a:r>
            <a:endParaRPr lang="en-US" altLang="zh-CN" sz="2400" dirty="0"/>
          </a:p>
        </p:txBody>
      </p:sp>
      <p:sp>
        <p:nvSpPr>
          <p:cNvPr id="13" name="QB_4_BD.26_11#0a8507faa?vcp=1&amp;pid=f5e009836&amp;color=0,0,0&amp;vtp=1&amp;bbb=1">
            <a:extLst>
              <a:ext uri="{FF2B5EF4-FFF2-40B4-BE49-F238E27FC236}">
                <a16:creationId xmlns:a16="http://schemas.microsoft.com/office/drawing/2014/main" id="{6C632145-721A-EAF0-75A3-B2615D15DB05}"/>
              </a:ext>
            </a:extLst>
          </p:cNvPr>
          <p:cNvSpPr/>
          <p:nvPr/>
        </p:nvSpPr>
        <p:spPr>
          <a:xfrm>
            <a:off x="1018032" y="4959067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①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②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</a:t>
            </a:r>
            <a:endParaRPr lang="en-US" altLang="zh-CN" sz="2400" dirty="0"/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③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④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</a:t>
            </a:r>
            <a:endParaRPr lang="en-US" altLang="zh-CN" sz="2400" dirty="0"/>
          </a:p>
        </p:txBody>
      </p:sp>
      <p:sp>
        <p:nvSpPr>
          <p:cNvPr id="14" name="QB_4_AN.27_1#0a8507faa.blank?vcp=1&amp;pid=f5e009836&amp;color=0,0,0&amp;vpa=14&amp;vtp=1&amp;bbb=1">
            <a:extLst>
              <a:ext uri="{FF2B5EF4-FFF2-40B4-BE49-F238E27FC236}">
                <a16:creationId xmlns:a16="http://schemas.microsoft.com/office/drawing/2014/main" id="{B3BF53A8-02B2-1588-B8DF-2E5EDF98D330}"/>
              </a:ext>
            </a:extLst>
          </p:cNvPr>
          <p:cNvSpPr/>
          <p:nvPr/>
        </p:nvSpPr>
        <p:spPr>
          <a:xfrm>
            <a:off x="1339500" y="4931127"/>
            <a:ext cx="14398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叶公好龙</a:t>
            </a:r>
            <a:endParaRPr lang="en-US" altLang="zh-CN" sz="2400" dirty="0"/>
          </a:p>
        </p:txBody>
      </p:sp>
      <p:sp>
        <p:nvSpPr>
          <p:cNvPr id="15" name="QB_4_AN.28_1#0a8507faa.blank?vcp=1&amp;pid=f5e009836&amp;color=0,0,0&amp;vpa=15&amp;vtp=1&amp;bbb=1">
            <a:extLst>
              <a:ext uri="{FF2B5EF4-FFF2-40B4-BE49-F238E27FC236}">
                <a16:creationId xmlns:a16="http://schemas.microsoft.com/office/drawing/2014/main" id="{A090850B-5D4E-C808-C081-AEF93441E247}"/>
              </a:ext>
            </a:extLst>
          </p:cNvPr>
          <p:cNvSpPr/>
          <p:nvPr/>
        </p:nvSpPr>
        <p:spPr>
          <a:xfrm>
            <a:off x="3320700" y="4931127"/>
            <a:ext cx="14398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揠苗助长</a:t>
            </a:r>
            <a:endParaRPr lang="en-US" altLang="zh-CN" sz="2400" dirty="0"/>
          </a:p>
        </p:txBody>
      </p:sp>
      <p:sp>
        <p:nvSpPr>
          <p:cNvPr id="16" name="QB_4_AN.29_1#0a8507faa.blank?vcp=1&amp;pid=f5e009836&amp;color=0,0,0&amp;vpa=16&amp;vtp=1&amp;bbb=1">
            <a:extLst>
              <a:ext uri="{FF2B5EF4-FFF2-40B4-BE49-F238E27FC236}">
                <a16:creationId xmlns:a16="http://schemas.microsoft.com/office/drawing/2014/main" id="{F562E809-5041-4BEF-F493-563F960EEB38}"/>
              </a:ext>
            </a:extLst>
          </p:cNvPr>
          <p:cNvSpPr/>
          <p:nvPr/>
        </p:nvSpPr>
        <p:spPr>
          <a:xfrm>
            <a:off x="1339500" y="5468337"/>
            <a:ext cx="14398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掩耳盗铃</a:t>
            </a:r>
            <a:endParaRPr lang="en-US" altLang="zh-CN" sz="2400" dirty="0"/>
          </a:p>
        </p:txBody>
      </p:sp>
      <p:sp>
        <p:nvSpPr>
          <p:cNvPr id="17" name="QB_4_AN.30_1#0a8507faa.blank?vcp=1&amp;pid=f5e009836&amp;color=0,0,0&amp;vpa=17&amp;vtp=1&amp;bbb=1">
            <a:extLst>
              <a:ext uri="{FF2B5EF4-FFF2-40B4-BE49-F238E27FC236}">
                <a16:creationId xmlns:a16="http://schemas.microsoft.com/office/drawing/2014/main" id="{2A0788D9-3AED-00FD-BE80-83A9F231AEBA}"/>
              </a:ext>
            </a:extLst>
          </p:cNvPr>
          <p:cNvSpPr/>
          <p:nvPr/>
        </p:nvSpPr>
        <p:spPr>
          <a:xfrm>
            <a:off x="3320700" y="5468337"/>
            <a:ext cx="14398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农夫和蛇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9" grpId="0" build="p" animBg="1"/>
      <p:bldP spid="10" grpId="0" build="p" animBg="1"/>
      <p:bldP spid="11" grpId="0" build="p" animBg="1"/>
      <p:bldP spid="12" grpId="0" build="p" animBg="1"/>
      <p:bldP spid="13" grpId="0" build="p" animBg="1"/>
      <p:bldP spid="14" grpId="0" build="p" animBg="1"/>
      <p:bldP spid="15" grpId="0" build="p" animBg="1"/>
      <p:bldP spid="16" grpId="0" build="p" animBg="1"/>
      <p:bldP spid="17" grpId="0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&amp;si=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31_1#5308fa740?vcp=1&amp;pid=f5e009836&amp;color=0,0,0&amp;vtp=1&amp;bt=1&amp;bbb=1"/>
          <p:cNvSpPr/>
          <p:nvPr/>
        </p:nvSpPr>
        <p:spPr>
          <a:xfrm>
            <a:off x="896112" y="2932971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2.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以上四个寓言故事中，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填序号）不是中国古代寓言。（1分）</a:t>
            </a:r>
            <a:endParaRPr lang="en-US" altLang="zh-CN" sz="2400" dirty="0"/>
          </a:p>
        </p:txBody>
      </p:sp>
      <p:sp>
        <p:nvSpPr>
          <p:cNvPr id="3" name="QB_4_AN.32_1#5308fa740.blank?vcp=1&amp;pid=f5e009836&amp;color=0,0,0&amp;vpa=18&amp;vtp=1"/>
          <p:cNvSpPr/>
          <p:nvPr/>
        </p:nvSpPr>
        <p:spPr>
          <a:xfrm>
            <a:off x="4265580" y="2883441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④</a:t>
            </a:r>
            <a:endParaRPr lang="en-US" altLang="zh-CN" sz="2400" dirty="0"/>
          </a:p>
        </p:txBody>
      </p:sp>
      <p:sp>
        <p:nvSpPr>
          <p:cNvPr id="4" name="QB_4_AS.33_1#5308fa740?vcp=1&amp;pid=f5e009836&amp;color=0,0,0&amp;vtp=1&amp;bbb=1"/>
          <p:cNvSpPr/>
          <p:nvPr/>
        </p:nvSpPr>
        <p:spPr>
          <a:xfrm>
            <a:off x="896112" y="3465671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【解析】 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本题考查文学知识积累。《农夫和蛇》出自《伊索寓言》。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  <p:bldP spid="4" grpId="0" build="p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&amp;si=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34_1#663ee33f1?sp=1&amp;vcp=1&amp;pid=f5e009836&amp;color=0,0,0&amp;vtp=1&amp;bt=1&amp;bbb=1&amp;hb=1"/>
          <p:cNvSpPr/>
          <p:nvPr/>
        </p:nvSpPr>
        <p:spPr>
          <a:xfrm>
            <a:off x="896112" y="1228407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3.请你任选其中一个故事，按起因、经过、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结果的顺序写出它的相关内容。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4分）</a:t>
            </a:r>
            <a:endParaRPr lang="en-US" altLang="zh-CN" sz="2400" dirty="0"/>
          </a:p>
        </p:txBody>
      </p:sp>
      <p:pic>
        <p:nvPicPr>
          <p:cNvPr id="3" name="QB_4_BD.34_2#663ee33f1?vcp=1&amp;pid=f5e009836&amp;color=0,0,0&amp;tib=255,255,255&amp;vip=19#22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551176" y="2396553"/>
            <a:ext cx="7086600" cy="20482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4" name="QB_4_AN.35_1#663ee33f1.blank?vcp=1&amp;pid=f5e009836&amp;color=0,0,0&amp;vpa=19&amp;vtp=1"/>
          <p:cNvSpPr/>
          <p:nvPr/>
        </p:nvSpPr>
        <p:spPr>
          <a:xfrm>
            <a:off x="2880360" y="3393249"/>
            <a:ext cx="1243584" cy="347472"/>
          </a:xfrm>
          <a:prstGeom prst="rect">
            <a:avLst/>
          </a:prstGeom>
          <a:noFill/>
          <a:ln/>
        </p:spPr>
        <p:txBody>
          <a:bodyPr wrap="square" lIns="0" tIns="0" rIns="0" bIns="0" rtlCol="0" anchor="b"/>
          <a:lstStyle/>
          <a:p>
            <a:pPr algn="l" latinLnBrk="1"/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【示例】叶公好龙</a:t>
            </a:r>
            <a:endParaRPr lang="en-US" altLang="zh-CN" dirty="0"/>
          </a:p>
        </p:txBody>
      </p:sp>
      <p:sp>
        <p:nvSpPr>
          <p:cNvPr id="5" name="QB_4_AN.36_1#663ee33f1.blank?vcp=1&amp;pid=f5e009836&amp;color=0,0,0&amp;vpa=20&amp;vtp=1"/>
          <p:cNvSpPr/>
          <p:nvPr/>
        </p:nvSpPr>
        <p:spPr>
          <a:xfrm>
            <a:off x="5998464" y="2396553"/>
            <a:ext cx="3575304" cy="411480"/>
          </a:xfrm>
          <a:prstGeom prst="rect">
            <a:avLst/>
          </a:prstGeom>
          <a:noFill/>
          <a:ln/>
        </p:spPr>
        <p:txBody>
          <a:bodyPr wrap="none" lIns="0" tIns="0" rIns="0" bIns="0" rtlCol="0" anchor="b"/>
          <a:lstStyle/>
          <a:p>
            <a:pPr algn="ctr" latinLnBrk="1">
              <a:lnSpc>
                <a:spcPts val="22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叶公非常喜欢龙。</a:t>
            </a:r>
            <a:endParaRPr lang="en-US" altLang="zh-CN" dirty="0"/>
          </a:p>
        </p:txBody>
      </p:sp>
      <p:sp>
        <p:nvSpPr>
          <p:cNvPr id="6" name="QB_4_AN.37_1#663ee33f1.blank?vcp=1&amp;pid=f5e009836&amp;color=0,0,0&amp;vpa=21&amp;vtp=1"/>
          <p:cNvSpPr/>
          <p:nvPr/>
        </p:nvSpPr>
        <p:spPr>
          <a:xfrm>
            <a:off x="6062472" y="2990914"/>
            <a:ext cx="3547872" cy="603504"/>
          </a:xfrm>
          <a:prstGeom prst="rect">
            <a:avLst/>
          </a:prstGeom>
          <a:noFill/>
          <a:ln/>
        </p:spPr>
        <p:txBody>
          <a:bodyPr wrap="square" lIns="0" tIns="0" rIns="0" bIns="0" rtlCol="0" anchor="b"/>
          <a:lstStyle/>
          <a:p>
            <a:pPr algn="l" latinLnBrk="1"/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他这样爱龙，天上的真龙知道后，便来到叶公的住所。</a:t>
            </a:r>
            <a:endParaRPr lang="en-US" altLang="zh-CN" dirty="0"/>
          </a:p>
        </p:txBody>
      </p:sp>
      <p:sp>
        <p:nvSpPr>
          <p:cNvPr id="7" name="QB_4_AN.38_1#663ee33f1.blank?vcp=1&amp;pid=f5e009836&amp;color=0,0,0&amp;vpa=22&amp;vtp=1"/>
          <p:cNvSpPr/>
          <p:nvPr/>
        </p:nvSpPr>
        <p:spPr>
          <a:xfrm>
            <a:off x="6080760" y="3740721"/>
            <a:ext cx="3547872" cy="621792"/>
          </a:xfrm>
          <a:prstGeom prst="rect">
            <a:avLst/>
          </a:prstGeom>
          <a:noFill/>
          <a:ln/>
        </p:spPr>
        <p:txBody>
          <a:bodyPr wrap="none" lIns="0" tIns="0" rIns="0" bIns="0" rtlCol="0" anchor="b"/>
          <a:lstStyle/>
          <a:p>
            <a:pPr algn="ctr" latinLnBrk="1">
              <a:lnSpc>
                <a:spcPts val="22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叶公看到真龙，吓得转身就跑了。</a:t>
            </a:r>
            <a:endParaRPr lang="en-US" altLang="zh-CN" dirty="0"/>
          </a:p>
        </p:txBody>
      </p:sp>
      <p:sp>
        <p:nvSpPr>
          <p:cNvPr id="8" name="QB_4_BD.39_1#624e6ace9?sp=1&amp;vcp=1&amp;pid=f5e009836&amp;color=0,0,0&amp;vtp=1&amp;bbb=1"/>
          <p:cNvSpPr/>
          <p:nvPr/>
        </p:nvSpPr>
        <p:spPr>
          <a:xfrm>
            <a:off x="896112" y="4580953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4.故事②给了你什么启发？请你把它写下来。（2分）</a:t>
            </a:r>
            <a:endParaRPr lang="en-US" altLang="zh-CN" sz="2400" dirty="0"/>
          </a:p>
          <a:p>
            <a:pPr latinLnBrk="1">
              <a:lnSpc>
                <a:spcPts val="4200"/>
              </a:lnSpc>
            </a:pP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__________________________________________________________</a:t>
            </a:r>
            <a:endParaRPr lang="en-US" altLang="zh-CN" sz="2400" dirty="0"/>
          </a:p>
        </p:txBody>
      </p:sp>
      <p:sp>
        <p:nvSpPr>
          <p:cNvPr id="9" name="QB_4_AN.40_1#624e6ace9.blank?vcp=1&amp;pid=f5e009836&amp;color=0,0,0&amp;vpa=23&amp;vtp=1&amp;bbb=1"/>
          <p:cNvSpPr/>
          <p:nvPr/>
        </p:nvSpPr>
        <p:spPr>
          <a:xfrm>
            <a:off x="938180" y="5090224"/>
            <a:ext cx="87550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【示例】违反事物的发展规律，急于求成，最后只会事与愿违。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4" grpId="0" build="p" animBg="1"/>
      <p:bldP spid="5" grpId="0" build="p" animBg="1"/>
      <p:bldP spid="6" grpId="0" build="p" animBg="1"/>
      <p:bldP spid="7" grpId="0" build="p" animBg="1"/>
      <p:bldP spid="8" grpId="0" build="p" animBg="1"/>
      <p:bldP spid="9" grpId="0" build="p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3&amp;si=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dd40509c7?vcp=1&amp;pid=23107e4db&amp;color=0,0,0&amp;vtp=1&amp;bt=1&amp;bbb=1&amp;hb=1"/>
          <p:cNvSpPr/>
          <p:nvPr/>
        </p:nvSpPr>
        <p:spPr>
          <a:xfrm>
            <a:off x="896112" y="896112"/>
            <a:ext cx="10387584" cy="154432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四、看，天空中那翩翩起舞的蝴蝶，那金光闪闪的金龙</a:t>
            </a: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，那展翅欲</a:t>
            </a:r>
          </a:p>
          <a:p>
            <a:pPr latinLnBrk="1">
              <a:lnSpc>
                <a:spcPts val="3400"/>
              </a:lnSpc>
            </a:pP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飞的雄鹰</a:t>
            </a:r>
            <a:r>
              <a:rPr lang="en-US" altLang="zh-CN" sz="2800" b="1" i="0" dirty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……</a:t>
            </a: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一个个风筝，装饰了天空，放飞了理想</a:t>
            </a: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。让我们走进</a:t>
            </a:r>
          </a:p>
          <a:p>
            <a:pPr latinLnBrk="1">
              <a:lnSpc>
                <a:spcPts val="3400"/>
              </a:lnSpc>
            </a:pP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风筝文化</a:t>
            </a: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，去感受传统工艺品的魅力吧！（21分）</a:t>
            </a:r>
            <a:endParaRPr lang="en-US" altLang="zh-CN" sz="2800" dirty="0"/>
          </a:p>
        </p:txBody>
      </p:sp>
      <p:sp>
        <p:nvSpPr>
          <p:cNvPr id="3" name="QM_4_BD.41_1#437c6c40d?vcp=1&amp;pid=dd40509c7&amp;color=0,0,0&amp;vtp=1&amp;bbb=1"/>
          <p:cNvSpPr/>
          <p:nvPr/>
        </p:nvSpPr>
        <p:spPr>
          <a:xfrm>
            <a:off x="896112" y="2178622"/>
            <a:ext cx="10387584" cy="21509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【材料一】</a:t>
            </a:r>
            <a:endParaRPr lang="en-US" altLang="zh-CN" sz="2400" dirty="0"/>
          </a:p>
          <a:p>
            <a:pPr algn="ctr" latinLnBrk="1"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题</a:t>
            </a:r>
            <a:r>
              <a:rPr lang="en-US" altLang="zh-CN" sz="24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画</a:t>
            </a:r>
            <a:r>
              <a:rPr lang="en-US" altLang="zh-CN" sz="24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诗</a:t>
            </a:r>
            <a:endParaRPr lang="en-US" altLang="zh-CN" sz="2400" dirty="0"/>
          </a:p>
          <a:p>
            <a:pPr algn="ctr"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只凭风力健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，不假羽毛丰。</a:t>
            </a:r>
            <a:endParaRPr lang="en-US" altLang="zh-CN" sz="2400" dirty="0"/>
          </a:p>
          <a:p>
            <a:pPr algn="ctr"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红线凌空去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，青云有路通。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4&amp;si=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41_2#437c6c40d?vcp=1&amp;pid=dd40509c7&amp;color=0,0,0&amp;vtp=1&amp;bt=1&amp;bbb=1&amp;hb=1"/>
          <p:cNvSpPr/>
          <p:nvPr/>
        </p:nvSpPr>
        <p:spPr>
          <a:xfrm>
            <a:off x="896112" y="1533715"/>
            <a:ext cx="10387584" cy="3827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【材料二】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风筝由中国古代劳动人民发明于东周春秋时期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，距今已两千多年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。相传墨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翟以木头制成木鸟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，研制三年而成，这是人类最早的风筝起源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。后来鲁班用竹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子改进了墨翟的风筝材质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，直至东汉期间，蔡伦改进造纸术后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，坊间才开始以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纸做风筝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，称为“纸鸢”。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南北朝时，风筝开始成为传递信息的工具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；从隋唐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开始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，由于造纸业的发达，民间开始用纸来裱糊风筝；到了宋代的时候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，放风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筝成为人们喜爱的户外活动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5&amp;si=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41_3#437c6c40d?vcp=1&amp;pid=dd40509c7&amp;color=0,0,0&amp;vtp=1&amp;bt=1&amp;bbb=1&amp;hb=1"/>
          <p:cNvSpPr/>
          <p:nvPr/>
        </p:nvSpPr>
        <p:spPr>
          <a:xfrm>
            <a:off x="896112" y="1521015"/>
            <a:ext cx="10387584" cy="3827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【材料三】</a:t>
            </a:r>
            <a:endParaRPr lang="en-US" altLang="zh-CN" sz="2400" dirty="0"/>
          </a:p>
          <a:p>
            <a:pPr algn="ctr" latinLnBrk="1"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系在风筝线上的童年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①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大地挣脱了冬的纠缠，不觉之中已泛出带着几分鹅黄的绿意。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仰望晴空，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偶见点点风筝飘飞在天际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。那长长的风筝线，竟丝丝缕缕牵出了我的童年。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②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在乡下，三月的轻风还残留着冬的严寒。</a:t>
            </a:r>
            <a:r>
              <a:rPr lang="en-US" altLang="zh-CN" sz="2400" b="0" i="0" u="sng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我们这些颠跑在麦田里的孩子，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 u="sng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摔打惯了</a:t>
            </a:r>
            <a:r>
              <a:rPr lang="en-US" altLang="zh-CN" sz="2400" b="0" i="0" u="sng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，是不知道什么叫冷的。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何况又常把嬉笑系在风筝线上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，即便有些寒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意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，也早被如火的童心融化掉，让野气的笑声赶跑了。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6&amp;si=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41_4#437c6c40d?vcp=1&amp;pid=dd40509c7&amp;color=0,0,0&amp;vtp=1&amp;bt=1&amp;bbb=1&amp;hb=1"/>
          <p:cNvSpPr/>
          <p:nvPr/>
        </p:nvSpPr>
        <p:spPr>
          <a:xfrm>
            <a:off x="896112" y="900000"/>
            <a:ext cx="10387584" cy="50084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0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③我们偷偷找来竹篾，且要绿皮的有韧性的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，犹如女孩子绣花挑线一般仔</a:t>
            </a:r>
          </a:p>
          <a:p>
            <a:pPr latinLnBrk="1">
              <a:lnSpc>
                <a:spcPts val="4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细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。我们把竹篾放到火堆上烤了，再弯成弓似的和轱辘似的几何形状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，拼在一</a:t>
            </a:r>
          </a:p>
          <a:p>
            <a:pPr latinLnBrk="1">
              <a:lnSpc>
                <a:spcPts val="4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起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，悉心系好，就变成了形态各异的风筝的骨架。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然后几颗小脑袋抵在一起，</a:t>
            </a:r>
          </a:p>
          <a:p>
            <a:pPr latinLnBrk="1">
              <a:lnSpc>
                <a:spcPts val="4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叽叽喳喳商量一阵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，就别出心裁地用彩笔在糊好的桑皮纸上勾勒一通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，给它们</a:t>
            </a:r>
          </a:p>
          <a:p>
            <a:pPr latinLnBrk="1">
              <a:lnSpc>
                <a:spcPts val="4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穿上了斑斓的衣衫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。然后用大团大团的线做放线，一头系在风筝上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，一头缠在</a:t>
            </a:r>
          </a:p>
          <a:p>
            <a:pPr latinLnBrk="1">
              <a:lnSpc>
                <a:spcPts val="4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一个线拐子上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endParaRPr lang="en-US" altLang="zh-CN" sz="2400" dirty="0"/>
          </a:p>
          <a:p>
            <a:pPr latinLnBrk="1">
              <a:lnSpc>
                <a:spcPts val="4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④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好了，开始放吧。</a:t>
            </a:r>
            <a:r>
              <a:rPr lang="en-US" altLang="zh-CN" sz="2400" b="0" i="0" u="sng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咳！风筝！风筝！全是风筝</a:t>
            </a:r>
            <a:r>
              <a:rPr lang="en-US" altLang="zh-CN" sz="2400" b="0" i="0" u="sng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！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这些大大小小造型生动</a:t>
            </a:r>
          </a:p>
          <a:p>
            <a:pPr latinLnBrk="1">
              <a:lnSpc>
                <a:spcPts val="4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的风筝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，从辽阔的麦田里，蜿蜒的大道旁，潋滟的堤塘边冉冉升起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——被底下</a:t>
            </a:r>
          </a:p>
          <a:p>
            <a:pPr latinLnBrk="1">
              <a:lnSpc>
                <a:spcPts val="4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幼稚的欢声笑语吹着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，腾腾热气捧着，悠悠飞向空中，去亲吻白云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，好似争艳</a:t>
            </a:r>
          </a:p>
          <a:p>
            <a:pPr latinLnBrk="1">
              <a:lnSpc>
                <a:spcPts val="38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的花朵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，挂彩的气球。</a:t>
            </a:r>
            <a:r>
              <a:rPr lang="en-US" altLang="zh-CN" sz="2400" b="0" i="0" u="sng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我们的心醉了。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7&amp;si=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41_5#437c6c40d?vcp=1&amp;pid=dd40509c7&amp;color=0,0,0&amp;vtp=1&amp;bt=1&amp;bbb=1"/>
          <p:cNvSpPr/>
          <p:nvPr/>
        </p:nvSpPr>
        <p:spPr>
          <a:xfrm>
            <a:off x="896112" y="1529588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⑤啊，我的鹅黄色的童年！</a:t>
            </a:r>
            <a:endParaRPr lang="en-US" altLang="zh-CN" sz="2400" dirty="0"/>
          </a:p>
          <a:p>
            <a:pPr algn="r"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（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有删改）</a:t>
            </a:r>
            <a:endParaRPr lang="en-US" altLang="zh-CN" sz="2400" dirty="0"/>
          </a:p>
        </p:txBody>
      </p:sp>
      <p:sp>
        <p:nvSpPr>
          <p:cNvPr id="3" name="QB_5_BD.42_1#feeb6a274?vcp=1&amp;pid=437c6c40d&amp;color=0,0,0&amp;vtp=1&amp;bbb=1&amp;hb=1"/>
          <p:cNvSpPr/>
          <p:nvPr/>
        </p:nvSpPr>
        <p:spPr>
          <a:xfrm>
            <a:off x="896112" y="2626233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1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.材料一中描写风筝特征和神采的两句诗是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2分）</a:t>
            </a:r>
            <a:endParaRPr lang="en-US" altLang="zh-CN" sz="2400" dirty="0"/>
          </a:p>
        </p:txBody>
      </p:sp>
      <p:sp>
        <p:nvSpPr>
          <p:cNvPr id="4" name="QB_5_AN.43_1#feeb6a274.blank?vcp=1&amp;pid=437c6c40d&amp;color=0,0,0&amp;vpa=24&amp;vtp=1&amp;bbb=1"/>
          <p:cNvSpPr/>
          <p:nvPr/>
        </p:nvSpPr>
        <p:spPr>
          <a:xfrm>
            <a:off x="6703981" y="2598293"/>
            <a:ext cx="17446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只凭风力健</a:t>
            </a:r>
            <a:endParaRPr lang="en-US" altLang="zh-CN" sz="2400" dirty="0"/>
          </a:p>
        </p:txBody>
      </p:sp>
      <p:sp>
        <p:nvSpPr>
          <p:cNvPr id="5" name="QB_5_AN.44_1#feeb6a274.blank?vcp=1&amp;pid=437c6c40d&amp;color=0,0,0&amp;vpa=25&amp;vtp=1&amp;bbb=1"/>
          <p:cNvSpPr/>
          <p:nvPr/>
        </p:nvSpPr>
        <p:spPr>
          <a:xfrm>
            <a:off x="8837581" y="2598293"/>
            <a:ext cx="17446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不假羽毛丰</a:t>
            </a:r>
            <a:endParaRPr lang="en-US" altLang="zh-CN" sz="2400" dirty="0"/>
          </a:p>
        </p:txBody>
      </p:sp>
      <p:sp>
        <p:nvSpPr>
          <p:cNvPr id="6" name="QB_5_AS.45_1#feeb6a274?vcp=1&amp;pid=437c6c40d&amp;color=0,0,0&amp;vtp=1&amp;bbb=1&amp;hb=1"/>
          <p:cNvSpPr/>
          <p:nvPr/>
        </p:nvSpPr>
        <p:spPr>
          <a:xfrm>
            <a:off x="896112" y="3729863"/>
            <a:ext cx="10387584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【解析】 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本题考查对古诗的理解。这四句诗的意思是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：风筝只依靠风的力量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就能有矫健的英姿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，不用凭借羽毛丰满。牵着的红线向天空飞去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，这就是直上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青云的通畅道路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。据此即可解答。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  <p:bldP spid="4" grpId="0" build="p" animBg="1"/>
      <p:bldP spid="5" grpId="0" build="p" animBg="1"/>
      <p:bldP spid="6" grpId="0" build="p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8&amp;si=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46_1#305d78696?sp=1&amp;vcp=1&amp;pid=437c6c40d&amp;color=0,0,0&amp;vtp=1&amp;bt=1&amp;bbb=1"/>
          <p:cNvSpPr/>
          <p:nvPr/>
        </p:nvSpPr>
        <p:spPr>
          <a:xfrm>
            <a:off x="896112" y="1137666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2.阅读材料二，将下面的思维导图补充完整。（8分）</a:t>
            </a:r>
            <a:endParaRPr lang="en-US" altLang="zh-CN" sz="2400" dirty="0"/>
          </a:p>
        </p:txBody>
      </p:sp>
      <p:pic>
        <p:nvPicPr>
          <p:cNvPr id="3" name="QB_5_BD.46_2#305d78696?vcp=1&amp;pid=437c6c40d&amp;color=0,0,0&amp;tib=255,255,255&amp;vip=26#33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517904" y="1749552"/>
            <a:ext cx="9153144" cy="3959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4" name="QB_5_AN.47_1#305d78696.blank?vcp=1&amp;pid=437c6c40d&amp;color=0,0,0&amp;vpa=26&amp;vtp=1"/>
          <p:cNvSpPr/>
          <p:nvPr/>
        </p:nvSpPr>
        <p:spPr>
          <a:xfrm>
            <a:off x="2020824" y="1877568"/>
            <a:ext cx="1929384" cy="1197864"/>
          </a:xfrm>
          <a:prstGeom prst="rect">
            <a:avLst/>
          </a:prstGeom>
          <a:noFill/>
          <a:ln/>
        </p:spPr>
        <p:txBody>
          <a:bodyPr wrap="none" lIns="0" tIns="0" rIns="0" bIns="0" rtlCol="0" anchor="b"/>
          <a:lstStyle/>
          <a:p>
            <a:pPr algn="ctr" latinLnBrk="1">
              <a:lnSpc>
                <a:spcPts val="2600"/>
              </a:lnSpc>
            </a:pPr>
            <a:r>
              <a:rPr lang="en-US" altLang="zh-CN" sz="21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以木头制成木鸟</a:t>
            </a:r>
            <a:endParaRPr lang="en-US" altLang="zh-CN" sz="2100" dirty="0"/>
          </a:p>
        </p:txBody>
      </p:sp>
      <p:sp>
        <p:nvSpPr>
          <p:cNvPr id="5" name="QB_5_AN.48_1#305d78696.blank?vcp=1&amp;pid=437c6c40d&amp;color=0,0,0&amp;vpa=27&amp;vtp=1"/>
          <p:cNvSpPr/>
          <p:nvPr/>
        </p:nvSpPr>
        <p:spPr>
          <a:xfrm>
            <a:off x="5230368" y="1813560"/>
            <a:ext cx="1627632" cy="393192"/>
          </a:xfrm>
          <a:prstGeom prst="rect">
            <a:avLst/>
          </a:prstGeom>
          <a:noFill/>
          <a:ln/>
        </p:spPr>
        <p:txBody>
          <a:bodyPr wrap="none" lIns="0" tIns="0" rIns="0" bIns="0" rtlCol="0" anchor="b"/>
          <a:lstStyle/>
          <a:p>
            <a:pPr algn="ctr" latinLnBrk="1">
              <a:lnSpc>
                <a:spcPts val="2600"/>
              </a:lnSpc>
            </a:pPr>
            <a:r>
              <a:rPr lang="en-US" altLang="zh-CN" sz="21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鲁班</a:t>
            </a:r>
            <a:endParaRPr lang="en-US" altLang="zh-CN" sz="2100" dirty="0"/>
          </a:p>
        </p:txBody>
      </p:sp>
      <p:sp>
        <p:nvSpPr>
          <p:cNvPr id="6" name="QB_5_AN.49_1#305d78696.blank?vcp=1&amp;pid=437c6c40d&amp;color=0,0,0&amp;vpa=28&amp;vtp=1"/>
          <p:cNvSpPr/>
          <p:nvPr/>
        </p:nvSpPr>
        <p:spPr>
          <a:xfrm>
            <a:off x="8138160" y="1813560"/>
            <a:ext cx="1883664" cy="365760"/>
          </a:xfrm>
          <a:prstGeom prst="rect">
            <a:avLst/>
          </a:prstGeom>
          <a:noFill/>
          <a:ln/>
        </p:spPr>
        <p:txBody>
          <a:bodyPr wrap="none" lIns="0" tIns="0" rIns="0" bIns="0" rtlCol="0" anchor="b"/>
          <a:lstStyle/>
          <a:p>
            <a:pPr algn="ctr" latinLnBrk="1">
              <a:lnSpc>
                <a:spcPts val="2600"/>
              </a:lnSpc>
            </a:pPr>
            <a:r>
              <a:rPr lang="en-US" altLang="zh-CN" sz="21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蔡伦</a:t>
            </a:r>
            <a:endParaRPr lang="en-US" altLang="zh-CN" sz="2100" dirty="0"/>
          </a:p>
        </p:txBody>
      </p:sp>
      <p:sp>
        <p:nvSpPr>
          <p:cNvPr id="7" name="QB_5_AN.50_1#305d78696.blank?vcp=1&amp;pid=437c6c40d&amp;color=0,0,0&amp;vpa=29&amp;vtp=1"/>
          <p:cNvSpPr/>
          <p:nvPr/>
        </p:nvSpPr>
        <p:spPr>
          <a:xfrm>
            <a:off x="8138160" y="2316480"/>
            <a:ext cx="1883664" cy="1216152"/>
          </a:xfrm>
          <a:prstGeom prst="rect">
            <a:avLst/>
          </a:prstGeom>
          <a:noFill/>
          <a:ln/>
        </p:spPr>
        <p:txBody>
          <a:bodyPr wrap="square" lIns="0" tIns="0" rIns="0" bIns="0" rtlCol="0" anchor="b"/>
          <a:lstStyle/>
          <a:p>
            <a:pPr algn="l" latinLnBrk="1"/>
            <a:r>
              <a:rPr lang="en-US" altLang="zh-CN" sz="21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改进造纸术后，坊间才开始以纸做风筝</a:t>
            </a:r>
            <a:endParaRPr lang="en-US" altLang="zh-CN" sz="2100" dirty="0"/>
          </a:p>
        </p:txBody>
      </p:sp>
      <p:sp>
        <p:nvSpPr>
          <p:cNvPr id="8" name="QB_5_AN.51_1#305d78696.blank?vcp=1&amp;pid=437c6c40d&amp;color=0,0,0&amp;vpa=30&amp;vtp=1"/>
          <p:cNvSpPr/>
          <p:nvPr/>
        </p:nvSpPr>
        <p:spPr>
          <a:xfrm>
            <a:off x="2057400" y="4401312"/>
            <a:ext cx="1883664" cy="1216152"/>
          </a:xfrm>
          <a:prstGeom prst="rect">
            <a:avLst/>
          </a:prstGeom>
          <a:noFill/>
          <a:ln/>
        </p:spPr>
        <p:txBody>
          <a:bodyPr wrap="square" lIns="0" tIns="0" rIns="0" bIns="0" rtlCol="0" anchor="b"/>
          <a:lstStyle/>
          <a:p>
            <a:pPr algn="l" latinLnBrk="1"/>
            <a:r>
              <a:rPr lang="en-US" altLang="zh-CN" sz="21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开始成为传递信息的工具</a:t>
            </a:r>
            <a:endParaRPr lang="en-US" altLang="zh-CN" sz="2100" dirty="0"/>
          </a:p>
        </p:txBody>
      </p:sp>
      <p:sp>
        <p:nvSpPr>
          <p:cNvPr id="9" name="QB_5_AN.52_1#305d78696.blank?vcp=1&amp;pid=437c6c40d&amp;color=0,0,0&amp;vpa=31&amp;vtp=1"/>
          <p:cNvSpPr/>
          <p:nvPr/>
        </p:nvSpPr>
        <p:spPr>
          <a:xfrm>
            <a:off x="5230368" y="3907536"/>
            <a:ext cx="1581912" cy="365760"/>
          </a:xfrm>
          <a:prstGeom prst="rect">
            <a:avLst/>
          </a:prstGeom>
          <a:noFill/>
          <a:ln/>
        </p:spPr>
        <p:txBody>
          <a:bodyPr wrap="none" lIns="0" tIns="0" rIns="0" bIns="0" rtlCol="0" anchor="b"/>
          <a:lstStyle/>
          <a:p>
            <a:pPr algn="ctr" latinLnBrk="1">
              <a:lnSpc>
                <a:spcPts val="2600"/>
              </a:lnSpc>
            </a:pPr>
            <a:r>
              <a:rPr lang="en-US" altLang="zh-CN" sz="21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隋唐</a:t>
            </a:r>
            <a:endParaRPr lang="en-US" altLang="zh-CN" sz="2100" dirty="0"/>
          </a:p>
        </p:txBody>
      </p:sp>
      <p:sp>
        <p:nvSpPr>
          <p:cNvPr id="10" name="QB_5_AN.53_1#305d78696.blank?vcp=1&amp;pid=437c6c40d&amp;color=0,0,0&amp;vpa=32&amp;vtp=1"/>
          <p:cNvSpPr/>
          <p:nvPr/>
        </p:nvSpPr>
        <p:spPr>
          <a:xfrm>
            <a:off x="8092440" y="3944112"/>
            <a:ext cx="1975104" cy="329184"/>
          </a:xfrm>
          <a:prstGeom prst="rect">
            <a:avLst/>
          </a:prstGeom>
          <a:noFill/>
          <a:ln/>
        </p:spPr>
        <p:txBody>
          <a:bodyPr wrap="none" lIns="0" tIns="0" rIns="0" bIns="0" rtlCol="0" anchor="b"/>
          <a:lstStyle/>
          <a:p>
            <a:pPr algn="ctr" latinLnBrk="1">
              <a:lnSpc>
                <a:spcPts val="2600"/>
              </a:lnSpc>
            </a:pPr>
            <a:r>
              <a:rPr lang="en-US" altLang="zh-CN" sz="21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宋代</a:t>
            </a:r>
            <a:endParaRPr lang="en-US" altLang="zh-CN" sz="2100" dirty="0"/>
          </a:p>
        </p:txBody>
      </p:sp>
      <p:sp>
        <p:nvSpPr>
          <p:cNvPr id="11" name="QB_5_AN.54_1#305d78696.blank?vcp=1&amp;pid=437c6c40d&amp;color=0,0,0&amp;vpa=33&amp;vtp=1"/>
          <p:cNvSpPr/>
          <p:nvPr/>
        </p:nvSpPr>
        <p:spPr>
          <a:xfrm>
            <a:off x="8065008" y="4428744"/>
            <a:ext cx="1993392" cy="1197864"/>
          </a:xfrm>
          <a:prstGeom prst="rect">
            <a:avLst/>
          </a:prstGeom>
          <a:noFill/>
          <a:ln/>
        </p:spPr>
        <p:txBody>
          <a:bodyPr wrap="square" lIns="0" tIns="0" rIns="0" bIns="0" rtlCol="0" anchor="b"/>
          <a:lstStyle/>
          <a:p>
            <a:pPr algn="l" latinLnBrk="1"/>
            <a:r>
              <a:rPr lang="en-US" altLang="zh-CN" sz="21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放风筝成为人们喜爱的户外活动</a:t>
            </a:r>
            <a:endParaRPr lang="en-US" altLang="zh-CN" sz="21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4" grpId="0" build="p" animBg="1"/>
      <p:bldP spid="5" grpId="0" build="p" animBg="1"/>
      <p:bldP spid="6" grpId="0" build="p" animBg="1"/>
      <p:bldP spid="7" grpId="0" build="p" animBg="1"/>
      <p:bldP spid="8" grpId="0" build="p" animBg="1"/>
      <p:bldP spid="9" grpId="0" build="p" animBg="1"/>
      <p:bldP spid="10" grpId="0" build="p" animBg="1"/>
      <p:bldP spid="11" grpId="0" build="p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&amp;si=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1_BD#b9a0e4ba1.fixed?vcp=1&amp;color=0,0,0&amp;vtp=1&amp;bbb=1"/>
          <p:cNvSpPr/>
          <p:nvPr/>
        </p:nvSpPr>
        <p:spPr>
          <a:xfrm>
            <a:off x="384048" y="2231136"/>
            <a:ext cx="11420856" cy="119786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8900"/>
              </a:lnSpc>
            </a:pPr>
            <a:r>
              <a:rPr lang="en-US" altLang="zh-CN" sz="7200" b="1" i="0" dirty="0">
                <a:solidFill>
                  <a:srgbClr val="000000"/>
                </a:solidFill>
                <a:latin typeface="Microsoft YaHei Bold" pitchFamily="34" charset="0"/>
                <a:ea typeface="Microsoft YaHei Bold" pitchFamily="34" charset="-122"/>
                <a:cs typeface="Microsoft YaHei Bold" pitchFamily="34" charset="-120"/>
              </a:rPr>
              <a:t>期末模拟检测卷</a:t>
            </a:r>
            <a:endParaRPr lang="en-US" altLang="zh-CN" sz="7200" dirty="0"/>
          </a:p>
        </p:txBody>
      </p:sp>
    </p:spTree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9&amp;si=1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BD.55_1#1a302ec92?vcp=1&amp;pid=437c6c40d&amp;color=0,0,0&amp;vtp=1&amp;bt=1&amp;bbb=1"/>
          <p:cNvSpPr/>
          <p:nvPr/>
        </p:nvSpPr>
        <p:spPr>
          <a:xfrm>
            <a:off x="896112" y="1527302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3.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               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运用多种方法理解材料三中难懂的句子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。（5分）</a:t>
            </a:r>
            <a:endParaRPr lang="en-US" altLang="zh-CN" sz="2400" dirty="0"/>
          </a:p>
        </p:txBody>
      </p:sp>
      <p:pic>
        <p:nvPicPr>
          <p:cNvPr id="3" name="QO_5_BD.55_1#1a302ec92?vcp=1&amp;pid=437c6c40d&amp;color=0,0,0&amp;tib=255,255,255&amp;iip=3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200944" y="1617536"/>
            <a:ext cx="1828800" cy="3749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4" name="QB_6_BD.56_1#6cd8bb727?vcp=1&amp;pid=1a302ec92&amp;color=0,0,0&amp;vtp=1&amp;bbb=1&amp;hb=1"/>
          <p:cNvSpPr/>
          <p:nvPr/>
        </p:nvSpPr>
        <p:spPr>
          <a:xfrm>
            <a:off x="896112" y="2074799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（1）联系上下文，我知道孩子们“是不知道什么叫冷的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”是因为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</a:t>
            </a:r>
            <a:endParaRPr lang="en-US" altLang="zh-CN" sz="2400" dirty="0"/>
          </a:p>
        </p:txBody>
      </p:sp>
      <p:sp>
        <p:nvSpPr>
          <p:cNvPr id="5" name="QB_6_AN.57_1#6cd8bb727.blank?vcp=1&amp;pid=1a302ec92&amp;color=0,0,0&amp;vpa=34&amp;vtp=1&amp;bbb=1&amp;hb=1"/>
          <p:cNvSpPr/>
          <p:nvPr/>
        </p:nvSpPr>
        <p:spPr>
          <a:xfrm>
            <a:off x="896112" y="2046859"/>
            <a:ext cx="10387584" cy="1034669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latinLnBrk="1">
              <a:lnSpc>
                <a:spcPct val="1500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                                             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他们经常在麦田里颠跑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，而且有着“如火的童心”</a:t>
            </a:r>
            <a:endParaRPr lang="en-US" altLang="zh-CN" sz="2400" dirty="0"/>
          </a:p>
        </p:txBody>
      </p:sp>
      <p:sp>
        <p:nvSpPr>
          <p:cNvPr id="6" name="QB_6_BD.58_1#28eaa60c2?vcp=1&amp;pid=1a302ec92&amp;color=0,0,0&amp;vtp=1&amp;bbb=1&amp;hb=1"/>
          <p:cNvSpPr/>
          <p:nvPr/>
        </p:nvSpPr>
        <p:spPr>
          <a:xfrm>
            <a:off x="896112" y="3178429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</a:t>
            </a:r>
            <a:r>
              <a:rPr lang="en-US" altLang="zh-CN" sz="2400" b="0" i="0" spc="-5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2）结合句子的特点，我发现第④自然段中的画线句子连用四个</a:t>
            </a:r>
            <a:r>
              <a:rPr lang="en-US" altLang="zh-CN" sz="2400" b="0" i="0" spc="-5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“！”，重复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 spc="-5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三次</a:t>
            </a:r>
            <a:r>
              <a:rPr lang="en-US" altLang="zh-CN" sz="2400" b="0" i="0" spc="-5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“风筝</a:t>
            </a:r>
            <a:r>
              <a:rPr lang="en-US" altLang="zh-CN" sz="2400" b="0" i="0" spc="-5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”，既表现出作者</a:t>
            </a:r>
            <a:r>
              <a:rPr lang="en-US" altLang="zh-CN" sz="2400" i="0" spc="-5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</a:t>
            </a:r>
            <a:r>
              <a:rPr lang="en-US" altLang="zh-CN" sz="2400" b="0" i="0" spc="-5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的心情，又突出了风筝</a:t>
            </a:r>
            <a:r>
              <a:rPr lang="en-US" altLang="zh-CN" sz="2400" i="0" spc="-5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2400" b="0" i="0" spc="-5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的特点</a:t>
            </a:r>
            <a:r>
              <a:rPr lang="en-US" altLang="zh-CN" sz="2400" b="0" i="0" spc="-5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</a:t>
            </a:r>
            <a:endParaRPr lang="en-US" altLang="zh-CN" sz="2400" spc="-50" dirty="0"/>
          </a:p>
        </p:txBody>
      </p:sp>
      <p:sp>
        <p:nvSpPr>
          <p:cNvPr id="7" name="QB_6_AN.59_1#28eaa60c2.blank?vcp=1&amp;pid=1a302ec92&amp;color=0,0,0&amp;vpa=35&amp;vtp=1&amp;bbb=1"/>
          <p:cNvSpPr/>
          <p:nvPr/>
        </p:nvSpPr>
        <p:spPr>
          <a:xfrm>
            <a:off x="4770405" y="3687699"/>
            <a:ext cx="17065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spc="-5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激动、喜悦</a:t>
            </a:r>
            <a:endParaRPr lang="en-US" altLang="zh-CN" sz="2400" spc="-50" dirty="0"/>
          </a:p>
        </p:txBody>
      </p:sp>
      <p:sp>
        <p:nvSpPr>
          <p:cNvPr id="8" name="QB_6_AN.60_1#28eaa60c2.blank?vcp=1&amp;pid=1a302ec92&amp;color=0,0,0&amp;vpa=36&amp;vtp=1"/>
          <p:cNvSpPr/>
          <p:nvPr/>
        </p:nvSpPr>
        <p:spPr>
          <a:xfrm>
            <a:off x="9520206" y="3687699"/>
            <a:ext cx="5127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spc="-5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多</a:t>
            </a:r>
            <a:endParaRPr lang="en-US" altLang="zh-CN" sz="2400" spc="-50" dirty="0"/>
          </a:p>
        </p:txBody>
      </p:sp>
      <p:sp>
        <p:nvSpPr>
          <p:cNvPr id="9" name="QB_6_BD.61_1#aa57a83e7?vcp=1&amp;pid=1a302ec92&amp;color=0,0,0&amp;vtp=1&amp;bbb=1&amp;hb=1"/>
          <p:cNvSpPr/>
          <p:nvPr/>
        </p:nvSpPr>
        <p:spPr>
          <a:xfrm>
            <a:off x="896112" y="4282059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（3）联系生活实际，我明白“我们的心醉了”中的“醉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”是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的意思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，在这句话中表现出了“我们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”放风筝时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的心情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</a:t>
            </a:r>
            <a:endParaRPr lang="en-US" altLang="zh-CN" sz="2400" dirty="0"/>
          </a:p>
        </p:txBody>
      </p:sp>
      <p:sp>
        <p:nvSpPr>
          <p:cNvPr id="10" name="QB_6_AN.62_1#aa57a83e7.blank?vcp=1&amp;pid=1a302ec92&amp;color=0,0,0&amp;vpa=37&amp;vtp=1&amp;bbb=1&amp;hb=1"/>
          <p:cNvSpPr/>
          <p:nvPr/>
        </p:nvSpPr>
        <p:spPr>
          <a:xfrm>
            <a:off x="896112" y="4254119"/>
            <a:ext cx="10387584" cy="1034669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latinLnBrk="1">
              <a:lnSpc>
                <a:spcPct val="1500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                                         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沉迷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、过分地爱好</a:t>
            </a:r>
            <a:endParaRPr lang="en-US" altLang="zh-CN" sz="2400" dirty="0"/>
          </a:p>
        </p:txBody>
      </p:sp>
      <p:sp>
        <p:nvSpPr>
          <p:cNvPr id="11" name="QB_6_AN.63_1#aa57a83e7.blank?vcp=1&amp;pid=1a302ec92&amp;color=0,0,0&amp;vpa=38&amp;vtp=1&amp;bbb=1"/>
          <p:cNvSpPr/>
          <p:nvPr/>
        </p:nvSpPr>
        <p:spPr>
          <a:xfrm>
            <a:off x="7770781" y="4791329"/>
            <a:ext cx="17446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快乐、陶醉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4" grpId="0" build="p" animBg="1"/>
      <p:bldP spid="5" grpId="0" build="p" animBg="1"/>
      <p:bldP spid="6" grpId="0" build="p" animBg="1"/>
      <p:bldP spid="7" grpId="0" build="p" animBg="1"/>
      <p:bldP spid="8" grpId="0" build="p" animBg="1"/>
      <p:bldP spid="9" grpId="0" build="p" animBg="1"/>
      <p:bldP spid="10" grpId="0" build="p" animBg="1"/>
      <p:bldP spid="11" grpId="0" build="p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0&amp;si=2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64_1#385b764f3?vcp=1&amp;pid=437c6c40d&amp;color=0,0,0&amp;vtp=1&amp;bt=1&amp;bbb=1&amp;hb=1"/>
          <p:cNvSpPr/>
          <p:nvPr/>
        </p:nvSpPr>
        <p:spPr>
          <a:xfrm>
            <a:off x="896112" y="2095247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4.三篇材料都是围绕“风筝”来写的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。材料一写的是风筝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的情景，材料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二写的是风筝的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，材料三写的是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风筝、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风筝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。（4分）</a:t>
            </a:r>
            <a:endParaRPr lang="en-US" altLang="zh-CN" sz="2400" dirty="0"/>
          </a:p>
        </p:txBody>
      </p:sp>
      <p:sp>
        <p:nvSpPr>
          <p:cNvPr id="3" name="QB_5_AN.65_1#385b764f3.blank?vcp=1&amp;pid=437c6c40d&amp;color=0,0,0&amp;vpa=39&amp;vtp=1&amp;bbb=1"/>
          <p:cNvSpPr/>
          <p:nvPr/>
        </p:nvSpPr>
        <p:spPr>
          <a:xfrm>
            <a:off x="8532781" y="2067307"/>
            <a:ext cx="8302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飞上</a:t>
            </a:r>
            <a:endParaRPr lang="en-US" altLang="zh-CN" sz="2400" dirty="0"/>
          </a:p>
        </p:txBody>
      </p:sp>
      <p:sp>
        <p:nvSpPr>
          <p:cNvPr id="4" name="QB_5_AN.66_1#385b764f3.blank?vcp=1&amp;pid=437c6c40d&amp;color=0,0,0&amp;vpa=40&amp;vtp=1&amp;bbb=1"/>
          <p:cNvSpPr/>
          <p:nvPr/>
        </p:nvSpPr>
        <p:spPr>
          <a:xfrm>
            <a:off x="3046381" y="2604517"/>
            <a:ext cx="8302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天空</a:t>
            </a:r>
            <a:endParaRPr lang="en-US" altLang="zh-CN" sz="2400" dirty="0"/>
          </a:p>
        </p:txBody>
      </p:sp>
      <p:sp>
        <p:nvSpPr>
          <p:cNvPr id="5" name="QB_5_AN.67_1#385b764f3.blank?vcp=1&amp;pid=437c6c40d&amp;color=0,0,0&amp;vpa=41&amp;vtp=1&amp;bbb=1"/>
          <p:cNvSpPr/>
          <p:nvPr/>
        </p:nvSpPr>
        <p:spPr>
          <a:xfrm>
            <a:off x="6094380" y="2604517"/>
            <a:ext cx="18970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发展历史 做</a:t>
            </a:r>
            <a:endParaRPr lang="en-US" altLang="zh-CN" sz="2400" dirty="0"/>
          </a:p>
        </p:txBody>
      </p:sp>
      <p:sp>
        <p:nvSpPr>
          <p:cNvPr id="6" name="QB_5_AN.68_1#385b764f3.blank?vcp=1&amp;pid=437c6c40d&amp;color=0,0,0&amp;vpa=42&amp;vtp=1"/>
          <p:cNvSpPr/>
          <p:nvPr/>
        </p:nvSpPr>
        <p:spPr>
          <a:xfrm>
            <a:off x="8989981" y="2604517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放</a:t>
            </a:r>
            <a:endParaRPr lang="en-US" altLang="zh-CN" sz="2400" dirty="0"/>
          </a:p>
        </p:txBody>
      </p:sp>
      <p:sp>
        <p:nvSpPr>
          <p:cNvPr id="7" name="QB_5_BD.69_1#a807a0f7a?sp=1&amp;vcp=1&amp;pid=437c6c40d&amp;color=0,0,0&amp;vtp=1&amp;bbb=1&amp;hb=1"/>
          <p:cNvSpPr/>
          <p:nvPr/>
        </p:nvSpPr>
        <p:spPr>
          <a:xfrm>
            <a:off x="896112" y="3203574"/>
            <a:ext cx="10387584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5.联系材料三想一想，作者为什么说“我的鹅黄色的童年”？（2分）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____________________________________________________________________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____________________________________</a:t>
            </a:r>
            <a:endParaRPr lang="en-US" altLang="zh-CN" sz="2400" dirty="0"/>
          </a:p>
        </p:txBody>
      </p:sp>
      <p:sp>
        <p:nvSpPr>
          <p:cNvPr id="8" name="QB_5_AN.70_1#a807a0f7a.blank?vcp=1&amp;pid=437c6c40d&amp;color=0,0,0&amp;vpa=43&amp;vtp=1&amp;bbb=1&amp;hb=1"/>
          <p:cNvSpPr/>
          <p:nvPr/>
        </p:nvSpPr>
        <p:spPr>
          <a:xfrm>
            <a:off x="896112" y="3734435"/>
            <a:ext cx="10387584" cy="1034669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latinLnBrk="1">
              <a:lnSpc>
                <a:spcPct val="1500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因为放风筝时大地正泛出带着几分鹅黄的绿意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，而长长的风筝线牵出了作者的童年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，所以作者认为童年是鹅黄色的。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  <p:bldP spid="4" grpId="0" build="p" animBg="1"/>
      <p:bldP spid="5" grpId="0" build="p" animBg="1"/>
      <p:bldP spid="6" grpId="0" build="p" animBg="1"/>
      <p:bldP spid="7" grpId="0" build="p" animBg="1"/>
      <p:bldP spid="8" grpId="0" build="p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1&amp;si=2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847a012c0?vcp=1&amp;pid=b9a0e4ba1&amp;color=0,0,0&amp;vtp=1&amp;bt=1&amp;bbb=1"/>
          <p:cNvSpPr/>
          <p:nvPr/>
        </p:nvSpPr>
        <p:spPr>
          <a:xfrm>
            <a:off x="896112" y="896112"/>
            <a:ext cx="10387584" cy="838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800"/>
              </a:lnSpc>
            </a:pPr>
            <a:r>
              <a:rPr lang="en-US" altLang="zh-CN" sz="30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活动四：漫游文海 字字书意</a:t>
            </a:r>
            <a:endParaRPr lang="en-US" altLang="zh-CN" sz="3000" dirty="0"/>
          </a:p>
        </p:txBody>
      </p:sp>
      <p:sp>
        <p:nvSpPr>
          <p:cNvPr id="3" name="C_3_BD#d29982171?vcp=1&amp;pid=847a012c0&amp;color=0,0,0&amp;vtp=1&amp;bbb=1&amp;hb=1"/>
          <p:cNvSpPr/>
          <p:nvPr/>
        </p:nvSpPr>
        <p:spPr>
          <a:xfrm>
            <a:off x="896112" y="1416807"/>
            <a:ext cx="10387584" cy="112369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五、读书节活动即将结束，学校计划征集优秀习作，</a:t>
            </a: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请你参与。</a:t>
            </a:r>
          </a:p>
          <a:p>
            <a:pPr latinLnBrk="1">
              <a:lnSpc>
                <a:spcPts val="3400"/>
              </a:lnSpc>
            </a:pP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</a:t>
            </a: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30分）</a:t>
            </a:r>
            <a:endParaRPr lang="en-US" altLang="zh-CN" sz="2800" dirty="0"/>
          </a:p>
        </p:txBody>
      </p:sp>
      <p:graphicFrame>
        <p:nvGraphicFramePr>
          <p:cNvPr id="22" name="QO_4_BD.71_1#72d1c0702?colgroup=33&amp;vcp=1&amp;pid=d29982171&amp;color=0,0,0&amp;vtp=1&amp;bbb=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94720980"/>
              </p:ext>
            </p:extLst>
          </p:nvPr>
        </p:nvGraphicFramePr>
        <p:xfrm>
          <a:off x="896112" y="2387410"/>
          <a:ext cx="10369296" cy="1959229"/>
        </p:xfrm>
        <a:graphic>
          <a:graphicData uri="http://schemas.openxmlformats.org/drawingml/2006/table">
            <a:tbl>
              <a:tblPr/>
              <a:tblGrid>
                <a:gridCol w="1036929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959229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征文活动</a:t>
                      </a:r>
                      <a:endParaRPr lang="en-US" altLang="zh-CN" sz="1200" dirty="0"/>
                    </a:p>
                    <a:p>
                      <a:pPr algn="l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一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、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征文主题：阅读伴我成长</a:t>
                      </a:r>
                      <a:endParaRPr lang="en-US" altLang="zh-CN" sz="1200" dirty="0"/>
                    </a:p>
                    <a:p>
                      <a:pPr algn="l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二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、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征集对象：全体学生</a:t>
                      </a:r>
                      <a:endParaRPr lang="en-US" altLang="zh-CN" sz="1200" dirty="0"/>
                    </a:p>
                    <a:p>
                      <a:pPr algn="l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三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、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写作要求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2&amp;si=2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3" name="QO_4_BD.71_2#72d1c0702?colgroup=33&amp;vcp=1&amp;pid=d29982171&amp;color=0,0,0&amp;mp=1&amp;vtp=1&amp;bt=1&amp;bbb=1&amp;hb=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37178750"/>
              </p:ext>
            </p:extLst>
          </p:nvPr>
        </p:nvGraphicFramePr>
        <p:xfrm>
          <a:off x="896112" y="1906842"/>
          <a:ext cx="10369296" cy="2422017"/>
        </p:xfrm>
        <a:graphic>
          <a:graphicData uri="http://schemas.openxmlformats.org/drawingml/2006/table">
            <a:tbl>
              <a:tblPr/>
              <a:tblGrid>
                <a:gridCol w="1036929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422017"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题目一：《我最喜欢的生灵朋友》</a:t>
                      </a:r>
                      <a:endParaRPr lang="en-US" altLang="zh-CN" sz="1200" dirty="0"/>
                    </a:p>
                    <a:p>
                      <a:pPr marL="0" indent="0" algn="l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题目二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：《我最喜欢的一个故事》</a:t>
                      </a:r>
                      <a:endParaRPr lang="en-US" altLang="zh-CN" sz="1200" dirty="0"/>
                    </a:p>
                    <a:p>
                      <a:pPr marL="0" indent="0" algn="l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具体要求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：从两个题目中任选一个进行写作</a:t>
                      </a:r>
                      <a:r>
                        <a:rPr lang="en-US" altLang="zh-CN" sz="2400" b="0" i="0" spc="-10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，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介绍清楚自己最喜欢的生灵或</a:t>
                      </a:r>
                    </a:p>
                    <a:p>
                      <a:pPr marL="0" indent="0" algn="l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者故事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。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将喜欢的原因写清楚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。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内容积极向上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，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情感真挚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，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不少于300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字</a:t>
                      </a:r>
                      <a:r>
                        <a:rPr lang="en-US" altLang="zh-CN" sz="2400" b="0" i="0" spc="-10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。</a:t>
                      </a:r>
                    </a:p>
                    <a:p>
                      <a:pPr marL="0" lvl="0" indent="0" algn="l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（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请另附作文纸）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3" name="QO_4_AN.72_1#72d1c0702?vcp=1&amp;pid=d29982171&amp;color=0,0,0&amp;vtp=1&amp;bbb=1"/>
          <p:cNvSpPr/>
          <p:nvPr/>
        </p:nvSpPr>
        <p:spPr>
          <a:xfrm>
            <a:off x="896112" y="4465130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【示例】 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略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3&amp;si=2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&amp;si=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_2_BD#ec0e9092e?vcp=1&amp;pid=b9a0e4ba1&amp;color=0,0,0&amp;tib=255,255,255&amp;iip=1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984212" y="2521267"/>
            <a:ext cx="210312" cy="219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3" name="P_2_BD#ec0e9092e?vcp=1&amp;pid=b9a0e4ba1&amp;color=0,0,0&amp;vtp=1&amp;bt=1&amp;bbb=1"/>
          <p:cNvSpPr/>
          <p:nvPr/>
        </p:nvSpPr>
        <p:spPr>
          <a:xfrm>
            <a:off x="896112" y="2356676"/>
            <a:ext cx="10387584" cy="21509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400"/>
              </a:lnSpc>
            </a:pP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时间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：90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分钟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满分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：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100分</a:t>
            </a:r>
          </a:p>
          <a:p>
            <a:pPr marL="0" marR="0" lvl="0" indent="0" defTabSz="914400" rtl="0" eaLnBrk="1" fontAlgn="auto" latinLnBrk="1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要求：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1.卷面整洁，字迹工整。2.用钢笔或签字笔答卷。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1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“世界读书日”来临之际，学校为创建书香校园，举办了“书香致远，</a:t>
            </a:r>
          </a:p>
          <a:p>
            <a:pPr marL="0" marR="0" lvl="0" indent="0" defTabSz="914400" rtl="0" eaLnBrk="1" fontAlgn="auto" latinLnBrk="1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悦读美好”的读书日活动，请你来参与。</a:t>
            </a:r>
            <a:endParaRPr lang="en-US" altLang="zh-CN" sz="100" dirty="0"/>
          </a:p>
        </p:txBody>
      </p:sp>
      <p:pic>
        <p:nvPicPr>
          <p:cNvPr id="4" name="P_2_BD#ec0e9092e?vcp=1&amp;pid=b9a0e4ba1&amp;color=0,0,0&amp;tib=255,255,255&amp;iip=2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210014" y="2489264"/>
            <a:ext cx="292608" cy="283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&amp;si=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42acd8b3b?vcp=1&amp;pid=b9a0e4ba1&amp;color=0,0,0&amp;vtp=1&amp;bt=1&amp;bbb=1"/>
          <p:cNvSpPr/>
          <p:nvPr/>
        </p:nvSpPr>
        <p:spPr>
          <a:xfrm>
            <a:off x="896112" y="896112"/>
            <a:ext cx="10387584" cy="838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800"/>
              </a:lnSpc>
            </a:pPr>
            <a:r>
              <a:rPr lang="en-US" altLang="zh-CN" sz="30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活动一：活动启动 邀你共读</a:t>
            </a:r>
            <a:endParaRPr lang="en-US" altLang="zh-CN" sz="3000" dirty="0"/>
          </a:p>
        </p:txBody>
      </p:sp>
      <p:sp>
        <p:nvSpPr>
          <p:cNvPr id="3" name="C_3_BD#f1f1aaa67?vcp=1&amp;pid=42acd8b3b&amp;color=0,0,0&amp;vtp=1&amp;bbb=1&amp;hb=1"/>
          <p:cNvSpPr/>
          <p:nvPr/>
        </p:nvSpPr>
        <p:spPr>
          <a:xfrm>
            <a:off x="896112" y="1416807"/>
            <a:ext cx="10387584" cy="112369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一、为了激励大家积极参加读书日活动，</a:t>
            </a: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学校开展了启动仪式。</a:t>
            </a:r>
          </a:p>
          <a:p>
            <a:pPr latinLnBrk="1">
              <a:lnSpc>
                <a:spcPts val="3400"/>
              </a:lnSpc>
            </a:pP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</a:t>
            </a: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25分）</a:t>
            </a:r>
            <a:endParaRPr lang="en-US" altLang="zh-CN" sz="2800" dirty="0"/>
          </a:p>
        </p:txBody>
      </p:sp>
      <p:sp>
        <p:nvSpPr>
          <p:cNvPr id="4" name="QO_4_BD.1_1#e0d9c7338?sp=1&amp;vcp=1&amp;pid=f1f1aaa67&amp;color=0,0,0&amp;vtp=1&amp;bbb=1&amp;hb=1"/>
          <p:cNvSpPr/>
          <p:nvPr/>
        </p:nvSpPr>
        <p:spPr>
          <a:xfrm>
            <a:off x="896112" y="2260410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1.学校决定于4月23日上午十点在报告厅举行读书日启动仪式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，要求全校学生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着校服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、佩戴红领巾并按时参加，请你帮助校办公室发一则通知。（3分）</a:t>
            </a:r>
            <a:endParaRPr lang="en-US" altLang="zh-CN" sz="2400" dirty="0"/>
          </a:p>
        </p:txBody>
      </p:sp>
      <p:pic>
        <p:nvPicPr>
          <p:cNvPr id="5" name="QO_4_BD.1_2#e0d9c7338?vcp=1&amp;pid=f1f1aaa67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547872" y="3427540"/>
            <a:ext cx="5102352" cy="1691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&amp;si=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4_AN.2_1#e0d9c7338?vcp=1&amp;pid=f1f1aaa67&amp;color=0,0,0&amp;vtp=1&amp;bt=1&amp;bbb=1"/>
          <p:cNvSpPr/>
          <p:nvPr/>
        </p:nvSpPr>
        <p:spPr>
          <a:xfrm>
            <a:off x="896112" y="1429575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【示例】</a:t>
            </a:r>
            <a:endParaRPr lang="en-US" altLang="zh-CN" sz="2400" dirty="0"/>
          </a:p>
        </p:txBody>
      </p:sp>
      <p:graphicFrame>
        <p:nvGraphicFramePr>
          <p:cNvPr id="6" name="QO_4_AN.2_2#e0d9c7338?colgroup=33&amp;vcp=1&amp;pid=f1f1aaa67&amp;color=0,0,0&amp;vtp=1&amp;bbb=1&amp;hb=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47047784"/>
              </p:ext>
            </p:extLst>
          </p:nvPr>
        </p:nvGraphicFramePr>
        <p:xfrm>
          <a:off x="896112" y="2041461"/>
          <a:ext cx="10369296" cy="3313049"/>
        </p:xfrm>
        <a:graphic>
          <a:graphicData uri="http://schemas.openxmlformats.org/drawingml/2006/table">
            <a:tbl>
              <a:tblPr/>
              <a:tblGrid>
                <a:gridCol w="1036929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176905">
                <a:tc>
                  <a:txBody>
                    <a:bodyPr/>
                    <a:lstStyle/>
                    <a:p>
                      <a:pPr marL="0" indent="0" algn="ctr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FF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通 知</a:t>
                      </a:r>
                      <a:endParaRPr lang="en-US" altLang="zh-CN" sz="1200" dirty="0"/>
                    </a:p>
                    <a:p>
                      <a:pPr marL="0" indent="0" algn="l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0" i="0" u="none">
                          <a:solidFill>
                            <a:srgbClr val="FF0000"/>
                          </a:solidFill>
                          <a:latin typeface="SimSun" panose="02010600030101010101" pitchFamily="2" charset="-122"/>
                          <a:ea typeface="SimSun" pitchFamily="34" charset="-122"/>
                          <a:cs typeface="SimSun" pitchFamily="34" charset="-120"/>
                        </a:rPr>
                        <a:t>    </a:t>
                      </a:r>
                      <a:r>
                        <a:rPr lang="en-US" altLang="zh-CN" sz="2400" b="0" i="0">
                          <a:solidFill>
                            <a:srgbClr val="FF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学校将于</a:t>
                      </a:r>
                      <a:r>
                        <a:rPr lang="en-US" altLang="zh-CN" sz="2400" b="0" i="0" dirty="0">
                          <a:solidFill>
                            <a:srgbClr val="FF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4月23日上午十点在报告厅举行读书日启动仪式</a:t>
                      </a:r>
                      <a:r>
                        <a:rPr lang="en-US" altLang="zh-CN" sz="2400" b="0" i="0" spc="-100">
                          <a:solidFill>
                            <a:srgbClr val="FF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，</a:t>
                      </a:r>
                      <a:r>
                        <a:rPr lang="en-US" altLang="zh-CN" sz="2400" b="0" i="0">
                          <a:solidFill>
                            <a:srgbClr val="FF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请全校学生着</a:t>
                      </a:r>
                    </a:p>
                    <a:p>
                      <a:pPr marL="0" indent="0" algn="l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FF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校服</a:t>
                      </a:r>
                      <a:r>
                        <a:rPr lang="en-US" altLang="zh-CN" sz="2400" b="0" i="0" spc="-100" dirty="0">
                          <a:solidFill>
                            <a:srgbClr val="FF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、</a:t>
                      </a:r>
                      <a:r>
                        <a:rPr lang="en-US" altLang="zh-CN" sz="2400" b="0" i="0" dirty="0">
                          <a:solidFill>
                            <a:srgbClr val="FF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佩戴红领巾并按时参加</a:t>
                      </a:r>
                      <a:r>
                        <a:rPr lang="en-US" altLang="zh-CN" sz="2400" b="0" i="0" spc="-100" dirty="0">
                          <a:solidFill>
                            <a:srgbClr val="FF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  <a:p>
                      <a:pPr marL="0" indent="0" algn="l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FF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endParaRPr lang="en-US" altLang="zh-CN" sz="2400" dirty="0"/>
                    </a:p>
                    <a:p>
                      <a:pPr marL="0" indent="0" algn="l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FF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校办公室</a:t>
                      </a:r>
                      <a:endParaRPr lang="en-US" altLang="zh-CN" sz="1200" dirty="0"/>
                    </a:p>
                    <a:p>
                      <a:pPr marL="0" indent="0" algn="l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FF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endParaRPr lang="en-US" altLang="zh-CN" sz="2400" dirty="0"/>
                    </a:p>
                    <a:p>
                      <a:pPr marL="0" lvl="0" indent="0" algn="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FF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4</a:t>
                      </a:r>
                      <a:r>
                        <a:rPr lang="en-US" altLang="zh-CN" sz="2400" b="0" i="0" dirty="0">
                          <a:solidFill>
                            <a:srgbClr val="FF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月22日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4_AS.3_1#e0d9c7338?vcp=1&amp;pid=f1f1aaa67&amp;color=0,0,0&amp;vtp=1&amp;bbb=1&amp;hb=1">
            <a:extLst>
              <a:ext uri="{FF2B5EF4-FFF2-40B4-BE49-F238E27FC236}">
                <a16:creationId xmlns:a16="http://schemas.microsoft.com/office/drawing/2014/main" id="{D8DA7B4F-67F0-B82D-BC7A-54B6403CEABA}"/>
              </a:ext>
            </a:extLst>
          </p:cNvPr>
          <p:cNvSpPr/>
          <p:nvPr/>
        </p:nvSpPr>
        <p:spPr>
          <a:xfrm>
            <a:off x="896112" y="2637346"/>
            <a:ext cx="10387584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【解析】 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本题考查通知的书写。通知的基本格式通常为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：开头先在第一行正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中写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“通知”二字；第二行空两格写正文，内容包括通知的具体事项、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时间、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地点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、要求等；最后在正文右下角分两行写署名和日期，署名在上，日期在下。</a:t>
            </a:r>
            <a:endParaRPr lang="en-US" altLang="zh-CN" sz="2400" dirty="0"/>
          </a:p>
        </p:txBody>
      </p:sp>
    </p:spTree>
    <p:extLst>
      <p:ext uri="{BB962C8B-B14F-4D97-AF65-F5344CB8AC3E}">
        <p14:creationId xmlns:p14="http://schemas.microsoft.com/office/powerpoint/2010/main" val="263959385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&amp;si=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4_BD.4_1#44985ac91?sp=1&amp;vcp=1&amp;pid=f1f1aaa67&amp;color=0,0,0&amp;vtp=1&amp;bt=1&amp;bbb=1&amp;hb=1"/>
          <p:cNvSpPr/>
          <p:nvPr/>
        </p:nvSpPr>
        <p:spPr>
          <a:xfrm>
            <a:off x="896112" y="900000"/>
            <a:ext cx="10387584" cy="50084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ct val="1200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2.下面是学生代表的部分发言稿内容，请你阅读并回答相关问题。（22分）</a:t>
            </a:r>
            <a:endParaRPr lang="en-US" altLang="zh-CN" sz="2400" dirty="0"/>
          </a:p>
          <a:p>
            <a:pPr latinLnBrk="1">
              <a:lnSpc>
                <a:spcPct val="1200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 dirty="0" err="1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书是知识的源泉。读书可以积累jīnɡ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y</a:t>
            </a:r>
            <a:r>
              <a:rPr lang="en-US" altLang="zh-CN" sz="2400" b="0" i="0" dirty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à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n【       】，</a:t>
            </a:r>
            <a:r>
              <a:rPr lang="en-US" altLang="zh-CN" sz="2400" b="0" i="0" dirty="0" err="1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增长zhì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 err="1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huì</a:t>
            </a:r>
            <a:endParaRPr lang="en-US" altLang="zh-CN" sz="2400" b="0" i="0" dirty="0">
              <a:solidFill>
                <a:srgbClr val="000000"/>
              </a:solidFill>
              <a:latin typeface="SimSun" pitchFamily="34" charset="0"/>
              <a:ea typeface="SimSun" pitchFamily="34" charset="-122"/>
              <a:cs typeface="SimSun" pitchFamily="34" charset="-120"/>
            </a:endParaRPr>
          </a:p>
          <a:p>
            <a:pPr latinLnBrk="1">
              <a:lnSpc>
                <a:spcPct val="1200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       】，陶冶情操。漫步书海，xīn sh</a:t>
            </a:r>
            <a:r>
              <a:rPr lang="en-US" altLang="zh-CN" sz="2400" b="0" i="0" dirty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ǎ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nɡ【       】</a:t>
            </a:r>
            <a:r>
              <a:rPr lang="en-US" altLang="zh-CN" sz="2400" b="0" i="0" dirty="0" err="1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荷花优美的姿势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</a:t>
            </a:r>
          </a:p>
          <a:p>
            <a:pPr latinLnBrk="1">
              <a:lnSpc>
                <a:spcPct val="120000"/>
              </a:lnSpc>
            </a:pPr>
            <a:r>
              <a:rPr lang="en-US" altLang="zh-CN" sz="2400" b="0" i="0" dirty="0" err="1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聆听燕子动听的歌吟，观察蜜（峰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蜂）鲜（xi</a:t>
            </a:r>
            <a:r>
              <a:rPr lang="en-US" altLang="zh-CN" sz="2400" b="0" i="0" dirty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ǎ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n xi</a:t>
            </a:r>
            <a:r>
              <a:rPr lang="en-US" altLang="zh-CN" sz="2400" b="0" i="0" dirty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ā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n）为人知的（辩 辨）</a:t>
            </a:r>
          </a:p>
          <a:p>
            <a:pPr latinLnBrk="1">
              <a:lnSpc>
                <a:spcPct val="120000"/>
              </a:lnSpc>
            </a:pPr>
            <a:r>
              <a:rPr lang="en-US" altLang="zh-CN" sz="2400" b="0" i="0" dirty="0" err="1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认方向的能力，生灵的勃勃生机不禁（jìn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 err="1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jīn）让我如痴如醉。书中，那</a:t>
            </a:r>
            <a:endParaRPr lang="en-US" altLang="zh-CN" sz="2400" b="0" i="0" dirty="0">
              <a:solidFill>
                <a:srgbClr val="000000"/>
              </a:solidFill>
              <a:latin typeface="SimSun" pitchFamily="34" charset="0"/>
              <a:ea typeface="SimSun" pitchFamily="34" charset="-122"/>
              <a:cs typeface="SimSun" pitchFamily="34" charset="-120"/>
            </a:endParaRPr>
          </a:p>
          <a:p>
            <a:pPr latinLnBrk="1">
              <a:lnSpc>
                <a:spcPct val="120000"/>
              </a:lnSpc>
            </a:pPr>
            <a:r>
              <a:rPr lang="en-US" altLang="zh-CN" sz="2400" b="0" i="0" dirty="0" err="1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qi</a:t>
            </a:r>
            <a:r>
              <a:rPr lang="en-US" altLang="zh-CN" sz="2400" b="0" i="0" dirty="0" err="1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ā</a:t>
            </a:r>
            <a:r>
              <a:rPr lang="en-US" altLang="zh-CN" sz="2400" b="0" i="0" dirty="0" err="1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xū【      】的陶罐、忙碌（liù </a:t>
            </a:r>
            <a:r>
              <a:rPr lang="en-US" altLang="zh-CN" sz="2400" b="0" i="0" dirty="0" err="1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lù）的河水让我获益匪浅；那童年的</a:t>
            </a:r>
            <a:endParaRPr lang="en-US" altLang="zh-CN" sz="2400" b="0" i="0" dirty="0">
              <a:solidFill>
                <a:srgbClr val="000000"/>
              </a:solidFill>
              <a:latin typeface="SimSun" pitchFamily="34" charset="0"/>
              <a:ea typeface="SimSun" pitchFamily="34" charset="-122"/>
              <a:cs typeface="SimSun" pitchFamily="34" charset="-120"/>
            </a:endParaRPr>
          </a:p>
          <a:p>
            <a:pPr latinLnBrk="1">
              <a:lnSpc>
                <a:spcPct val="120000"/>
              </a:lnSpc>
            </a:pPr>
            <a:r>
              <a:rPr lang="en-US" altLang="zh-CN" sz="2400" b="0" i="0" dirty="0" err="1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肥皂泡，让我ɡ</a:t>
            </a:r>
            <a:r>
              <a:rPr lang="en-US" altLang="zh-CN" sz="2400" b="0" i="0" dirty="0" err="1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ǎ</a:t>
            </a:r>
            <a:r>
              <a:rPr lang="en-US" altLang="zh-CN" sz="2400" b="0" i="0" dirty="0" err="1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dònɡ【      】；那yǔ zhòu【      】</a:t>
            </a:r>
            <a:r>
              <a:rPr lang="en-US" altLang="zh-CN" sz="2400" b="0" i="0" dirty="0" err="1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的另一边让我sī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 err="1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xù</a:t>
            </a:r>
            <a:endParaRPr lang="en-US" altLang="zh-CN" sz="2400" b="0" i="0" dirty="0">
              <a:solidFill>
                <a:srgbClr val="000000"/>
              </a:solidFill>
              <a:latin typeface="SimSun" pitchFamily="34" charset="0"/>
              <a:ea typeface="SimSun" pitchFamily="34" charset="-122"/>
              <a:cs typeface="SimSun" pitchFamily="34" charset="-120"/>
            </a:endParaRPr>
          </a:p>
          <a:p>
            <a:pPr latinLnBrk="1">
              <a:lnSpc>
                <a:spcPct val="1200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      】万千；那历史上的chu</a:t>
            </a:r>
            <a:r>
              <a:rPr lang="en-US" altLang="zh-CN" sz="2400" b="0" i="0" dirty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à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nɡ jǔ【     】、</a:t>
            </a:r>
            <a:r>
              <a:rPr lang="en-US" altLang="zh-CN" sz="2400" b="0" i="0" dirty="0" err="1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闻名中外的艺术shè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 err="1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jì</a:t>
            </a:r>
            <a:endParaRPr lang="en-US" altLang="zh-CN" sz="2400" b="0" i="0" dirty="0">
              <a:solidFill>
                <a:srgbClr val="000000"/>
              </a:solidFill>
              <a:latin typeface="SimSun" pitchFamily="34" charset="0"/>
              <a:ea typeface="SimSun" pitchFamily="34" charset="-122"/>
              <a:cs typeface="SimSun" pitchFamily="34" charset="-120"/>
            </a:endParaRPr>
          </a:p>
          <a:p>
            <a:pPr latinLnBrk="1">
              <a:lnSpc>
                <a:spcPct val="1200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     】，使我深感ji</a:t>
            </a:r>
            <a:r>
              <a:rPr lang="en-US" altLang="zh-CN" sz="2400" b="0" i="0" dirty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ā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o </a:t>
            </a:r>
            <a:r>
              <a:rPr lang="en-US" altLang="zh-CN" sz="2400" b="0" i="0" dirty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à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o【     】，</a:t>
            </a:r>
            <a:r>
              <a:rPr lang="en-US" altLang="zh-CN" sz="2400" b="0" i="0" dirty="0" err="1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希望大家此次活动积极参与，营造</a:t>
            </a:r>
            <a:endParaRPr lang="en-US" altLang="zh-CN" sz="2400" b="0" i="0" dirty="0">
              <a:solidFill>
                <a:srgbClr val="000000"/>
              </a:solidFill>
              <a:latin typeface="SimSun" pitchFamily="34" charset="0"/>
              <a:ea typeface="SimSun" pitchFamily="34" charset="-122"/>
              <a:cs typeface="SimSun" pitchFamily="34" charset="-120"/>
            </a:endParaRPr>
          </a:p>
          <a:p>
            <a:pPr latinLnBrk="1">
              <a:lnSpc>
                <a:spcPct val="1200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“爱读书、读好书、善读书”的氛围，共建书香校园。</a:t>
            </a:r>
            <a:endParaRPr lang="en-US" altLang="zh-CN" sz="2400" dirty="0"/>
          </a:p>
        </p:txBody>
      </p:sp>
      <p:sp>
        <p:nvSpPr>
          <p:cNvPr id="3" name="QO_4_BD.4_1#44985ac91?sp=1&amp;vcp=1&amp;pid=f1f1aaa67&amp;color=0,0,0&amp;vtp=1&amp;bt=1&amp;bbb=1&amp;hb=1&amp;zzd= 6">
            <a:extLst>
              <a:ext uri="{FF2B5EF4-FFF2-40B4-BE49-F238E27FC236}">
                <a16:creationId xmlns:a16="http://schemas.microsoft.com/office/drawing/2014/main" id="{251F420C-B2CD-1BA4-84DD-F1E339703DF8}"/>
              </a:ext>
            </a:extLst>
          </p:cNvPr>
          <p:cNvSpPr/>
          <p:nvPr/>
        </p:nvSpPr>
        <p:spPr>
          <a:xfrm>
            <a:off x="4077494" y="304844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QO_4_BD.4_1#44985ac91?sp=1&amp;vcp=1&amp;pid=f1f1aaa67&amp;color=0,0,0&amp;vtp=1&amp;bt=1&amp;bbb=1&amp;hb=1&amp;zzd= 6">
            <a:extLst>
              <a:ext uri="{FF2B5EF4-FFF2-40B4-BE49-F238E27FC236}">
                <a16:creationId xmlns:a16="http://schemas.microsoft.com/office/drawing/2014/main" id="{A3977562-F25B-E8DA-2C40-C476F0610A76}"/>
              </a:ext>
            </a:extLst>
          </p:cNvPr>
          <p:cNvSpPr/>
          <p:nvPr/>
        </p:nvSpPr>
        <p:spPr>
          <a:xfrm>
            <a:off x="4382294" y="304844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QO_4_BD.4_1#44985ac91?sp=1&amp;vcp=1&amp;pid=f1f1aaa67&amp;color=0,0,0&amp;vtp=1&amp;bt=1&amp;bbb=1&amp;hb=1&amp;zzd= 6">
            <a:extLst>
              <a:ext uri="{FF2B5EF4-FFF2-40B4-BE49-F238E27FC236}">
                <a16:creationId xmlns:a16="http://schemas.microsoft.com/office/drawing/2014/main" id="{B704B6E5-A38C-733F-906D-DF2AF3578526}"/>
              </a:ext>
            </a:extLst>
          </p:cNvPr>
          <p:cNvSpPr/>
          <p:nvPr/>
        </p:nvSpPr>
        <p:spPr>
          <a:xfrm>
            <a:off x="4687094" y="304844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QO_4_BD.4_1#44985ac91?sp=1&amp;vcp=1&amp;pid=f1f1aaa67&amp;color=0,0,0&amp;vtp=1&amp;bt=1&amp;bbb=1&amp;hb=1&amp;zzd= 6">
            <a:extLst>
              <a:ext uri="{FF2B5EF4-FFF2-40B4-BE49-F238E27FC236}">
                <a16:creationId xmlns:a16="http://schemas.microsoft.com/office/drawing/2014/main" id="{0FFD390A-1AD4-4138-7760-B2C6AD077863}"/>
              </a:ext>
            </a:extLst>
          </p:cNvPr>
          <p:cNvSpPr/>
          <p:nvPr/>
        </p:nvSpPr>
        <p:spPr>
          <a:xfrm>
            <a:off x="4991894" y="304844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QO_4_BD.4_1#44985ac91?sp=1&amp;vcp=1&amp;pid=f1f1aaa67&amp;color=0,0,0&amp;vtp=1&amp;bt=1&amp;bbb=1&amp;hb=1&amp;zzd= 6">
            <a:extLst>
              <a:ext uri="{FF2B5EF4-FFF2-40B4-BE49-F238E27FC236}">
                <a16:creationId xmlns:a16="http://schemas.microsoft.com/office/drawing/2014/main" id="{44932359-CEBE-CBC3-127C-CADE34420206}"/>
              </a:ext>
            </a:extLst>
          </p:cNvPr>
          <p:cNvSpPr/>
          <p:nvPr/>
        </p:nvSpPr>
        <p:spPr>
          <a:xfrm>
            <a:off x="8192294" y="304844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QO_4_BD.4_1#44985ac91?sp=1&amp;vcp=1&amp;pid=f1f1aaa67&amp;color=0,0,0&amp;vtp=1&amp;bt=1&amp;bbb=1&amp;hb=1&amp;zzd= 6">
            <a:extLst>
              <a:ext uri="{FF2B5EF4-FFF2-40B4-BE49-F238E27FC236}">
                <a16:creationId xmlns:a16="http://schemas.microsoft.com/office/drawing/2014/main" id="{1FDC201B-781D-F838-71A1-D5B10631500A}"/>
              </a:ext>
            </a:extLst>
          </p:cNvPr>
          <p:cNvSpPr/>
          <p:nvPr/>
        </p:nvSpPr>
        <p:spPr>
          <a:xfrm>
            <a:off x="8497094" y="304844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QO_4_BD.4_1#44985ac91?sp=1&amp;vcp=1&amp;pid=f1f1aaa67&amp;color=0,0,0&amp;vtp=1&amp;bt=1&amp;bbb=1&amp;hb=1&amp;zzd= 6">
            <a:extLst>
              <a:ext uri="{FF2B5EF4-FFF2-40B4-BE49-F238E27FC236}">
                <a16:creationId xmlns:a16="http://schemas.microsoft.com/office/drawing/2014/main" id="{3E74AA8A-192F-78D2-FB29-3A2D25C93680}"/>
              </a:ext>
            </a:extLst>
          </p:cNvPr>
          <p:cNvSpPr/>
          <p:nvPr/>
        </p:nvSpPr>
        <p:spPr>
          <a:xfrm>
            <a:off x="8801894" y="304844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QO_4_BD.4_1#44985ac91?sp=1&amp;vcp=1&amp;pid=f1f1aaa67&amp;color=0,0,0&amp;vtp=1&amp;bt=1&amp;bbb=1&amp;hb=1&amp;zzd= 6">
            <a:extLst>
              <a:ext uri="{FF2B5EF4-FFF2-40B4-BE49-F238E27FC236}">
                <a16:creationId xmlns:a16="http://schemas.microsoft.com/office/drawing/2014/main" id="{DD6BB03C-78A1-B0E1-AA86-BA309C2BF2C3}"/>
              </a:ext>
            </a:extLst>
          </p:cNvPr>
          <p:cNvSpPr/>
          <p:nvPr/>
        </p:nvSpPr>
        <p:spPr>
          <a:xfrm>
            <a:off x="9106694" y="304844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QO_5_BD.5_1#287d5a23a?vcp=1&amp;pid=44985ac91&amp;color=0,0,0&amp;vtp=1&amp;bt=1&amp;bbb=1"/>
          <p:cNvSpPr/>
          <p:nvPr/>
        </p:nvSpPr>
        <p:spPr>
          <a:xfrm>
            <a:off x="896112" y="5223301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（1）选择正确的字音、字形，在括号内用“√”标出。（10分）</a:t>
            </a:r>
            <a:endParaRPr lang="en-US" altLang="zh-CN" sz="2400" dirty="0"/>
          </a:p>
        </p:txBody>
      </p:sp>
      <p:sp>
        <p:nvSpPr>
          <p:cNvPr id="12" name="QO_5_AN.6_1#287d5a23a?vcp=1&amp;pid=44985ac91&amp;color=0,0,0&amp;vtp=1&amp;bbb=1">
            <a:extLst>
              <a:ext uri="{FF2B5EF4-FFF2-40B4-BE49-F238E27FC236}">
                <a16:creationId xmlns:a16="http://schemas.microsoft.com/office/drawing/2014/main" id="{311B1219-6FE8-DCA2-900A-94B17AECBC96}"/>
              </a:ext>
            </a:extLst>
          </p:cNvPr>
          <p:cNvSpPr/>
          <p:nvPr/>
        </p:nvSpPr>
        <p:spPr>
          <a:xfrm>
            <a:off x="5641367" y="2261681"/>
            <a:ext cx="653555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4200"/>
              </a:lnSpc>
            </a:pPr>
            <a:r>
              <a:rPr lang="en-US" altLang="zh-CN" sz="240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√</a:t>
            </a:r>
          </a:p>
        </p:txBody>
      </p:sp>
      <p:sp>
        <p:nvSpPr>
          <p:cNvPr id="13" name="QO_5_AN.6_1#287d5a23a?vcp=1&amp;pid=44985ac91&amp;color=0,0,0&amp;vtp=1&amp;bbb=1">
            <a:extLst>
              <a:ext uri="{FF2B5EF4-FFF2-40B4-BE49-F238E27FC236}">
                <a16:creationId xmlns:a16="http://schemas.microsoft.com/office/drawing/2014/main" id="{EB6AD194-37ED-66D3-F015-DBF8A0B14372}"/>
              </a:ext>
            </a:extLst>
          </p:cNvPr>
          <p:cNvSpPr/>
          <p:nvPr/>
        </p:nvSpPr>
        <p:spPr>
          <a:xfrm>
            <a:off x="7104407" y="2261681"/>
            <a:ext cx="653555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4200"/>
              </a:lnSpc>
            </a:pPr>
            <a:r>
              <a:rPr lang="en-US" altLang="zh-CN" sz="240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√</a:t>
            </a:r>
          </a:p>
        </p:txBody>
      </p:sp>
      <p:sp>
        <p:nvSpPr>
          <p:cNvPr id="14" name="QO_5_AN.6_1#287d5a23a?vcp=1&amp;pid=44985ac91&amp;color=0,0,0&amp;vtp=1&amp;bbb=1">
            <a:extLst>
              <a:ext uri="{FF2B5EF4-FFF2-40B4-BE49-F238E27FC236}">
                <a16:creationId xmlns:a16="http://schemas.microsoft.com/office/drawing/2014/main" id="{BB33723D-DDB6-69E3-FC5C-F4B4051C8B92}"/>
              </a:ext>
            </a:extLst>
          </p:cNvPr>
          <p:cNvSpPr/>
          <p:nvPr/>
        </p:nvSpPr>
        <p:spPr>
          <a:xfrm>
            <a:off x="10482874" y="2261680"/>
            <a:ext cx="653555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4200"/>
              </a:lnSpc>
            </a:pPr>
            <a:r>
              <a:rPr lang="en-US" altLang="zh-CN" sz="240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√</a:t>
            </a:r>
          </a:p>
        </p:txBody>
      </p:sp>
      <p:sp>
        <p:nvSpPr>
          <p:cNvPr id="15" name="QO_5_AN.6_1#287d5a23a?vcp=1&amp;pid=44985ac91&amp;color=0,0,0&amp;vtp=1&amp;bbb=1">
            <a:extLst>
              <a:ext uri="{FF2B5EF4-FFF2-40B4-BE49-F238E27FC236}">
                <a16:creationId xmlns:a16="http://schemas.microsoft.com/office/drawing/2014/main" id="{55AB8F94-25E7-6059-F93A-7B99F873EC30}"/>
              </a:ext>
            </a:extLst>
          </p:cNvPr>
          <p:cNvSpPr/>
          <p:nvPr/>
        </p:nvSpPr>
        <p:spPr>
          <a:xfrm>
            <a:off x="6851263" y="2736279"/>
            <a:ext cx="653555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4200"/>
              </a:lnSpc>
            </a:pPr>
            <a:r>
              <a:rPr lang="en-US" altLang="zh-CN" sz="240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√</a:t>
            </a:r>
          </a:p>
        </p:txBody>
      </p:sp>
      <p:sp>
        <p:nvSpPr>
          <p:cNvPr id="16" name="QO_5_AN.6_1#287d5a23a?vcp=1&amp;pid=44985ac91&amp;color=0,0,0&amp;vtp=1&amp;bbb=1">
            <a:extLst>
              <a:ext uri="{FF2B5EF4-FFF2-40B4-BE49-F238E27FC236}">
                <a16:creationId xmlns:a16="http://schemas.microsoft.com/office/drawing/2014/main" id="{C7CFC7BE-9721-7E6D-153C-F29478A3D9EE}"/>
              </a:ext>
            </a:extLst>
          </p:cNvPr>
          <p:cNvSpPr/>
          <p:nvPr/>
        </p:nvSpPr>
        <p:spPr>
          <a:xfrm>
            <a:off x="6294922" y="3191700"/>
            <a:ext cx="653555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4200"/>
              </a:lnSpc>
            </a:pPr>
            <a:r>
              <a:rPr lang="en-US" altLang="zh-CN" sz="240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√</a:t>
            </a:r>
          </a:p>
        </p:txBody>
      </p:sp>
      <p:sp>
        <p:nvSpPr>
          <p:cNvPr id="17" name="QO_5_BD.7_1#b742d4032?vcp=1&amp;pid=44985ac91&amp;color=0,0,0&amp;vtp=1&amp;bbb=1"/>
          <p:cNvSpPr/>
          <p:nvPr/>
        </p:nvSpPr>
        <p:spPr>
          <a:xfrm>
            <a:off x="908304" y="5678722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spc="-5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（2）请根据发言稿中的拼音，将正确的汉字写在文中的“【  】”内。（10分）</a:t>
            </a:r>
            <a:endParaRPr lang="en-US" altLang="zh-CN" sz="2400" spc="-50" dirty="0"/>
          </a:p>
        </p:txBody>
      </p:sp>
      <p:sp>
        <p:nvSpPr>
          <p:cNvPr id="18" name="QO_5_AN.8_1#b742d4032?vcp=1&amp;pid=44985ac91&amp;color=0,0,0&amp;vtp=1&amp;bbb=1">
            <a:extLst>
              <a:ext uri="{FF2B5EF4-FFF2-40B4-BE49-F238E27FC236}">
                <a16:creationId xmlns:a16="http://schemas.microsoft.com/office/drawing/2014/main" id="{4FF21677-4E81-2C91-2F60-27709513E6A0}"/>
              </a:ext>
            </a:extLst>
          </p:cNvPr>
          <p:cNvSpPr/>
          <p:nvPr/>
        </p:nvSpPr>
        <p:spPr>
          <a:xfrm>
            <a:off x="7535130" y="1245881"/>
            <a:ext cx="100006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 err="1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经验</a:t>
            </a:r>
            <a:endParaRPr lang="en-US" altLang="zh-CN" sz="2400" dirty="0"/>
          </a:p>
        </p:txBody>
      </p:sp>
      <p:sp>
        <p:nvSpPr>
          <p:cNvPr id="19" name="QO_5_AN.8_1#b742d4032?vcp=1&amp;pid=44985ac91&amp;color=0,0,0&amp;vtp=1&amp;bbb=1">
            <a:extLst>
              <a:ext uri="{FF2B5EF4-FFF2-40B4-BE49-F238E27FC236}">
                <a16:creationId xmlns:a16="http://schemas.microsoft.com/office/drawing/2014/main" id="{619B68BB-DD64-CE1A-E841-FA040D2B741C}"/>
              </a:ext>
            </a:extLst>
          </p:cNvPr>
          <p:cNvSpPr/>
          <p:nvPr/>
        </p:nvSpPr>
        <p:spPr>
          <a:xfrm>
            <a:off x="1417352" y="1720480"/>
            <a:ext cx="1042479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 err="1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智慧</a:t>
            </a:r>
            <a:endParaRPr lang="en-US" altLang="zh-CN" sz="2400" dirty="0"/>
          </a:p>
        </p:txBody>
      </p:sp>
      <p:sp>
        <p:nvSpPr>
          <p:cNvPr id="20" name="QO_5_AN.8_1#b742d4032?vcp=1&amp;pid=44985ac91&amp;color=0,0,0&amp;vtp=1&amp;bbb=1">
            <a:extLst>
              <a:ext uri="{FF2B5EF4-FFF2-40B4-BE49-F238E27FC236}">
                <a16:creationId xmlns:a16="http://schemas.microsoft.com/office/drawing/2014/main" id="{93834C70-83E9-D64F-04D4-93CABB1EBC37}"/>
              </a:ext>
            </a:extLst>
          </p:cNvPr>
          <p:cNvSpPr/>
          <p:nvPr/>
        </p:nvSpPr>
        <p:spPr>
          <a:xfrm>
            <a:off x="7802551" y="1701926"/>
            <a:ext cx="855686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 err="1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欣赏</a:t>
            </a:r>
            <a:endParaRPr lang="en-US" altLang="zh-CN" sz="2400" dirty="0"/>
          </a:p>
        </p:txBody>
      </p:sp>
      <p:sp>
        <p:nvSpPr>
          <p:cNvPr id="21" name="QO_5_AN.8_1#b742d4032?vcp=1&amp;pid=44985ac91&amp;color=0,0,0&amp;vtp=1&amp;bbb=1">
            <a:extLst>
              <a:ext uri="{FF2B5EF4-FFF2-40B4-BE49-F238E27FC236}">
                <a16:creationId xmlns:a16="http://schemas.microsoft.com/office/drawing/2014/main" id="{1EDD1B37-DC72-3A11-D32E-15D263419F69}"/>
              </a:ext>
            </a:extLst>
          </p:cNvPr>
          <p:cNvSpPr/>
          <p:nvPr/>
        </p:nvSpPr>
        <p:spPr>
          <a:xfrm>
            <a:off x="2450227" y="3015559"/>
            <a:ext cx="855686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 err="1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谦虚</a:t>
            </a:r>
            <a:endParaRPr lang="en-US" altLang="zh-CN" sz="2400" dirty="0"/>
          </a:p>
        </p:txBody>
      </p:sp>
      <p:sp>
        <p:nvSpPr>
          <p:cNvPr id="22" name="QO_5_AN.8_1#b742d4032?vcp=1&amp;pid=44985ac91&amp;color=0,0,0&amp;vtp=1&amp;bbb=1">
            <a:extLst>
              <a:ext uri="{FF2B5EF4-FFF2-40B4-BE49-F238E27FC236}">
                <a16:creationId xmlns:a16="http://schemas.microsoft.com/office/drawing/2014/main" id="{EB6E5C8C-E0A2-3573-9827-5230469902DA}"/>
              </a:ext>
            </a:extLst>
          </p:cNvPr>
          <p:cNvSpPr/>
          <p:nvPr/>
        </p:nvSpPr>
        <p:spPr>
          <a:xfrm>
            <a:off x="4432185" y="3443022"/>
            <a:ext cx="855686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 err="1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感动</a:t>
            </a:r>
            <a:endParaRPr lang="en-US" altLang="zh-CN" sz="2400" dirty="0"/>
          </a:p>
        </p:txBody>
      </p:sp>
      <p:sp>
        <p:nvSpPr>
          <p:cNvPr id="23" name="QO_5_AN.8_1#b742d4032?vcp=1&amp;pid=44985ac91&amp;color=0,0,0&amp;vtp=1&amp;bbb=1">
            <a:extLst>
              <a:ext uri="{FF2B5EF4-FFF2-40B4-BE49-F238E27FC236}">
                <a16:creationId xmlns:a16="http://schemas.microsoft.com/office/drawing/2014/main" id="{E4554ED0-A8B1-243E-C824-26AA38D40F9C}"/>
              </a:ext>
            </a:extLst>
          </p:cNvPr>
          <p:cNvSpPr/>
          <p:nvPr/>
        </p:nvSpPr>
        <p:spPr>
          <a:xfrm>
            <a:off x="7607319" y="3437546"/>
            <a:ext cx="855686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 err="1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宇宙</a:t>
            </a:r>
            <a:endParaRPr lang="en-US" altLang="zh-CN" sz="2400" dirty="0"/>
          </a:p>
        </p:txBody>
      </p:sp>
      <p:sp>
        <p:nvSpPr>
          <p:cNvPr id="24" name="QO_5_AN.8_1#b742d4032?vcp=1&amp;pid=44985ac91&amp;color=0,0,0&amp;vtp=1&amp;bbb=1">
            <a:extLst>
              <a:ext uri="{FF2B5EF4-FFF2-40B4-BE49-F238E27FC236}">
                <a16:creationId xmlns:a16="http://schemas.microsoft.com/office/drawing/2014/main" id="{DD55371A-9E73-0D1C-A839-8FBF7C687751}"/>
              </a:ext>
            </a:extLst>
          </p:cNvPr>
          <p:cNvSpPr/>
          <p:nvPr/>
        </p:nvSpPr>
        <p:spPr>
          <a:xfrm>
            <a:off x="1257051" y="3882130"/>
            <a:ext cx="855686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 err="1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思绪</a:t>
            </a:r>
            <a:endParaRPr lang="en-US" altLang="zh-CN" sz="2400" dirty="0"/>
          </a:p>
        </p:txBody>
      </p:sp>
      <p:sp>
        <p:nvSpPr>
          <p:cNvPr id="25" name="QO_5_AN.8_1#b742d4032?vcp=1&amp;pid=44985ac91&amp;color=0,0,0&amp;vtp=1&amp;bbb=1">
            <a:extLst>
              <a:ext uri="{FF2B5EF4-FFF2-40B4-BE49-F238E27FC236}">
                <a16:creationId xmlns:a16="http://schemas.microsoft.com/office/drawing/2014/main" id="{F57639F7-DE55-B1BC-D642-132E0F2EEDDC}"/>
              </a:ext>
            </a:extLst>
          </p:cNvPr>
          <p:cNvSpPr/>
          <p:nvPr/>
        </p:nvSpPr>
        <p:spPr>
          <a:xfrm>
            <a:off x="6583191" y="3882130"/>
            <a:ext cx="855686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 err="1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创举</a:t>
            </a:r>
            <a:endParaRPr lang="en-US" altLang="zh-CN" sz="2400" dirty="0"/>
          </a:p>
        </p:txBody>
      </p:sp>
      <p:sp>
        <p:nvSpPr>
          <p:cNvPr id="26" name="QO_5_AN.8_1#b742d4032?vcp=1&amp;pid=44985ac91&amp;color=0,0,0&amp;vtp=1&amp;bbb=1">
            <a:extLst>
              <a:ext uri="{FF2B5EF4-FFF2-40B4-BE49-F238E27FC236}">
                <a16:creationId xmlns:a16="http://schemas.microsoft.com/office/drawing/2014/main" id="{0776963B-F003-896B-4C65-7F8987D19311}"/>
              </a:ext>
            </a:extLst>
          </p:cNvPr>
          <p:cNvSpPr/>
          <p:nvPr/>
        </p:nvSpPr>
        <p:spPr>
          <a:xfrm>
            <a:off x="1214051" y="4315415"/>
            <a:ext cx="855686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 err="1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设计</a:t>
            </a:r>
            <a:endParaRPr lang="en-US" altLang="zh-CN" sz="2400" dirty="0"/>
          </a:p>
        </p:txBody>
      </p:sp>
      <p:sp>
        <p:nvSpPr>
          <p:cNvPr id="27" name="QO_5_AN.8_1#b742d4032?vcp=1&amp;pid=44985ac91&amp;color=0,0,0&amp;vtp=1&amp;bbb=1">
            <a:extLst>
              <a:ext uri="{FF2B5EF4-FFF2-40B4-BE49-F238E27FC236}">
                <a16:creationId xmlns:a16="http://schemas.microsoft.com/office/drawing/2014/main" id="{A25548D0-38C7-B650-4CFD-35EA7D707F8D}"/>
              </a:ext>
            </a:extLst>
          </p:cNvPr>
          <p:cNvSpPr/>
          <p:nvPr/>
        </p:nvSpPr>
        <p:spPr>
          <a:xfrm>
            <a:off x="5286179" y="4330424"/>
            <a:ext cx="855686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 err="1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骄傲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3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4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6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6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7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8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9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0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5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6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9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0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5" dur="500" fill="hold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6" dur="500" fill="hold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9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0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1" fill="hold">
                      <p:stCondLst>
                        <p:cond delay="indefinite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5" dur="500" fill="hold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6" dur="500" fill="hold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9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0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1" fill="hold">
                      <p:stCondLst>
                        <p:cond delay="indefinite"/>
                      </p:stCondLst>
                      <p:childTnLst>
                        <p:par>
                          <p:cTn id="152" fill="hold">
                            <p:stCondLst>
                              <p:cond delay="0"/>
                            </p:stCondLst>
                            <p:childTnLst>
                              <p:par>
                                <p:cTn id="1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5" dur="500" fill="hold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6" dur="500" fill="hold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9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0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1" fill="hold">
                      <p:stCondLst>
                        <p:cond delay="indefinite"/>
                      </p:stCondLst>
                      <p:childTnLst>
                        <p:par>
                          <p:cTn id="162" fill="hold">
                            <p:stCondLst>
                              <p:cond delay="0"/>
                            </p:stCondLst>
                            <p:childTnLst>
                              <p:par>
                                <p:cTn id="16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5" dur="500" fill="hold"/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6" dur="500" fill="hold"/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9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0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1" fill="hold">
                      <p:stCondLst>
                        <p:cond delay="indefinite"/>
                      </p:stCondLst>
                      <p:childTnLst>
                        <p:par>
                          <p:cTn id="172" fill="hold">
                            <p:stCondLst>
                              <p:cond delay="0"/>
                            </p:stCondLst>
                            <p:childTnLst>
                              <p:par>
                                <p:cTn id="17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5" dur="500" fill="hold"/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6" dur="500" fill="hold"/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9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0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1" fill="hold">
                      <p:stCondLst>
                        <p:cond delay="indefinite"/>
                      </p:stCondLst>
                      <p:childTnLst>
                        <p:par>
                          <p:cTn id="182" fill="hold">
                            <p:stCondLst>
                              <p:cond delay="0"/>
                            </p:stCondLst>
                            <p:childTnLst>
                              <p:par>
                                <p:cTn id="18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5" dur="500" fill="hold"/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6" dur="500" fill="hold"/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9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0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1" fill="hold">
                      <p:stCondLst>
                        <p:cond delay="indefinite"/>
                      </p:stCondLst>
                      <p:childTnLst>
                        <p:par>
                          <p:cTn id="192" fill="hold">
                            <p:stCondLst>
                              <p:cond delay="0"/>
                            </p:stCondLst>
                            <p:childTnLst>
                              <p:par>
                                <p:cTn id="19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5" dur="500" fill="hold"/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6" dur="500" fill="hold"/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9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0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1" fill="hold">
                      <p:stCondLst>
                        <p:cond delay="indefinite"/>
                      </p:stCondLst>
                      <p:childTnLst>
                        <p:par>
                          <p:cTn id="202" fill="hold">
                            <p:stCondLst>
                              <p:cond delay="0"/>
                            </p:stCondLst>
                            <p:childTnLst>
                              <p:par>
                                <p:cTn id="20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5" dur="500" fill="hold"/>
                                        <p:tgtEl>
                                          <p:spTgt spid="2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6" dur="500" fill="hold"/>
                                        <p:tgtEl>
                                          <p:spTgt spid="2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9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0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1" fill="hold">
                      <p:stCondLst>
                        <p:cond delay="indefinite"/>
                      </p:stCondLst>
                      <p:childTnLst>
                        <p:par>
                          <p:cTn id="212" fill="hold">
                            <p:stCondLst>
                              <p:cond delay="0"/>
                            </p:stCondLst>
                            <p:childTnLst>
                              <p:par>
                                <p:cTn id="2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5" dur="500" fill="hold"/>
                                        <p:tgtEl>
                                          <p:spTgt spid="21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6" dur="500" fill="hold"/>
                                        <p:tgtEl>
                                          <p:spTgt spid="21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9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0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1" fill="hold">
                      <p:stCondLst>
                        <p:cond delay="indefinite"/>
                      </p:stCondLst>
                      <p:childTnLst>
                        <p:par>
                          <p:cTn id="222" fill="hold">
                            <p:stCondLst>
                              <p:cond delay="0"/>
                            </p:stCondLst>
                            <p:childTnLst>
                              <p:par>
                                <p:cTn id="2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5" dur="500" fill="hold"/>
                                        <p:tgtEl>
                                          <p:spTgt spid="2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6" dur="500" fill="hold"/>
                                        <p:tgtEl>
                                          <p:spTgt spid="2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9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0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1" fill="hold">
                      <p:stCondLst>
                        <p:cond delay="indefinite"/>
                      </p:stCondLst>
                      <p:childTnLst>
                        <p:par>
                          <p:cTn id="232" fill="hold">
                            <p:stCondLst>
                              <p:cond delay="0"/>
                            </p:stCondLst>
                            <p:childTnLst>
                              <p:par>
                                <p:cTn id="2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5" dur="500" fill="hold"/>
                                        <p:tgtEl>
                                          <p:spTgt spid="2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6" dur="500" fill="hold"/>
                                        <p:tgtEl>
                                          <p:spTgt spid="2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9" dur="5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0" dur="5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1" fill="hold">
                      <p:stCondLst>
                        <p:cond delay="indefinite"/>
                      </p:stCondLst>
                      <p:childTnLst>
                        <p:par>
                          <p:cTn id="242" fill="hold">
                            <p:stCondLst>
                              <p:cond delay="0"/>
                            </p:stCondLst>
                            <p:childTnLst>
                              <p:par>
                                <p:cTn id="2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5" dur="500" fill="hold"/>
                                        <p:tgtEl>
                                          <p:spTgt spid="2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6" dur="500" fill="hold"/>
                                        <p:tgtEl>
                                          <p:spTgt spid="2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9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0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1" fill="hold">
                      <p:stCondLst>
                        <p:cond delay="indefinite"/>
                      </p:stCondLst>
                      <p:childTnLst>
                        <p:par>
                          <p:cTn id="252" fill="hold">
                            <p:stCondLst>
                              <p:cond delay="0"/>
                            </p:stCondLst>
                            <p:childTnLst>
                              <p:par>
                                <p:cTn id="2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5" dur="500" fill="hold"/>
                                        <p:tgtEl>
                                          <p:spTgt spid="2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6" dur="500" fill="hold"/>
                                        <p:tgtEl>
                                          <p:spTgt spid="2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9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0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1" fill="hold">
                      <p:stCondLst>
                        <p:cond delay="indefinite"/>
                      </p:stCondLst>
                      <p:childTnLst>
                        <p:par>
                          <p:cTn id="262" fill="hold">
                            <p:stCondLst>
                              <p:cond delay="0"/>
                            </p:stCondLst>
                            <p:childTnLst>
                              <p:par>
                                <p:cTn id="26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5" dur="500" fill="hold"/>
                                        <p:tgtEl>
                                          <p:spTgt spid="2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6" dur="500" fill="hold"/>
                                        <p:tgtEl>
                                          <p:spTgt spid="2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9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0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1" fill="hold">
                      <p:stCondLst>
                        <p:cond delay="indefinite"/>
                      </p:stCondLst>
                      <p:childTnLst>
                        <p:par>
                          <p:cTn id="272" fill="hold">
                            <p:stCondLst>
                              <p:cond delay="0"/>
                            </p:stCondLst>
                            <p:childTnLst>
                              <p:par>
                                <p:cTn id="27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5" dur="500" fill="hold"/>
                                        <p:tgtEl>
                                          <p:spTgt spid="2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6" dur="500" fill="hold"/>
                                        <p:tgtEl>
                                          <p:spTgt spid="2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9" dur="5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0" dur="5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  <p:bldP spid="4" grpId="0" build="p" animBg="1"/>
      <p:bldP spid="5" grpId="0" build="p" animBg="1"/>
      <p:bldP spid="6" grpId="0" build="p" animBg="1"/>
      <p:bldP spid="7" grpId="0" build="p" animBg="1"/>
      <p:bldP spid="8" grpId="0" build="p" animBg="1"/>
      <p:bldP spid="9" grpId="0" build="p" animBg="1"/>
      <p:bldP spid="10" grpId="0" build="p" animBg="1"/>
      <p:bldP spid="11" grpId="0" build="p" animBg="1"/>
      <p:bldP spid="12" grpId="0" build="p" animBg="1"/>
      <p:bldP spid="13" grpId="0" build="p" animBg="1"/>
      <p:bldP spid="14" grpId="0" build="p" animBg="1"/>
      <p:bldP spid="15" grpId="0" build="p" animBg="1"/>
      <p:bldP spid="16" grpId="0" build="p" animBg="1"/>
      <p:bldP spid="17" grpId="0" build="p" animBg="1"/>
      <p:bldP spid="18" grpId="0" build="p" animBg="1"/>
      <p:bldP spid="19" grpId="0" build="p" animBg="1"/>
      <p:bldP spid="20" grpId="0" build="p" animBg="1"/>
      <p:bldP spid="21" grpId="0" build="p" animBg="1"/>
      <p:bldP spid="22" grpId="0" build="p" animBg="1"/>
      <p:bldP spid="23" grpId="0" build="p" animBg="1"/>
      <p:bldP spid="24" grpId="0" build="p" animBg="1"/>
      <p:bldP spid="25" grpId="0" build="p" animBg="1"/>
      <p:bldP spid="26" grpId="0" build="p" animBg="1"/>
      <p:bldP spid="27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&amp;si=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QO_5_BD.9_1#83bdd7967?sp=1&amp;vcp=1&amp;pid=44985ac91&amp;color=0,0,0&amp;vtp=1&amp;bbb=1&amp;hb=1"/>
          <p:cNvSpPr/>
          <p:nvPr/>
        </p:nvSpPr>
        <p:spPr>
          <a:xfrm>
            <a:off x="896112" y="1294452"/>
            <a:ext cx="10387584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（3）发言稿中有一句话存在语病（1处），请你运用修改符号修改。（2分）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希望大家此次活动积极参与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，营造“爱读书、读好书、善读书”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的氛围，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共建书香校园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</a:t>
            </a:r>
            <a:endParaRPr lang="en-US" altLang="zh-CN" sz="2400" dirty="0"/>
          </a:p>
        </p:txBody>
      </p:sp>
      <p:sp>
        <p:nvSpPr>
          <p:cNvPr id="7" name="QO_5_AN.10_1#83bdd7967?vcp=1&amp;pid=44985ac91&amp;color=0,0,0&amp;vtp=1&amp;bbb=1"/>
          <p:cNvSpPr/>
          <p:nvPr/>
        </p:nvSpPr>
        <p:spPr>
          <a:xfrm>
            <a:off x="896112" y="2938784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提示：将“积极参与”放到“此次活动”前面。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animBg="1"/>
      <p:bldP spid="7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&amp;si=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904c90f86?vcp=1&amp;pid=b9a0e4ba1&amp;color=0,0,0&amp;vtp=1&amp;bt=1&amp;bbb=1"/>
          <p:cNvSpPr/>
          <p:nvPr/>
        </p:nvSpPr>
        <p:spPr>
          <a:xfrm>
            <a:off x="896112" y="896112"/>
            <a:ext cx="10387584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800"/>
              </a:lnSpc>
            </a:pPr>
            <a:r>
              <a:rPr lang="en-US" altLang="zh-CN" sz="30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活动二：浸润书香 布置书架</a:t>
            </a:r>
            <a:endParaRPr lang="en-US" altLang="zh-CN" sz="3000" dirty="0"/>
          </a:p>
        </p:txBody>
      </p:sp>
      <p:sp>
        <p:nvSpPr>
          <p:cNvPr id="3" name="C_3_BD#40be34062?vcp=1&amp;pid=904c90f86&amp;color=0,0,0&amp;vtp=1&amp;bbb=1&amp;hb=1"/>
          <p:cNvSpPr/>
          <p:nvPr/>
        </p:nvSpPr>
        <p:spPr>
          <a:xfrm>
            <a:off x="896112" y="1416807"/>
            <a:ext cx="10387584" cy="8534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二、下面是三（1）班班级图书角设立的书架</a:t>
            </a: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，请你完成书架内容</a:t>
            </a:r>
          </a:p>
          <a:p>
            <a:pPr latinLnBrk="1">
              <a:lnSpc>
                <a:spcPts val="3400"/>
              </a:lnSpc>
            </a:pP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的布置</a:t>
            </a: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。（13分）</a:t>
            </a:r>
            <a:endParaRPr lang="en-US" altLang="zh-CN" sz="2800" dirty="0"/>
          </a:p>
        </p:txBody>
      </p:sp>
      <p:graphicFrame>
        <p:nvGraphicFramePr>
          <p:cNvPr id="9" name="QB_4_BD.11_1#e44f819aa?colgroup=3,29&amp;vcp=1&amp;pid=40be34062&amp;color=0,0,0&amp;vtp=1&amp;bbb=1&amp;hb=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3530455"/>
              </p:ext>
            </p:extLst>
          </p:nvPr>
        </p:nvGraphicFramePr>
        <p:xfrm>
          <a:off x="896112" y="2387410"/>
          <a:ext cx="10360152" cy="3567938"/>
        </p:xfrm>
        <a:graphic>
          <a:graphicData uri="http://schemas.openxmlformats.org/drawingml/2006/table">
            <a:tbl>
              <a:tblPr/>
              <a:tblGrid>
                <a:gridCol w="122529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13485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783969">
                <a:tc>
                  <a:txBody>
                    <a:bodyPr/>
                    <a:lstStyle/>
                    <a:p>
                      <a:pPr marL="0" indent="0" algn="ctr" latinLnBrk="1" hangingPunct="0">
                        <a:lnSpc>
                          <a:spcPts val="35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第一层</a:t>
                      </a:r>
                    </a:p>
                    <a:p>
                      <a:pPr marL="0" indent="0" algn="ctr" latinLnBrk="1" hangingPunct="0">
                        <a:lnSpc>
                          <a:spcPts val="35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自然生</a:t>
                      </a:r>
                    </a:p>
                    <a:p>
                      <a:pPr marL="0" lvl="0" indent="0" algn="ctr" latinLnBrk="1" hangingPunct="0">
                        <a:lnSpc>
                          <a:spcPts val="33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灵类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35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收录一些有关自然生灵的书籍或者文章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，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如可爱的小鸟</a:t>
                      </a:r>
                      <a:r>
                        <a:rPr lang="en-US" altLang="zh-CN" sz="2400" b="0" i="0" spc="-10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，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“独怜幽</a:t>
                      </a:r>
                    </a:p>
                    <a:p>
                      <a:pPr marL="0" indent="0" algn="l" latinLnBrk="1" hangingPunct="0">
                        <a:lnSpc>
                          <a:spcPts val="35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草涧边生</a:t>
                      </a:r>
                      <a:r>
                        <a:rPr lang="en-US" altLang="zh-CN" sz="2400" b="0" i="0" spc="-10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，</a:t>
                      </a:r>
                      <a:r>
                        <a:rPr lang="en-US" altLang="zh-CN" sz="240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________________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”</a:t>
                      </a:r>
                      <a:r>
                        <a:rPr lang="en-US" altLang="zh-CN" sz="2400" b="0" i="0" spc="-10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；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文章中绽放的花朵</a:t>
                      </a:r>
                      <a:r>
                        <a:rPr lang="en-US" altLang="zh-CN" sz="2400" b="0" i="0" spc="-10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，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“凌晨四</a:t>
                      </a:r>
                    </a:p>
                    <a:p>
                      <a:pPr marL="0" indent="0" algn="l" latinLnBrk="1" hangingPunct="0">
                        <a:lnSpc>
                          <a:spcPts val="35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点</a:t>
                      </a:r>
                      <a:r>
                        <a:rPr lang="en-US" altLang="zh-CN" sz="2400" b="0" i="0" spc="-10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，</a:t>
                      </a:r>
                      <a:r>
                        <a:rPr lang="en-US" altLang="zh-CN" sz="240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__________________________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”</a:t>
                      </a:r>
                      <a:r>
                        <a:rPr lang="en-US" altLang="zh-CN" sz="2400" b="0" i="0" spc="-10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；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还有兔子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，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“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兔走触株</a:t>
                      </a:r>
                      <a:r>
                        <a:rPr lang="en-US" altLang="zh-CN" sz="2400" b="0" i="0" spc="-10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，</a:t>
                      </a:r>
                    </a:p>
                    <a:p>
                      <a:pPr marL="0" lvl="0" indent="0" algn="l" latinLnBrk="1" hangingPunct="0">
                        <a:lnSpc>
                          <a:spcPts val="3300"/>
                        </a:lnSpc>
                      </a:pPr>
                      <a:r>
                        <a:rPr lang="en-US" altLang="zh-CN" sz="240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__________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”</a:t>
                      </a:r>
                      <a:r>
                        <a:rPr lang="en-US" altLang="zh-CN" sz="2400" b="0" i="0" spc="-10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783969">
                <a:tc>
                  <a:txBody>
                    <a:bodyPr/>
                    <a:lstStyle/>
                    <a:p>
                      <a:pPr marL="0" indent="0" algn="ctr" latinLnBrk="1" hangingPunct="0">
                        <a:lnSpc>
                          <a:spcPts val="35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第二层</a:t>
                      </a:r>
                    </a:p>
                    <a:p>
                      <a:pPr marL="0" indent="0" algn="ctr" latinLnBrk="1" hangingPunct="0">
                        <a:lnSpc>
                          <a:spcPts val="35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节日古</a:t>
                      </a:r>
                    </a:p>
                    <a:p>
                      <a:pPr marL="0" lvl="0" indent="0" algn="ctr" latinLnBrk="1" hangingPunct="0">
                        <a:lnSpc>
                          <a:spcPts val="33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诗词类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35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收录体现中国传统节日的古诗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，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如过年贴对联可以用王安石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《元</a:t>
                      </a:r>
                    </a:p>
                    <a:p>
                      <a:pPr marL="0" indent="0" algn="l" latinLnBrk="1" hangingPunct="0">
                        <a:lnSpc>
                          <a:spcPts val="35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日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》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中的“</a:t>
                      </a:r>
                      <a:r>
                        <a:rPr lang="en-US" altLang="zh-CN" sz="240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________________</a:t>
                      </a:r>
                      <a:r>
                        <a:rPr lang="en-US" altLang="zh-CN" sz="2400" b="0" i="0" spc="-10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，</a:t>
                      </a:r>
                      <a:r>
                        <a:rPr lang="en-US" altLang="zh-CN" sz="240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________________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”</a:t>
                      </a:r>
                      <a:r>
                        <a:rPr lang="en-US" altLang="zh-CN" sz="2400" b="0" i="0" spc="-10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。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清明时节</a:t>
                      </a:r>
                      <a:r>
                        <a:rPr lang="en-US" altLang="zh-CN" sz="2400" b="0" i="0" spc="-10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，</a:t>
                      </a:r>
                    </a:p>
                    <a:p>
                      <a:pPr marL="0" indent="0" algn="l" latinLnBrk="1" hangingPunct="0">
                        <a:lnSpc>
                          <a:spcPts val="35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烟雨蒙蒙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，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可以用杜牧《清明》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中的“</a:t>
                      </a:r>
                      <a:r>
                        <a:rPr lang="en-US" altLang="zh-CN" sz="240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________________</a:t>
                      </a:r>
                      <a:r>
                        <a:rPr lang="en-US" altLang="zh-CN" sz="2400" b="0" i="0" spc="-10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，</a:t>
                      </a:r>
                      <a:r>
                        <a:rPr lang="en-US" altLang="zh-CN" sz="240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______</a:t>
                      </a:r>
                    </a:p>
                    <a:p>
                      <a:pPr marL="0" lvl="0" indent="0" algn="l" latinLnBrk="1" hangingPunct="0">
                        <a:lnSpc>
                          <a:spcPts val="3300"/>
                        </a:lnSpc>
                      </a:pPr>
                      <a:r>
                        <a:rPr lang="en-US" altLang="zh-CN" sz="240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__________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”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来形容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5" name="QB_4_AN.12_1#e44f819aa.blank?vcp=1&amp;pid=40be34062&amp;color=0,0,0&amp;vpa=1&amp;vtp=1&amp;bbb=1"/>
          <p:cNvSpPr/>
          <p:nvPr/>
        </p:nvSpPr>
        <p:spPr>
          <a:xfrm>
            <a:off x="3721376" y="2830195"/>
            <a:ext cx="2354263" cy="38887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3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上有黄鹂深树鸣</a:t>
            </a:r>
            <a:endParaRPr lang="en-US" altLang="zh-CN" sz="2400" dirty="0"/>
          </a:p>
        </p:txBody>
      </p:sp>
      <p:sp>
        <p:nvSpPr>
          <p:cNvPr id="6" name="QB_4_AN.13_1#e44f819aa.blank?vcp=1&amp;pid=40be34062&amp;color=0,0,0&amp;vpa=2&amp;vtp=1&amp;bbb=1"/>
          <p:cNvSpPr/>
          <p:nvPr/>
        </p:nvSpPr>
        <p:spPr>
          <a:xfrm>
            <a:off x="2806977" y="3274695"/>
            <a:ext cx="3878263" cy="38887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3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牵牛花吹起了紫色的小喇叭</a:t>
            </a:r>
            <a:endParaRPr lang="en-US" altLang="zh-CN" sz="2400" dirty="0"/>
          </a:p>
        </p:txBody>
      </p:sp>
      <p:sp>
        <p:nvSpPr>
          <p:cNvPr id="7" name="QB_4_AN.14_1#e44f819aa.blank?vcp=1&amp;pid=40be34062&amp;color=0,0,0&amp;vpa=3&amp;vtp=1&amp;bbb=1"/>
          <p:cNvSpPr/>
          <p:nvPr/>
        </p:nvSpPr>
        <p:spPr>
          <a:xfrm>
            <a:off x="2210077" y="3698748"/>
            <a:ext cx="1439863" cy="38887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3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折颈而死</a:t>
            </a:r>
            <a:endParaRPr lang="en-US" altLang="zh-CN" sz="2400" dirty="0"/>
          </a:p>
        </p:txBody>
      </p:sp>
      <p:sp>
        <p:nvSpPr>
          <p:cNvPr id="8" name="QB_4_AN.15_1#e44f819aa.blank?vcp=1&amp;pid=40be34062&amp;color=0,0,0&amp;vpa=4&amp;vtp=1&amp;bbb=1"/>
          <p:cNvSpPr/>
          <p:nvPr/>
        </p:nvSpPr>
        <p:spPr>
          <a:xfrm>
            <a:off x="3734076" y="4614165"/>
            <a:ext cx="2354263" cy="38887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3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千门万户曈曈日</a:t>
            </a:r>
            <a:endParaRPr lang="en-US" altLang="zh-CN" sz="2400" dirty="0"/>
          </a:p>
        </p:txBody>
      </p:sp>
      <p:sp>
        <p:nvSpPr>
          <p:cNvPr id="4" name="QB_4_AN.16_1#e44f819aa.blank?vcp=1&amp;pid=40be34062&amp;color=0,0,0&amp;vpa=5&amp;vtp=1&amp;bbb=1"/>
          <p:cNvSpPr/>
          <p:nvPr/>
        </p:nvSpPr>
        <p:spPr>
          <a:xfrm>
            <a:off x="6464577" y="4614165"/>
            <a:ext cx="2354263" cy="38887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3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总把新桃换旧符</a:t>
            </a:r>
            <a:endParaRPr lang="en-US" altLang="zh-CN" sz="2400" dirty="0"/>
          </a:p>
        </p:txBody>
      </p:sp>
      <p:sp>
        <p:nvSpPr>
          <p:cNvPr id="10" name="QB_4_AN.17_1#e44f819aa.blank?vcp=1&amp;pid=40be34062&amp;color=0,0,0&amp;vpa=6&amp;vtp=1&amp;bbb=1"/>
          <p:cNvSpPr/>
          <p:nvPr/>
        </p:nvSpPr>
        <p:spPr>
          <a:xfrm>
            <a:off x="7378977" y="5058665"/>
            <a:ext cx="2354263" cy="38887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3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清明时节雨纷纷</a:t>
            </a:r>
            <a:endParaRPr lang="en-US" altLang="zh-CN" sz="2400" dirty="0"/>
          </a:p>
        </p:txBody>
      </p:sp>
      <p:sp>
        <p:nvSpPr>
          <p:cNvPr id="11" name="QB_4_AN.18_1#e44f819aa.blank?vcp=1&amp;pid=40be34062&amp;color=0,0,0&amp;vpa=7&amp;vtp=1&amp;bbb=1&amp;hb=1"/>
          <p:cNvSpPr/>
          <p:nvPr/>
        </p:nvSpPr>
        <p:spPr>
          <a:xfrm>
            <a:off x="2168008" y="5058665"/>
            <a:ext cx="9007856" cy="84264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latinLnBrk="1">
              <a:lnSpc>
                <a:spcPct val="1200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                                        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路上行人欲断魂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  <p:bldP spid="6" grpId="0" build="p" animBg="1"/>
      <p:bldP spid="7" grpId="0" build="p" animBg="1"/>
      <p:bldP spid="8" grpId="0" build="p" animBg="1"/>
      <p:bldP spid="4" grpId="0" build="p" animBg="1"/>
      <p:bldP spid="10" grpId="0" build="p" animBg="1"/>
      <p:bldP spid="11" grpId="0" build="p" animBg="1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1065</Words>
  <Application>Microsoft Office PowerPoint</Application>
  <PresentationFormat>宽屏</PresentationFormat>
  <Paragraphs>228</Paragraphs>
  <Slides>24</Slides>
  <Notes>23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24</vt:i4>
      </vt:variant>
    </vt:vector>
  </HeadingPairs>
  <TitlesOfParts>
    <vt:vector size="31" baseType="lpstr">
      <vt:lpstr>Heiti SC Medium</vt:lpstr>
      <vt:lpstr>Microsoft YaHei Bold</vt:lpstr>
      <vt:lpstr>SimSun</vt:lpstr>
      <vt:lpstr>Arial</vt:lpstr>
      <vt:lpstr>Calibri</vt:lpstr>
      <vt:lpstr>Times New Roman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cp:lastModifiedBy>只只战斗机</cp:lastModifiedBy>
  <cp:revision>3</cp:revision>
  <dcterms:created xsi:type="dcterms:W3CDTF">2025-01-21T14:25:24Z</dcterms:created>
  <dcterms:modified xsi:type="dcterms:W3CDTF">2025-01-22T00:31:34Z</dcterms:modified>
  <cp:category/>
  <cp:contentStatus/>
</cp:coreProperties>
</file>