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80" r:id="rId20"/>
    <p:sldId id="275" r:id="rId21"/>
    <p:sldId id="276" r:id="rId22"/>
    <p:sldId id="277" r:id="rId23"/>
    <p:sldId id="278" r:id="rId24"/>
    <p:sldId id="281" r:id="rId25"/>
    <p:sldId id="279" r:id="rId2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6" d="100"/>
          <a:sy n="66" d="100"/>
        </p:scale>
        <p:origin x="4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4711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3202dd36cfead7ae25#tid=678dba97043bbb0009c6763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30_1#a1e518178?vcp=1&amp;pid=6f7a9371b&amp;color=0,0,0&amp;mp=1&amp;tib=255,255,255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8717" y="2142427"/>
            <a:ext cx="603504" cy="74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B_4_BD.30_1#a1e518178?vcp=1&amp;pid=6f7a9371b&amp;color=0,0,0&amp;mp=1&amp;vtp=1&amp;bt=1&amp;bbb=1&amp;hb=1"/>
          <p:cNvSpPr/>
          <p:nvPr/>
        </p:nvSpPr>
        <p:spPr>
          <a:xfrm>
            <a:off x="896112" y="2140140"/>
            <a:ext cx="10387584" cy="2595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6000"/>
              </a:lnSpc>
            </a:pPr>
            <a:r>
              <a:rPr lang="en-US" altLang="zh-CN" sz="33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：“燕子飞来飞去，忙着衔泥筑巢，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沙子上成双成对的鸟儿在休憩，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我想到了杜甫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《绝句》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中的‘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’。”</a:t>
            </a:r>
          </a:p>
          <a:p>
            <a:pPr marL="0" marR="0" lvl="0" indent="0" defTabSz="914400" rtl="0" eaLnBrk="1" fontAlgn="auto" latinLnBrk="1" hangingPunct="1">
              <a:lnSpc>
                <a:spcPts val="6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4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小琳：“两只黄鹂在翠绿的柳树间婉转地歌唱，我想到了曾几《三衢道中》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中的‘________________，________________’。”</a:t>
            </a:r>
            <a:endParaRPr lang="en-US" altLang="zh-CN" sz="100" dirty="0"/>
          </a:p>
        </p:txBody>
      </p:sp>
      <p:pic>
        <p:nvPicPr>
          <p:cNvPr id="4" name="QB_4_BD.30_1#a1e518178?vcp=1&amp;pid=6f7a9371b&amp;color=0,0,0&amp;mp=1&amp;tib=255,255,255&amp;iip=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573" y="3444304"/>
            <a:ext cx="621792" cy="78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4_AN.31_1#a1e518178.blank?vcp=1&amp;pid=6f7a9371b&amp;color=0,0,0&amp;mp=1&amp;vpa=15&amp;vtp=1&amp;bbb=1"/>
          <p:cNvSpPr/>
          <p:nvPr/>
        </p:nvSpPr>
        <p:spPr>
          <a:xfrm>
            <a:off x="4875180" y="2874201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泥融飞燕子</a:t>
            </a:r>
            <a:endParaRPr lang="en-US" altLang="zh-CN" sz="2400" dirty="0"/>
          </a:p>
        </p:txBody>
      </p:sp>
      <p:sp>
        <p:nvSpPr>
          <p:cNvPr id="7" name="QB_4_AN.32_1#a1e518178.blank?vcp=1&amp;pid=6f7a9371b&amp;color=0,0,0&amp;mp=1&amp;vpa=16&amp;vtp=1&amp;bbb=1"/>
          <p:cNvSpPr/>
          <p:nvPr/>
        </p:nvSpPr>
        <p:spPr>
          <a:xfrm>
            <a:off x="7008781" y="2874201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沙暖睡鸳鸯</a:t>
            </a:r>
            <a:endParaRPr lang="en-US" altLang="zh-CN" sz="2400" dirty="0"/>
          </a:p>
        </p:txBody>
      </p:sp>
      <p:sp>
        <p:nvSpPr>
          <p:cNvPr id="8" name="QB_4_AN.33_1#a1e518178.blank?vcp=1&amp;pid=6f7a9371b&amp;color=0,0,0&amp;mp=1&amp;vpa=17&amp;vtp=1&amp;bbb=1"/>
          <p:cNvSpPr/>
          <p:nvPr/>
        </p:nvSpPr>
        <p:spPr>
          <a:xfrm>
            <a:off x="1827181" y="4211510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绿阴不减来时路</a:t>
            </a:r>
            <a:endParaRPr lang="en-US" altLang="zh-CN" sz="2400" dirty="0"/>
          </a:p>
        </p:txBody>
      </p:sp>
      <p:sp>
        <p:nvSpPr>
          <p:cNvPr id="9" name="QB_4_AN.34_1#a1e518178.blank?vcp=1&amp;pid=6f7a9371b&amp;color=0,0,0&amp;mp=1&amp;vpa=18&amp;vtp=1&amp;bbb=1"/>
          <p:cNvSpPr/>
          <p:nvPr/>
        </p:nvSpPr>
        <p:spPr>
          <a:xfrm>
            <a:off x="4570380" y="4211510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添得黄鹂四五声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a2948baf?sp=1&amp;vcp=1&amp;pid=8b70fee64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第三站：珍稀动物馆</a:t>
            </a:r>
            <a:endParaRPr lang="en-US" altLang="zh-CN" sz="3000" dirty="0"/>
          </a:p>
        </p:txBody>
      </p:sp>
      <p:sp>
        <p:nvSpPr>
          <p:cNvPr id="3" name="C_3_BD#e70ff4445?vcp=1&amp;pid=ca2948baf&amp;color=0,0,0&amp;vtp=1&amp;bbb=1&amp;hb=1"/>
          <p:cNvSpPr/>
          <p:nvPr/>
        </p:nvSpPr>
        <p:spPr>
          <a:xfrm>
            <a:off x="896112" y="1414740"/>
            <a:ext cx="10392018" cy="1295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</a:t>
            </a:r>
            <a:r>
              <a:rPr lang="en-US" altLang="zh-CN" sz="29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蓉蓉和班里的同学在群里讨论去珍稀动物馆的哪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个区游玩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，下面的图片是他们的聊天记录截图。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阅读图片里的内容，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回答问题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。（9分）</a:t>
            </a:r>
            <a:endParaRPr lang="en-US" altLang="zh-CN" sz="2800" dirty="0"/>
          </a:p>
        </p:txBody>
      </p:sp>
      <p:pic>
        <p:nvPicPr>
          <p:cNvPr id="4" name="C_3_BD#e70ff4445?vcp=1&amp;pid=ca2948baf&amp;color=0,0,0&amp;tib=255,255,255&amp;iip=8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63" y="1416264"/>
            <a:ext cx="1810512" cy="438912"/>
          </a:xfrm>
          <a:prstGeom prst="rect">
            <a:avLst/>
          </a:prstGeom>
        </p:spPr>
      </p:pic>
      <p:pic>
        <p:nvPicPr>
          <p:cNvPr id="5" name="QM_4_BD.35_1#ad11a35e5?vcp=1&amp;pid=e70ff4445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3615" y="2834450"/>
            <a:ext cx="6561722" cy="304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6_1#f99cedb00?sp=1&amp;vcp=1&amp;pid=ad11a35e5&amp;color=0,0,0&amp;vtp=1&amp;bt=1&amp;bbb=1"/>
          <p:cNvSpPr/>
          <p:nvPr/>
        </p:nvSpPr>
        <p:spPr>
          <a:xfrm>
            <a:off x="896112" y="179400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1.请试着把聊天记录中空缺的内容在下列横线上补充出来。（6分）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endParaRPr lang="en-US" altLang="zh-CN" sz="2400" dirty="0"/>
          </a:p>
        </p:txBody>
      </p:sp>
      <p:sp>
        <p:nvSpPr>
          <p:cNvPr id="3" name="QB_5_AN.37_1#f99cedb00.blank?vcp=1&amp;pid=ad11a35e5&amp;color=0,0,0&amp;vpa=19&amp;vtp=1&amp;bbb=1"/>
          <p:cNvSpPr/>
          <p:nvPr/>
        </p:nvSpPr>
        <p:spPr>
          <a:xfrm>
            <a:off x="1217580" y="2324862"/>
            <a:ext cx="6926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【示例】观赏各种珍稀鸟类，聆听它们美妙的歌声</a:t>
            </a:r>
            <a:endParaRPr lang="en-US" altLang="zh-CN" sz="2400" dirty="0"/>
          </a:p>
        </p:txBody>
      </p:sp>
      <p:sp>
        <p:nvSpPr>
          <p:cNvPr id="4" name="QB_5_AN.38_1#f99cedb00.blank?vcp=1&amp;pid=ad11a35e5&amp;color=0,0,0&amp;vpa=20&amp;vtp=1&amp;bbb=1"/>
          <p:cNvSpPr/>
          <p:nvPr/>
        </p:nvSpPr>
        <p:spPr>
          <a:xfrm>
            <a:off x="1217580" y="2862072"/>
            <a:ext cx="3573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还能了解它们的生活习性</a:t>
            </a:r>
            <a:endParaRPr lang="en-US" altLang="zh-CN" sz="2400" dirty="0"/>
          </a:p>
        </p:txBody>
      </p:sp>
      <p:sp>
        <p:nvSpPr>
          <p:cNvPr id="5" name="QC_5_BD.39_1#87bf2b869?vcp=1&amp;vopoq=1&amp;pid=ad11a35e5&amp;color=0,0,0&amp;vtp=1&amp;bbb=1"/>
          <p:cNvSpPr/>
          <p:nvPr/>
        </p:nvSpPr>
        <p:spPr>
          <a:xfrm>
            <a:off x="896112" y="343846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2.在和同学讨论时，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下列哪项做法不正确？(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6" name="QC_5_AN.40_1#87bf2b869.bracket?vcp=1&amp;vopoq=1&amp;pid=ad11a35e5&amp;color=0,0,0&amp;vpa=21&amp;vtp=1"/>
          <p:cNvSpPr/>
          <p:nvPr/>
        </p:nvSpPr>
        <p:spPr>
          <a:xfrm>
            <a:off x="7008781" y="3427031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C_5_BD.39_2#87bf2b869.choices?vcp=1&amp;vopoq=1&amp;pid=ad11a35e5&amp;color=0,0,0&amp;vtp=1&amp;bbb=1"/>
          <p:cNvSpPr/>
          <p:nvPr/>
        </p:nvSpPr>
        <p:spPr>
          <a:xfrm>
            <a:off x="896112" y="397979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把自己的想法和理由说清楚。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.耐心听别人讲完话。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.和别人意见不统一时，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立即打断。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.叙述要有条理，有依据。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798b0e6c?sp=1&amp;vcp=1&amp;pid=8b70fee64&amp;color=0,0,0&amp;vtp=1&amp;bt=1&amp;bbb=1"/>
          <p:cNvSpPr/>
          <p:nvPr/>
        </p:nvSpPr>
        <p:spPr>
          <a:xfrm>
            <a:off x="896112" y="896112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第四站：生态鸟语林</a:t>
            </a:r>
            <a:endParaRPr lang="en-US" altLang="zh-CN" sz="3000" dirty="0"/>
          </a:p>
        </p:txBody>
      </p:sp>
      <p:sp>
        <p:nvSpPr>
          <p:cNvPr id="3" name="C_3_BD#8a1988ab2?vcp=1&amp;pid=8798b0e6c&amp;color=0,0,0&amp;vtp=1&amp;bbb=1&amp;hb=1"/>
          <p:cNvSpPr/>
          <p:nvPr/>
        </p:nvSpPr>
        <p:spPr>
          <a:xfrm>
            <a:off x="896112" y="1416807"/>
            <a:ext cx="10387584" cy="853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四、来到生态鸟语林，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同学们看到了水塘中的野鸭和天上的飞雁，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旁边的海棠花也正开得鲜艳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。（25分）</a:t>
            </a:r>
            <a:endParaRPr lang="en-US" altLang="zh-CN" sz="2800" dirty="0"/>
          </a:p>
        </p:txBody>
      </p:sp>
      <p:sp>
        <p:nvSpPr>
          <p:cNvPr id="4" name="C_4_BD#1c10a5736?vcp=1&amp;pid=8a1988ab2&amp;color=0,0,0&amp;vtp=1&amp;bbb=1"/>
          <p:cNvSpPr/>
          <p:nvPr/>
        </p:nvSpPr>
        <p:spPr>
          <a:xfrm>
            <a:off x="896112" y="2320656"/>
            <a:ext cx="10387584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（一）阅读下面的两首古诗，回答问题。（10分）</a:t>
            </a:r>
            <a:endParaRPr lang="en-US" altLang="zh-CN" sz="2600" dirty="0"/>
          </a:p>
        </p:txBody>
      </p:sp>
      <p:sp>
        <p:nvSpPr>
          <p:cNvPr id="5" name="QM_5_BD.41_1#13f22d351?vcp=1&amp;pid=1c10a5736&amp;color=0,0,0&amp;vtp=1&amp;bbb=1"/>
          <p:cNvSpPr/>
          <p:nvPr/>
        </p:nvSpPr>
        <p:spPr>
          <a:xfrm>
            <a:off x="896112" y="2706879"/>
            <a:ext cx="10387584" cy="32050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惠崇春江晚景（其一）</a:t>
            </a:r>
            <a:endParaRPr lang="en-US" altLang="zh-CN" sz="2400" dirty="0"/>
          </a:p>
          <a:p>
            <a:pPr algn="ctr"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宋］苏轼</a:t>
            </a:r>
            <a:endParaRPr lang="en-US" altLang="zh-CN" sz="2400" dirty="0"/>
          </a:p>
          <a:p>
            <a:pPr algn="ctr"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竹外桃花三两枝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2400" dirty="0"/>
          </a:p>
          <a:p>
            <a:pPr algn="ctr"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春江水暖鸭先知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algn="ctr"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蒌蒿满地芦芽短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2400" dirty="0"/>
          </a:p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正是河豚欲上时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M_5_BD.41_2#13f22d351?vcp=1&amp;pid=1c10a5736&amp;color=0,0,0&amp;mp=1&amp;vtp=1&amp;bt=1&amp;bbb=1&amp;hb=1"/>
              <p:cNvSpPr/>
              <p:nvPr/>
            </p:nvSpPr>
            <p:spPr>
              <a:xfrm>
                <a:off x="896112" y="970756"/>
                <a:ext cx="10387584" cy="48814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惠崇春江晚景（其二）</a:t>
                </a:r>
                <a:endParaRPr lang="en-US" altLang="zh-CN" sz="2400" dirty="0"/>
              </a:p>
              <a:p>
                <a:pPr algn="ctr"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［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宋］苏轼</a:t>
                </a:r>
                <a:endParaRPr lang="en-US" altLang="zh-CN" sz="2400" dirty="0"/>
              </a:p>
              <a:p>
                <a:pPr algn="ctr" latinLnBrk="1">
                  <a:lnSpc>
                    <a:spcPts val="57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两两归鸿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欲破群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endParaRPr lang="en-US" altLang="zh-CN" sz="2400" dirty="0"/>
              </a:p>
              <a:p>
                <a:pPr algn="ctr" latinLnBrk="1">
                  <a:lnSpc>
                    <a:spcPts val="57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依依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还似北归人。</a:t>
                </a:r>
                <a:endParaRPr lang="en-US" altLang="zh-CN" sz="2400" dirty="0"/>
              </a:p>
              <a:p>
                <a:pPr algn="ctr" latinLnBrk="1">
                  <a:lnSpc>
                    <a:spcPts val="57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遥知朔漠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多风雪，</a:t>
                </a:r>
                <a:endParaRPr lang="en-US" altLang="zh-CN" sz="2400" dirty="0"/>
              </a:p>
              <a:p>
                <a:pPr algn="ctr"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更待江南半月春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注释】①归鸿：归雁。②破群：离开飞行的队伍。③依依：留恋不舍。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④朔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漠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：北方沙漠地区。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2" name="QM_5_BD.41_2#13f22d351?vcp=1&amp;pid=1c10a5736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112" y="970756"/>
                <a:ext cx="10387584" cy="4881499"/>
              </a:xfrm>
              <a:prstGeom prst="rect">
                <a:avLst/>
              </a:prstGeom>
              <a:blipFill>
                <a:blip r:embed="rId3"/>
                <a:stretch>
                  <a:fillRect l="-1761" r="-1526" b="-33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2_1#98ddcb52c?vcp=1&amp;pid=13f22d351&amp;color=0,0,0&amp;mp=1&amp;vtp=1&amp;bt=1&amp;bbb=1&amp;hb=1"/>
          <p:cNvSpPr/>
          <p:nvPr/>
        </p:nvSpPr>
        <p:spPr>
          <a:xfrm>
            <a:off x="896112" y="184302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读第一首诗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，结合前两句诗所想象到的画面给画面起名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，并将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画面内容描述出来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。（5分）</a:t>
            </a:r>
            <a:endParaRPr lang="en-US" altLang="zh-CN" sz="2400" dirty="0"/>
          </a:p>
        </p:txBody>
      </p:sp>
      <p:pic>
        <p:nvPicPr>
          <p:cNvPr id="3" name="QB_6_BD.42_1#98ddcb52c?vcp=1&amp;pid=13f22d351&amp;color=0,0,0&amp;mp=1&amp;tib=255,255,255&amp;iip=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944" y="1929892"/>
            <a:ext cx="182880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B_6_BD.42_2#98ddcb52c?vcp=1&amp;pid=13f22d351&amp;color=0,0,0&amp;mp=1&amp;tib=255,255,255&amp;vip=22#2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2416" y="3011170"/>
            <a:ext cx="10113264" cy="200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6_AN.43_1#98ddcb52c.blank?vcp=1&amp;pid=13f22d351&amp;color=0,0,0&amp;mp=1&amp;vpa=22&amp;vtp=1"/>
          <p:cNvSpPr/>
          <p:nvPr/>
        </p:nvSpPr>
        <p:spPr>
          <a:xfrm>
            <a:off x="1342725" y="3179318"/>
            <a:ext cx="1234440" cy="407924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【示例】竹林桃花</a:t>
            </a:r>
            <a:endParaRPr lang="en-US" altLang="zh-CN" dirty="0"/>
          </a:p>
        </p:txBody>
      </p:sp>
      <p:sp>
        <p:nvSpPr>
          <p:cNvPr id="6" name="QB_6_AN.44_1#98ddcb52c.blank?vcp=1&amp;pid=13f22d351&amp;color=0,0,0&amp;mp=1&amp;vpa=23&amp;vtp=1"/>
          <p:cNvSpPr/>
          <p:nvPr/>
        </p:nvSpPr>
        <p:spPr>
          <a:xfrm>
            <a:off x="1271016" y="3724402"/>
            <a:ext cx="2359152" cy="30175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竹林</a:t>
            </a:r>
            <a:endParaRPr lang="en-US" altLang="zh-CN" dirty="0"/>
          </a:p>
        </p:txBody>
      </p:sp>
      <p:sp>
        <p:nvSpPr>
          <p:cNvPr id="7" name="QB_6_AN.45_1#98ddcb52c.blank?vcp=1&amp;pid=13f22d351&amp;color=0,0,0&amp;mp=1&amp;vpa=24&amp;vtp=1"/>
          <p:cNvSpPr/>
          <p:nvPr/>
        </p:nvSpPr>
        <p:spPr>
          <a:xfrm>
            <a:off x="2962656" y="4163314"/>
            <a:ext cx="1655064" cy="30175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桃花</a:t>
            </a:r>
            <a:endParaRPr lang="en-US" altLang="zh-CN" dirty="0"/>
          </a:p>
        </p:txBody>
      </p:sp>
      <p:sp>
        <p:nvSpPr>
          <p:cNvPr id="8" name="QB_6_AN.46_1#98ddcb52c.blank?vcp=1&amp;pid=13f22d351&amp;color=0,0,0&amp;mp=1&amp;vpa=25&amp;vtp=1"/>
          <p:cNvSpPr/>
          <p:nvPr/>
        </p:nvSpPr>
        <p:spPr>
          <a:xfrm>
            <a:off x="7050024" y="3194050"/>
            <a:ext cx="1234440" cy="34747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鸭子戏水</a:t>
            </a:r>
            <a:endParaRPr lang="en-US" altLang="zh-CN" dirty="0"/>
          </a:p>
        </p:txBody>
      </p:sp>
      <p:sp>
        <p:nvSpPr>
          <p:cNvPr id="9" name="QB_6_AN.47_1#98ddcb52c.blank?vcp=1&amp;pid=13f22d351&amp;color=0,0,0&amp;mp=1&amp;vpa=26&amp;vtp=1"/>
          <p:cNvSpPr/>
          <p:nvPr/>
        </p:nvSpPr>
        <p:spPr>
          <a:xfrm>
            <a:off x="7581980" y="4251292"/>
            <a:ext cx="3294728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>
              <a:lnSpc>
                <a:spcPct val="1500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一群鸭子在欢快地嬉戏，它们最先感知到春天的江水已经变暖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8_1#22da29ed7?vcp=1&amp;pid=13f22d351&amp;color=0,0,0&amp;vtp=1&amp;bt=1&amp;bbb=1&amp;hb=1"/>
          <p:cNvSpPr/>
          <p:nvPr/>
        </p:nvSpPr>
        <p:spPr>
          <a:xfrm>
            <a:off x="896112" y="155295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2.读第二首诗的前两句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，我知道这是对北飞的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进行描写，“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”一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词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，表现出它们对江南暖春的留恋。（2分）</a:t>
            </a:r>
            <a:endParaRPr lang="en-US" altLang="zh-CN" sz="2400" dirty="0"/>
          </a:p>
        </p:txBody>
      </p:sp>
      <p:sp>
        <p:nvSpPr>
          <p:cNvPr id="3" name="QB_6_AN.49_1#22da29ed7.blank?vcp=1&amp;pid=13f22d351&amp;color=0,0,0&amp;vpa=27&amp;vtp=1&amp;bbb=1"/>
          <p:cNvSpPr/>
          <p:nvPr/>
        </p:nvSpPr>
        <p:spPr>
          <a:xfrm>
            <a:off x="7008781" y="152501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大雁</a:t>
            </a:r>
            <a:endParaRPr lang="en-US" altLang="zh-CN" sz="2400" dirty="0"/>
          </a:p>
        </p:txBody>
      </p:sp>
      <p:sp>
        <p:nvSpPr>
          <p:cNvPr id="4" name="QB_6_AN.50_1#22da29ed7.blank?vcp=1&amp;pid=13f22d351&amp;color=0,0,0&amp;vpa=28&amp;vtp=1&amp;bbb=1"/>
          <p:cNvSpPr/>
          <p:nvPr/>
        </p:nvSpPr>
        <p:spPr>
          <a:xfrm>
            <a:off x="9751981" y="152501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依依</a:t>
            </a:r>
            <a:endParaRPr lang="en-US" altLang="zh-CN" sz="2400" dirty="0"/>
          </a:p>
        </p:txBody>
      </p:sp>
      <p:sp>
        <p:nvSpPr>
          <p:cNvPr id="5" name="QB_6_AS.51_1#22da29ed7?vcp=1&amp;pid=13f22d351&amp;color=0,0,0&amp;vtp=1&amp;bbb=1&amp;hb=1"/>
          <p:cNvSpPr/>
          <p:nvPr/>
        </p:nvSpPr>
        <p:spPr>
          <a:xfrm>
            <a:off x="896112" y="2661284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本题考查对古诗内容的理解。“两两归鸿欲破群，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依依还似北归人”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的意思是北飞的大雁就像那向北归去的人一般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，依依不舍，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差一点掉队离群。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其中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“依依还似北归人”运用拟人的手法，将依依不舍的几只归雁比作了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“北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归人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”，使画中内容更加生动形象。其中“依依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”一词表现出大雁对江南暖春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的留恋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2_1#f048dfc6c?vcp=1&amp;vopoq=1&amp;pid=13f22d351&amp;color=0,0,0&amp;vtp=1&amp;bt=1&amp;bbb=1"/>
          <p:cNvSpPr/>
          <p:nvPr/>
        </p:nvSpPr>
        <p:spPr>
          <a:xfrm>
            <a:off x="896112" y="152374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3.请你比较两首诗，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下列说法正确的一项是(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C_6_AN.53_1#f048dfc6c.bracket?vcp=1&amp;vopoq=1&amp;pid=13f22d351&amp;color=0,0,0&amp;vpa=29&amp;vtp=1"/>
          <p:cNvSpPr/>
          <p:nvPr/>
        </p:nvSpPr>
        <p:spPr>
          <a:xfrm>
            <a:off x="7008781" y="151231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6_BD.52_2#f048dfc6c.choices?vcp=1&amp;vopoq=1&amp;pid=13f22d351&amp;color=0,0,0&amp;vtp=1&amp;bbb=1"/>
          <p:cNvSpPr/>
          <p:nvPr/>
        </p:nvSpPr>
        <p:spPr>
          <a:xfrm>
            <a:off x="896112" y="206311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A.第一首诗中提到的景物全是作者从画中看到的。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.第二首诗将南飞的大雁比作依依不舍的“北归人”，富有新意。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.这两首诗都抒发了作者对江南春天的喜爱之情。</a:t>
            </a:r>
            <a:endParaRPr lang="en-US" altLang="zh-CN" sz="2400" dirty="0"/>
          </a:p>
        </p:txBody>
      </p:sp>
      <p:sp>
        <p:nvSpPr>
          <p:cNvPr id="5" name="QC_6_AS.54_1#f048dfc6c?vcp=1&amp;vopoq=1&amp;pid=13f22d351&amp;color=0,0,0&amp;vtp=1&amp;bbb=1&amp;hb=1"/>
          <p:cNvSpPr/>
          <p:nvPr/>
        </p:nvSpPr>
        <p:spPr>
          <a:xfrm>
            <a:off x="896112" y="371411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本题考查对古诗内容的理解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。这两首诗都写出了早春时节的江南景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色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，苏轼以其细致、敏锐的感受，捕捉住季节转换时的景物特征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，抒发对江南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早春的喜爱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。故C项正确。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c4f109d3?vcp=1&amp;pid=8a1988ab2&amp;color=0,0,0&amp;vtp=1&amp;bt=1&amp;bbb=1"/>
          <p:cNvSpPr/>
          <p:nvPr/>
        </p:nvSpPr>
        <p:spPr>
          <a:xfrm>
            <a:off x="896112" y="896112"/>
            <a:ext cx="10387584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（二）海棠（15分）</a:t>
            </a:r>
            <a:endParaRPr lang="en-US" altLang="zh-CN" sz="2600" dirty="0"/>
          </a:p>
        </p:txBody>
      </p:sp>
      <p:sp>
        <p:nvSpPr>
          <p:cNvPr id="3" name="QM_5_BD.55_1#977d1ab9b?vcp=1&amp;pid=fc4f109d3&amp;color=0,0,0&amp;vtp=1&amp;bbb=1&amp;hb=1"/>
          <p:cNvSpPr/>
          <p:nvPr/>
        </p:nvSpPr>
        <p:spPr>
          <a:xfrm>
            <a:off x="896112" y="1284669"/>
            <a:ext cx="10387584" cy="4686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在我们这里，迎春花开还算不上到了春天，只有海棠花开的时候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，春天才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是真的到了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海棠有四品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，这四品指的是：西府海棠、垂丝海棠、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木瓜海棠和贴梗海棠。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其中垂丝海棠的花形最美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，花色最为艳丽。春风浩荡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，垂丝海棠朵朵弯曲下垂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的花苞芳容半吐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，临风摇曳。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我有三棵垂丝海棠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，年年这个时候开花。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它们含苞待放时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，是淡淡的粉红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色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，开了，就呈粉白色，花瓣犹如少女粉面，红润可人。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与梅花不同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，海棠的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花芽和叶芽同时生长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，花在新绿的嫩叶掩映下，显得特别春意盎然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。随着海棠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的绿叶渐多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，花亦飘落，可见李清照的“绿肥红瘦”不是瞎写。</a:t>
            </a:r>
            <a:endParaRPr lang="en-US" altLang="zh-CN" sz="2400" dirty="0"/>
          </a:p>
          <a:p>
            <a:pPr latinLnBrk="1"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55_1#977d1ab9b?vcp=1&amp;pid=fc4f109d3&amp;color=0,0,0&amp;vtp=1&amp;bbb=1&amp;hb=1">
            <a:extLst>
              <a:ext uri="{FF2B5EF4-FFF2-40B4-BE49-F238E27FC236}">
                <a16:creationId xmlns:a16="http://schemas.microsoft.com/office/drawing/2014/main" id="{CBE88787-055A-3DF6-4E98-0E4AA49190E4}"/>
              </a:ext>
            </a:extLst>
          </p:cNvPr>
          <p:cNvSpPr/>
          <p:nvPr/>
        </p:nvSpPr>
        <p:spPr>
          <a:xfrm>
            <a:off x="896112" y="1791526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海棠花好看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，但无论什么品种的海棠花都没有香味。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我这里还有几棵深山海棠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花自然没有那些名贵品种的海棠花雍容娇嫩，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只是簇簇白色小花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，不过它开过花后能结果实。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随着秋风秋雨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，海棠的叶子渐渐变黄之际，海棠果也变成红色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，像一颗颗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红珊瑚珠子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待叶落冬至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，寒枝上错落垂悬着艳艳的红果，别有一番韵致。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8790377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8b70fee64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第一单元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6_1#2e3a23094?sp=1&amp;vcp=1&amp;pid=977d1ab9b&amp;color=0,0,0&amp;vtp=1&amp;bt=1&amp;bbb=1"/>
          <p:cNvSpPr/>
          <p:nvPr/>
        </p:nvSpPr>
        <p:spPr>
          <a:xfrm>
            <a:off x="896112" y="161575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1.根据第2自然段的内容，完成下面的思维导图。（4分）</a:t>
            </a:r>
            <a:endParaRPr lang="en-US" altLang="zh-CN" sz="2400" dirty="0"/>
          </a:p>
        </p:txBody>
      </p:sp>
      <p:pic>
        <p:nvPicPr>
          <p:cNvPr id="3" name="QB_6_BD.56_2#2e3a23094?vcp=1&amp;pid=977d1ab9b&amp;color=0,0,0&amp;tib=255,255,255&amp;vip=30#3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12" y="2227643"/>
            <a:ext cx="10204704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6_AN.57_1#2e3a23094.blank?vcp=1&amp;pid=977d1ab9b&amp;color=0,0,0&amp;vpa=30&amp;vtp=1"/>
          <p:cNvSpPr/>
          <p:nvPr/>
        </p:nvSpPr>
        <p:spPr>
          <a:xfrm>
            <a:off x="3447288" y="2319084"/>
            <a:ext cx="1362456" cy="32918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西府海棠</a:t>
            </a:r>
            <a:endParaRPr lang="en-US" altLang="zh-CN" dirty="0"/>
          </a:p>
        </p:txBody>
      </p:sp>
      <p:sp>
        <p:nvSpPr>
          <p:cNvPr id="5" name="QB_6_AN.58_1#2e3a23094.blank?vcp=1&amp;pid=977d1ab9b&amp;color=0,0,0&amp;vpa=31&amp;vtp=1"/>
          <p:cNvSpPr/>
          <p:nvPr/>
        </p:nvSpPr>
        <p:spPr>
          <a:xfrm>
            <a:off x="5404104" y="2346516"/>
            <a:ext cx="1197864" cy="32918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垂丝海棠</a:t>
            </a:r>
            <a:endParaRPr lang="en-US" altLang="zh-CN" dirty="0"/>
          </a:p>
        </p:txBody>
      </p:sp>
      <p:sp>
        <p:nvSpPr>
          <p:cNvPr id="6" name="QB_6_AN.59_1#2e3a23094.blank?vcp=1&amp;pid=977d1ab9b&amp;color=0,0,0&amp;vpa=32&amp;vtp=1"/>
          <p:cNvSpPr/>
          <p:nvPr/>
        </p:nvSpPr>
        <p:spPr>
          <a:xfrm>
            <a:off x="7168896" y="2364804"/>
            <a:ext cx="1362456" cy="30175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木瓜海棠</a:t>
            </a:r>
            <a:endParaRPr lang="en-US" altLang="zh-CN" dirty="0"/>
          </a:p>
        </p:txBody>
      </p:sp>
      <p:sp>
        <p:nvSpPr>
          <p:cNvPr id="7" name="QB_6_AN.60_1#2e3a23094.blank?vcp=1&amp;pid=977d1ab9b&amp;color=0,0,0&amp;vpa=33&amp;vtp=1"/>
          <p:cNvSpPr/>
          <p:nvPr/>
        </p:nvSpPr>
        <p:spPr>
          <a:xfrm>
            <a:off x="9025128" y="2319084"/>
            <a:ext cx="1389888" cy="34747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贴梗海棠</a:t>
            </a:r>
            <a:endParaRPr lang="en-US" altLang="zh-CN" dirty="0"/>
          </a:p>
        </p:txBody>
      </p:sp>
      <p:sp>
        <p:nvSpPr>
          <p:cNvPr id="8" name="QB_6_AN.61_1#2e3a23094.blank?vcp=1&amp;pid=977d1ab9b&amp;color=0,0,0&amp;vpa=34&amp;vtp=1"/>
          <p:cNvSpPr/>
          <p:nvPr/>
        </p:nvSpPr>
        <p:spPr>
          <a:xfrm>
            <a:off x="4151376" y="3489516"/>
            <a:ext cx="1252728" cy="34747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垂丝海棠</a:t>
            </a:r>
            <a:endParaRPr lang="en-US" altLang="zh-CN" dirty="0"/>
          </a:p>
        </p:txBody>
      </p:sp>
      <p:sp>
        <p:nvSpPr>
          <p:cNvPr id="9" name="QB_6_AN.62_1#2e3a23094.blank?vcp=1&amp;pid=977d1ab9b&amp;color=0,0,0&amp;vpa=35&amp;vtp=1"/>
          <p:cNvSpPr/>
          <p:nvPr/>
        </p:nvSpPr>
        <p:spPr>
          <a:xfrm>
            <a:off x="7448991" y="3516948"/>
            <a:ext cx="1060704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花形最美</a:t>
            </a:r>
            <a:endParaRPr lang="en-US" altLang="zh-CN" dirty="0"/>
          </a:p>
        </p:txBody>
      </p:sp>
      <p:sp>
        <p:nvSpPr>
          <p:cNvPr id="10" name="QB_6_AN.63_1#2e3a23094.blank?vcp=1&amp;pid=977d1ab9b&amp;color=0,0,0&amp;vpa=36&amp;vtp=1"/>
          <p:cNvSpPr/>
          <p:nvPr/>
        </p:nvSpPr>
        <p:spPr>
          <a:xfrm>
            <a:off x="8735407" y="3535997"/>
            <a:ext cx="868680" cy="374904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花色最为艳丽</a:t>
            </a:r>
            <a:endParaRPr lang="en-US" altLang="zh-CN" dirty="0"/>
          </a:p>
        </p:txBody>
      </p:sp>
      <p:sp>
        <p:nvSpPr>
          <p:cNvPr id="11" name="QB_6_AN.64_1#2e3a23094.blank?vcp=1&amp;pid=977d1ab9b&amp;color=0,0,0&amp;vpa=37&amp;vtp=1"/>
          <p:cNvSpPr/>
          <p:nvPr/>
        </p:nvSpPr>
        <p:spPr>
          <a:xfrm>
            <a:off x="9870466" y="3549713"/>
            <a:ext cx="86868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花苞弯曲下垂</a:t>
            </a:r>
            <a:endParaRPr lang="en-US" altLang="zh-CN" dirty="0"/>
          </a:p>
        </p:txBody>
      </p:sp>
      <p:sp>
        <p:nvSpPr>
          <p:cNvPr id="12" name="QB_6_BD.65_1#d018dfab2?vcp=1&amp;pid=977d1ab9b&amp;color=0,0,0&amp;vtp=1&amp;bbb=1&amp;hb=1"/>
          <p:cNvSpPr/>
          <p:nvPr/>
        </p:nvSpPr>
        <p:spPr>
          <a:xfrm>
            <a:off x="896112" y="419614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2.第3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自然段中画“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的句子运用了比喻的修辞手法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，把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比作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，形象生动地描绘出垂丝海棠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的特点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。（3分）</a:t>
            </a:r>
            <a:endParaRPr lang="en-US" altLang="zh-CN" sz="2400" dirty="0"/>
          </a:p>
        </p:txBody>
      </p:sp>
      <p:sp>
        <p:nvSpPr>
          <p:cNvPr id="13" name="QB_6_AN.66_1#d018dfab2.blank?vcp=1&amp;pid=977d1ab9b&amp;color=0,0,0&amp;vpa=38&amp;vtp=1&amp;bbb=1"/>
          <p:cNvSpPr/>
          <p:nvPr/>
        </p:nvSpPr>
        <p:spPr>
          <a:xfrm>
            <a:off x="3503580" y="416820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花瓣</a:t>
            </a:r>
            <a:endParaRPr lang="en-US" altLang="zh-CN" sz="2400" dirty="0"/>
          </a:p>
        </p:txBody>
      </p:sp>
      <p:sp>
        <p:nvSpPr>
          <p:cNvPr id="14" name="QB_6_AN.67_1#d018dfab2.blank?vcp=1&amp;pid=977d1ab9b&amp;color=0,0,0&amp;vpa=39&amp;vtp=1&amp;bbb=1"/>
          <p:cNvSpPr/>
          <p:nvPr/>
        </p:nvSpPr>
        <p:spPr>
          <a:xfrm>
            <a:off x="9294781" y="416820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少女</a:t>
            </a:r>
            <a:endParaRPr lang="en-US" altLang="zh-CN" sz="2400" dirty="0"/>
          </a:p>
        </p:txBody>
      </p:sp>
      <p:sp>
        <p:nvSpPr>
          <p:cNvPr id="15" name="QB_6_AN.68_1#d018dfab2.blank?vcp=1&amp;pid=977d1ab9b&amp;color=0,0,0&amp;vpa=40&amp;vtp=1&amp;bbb=1"/>
          <p:cNvSpPr/>
          <p:nvPr/>
        </p:nvSpPr>
        <p:spPr>
          <a:xfrm>
            <a:off x="912780" y="4705414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粉面</a:t>
            </a:r>
            <a:endParaRPr lang="en-US" altLang="zh-CN" sz="2400" dirty="0"/>
          </a:p>
        </p:txBody>
      </p:sp>
      <p:sp>
        <p:nvSpPr>
          <p:cNvPr id="16" name="QB_6_AN.69_1#d018dfab2.blank?vcp=1&amp;pid=977d1ab9b&amp;color=0,0,0&amp;vpa=41&amp;vtp=1&amp;bbb=1"/>
          <p:cNvSpPr/>
          <p:nvPr/>
        </p:nvSpPr>
        <p:spPr>
          <a:xfrm>
            <a:off x="5789580" y="4705414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红润可人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0_1#a3fae1db3?vcp=1&amp;pid=977d1ab9b&amp;color=0,0,0&amp;mp=1&amp;vtp=1&amp;bt=1&amp;bbb=1&amp;hb=1"/>
          <p:cNvSpPr/>
          <p:nvPr/>
        </p:nvSpPr>
        <p:spPr>
          <a:xfrm>
            <a:off x="896112" y="1532382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阅读短文后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，闭上眼睛，放飞思绪，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想象这样一幅美丽的画面：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的春风中，含苞待放的垂丝海棠花色呈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，芳容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半吐的朵朵花苞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在风中舞蹈的每一朵花啊，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都是红润可人的少女！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pic>
        <p:nvPicPr>
          <p:cNvPr id="3" name="QB_6_BD.70_1#a3fae1db3?vcp=1&amp;pid=977d1ab9b&amp;color=0,0,0&amp;mp=1&amp;tib=255,255,255&amp;iip=1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944" y="1619250"/>
            <a:ext cx="182880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6_AN.71_1#a3fae1db3.blank?vcp=1&amp;pid=977d1ab9b&amp;color=0,0,0&amp;mp=1&amp;vpa=42&amp;vtp=1&amp;bbb=1"/>
          <p:cNvSpPr/>
          <p:nvPr/>
        </p:nvSpPr>
        <p:spPr>
          <a:xfrm>
            <a:off x="912780" y="2063242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【示例】温和</a:t>
            </a:r>
            <a:endParaRPr lang="en-US" altLang="zh-CN" sz="2400" dirty="0"/>
          </a:p>
        </p:txBody>
      </p:sp>
      <p:sp>
        <p:nvSpPr>
          <p:cNvPr id="5" name="QB_6_AN.72_1#a3fae1db3.blank?vcp=1&amp;pid=977d1ab9b&amp;color=0,0,0&amp;mp=1&amp;vpa=43&amp;vtp=1&amp;bbb=1"/>
          <p:cNvSpPr/>
          <p:nvPr/>
        </p:nvSpPr>
        <p:spPr>
          <a:xfrm>
            <a:off x="8227981" y="2063242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淡淡的粉红色</a:t>
            </a:r>
            <a:endParaRPr lang="en-US" altLang="zh-CN" sz="2400" dirty="0"/>
          </a:p>
        </p:txBody>
      </p:sp>
      <p:sp>
        <p:nvSpPr>
          <p:cNvPr id="6" name="QB_6_AN.73_1#a3fae1db3.blank?vcp=1&amp;pid=977d1ab9b&amp;color=0,0,0&amp;mp=1&amp;vpa=44&amp;vtp=1&amp;bbb=1"/>
          <p:cNvSpPr/>
          <p:nvPr/>
        </p:nvSpPr>
        <p:spPr>
          <a:xfrm>
            <a:off x="3046381" y="2622042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临风摇曳</a:t>
            </a:r>
            <a:endParaRPr lang="en-US" altLang="zh-CN" sz="2400" dirty="0"/>
          </a:p>
        </p:txBody>
      </p:sp>
      <p:sp>
        <p:nvSpPr>
          <p:cNvPr id="7" name="QB_6_BD.74_1#a3d58b3da?sp=1&amp;vcp=1&amp;pid=977d1ab9b&amp;color=0,0,0&amp;vtp=1&amp;bbb=1&amp;hb=1"/>
          <p:cNvSpPr/>
          <p:nvPr/>
        </p:nvSpPr>
        <p:spPr>
          <a:xfrm>
            <a:off x="896112" y="372960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4.阅读第3自然段，根据文段内容解释“绿肥红瘦”的意思。（2分）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</a:t>
            </a:r>
            <a:endParaRPr lang="en-US" altLang="zh-CN" sz="2400" dirty="0"/>
          </a:p>
        </p:txBody>
      </p:sp>
      <p:sp>
        <p:nvSpPr>
          <p:cNvPr id="8" name="QB_6_AN.75_1#a3d58b3da.blank?vcp=1&amp;pid=977d1ab9b&amp;color=0,0,0&amp;vpa=45&amp;vtp=1&amp;bbb=1&amp;hb=1"/>
          <p:cNvSpPr/>
          <p:nvPr/>
        </p:nvSpPr>
        <p:spPr>
          <a:xfrm>
            <a:off x="896112" y="4260469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海棠的花芽和叶芽同时生长，随着海棠的绿叶渐多，花亦飘落，绿多红少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。所以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“绿肥红瘦”的意思是绿叶茂盛，花朵稀疏。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76_1#fd8a3fefa?vcp=1&amp;vopoq=1&amp;pid=977d1ab9b&amp;color=0,0,0&amp;vtp=1&amp;bt=1&amp;bbb=1"/>
          <p:cNvSpPr/>
          <p:nvPr/>
        </p:nvSpPr>
        <p:spPr>
          <a:xfrm>
            <a:off x="896112" y="151866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5.根据短文内容，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下列说法有误的一项是(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C_6_AN.77_1#fd8a3fefa.bracket?vcp=1&amp;vopoq=1&amp;pid=977d1ab9b&amp;color=0,0,0&amp;vpa=46&amp;vtp=1"/>
          <p:cNvSpPr/>
          <p:nvPr/>
        </p:nvSpPr>
        <p:spPr>
          <a:xfrm>
            <a:off x="6703981" y="150723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6_BD.76_2#fd8a3fefa.choices?vcp=1&amp;vopoq=1&amp;pid=977d1ab9b&amp;color=0,0,0&amp;vtp=1&amp;bbb=1"/>
          <p:cNvSpPr/>
          <p:nvPr/>
        </p:nvSpPr>
        <p:spPr>
          <a:xfrm>
            <a:off x="896112" y="2058035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A.迎春花开得早，海棠花开得晚。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.海棠花不仅好看，它的气味闻起来也特别香。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.深山海棠的花不雍容娇嫩，但开过花后可以结果实。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.秋天，海棠果变成红色，像一颗颗红珊瑚珠子。</a:t>
            </a:r>
            <a:endParaRPr lang="en-US" altLang="zh-CN" sz="2400" dirty="0"/>
          </a:p>
        </p:txBody>
      </p:sp>
      <p:sp>
        <p:nvSpPr>
          <p:cNvPr id="5" name="QC_6_AS.78_1#fd8a3fefa?vcp=1&amp;vopoq=1&amp;pid=977d1ab9b&amp;color=0,0,0&amp;vtp=1&amp;bbb=1&amp;hb=1"/>
          <p:cNvSpPr/>
          <p:nvPr/>
        </p:nvSpPr>
        <p:spPr>
          <a:xfrm>
            <a:off x="896112" y="425513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本题考查对短文内容的理解。根据文中“海棠花好看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，但无论什么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品种的海棠花都没有香味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”一句可知，B项有误。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1e21a76a?sp=1&amp;vcp=1&amp;pid=8b70fee64&amp;color=0,0,0&amp;vtp=1&amp;bt=1&amp;bbb=1"/>
          <p:cNvSpPr/>
          <p:nvPr/>
        </p:nvSpPr>
        <p:spPr>
          <a:xfrm>
            <a:off x="896112" y="896112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第五站：中心广场</a:t>
            </a:r>
            <a:endParaRPr lang="en-US" altLang="zh-CN" sz="3000" dirty="0"/>
          </a:p>
        </p:txBody>
      </p:sp>
      <p:sp>
        <p:nvSpPr>
          <p:cNvPr id="3" name="C_3_BD#cca524ea3?vcp=1&amp;pid=d1e21a76a&amp;color=0,0,0&amp;vtp=1&amp;bbb=1&amp;hb=1"/>
          <p:cNvSpPr/>
          <p:nvPr/>
        </p:nvSpPr>
        <p:spPr>
          <a:xfrm>
            <a:off x="896112" y="1416807"/>
            <a:ext cx="10387584" cy="853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五、游览结束，同学们在中心广场集合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，郑老师提议做一张动植物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记录卡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。（30分）</a:t>
            </a:r>
            <a:endParaRPr lang="en-US" altLang="zh-CN" sz="2800" dirty="0"/>
          </a:p>
        </p:txBody>
      </p:sp>
      <p:sp>
        <p:nvSpPr>
          <p:cNvPr id="4" name="QO_4_BD.79_1#10e29336a?vcp=1&amp;pid=cca524ea3&amp;color=0,0,0&amp;vtp=1&amp;bbb=1&amp;hb=1"/>
          <p:cNvSpPr/>
          <p:nvPr/>
        </p:nvSpPr>
        <p:spPr>
          <a:xfrm>
            <a:off x="896112" y="2260410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大自然美妙无比，有生机勃勃的植物，有活泼可爱的动物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，你留心观察过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它们吗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？可以从下列表格中选择一种你感兴趣的植物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，也可以选择你最熟悉的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一种植物或动物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，把它的特点详细地描写出来。</a:t>
            </a:r>
            <a:endParaRPr lang="en-US" altLang="zh-CN" sz="2400" dirty="0"/>
          </a:p>
        </p:txBody>
      </p:sp>
      <p:graphicFrame>
        <p:nvGraphicFramePr>
          <p:cNvPr id="24" name="QO_4_BD.79_2#10e29336a?colgroup=15,17&amp;vcp=1&amp;pid=cca524ea3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904535"/>
              </p:ext>
            </p:extLst>
          </p:nvPr>
        </p:nvGraphicFramePr>
        <p:xfrm>
          <a:off x="896112" y="3974910"/>
          <a:ext cx="10378440" cy="1382649"/>
        </p:xfrm>
        <a:graphic>
          <a:graphicData uri="http://schemas.openxmlformats.org/drawingml/2006/table">
            <a:tbl>
              <a:tblPr/>
              <a:tblGrid>
                <a:gridCol w="4983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94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57757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河南卷瓣兰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花瓣紫红色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生于海拔800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米~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1100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米的山地林中树干上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河南翠雀花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花瓣干时黄色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退化雄蕊紫色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根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可供药用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用于治头痛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腰背痛等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9_3#10e29336a?vcp=1&amp;pid=cca524ea3&amp;color=0,0,0&amp;vtp=1&amp;bbb=1&amp;hb=1">
            <a:extLst>
              <a:ext uri="{FF2B5EF4-FFF2-40B4-BE49-F238E27FC236}">
                <a16:creationId xmlns:a16="http://schemas.microsoft.com/office/drawing/2014/main" id="{C02B6088-7DA7-6963-0DE7-270302004BCE}"/>
              </a:ext>
            </a:extLst>
          </p:cNvPr>
          <p:cNvSpPr/>
          <p:nvPr/>
        </p:nvSpPr>
        <p:spPr>
          <a:xfrm>
            <a:off x="896112" y="263646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要求：①语句通顺，描写细致；②用上自己平时积累的好词好句；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③不少于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300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字。（请另附作文纸）</a:t>
            </a:r>
            <a:endParaRPr lang="en-US" altLang="zh-CN" sz="2400" dirty="0"/>
          </a:p>
        </p:txBody>
      </p:sp>
      <p:sp>
        <p:nvSpPr>
          <p:cNvPr id="3" name="QO_4_AN.80_1#10e29336a?vcp=1&amp;pid=cca524ea3&amp;color=0,0,0&amp;vtp=1&amp;bbb=1">
            <a:extLst>
              <a:ext uri="{FF2B5EF4-FFF2-40B4-BE49-F238E27FC236}">
                <a16:creationId xmlns:a16="http://schemas.microsoft.com/office/drawing/2014/main" id="{FED38F78-5531-CD3E-C65F-0DFD42EB2E6D}"/>
              </a:ext>
            </a:extLst>
          </p:cNvPr>
          <p:cNvSpPr/>
          <p:nvPr/>
        </p:nvSpPr>
        <p:spPr>
          <a:xfrm>
            <a:off x="896112" y="373423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4834746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34ac9a533?vcp=1&amp;pid=8b70fee64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84212" y="2795588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34ac9a533?vcp=1&amp;pid=8b70fee64&amp;color=0,0,0&amp;vtp=1&amp;bt=1&amp;bbb=1"/>
          <p:cNvSpPr/>
          <p:nvPr/>
        </p:nvSpPr>
        <p:spPr>
          <a:xfrm>
            <a:off x="896112" y="263099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100分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让我们到动物园去，感受生灵的可爱与美好。</a:t>
            </a:r>
            <a:endParaRPr lang="en-US" altLang="zh-CN" sz="100" dirty="0"/>
          </a:p>
        </p:txBody>
      </p:sp>
      <p:pic>
        <p:nvPicPr>
          <p:cNvPr id="4" name="P_2_BD#34ac9a533?vcp=1&amp;pid=8b70fee64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276358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aa64baf5?sp=1&amp;vcp=1&amp;pid=8b70fee64&amp;color=0,0,0&amp;vtp=1&amp;bt=1&amp;bbb=1"/>
          <p:cNvSpPr/>
          <p:nvPr/>
        </p:nvSpPr>
        <p:spPr>
          <a:xfrm>
            <a:off x="896112" y="438912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第一站：天鹅湖</a:t>
            </a:r>
            <a:endParaRPr lang="en-US" altLang="zh-CN" sz="3000" dirty="0"/>
          </a:p>
        </p:txBody>
      </p:sp>
      <p:sp>
        <p:nvSpPr>
          <p:cNvPr id="3" name="C_3_BD#8d2d22b13?vcp=1&amp;pid=8aa64baf5&amp;color=0,0,0&amp;vtp=1&amp;bbb=1&amp;hb=1"/>
          <p:cNvSpPr/>
          <p:nvPr/>
        </p:nvSpPr>
        <p:spPr>
          <a:xfrm>
            <a:off x="896112" y="957540"/>
            <a:ext cx="10392018" cy="868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</a:t>
            </a:r>
            <a:r>
              <a:rPr lang="en-US" altLang="zh-CN" sz="29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同学们刚走进动物园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，就看到了天鹅湖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。请你阅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读下面的文段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，完成练习。（23分）</a:t>
            </a:r>
            <a:endParaRPr lang="en-US" altLang="zh-CN" sz="2800" dirty="0"/>
          </a:p>
        </p:txBody>
      </p:sp>
      <p:pic>
        <p:nvPicPr>
          <p:cNvPr id="4" name="C_3_BD#8d2d22b13?vcp=1&amp;pid=8aa64baf5&amp;color=0,0,0&amp;tib=255,255,255&amp;iip=3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63" y="959064"/>
            <a:ext cx="1810512" cy="438912"/>
          </a:xfrm>
          <a:prstGeom prst="rect">
            <a:avLst/>
          </a:prstGeom>
        </p:spPr>
      </p:pic>
      <p:sp>
        <p:nvSpPr>
          <p:cNvPr id="5" name="QM_4_BD.1_1#418bd7200?vcp=1&amp;pid=8d2d22b13&amp;color=0,0,0&amp;vtp=1&amp;bbb=1&amp;hb=1"/>
          <p:cNvSpPr/>
          <p:nvPr/>
        </p:nvSpPr>
        <p:spPr>
          <a:xfrm>
            <a:off x="896112" y="1813370"/>
            <a:ext cx="10387584" cy="37416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春风吹来，湖面上泛起波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。湖边，几只天鹅jù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jí（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在一起，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它们的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zī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shì（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）是那么优美。湖面上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，两只天鹅在闲</a:t>
            </a:r>
            <a:r>
              <a:rPr lang="en-US" altLang="zh-CN" sz="2400" b="0" i="0" u="wavy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散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地游荡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突然，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一只天鹅张开翅膀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，翅尖ǒu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ěr（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）会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lüè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ɡuò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）湖面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，在湖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面上划出一道道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缭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乱的痕（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hèn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hén）迹，另一只也张开了翅膀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，仿佛要开始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wǔ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o（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）。湖中心的小岛上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，一对羽毛斑（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wén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）斓的鸳</a:t>
            </a:r>
            <a:endParaRPr lang="en-US" altLang="zh-CN" sz="100" b="0" i="0" kern="0" spc="-9990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yu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yu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n）鸯在嬉戏，岛上长满了短短的lú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y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）。一切是那么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和谐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，为春天增添了无限的光彩。</a:t>
            </a:r>
            <a:endParaRPr lang="en-US" altLang="zh-CN" sz="2400" dirty="0"/>
          </a:p>
        </p:txBody>
      </p:sp>
      <p:sp>
        <p:nvSpPr>
          <p:cNvPr id="6" name="QM_4_BD.1_1#418bd7200?vcp=1&amp;pid=8d2d22b13&amp;color=0,0,0&amp;vtp=1&amp;bbb=1&amp;hb=1&amp;zzd= 4">
            <a:extLst>
              <a:ext uri="{FF2B5EF4-FFF2-40B4-BE49-F238E27FC236}">
                <a16:creationId xmlns:a16="http://schemas.microsoft.com/office/drawing/2014/main" id="{37C01CCF-0E33-D9AC-3F2B-DA68AE369EF6}"/>
              </a:ext>
            </a:extLst>
          </p:cNvPr>
          <p:cNvSpPr/>
          <p:nvPr/>
        </p:nvSpPr>
        <p:spPr>
          <a:xfrm>
            <a:off x="4077494" y="40104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M_4_BD.1_1#418bd7200?vcp=1&amp;pid=8d2d22b13&amp;color=0,0,0&amp;vtp=1&amp;bbb=1&amp;hb=1&amp;zzd= 5">
            <a:extLst>
              <a:ext uri="{FF2B5EF4-FFF2-40B4-BE49-F238E27FC236}">
                <a16:creationId xmlns:a16="http://schemas.microsoft.com/office/drawing/2014/main" id="{39DC4530-E09C-2330-2E82-EFD0F53BBAA5}"/>
              </a:ext>
            </a:extLst>
          </p:cNvPr>
          <p:cNvSpPr/>
          <p:nvPr/>
        </p:nvSpPr>
        <p:spPr>
          <a:xfrm>
            <a:off x="7650957" y="45565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M_4_BD.1_1#418bd7200?vcp=1&amp;pid=8d2d22b13&amp;color=0,0,0&amp;vtp=1&amp;bbb=1&amp;hb=1&amp;zzd= 5">
            <a:extLst>
              <a:ext uri="{FF2B5EF4-FFF2-40B4-BE49-F238E27FC236}">
                <a16:creationId xmlns:a16="http://schemas.microsoft.com/office/drawing/2014/main" id="{F6382422-3374-2F1A-FE9B-B0EC09C54C10}"/>
              </a:ext>
            </a:extLst>
          </p:cNvPr>
          <p:cNvSpPr/>
          <p:nvPr/>
        </p:nvSpPr>
        <p:spPr>
          <a:xfrm>
            <a:off x="10292557" y="45565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O_5_BD.2_1#1a88cb9af?vcp=1&amp;pid=418bd7200&amp;color=0,0,0&amp;vtp=1&amp;bt=1&amp;bbb=1"/>
          <p:cNvSpPr/>
          <p:nvPr/>
        </p:nvSpPr>
        <p:spPr>
          <a:xfrm>
            <a:off x="891678" y="549583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1.根据拼音依次写词语。（12分）</a:t>
            </a:r>
            <a:endParaRPr lang="en-US" altLang="zh-CN" sz="2400" dirty="0"/>
          </a:p>
        </p:txBody>
      </p:sp>
      <p:sp>
        <p:nvSpPr>
          <p:cNvPr id="10" name="QO_5_BD.4_1#7e9ad7215?vcp=1&amp;pid=418bd7200&amp;color=0,0,0&amp;vtp=1&amp;bbb=1"/>
          <p:cNvSpPr/>
          <p:nvPr/>
        </p:nvSpPr>
        <p:spPr>
          <a:xfrm>
            <a:off x="902208" y="591547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2.给文段里的加点字选择正确的读音，画“√”。（3分）</a:t>
            </a:r>
            <a:endParaRPr lang="en-US" altLang="zh-CN" sz="2400" dirty="0"/>
          </a:p>
        </p:txBody>
      </p:sp>
      <p:sp>
        <p:nvSpPr>
          <p:cNvPr id="11" name="QO_5_AN.3_1#1a88cb9af?vcp=1&amp;pid=418bd7200&amp;color=0,0,0&amp;vtp=1&amp;bbb=1">
            <a:extLst>
              <a:ext uri="{FF2B5EF4-FFF2-40B4-BE49-F238E27FC236}">
                <a16:creationId xmlns:a16="http://schemas.microsoft.com/office/drawing/2014/main" id="{D20346BC-9F8E-8BE0-572F-AFC52C1312E2}"/>
              </a:ext>
            </a:extLst>
          </p:cNvPr>
          <p:cNvSpPr/>
          <p:nvPr/>
        </p:nvSpPr>
        <p:spPr>
          <a:xfrm>
            <a:off x="8717412" y="1813370"/>
            <a:ext cx="171233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聚集</a:t>
            </a:r>
            <a:endParaRPr lang="en-US" altLang="zh-CN" sz="2400" dirty="0"/>
          </a:p>
        </p:txBody>
      </p:sp>
      <p:sp>
        <p:nvSpPr>
          <p:cNvPr id="12" name="QO_5_AN.3_1#1a88cb9af?vcp=1&amp;pid=418bd7200&amp;color=0,0,0&amp;vtp=1&amp;bbb=1">
            <a:extLst>
              <a:ext uri="{FF2B5EF4-FFF2-40B4-BE49-F238E27FC236}">
                <a16:creationId xmlns:a16="http://schemas.microsoft.com/office/drawing/2014/main" id="{9C50C918-2B65-B70D-D350-55DEE58B17EB}"/>
              </a:ext>
            </a:extLst>
          </p:cNvPr>
          <p:cNvSpPr/>
          <p:nvPr/>
        </p:nvSpPr>
        <p:spPr>
          <a:xfrm>
            <a:off x="3090672" y="2343381"/>
            <a:ext cx="171233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姿势</a:t>
            </a:r>
            <a:endParaRPr lang="en-US" altLang="zh-CN" sz="2400" dirty="0"/>
          </a:p>
        </p:txBody>
      </p:sp>
      <p:sp>
        <p:nvSpPr>
          <p:cNvPr id="13" name="QO_5_AN.3_1#1a88cb9af?vcp=1&amp;pid=418bd7200&amp;color=0,0,0&amp;vtp=1&amp;bbb=1">
            <a:extLst>
              <a:ext uri="{FF2B5EF4-FFF2-40B4-BE49-F238E27FC236}">
                <a16:creationId xmlns:a16="http://schemas.microsoft.com/office/drawing/2014/main" id="{005CF479-A71A-3B5F-4909-4422AA4E95D8}"/>
              </a:ext>
            </a:extLst>
          </p:cNvPr>
          <p:cNvSpPr/>
          <p:nvPr/>
        </p:nvSpPr>
        <p:spPr>
          <a:xfrm>
            <a:off x="5506613" y="2883067"/>
            <a:ext cx="171233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偶尔</a:t>
            </a:r>
            <a:endParaRPr lang="en-US" altLang="zh-CN" sz="2400" dirty="0"/>
          </a:p>
        </p:txBody>
      </p:sp>
      <p:sp>
        <p:nvSpPr>
          <p:cNvPr id="14" name="QO_5_AN.3_1#1a88cb9af?vcp=1&amp;pid=418bd7200&amp;color=0,0,0&amp;vtp=1&amp;bbb=1">
            <a:extLst>
              <a:ext uri="{FF2B5EF4-FFF2-40B4-BE49-F238E27FC236}">
                <a16:creationId xmlns:a16="http://schemas.microsoft.com/office/drawing/2014/main" id="{A2C3AA81-9616-C1C5-9FB6-07FB0B8F0547}"/>
              </a:ext>
            </a:extLst>
          </p:cNvPr>
          <p:cNvSpPr/>
          <p:nvPr/>
        </p:nvSpPr>
        <p:spPr>
          <a:xfrm>
            <a:off x="8630787" y="2906499"/>
            <a:ext cx="171233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掠过</a:t>
            </a:r>
            <a:endParaRPr lang="en-US" altLang="zh-CN" sz="2400" dirty="0"/>
          </a:p>
        </p:txBody>
      </p:sp>
      <p:sp>
        <p:nvSpPr>
          <p:cNvPr id="15" name="QO_5_AN.3_1#1a88cb9af?vcp=1&amp;pid=418bd7200&amp;color=0,0,0&amp;vtp=1&amp;bbb=1">
            <a:extLst>
              <a:ext uri="{FF2B5EF4-FFF2-40B4-BE49-F238E27FC236}">
                <a16:creationId xmlns:a16="http://schemas.microsoft.com/office/drawing/2014/main" id="{5BF063D9-B292-F7BF-A9EA-F32E37CF3CD0}"/>
              </a:ext>
            </a:extLst>
          </p:cNvPr>
          <p:cNvSpPr/>
          <p:nvPr/>
        </p:nvSpPr>
        <p:spPr>
          <a:xfrm>
            <a:off x="2403260" y="3961355"/>
            <a:ext cx="171233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舞蹈</a:t>
            </a:r>
            <a:endParaRPr lang="en-US" altLang="zh-CN" sz="2400" dirty="0"/>
          </a:p>
        </p:txBody>
      </p:sp>
      <p:sp>
        <p:nvSpPr>
          <p:cNvPr id="16" name="QO_5_AN.3_1#1a88cb9af?vcp=1&amp;pid=418bd7200&amp;color=0,0,0&amp;vtp=1&amp;bbb=1">
            <a:extLst>
              <a:ext uri="{FF2B5EF4-FFF2-40B4-BE49-F238E27FC236}">
                <a16:creationId xmlns:a16="http://schemas.microsoft.com/office/drawing/2014/main" id="{FEFA7FA6-885E-C40F-D7F8-E32AA63FA55B}"/>
              </a:ext>
            </a:extLst>
          </p:cNvPr>
          <p:cNvSpPr/>
          <p:nvPr/>
        </p:nvSpPr>
        <p:spPr>
          <a:xfrm>
            <a:off x="8028432" y="4553990"/>
            <a:ext cx="171233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芦芽</a:t>
            </a:r>
            <a:endParaRPr lang="en-US" altLang="zh-CN" sz="2400" dirty="0"/>
          </a:p>
        </p:txBody>
      </p:sp>
      <p:sp>
        <p:nvSpPr>
          <p:cNvPr id="17" name="QO_5_AN.5_1#7e9ad7215?vcp=1&amp;pid=418bd7200&amp;color=0,0,0&amp;vtp=1&amp;bbb=1"/>
          <p:cNvSpPr/>
          <p:nvPr/>
        </p:nvSpPr>
        <p:spPr>
          <a:xfrm>
            <a:off x="5271275" y="3535760"/>
            <a:ext cx="47067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  <p:sp>
        <p:nvSpPr>
          <p:cNvPr id="18" name="QO_5_AN.5_1#7e9ad7215?vcp=1&amp;pid=418bd7200&amp;color=0,0,0&amp;vtp=1&amp;bbb=1">
            <a:extLst>
              <a:ext uri="{FF2B5EF4-FFF2-40B4-BE49-F238E27FC236}">
                <a16:creationId xmlns:a16="http://schemas.microsoft.com/office/drawing/2014/main" id="{16A9D0CF-0630-F467-275A-DE41CD35B414}"/>
              </a:ext>
            </a:extLst>
          </p:cNvPr>
          <p:cNvSpPr/>
          <p:nvPr/>
        </p:nvSpPr>
        <p:spPr>
          <a:xfrm>
            <a:off x="8160112" y="4099367"/>
            <a:ext cx="47067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  <p:sp>
        <p:nvSpPr>
          <p:cNvPr id="19" name="QO_5_AN.5_1#7e9ad7215?vcp=1&amp;pid=418bd7200&amp;color=0,0,0&amp;vtp=1&amp;bbb=1">
            <a:extLst>
              <a:ext uri="{FF2B5EF4-FFF2-40B4-BE49-F238E27FC236}">
                <a16:creationId xmlns:a16="http://schemas.microsoft.com/office/drawing/2014/main" id="{F303D50B-C055-1F97-263A-05E0909140D9}"/>
              </a:ext>
            </a:extLst>
          </p:cNvPr>
          <p:cNvSpPr/>
          <p:nvPr/>
        </p:nvSpPr>
        <p:spPr>
          <a:xfrm>
            <a:off x="2167922" y="4665904"/>
            <a:ext cx="47067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QB_5_BD.6_1#14542d4cd?vcp=1&amp;pid=418bd7200&amp;color=0,0,0&amp;vtp=1&amp;bbb=1"/>
          <p:cNvSpPr/>
          <p:nvPr/>
        </p:nvSpPr>
        <p:spPr>
          <a:xfrm>
            <a:off x="902208" y="88870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3.文段中画波浪线的字是多音字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，在文段中的读音是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7" name="QB_5_AN.7_1#14542d4cd.blank?vcp=1&amp;pid=418bd7200&amp;color=0,0,0&amp;vpa=1&amp;vtp=1&amp;bbb=1"/>
          <p:cNvSpPr/>
          <p:nvPr/>
        </p:nvSpPr>
        <p:spPr>
          <a:xfrm>
            <a:off x="7929277" y="839172"/>
            <a:ext cx="67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endParaRPr lang="en-US" altLang="zh-CN" sz="2400" dirty="0"/>
          </a:p>
        </p:txBody>
      </p:sp>
      <p:sp>
        <p:nvSpPr>
          <p:cNvPr id="8" name="QB_5_AS.8_1#14542d4cd?vcp=1&amp;pid=418bd7200&amp;color=0,0,0&amp;vtp=1&amp;bbb=1&amp;hb=1"/>
          <p:cNvSpPr/>
          <p:nvPr/>
        </p:nvSpPr>
        <p:spPr>
          <a:xfrm>
            <a:off x="902208" y="1430040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本题考查多音字。“散”指分开、由聚集而分离，分布、分给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，排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遣时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，读s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n。指没有约束、松开，零碎的、不集中的，药末（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多用于中药名）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，读s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n。结合文段内容及“闲散”一词，可知此处“散”读s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n。</a:t>
            </a:r>
            <a:endParaRPr lang="en-US" altLang="zh-CN" sz="2400" dirty="0"/>
          </a:p>
        </p:txBody>
      </p:sp>
      <p:sp>
        <p:nvSpPr>
          <p:cNvPr id="9" name="QB_5_BD.9_1#3530d28bd?vcp=1&amp;pid=418bd7200&amp;color=0,0,0&amp;vtp=1&amp;bt=1&amp;bbb=1"/>
          <p:cNvSpPr/>
          <p:nvPr/>
        </p:nvSpPr>
        <p:spPr>
          <a:xfrm>
            <a:off x="896112" y="308897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画横线的字的部首都是“</a:t>
            </a: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”，我猜这几个字与“</a:t>
            </a: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有关。（4分）</a:t>
            </a:r>
            <a:endParaRPr lang="en-US" altLang="zh-CN" sz="2400" spc="-50" dirty="0"/>
          </a:p>
        </p:txBody>
      </p:sp>
      <p:sp>
        <p:nvSpPr>
          <p:cNvPr id="10" name="QB_5_AN.10_1#3530d28bd.blank?vcp=1&amp;pid=418bd7200&amp;color=0,0,0&amp;vpa=2&amp;vtp=1"/>
          <p:cNvSpPr/>
          <p:nvPr/>
        </p:nvSpPr>
        <p:spPr>
          <a:xfrm>
            <a:off x="4484655" y="3039448"/>
            <a:ext cx="5127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纟</a:t>
            </a:r>
            <a:endParaRPr lang="en-US" altLang="zh-CN" sz="2400" spc="-50" dirty="0"/>
          </a:p>
        </p:txBody>
      </p:sp>
      <p:sp>
        <p:nvSpPr>
          <p:cNvPr id="11" name="QB_5_AN.11_1#3530d28bd.blank?vcp=1&amp;pid=418bd7200&amp;color=0,0,0&amp;vpa=3&amp;vtp=1&amp;bbb=1"/>
          <p:cNvSpPr/>
          <p:nvPr/>
        </p:nvSpPr>
        <p:spPr>
          <a:xfrm>
            <a:off x="8053356" y="3039448"/>
            <a:ext cx="1109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丝织品</a:t>
            </a:r>
            <a:endParaRPr lang="en-US" altLang="zh-CN" sz="2400" spc="-50" dirty="0"/>
          </a:p>
        </p:txBody>
      </p:sp>
      <p:sp>
        <p:nvSpPr>
          <p:cNvPr id="12" name="QC_5_BD.12_1#a61949453?vcp=1&amp;vopoq=1&amp;pid=418bd7200&amp;color=0,0,0&amp;vtp=1&amp;bbb=1"/>
          <p:cNvSpPr/>
          <p:nvPr/>
        </p:nvSpPr>
        <p:spPr>
          <a:xfrm>
            <a:off x="896112" y="3621678"/>
            <a:ext cx="10507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5.用下列词语代替文段中的“增添”一词，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最恰当的一项是(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13" name="QC_5_AN.13_1#a61949453.bracket?vcp=1&amp;vopoq=1&amp;pid=418bd7200&amp;color=0,0,0&amp;vpa=4&amp;vtp=1"/>
          <p:cNvSpPr/>
          <p:nvPr/>
        </p:nvSpPr>
        <p:spPr>
          <a:xfrm>
            <a:off x="9142381" y="3610248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4" name="QC_5_BD.12_2#a61949453.choices?vcp=1&amp;vopoq=1&amp;pid=418bd7200&amp;color=0,0,0&amp;vtp=1&amp;bbb=1"/>
          <p:cNvSpPr/>
          <p:nvPr/>
        </p:nvSpPr>
        <p:spPr>
          <a:xfrm>
            <a:off x="896112" y="415634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.增长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B.平添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C.递增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.增援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5e295250?sp=1&amp;vcp=1&amp;pid=8b70fee64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第二站：水禽岛</a:t>
            </a:r>
            <a:endParaRPr lang="en-US" altLang="zh-CN" sz="3000" dirty="0"/>
          </a:p>
        </p:txBody>
      </p:sp>
      <p:sp>
        <p:nvSpPr>
          <p:cNvPr id="3" name="C_3_BD#6f7a9371b?vcp=1&amp;pid=c5e295250&amp;color=0,0,0&amp;vtp=1&amp;bbb=1"/>
          <p:cNvSpPr/>
          <p:nvPr/>
        </p:nvSpPr>
        <p:spPr>
          <a:xfrm>
            <a:off x="896112" y="1416807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二、游览完天鹅湖，郑老师带领同学们来到了水禽岛。（13分）</a:t>
            </a:r>
            <a:endParaRPr lang="en-US" altLang="zh-CN" sz="2800" dirty="0"/>
          </a:p>
        </p:txBody>
      </p:sp>
      <p:sp>
        <p:nvSpPr>
          <p:cNvPr id="4" name="QO_4_BD.14_1#cdb1dd7d5?vcp=1&amp;pid=6f7a9371b&amp;color=0,0,0&amp;vtp=1&amp;bbb=1"/>
          <p:cNvSpPr/>
          <p:nvPr/>
        </p:nvSpPr>
        <p:spPr>
          <a:xfrm>
            <a:off x="896112" y="183623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1.同学们描述了自己的游览体验及所见景象。（6分）</a:t>
            </a:r>
            <a:endParaRPr lang="en-US" altLang="zh-CN" sz="2400" dirty="0"/>
          </a:p>
        </p:txBody>
      </p:sp>
      <p:sp>
        <p:nvSpPr>
          <p:cNvPr id="5" name="QC_5_BD.15_1#77380da11?vcp=1&amp;vopoq=1&amp;pid=cdb1dd7d5&amp;color=0,0,0&amp;vtp=1&amp;bbb=1"/>
          <p:cNvSpPr/>
          <p:nvPr/>
        </p:nvSpPr>
        <p:spPr>
          <a:xfrm>
            <a:off x="896112" y="237604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下列词语搭配有误的一项是(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6" name="QC_5_AN.16_1#77380da11.bracket?vcp=1&amp;vopoq=1&amp;pid=cdb1dd7d5&amp;color=0,0,0&amp;vpa=5&amp;vtp=1"/>
          <p:cNvSpPr/>
          <p:nvPr/>
        </p:nvSpPr>
        <p:spPr>
          <a:xfrm>
            <a:off x="5637180" y="2364613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5_BD.15_2#77380da11.choices?vcp=1&amp;vopoq=1&amp;pid=cdb1dd7d5&amp;color=0,0,0&amp;vtp=1&amp;bbb=1"/>
          <p:cNvSpPr/>
          <p:nvPr/>
        </p:nvSpPr>
        <p:spPr>
          <a:xfrm>
            <a:off x="896112" y="2917381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A.光彩夺目的图画 光彩夺目的宝石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.旷亮无比的天空 旷亮无比的小溪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.伶俐可爱的孩子 伶俐可爱的燕子</a:t>
            </a:r>
            <a:endParaRPr lang="en-US" altLang="zh-CN" sz="2400" dirty="0"/>
          </a:p>
        </p:txBody>
      </p:sp>
      <p:sp>
        <p:nvSpPr>
          <p:cNvPr id="8" name="QC_5_AS.17_1#77380da11?vcp=1&amp;vopoq=1&amp;pid=cdb1dd7d5&amp;color=0,0,0&amp;vtp=1&amp;bbb=1&amp;hb=1"/>
          <p:cNvSpPr/>
          <p:nvPr/>
        </p:nvSpPr>
        <p:spPr>
          <a:xfrm>
            <a:off x="896112" y="4568381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本题考查词语搭配。“旷亮无比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”的意思是没有什么比这里更加空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旷明朗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，不能用来形容小溪。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8_1#a142e0333?sp=1&amp;vcp=1&amp;pid=cdb1dd7d5&amp;color=0,0,0&amp;vtp=1&amp;bt=1&amp;bbb=1&amp;hb=1"/>
          <p:cNvSpPr/>
          <p:nvPr/>
        </p:nvSpPr>
        <p:spPr>
          <a:xfrm>
            <a:off x="896112" y="235032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（2）根据本单元所学内容补全下面句子。（4分）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千条万条的柔柳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，红的白的黄的花，青的草，绿的叶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，都像赶集似的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来，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了烂漫无比的春天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一阵微风吹过来，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，雪白的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5_AN.19_1#a142e0333.blank?vcp=1&amp;pid=cdb1dd7d5&amp;color=0,0,0&amp;vpa=6&amp;vtp=1&amp;bbb=1"/>
          <p:cNvSpPr/>
          <p:nvPr/>
        </p:nvSpPr>
        <p:spPr>
          <a:xfrm>
            <a:off x="988980" y="343998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聚拢</a:t>
            </a:r>
            <a:endParaRPr lang="en-US" altLang="zh-CN" sz="2400" dirty="0"/>
          </a:p>
        </p:txBody>
      </p:sp>
      <p:sp>
        <p:nvSpPr>
          <p:cNvPr id="4" name="QB_5_AN.20_1#a142e0333.blank?vcp=1&amp;pid=cdb1dd7d5&amp;color=0,0,0&amp;vpa=7&amp;vtp=1&amp;bbb=1"/>
          <p:cNvSpPr/>
          <p:nvPr/>
        </p:nvSpPr>
        <p:spPr>
          <a:xfrm>
            <a:off x="2589181" y="343998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形成</a:t>
            </a:r>
            <a:endParaRPr lang="en-US" altLang="zh-CN" sz="2400" dirty="0"/>
          </a:p>
        </p:txBody>
      </p:sp>
      <p:sp>
        <p:nvSpPr>
          <p:cNvPr id="5" name="QB_5_AN.21_1#a142e0333.blank?vcp=1&amp;pid=cdb1dd7d5&amp;color=0,0,0&amp;vpa=8&amp;vtp=1&amp;bbb=1"/>
          <p:cNvSpPr/>
          <p:nvPr/>
        </p:nvSpPr>
        <p:spPr>
          <a:xfrm>
            <a:off x="3960780" y="3977196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我就翩翩起舞</a:t>
            </a:r>
            <a:endParaRPr lang="en-US" altLang="zh-CN" sz="2400" dirty="0"/>
          </a:p>
        </p:txBody>
      </p:sp>
      <p:sp>
        <p:nvSpPr>
          <p:cNvPr id="6" name="QB_5_AN.22_1#a142e0333.blank?vcp=1&amp;pid=cdb1dd7d5&amp;color=0,0,0&amp;vpa=9&amp;vtp=1&amp;bbb=1"/>
          <p:cNvSpPr/>
          <p:nvPr/>
        </p:nvSpPr>
        <p:spPr>
          <a:xfrm>
            <a:off x="7313581" y="3977196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衣裳随风飘动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23_1#fe0669b79?htil=1&amp;vcp=1&amp;pid=6f7a9371b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81785" y="2113534"/>
            <a:ext cx="1216152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B_4_BD.23_2#fe0669b79?htil=1&amp;sp=1&amp;vcp=1&amp;pid=6f7a9371b&amp;color=0,0,0&amp;vtp=1&amp;bt=1&amp;bbb=1&amp;hb=1&amp;hs=1"/>
          <p:cNvSpPr/>
          <p:nvPr/>
        </p:nvSpPr>
        <p:spPr>
          <a:xfrm>
            <a:off x="896112" y="2086102"/>
            <a:ext cx="9043416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2.同学们被赤麻鸭吸引住了。根据图片，仿照“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一身乌黑的羽毛，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一对轻快有力的翅膀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，加上剪刀似的尾巴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，凑成了那样可爱的活泼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的小燕子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”，写一下赤麻鸭的外形特点。（3分）</a:t>
            </a:r>
            <a:endParaRPr lang="en-US" altLang="zh-CN" sz="2400" dirty="0"/>
          </a:p>
        </p:txBody>
      </p:sp>
      <p:sp>
        <p:nvSpPr>
          <p:cNvPr id="4" name="QB_4_BD.23_3#fe0669b79?vcp=1&amp;pid=6f7a9371b&amp;color=0,0,0&amp;vtp=1&amp;bbb=1&amp;hb=1&amp;hs=1"/>
          <p:cNvSpPr/>
          <p:nvPr/>
        </p:nvSpPr>
        <p:spPr>
          <a:xfrm>
            <a:off x="896112" y="373722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endParaRPr lang="en-US" altLang="zh-CN" sz="2400" dirty="0"/>
          </a:p>
        </p:txBody>
      </p:sp>
      <p:sp>
        <p:nvSpPr>
          <p:cNvPr id="5" name="QB_4_AN.24_1#fe0669b79.blank?vcp=1&amp;pid=6f7a9371b&amp;color=0,0,0&amp;vpa=10&amp;vtp=1&amp;bbb=1&amp;hb=1"/>
          <p:cNvSpPr/>
          <p:nvPr/>
        </p:nvSpPr>
        <p:spPr>
          <a:xfrm>
            <a:off x="896112" y="3709289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【示例】一身颜色不一的羽毛，一对灵巧的翅膀，加上锥子似的喙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，凑成了那样优雅可爱的赤麻鸭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5_1#a1e518178?sp=1&amp;vcp=1&amp;pid=6f7a9371b&amp;color=0,0,0&amp;vtp=1&amp;bt=1&amp;bbb=1"/>
          <p:cNvSpPr/>
          <p:nvPr/>
        </p:nvSpPr>
        <p:spPr>
          <a:xfrm>
            <a:off x="896112" y="1934401"/>
            <a:ext cx="10387584" cy="301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3.同学们感受到了大自然的生机盎然，不禁叽叽喳喳地讨论起来。（4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6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7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小明：“我看到水池里有几只野鸭在闲游，竹林边有几株桃花开放，我想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到了苏轼《惠崇春江晚景》中的‘________________，________________’。”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小丽：“河边的花在阳光的照耀下比火还要红，江水比江边的蓝草还要绿，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我想到了白居易《忆江南》中的‘________________，________________’。”</a:t>
            </a:r>
            <a:endParaRPr lang="en-US" altLang="zh-CN" sz="2400" dirty="0"/>
          </a:p>
        </p:txBody>
      </p:sp>
      <p:pic>
        <p:nvPicPr>
          <p:cNvPr id="3" name="QB_4_BD.25_1#a1e518178?vcp=1&amp;pid=6f7a9371b&amp;color=0,0,0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8717" y="2480755"/>
            <a:ext cx="603504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4_BD.25_2#a1e518178?vcp=1&amp;pid=6f7a9371b&amp;color=0,0,0&amp;tib=255,255,255&amp;iip=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6718" y="3902647"/>
            <a:ext cx="530352" cy="52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4_AN.26_1#a1e518178.blank?vcp=1&amp;pid=6f7a9371b&amp;color=0,0,0&amp;vpa=11&amp;vtp=1&amp;bbb=1"/>
          <p:cNvSpPr/>
          <p:nvPr/>
        </p:nvSpPr>
        <p:spPr>
          <a:xfrm>
            <a:off x="5484780" y="3328861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竹外桃花三两枝</a:t>
            </a:r>
            <a:endParaRPr lang="en-US" altLang="zh-CN" sz="2400" dirty="0"/>
          </a:p>
        </p:txBody>
      </p:sp>
      <p:sp>
        <p:nvSpPr>
          <p:cNvPr id="8" name="QB_4_AN.27_1#a1e518178.blank?vcp=1&amp;pid=6f7a9371b&amp;color=0,0,0&amp;vpa=12&amp;vtp=1&amp;bbb=1"/>
          <p:cNvSpPr/>
          <p:nvPr/>
        </p:nvSpPr>
        <p:spPr>
          <a:xfrm>
            <a:off x="8227981" y="3328861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春江水暖鸭先知</a:t>
            </a:r>
            <a:endParaRPr lang="en-US" altLang="zh-CN" sz="2400" dirty="0"/>
          </a:p>
        </p:txBody>
      </p:sp>
      <p:sp>
        <p:nvSpPr>
          <p:cNvPr id="9" name="QB_4_AN.28_1#a1e518178.blank?vcp=1&amp;pid=6f7a9371b&amp;color=0,0,0&amp;vpa=13&amp;vtp=1&amp;bbb=1"/>
          <p:cNvSpPr/>
          <p:nvPr/>
        </p:nvSpPr>
        <p:spPr>
          <a:xfrm>
            <a:off x="5484780" y="4424871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日出江花红胜火</a:t>
            </a:r>
            <a:endParaRPr lang="en-US" altLang="zh-CN" sz="2400" dirty="0"/>
          </a:p>
        </p:txBody>
      </p:sp>
      <p:sp>
        <p:nvSpPr>
          <p:cNvPr id="10" name="QB_4_AN.29_1#a1e518178.blank?vcp=1&amp;pid=6f7a9371b&amp;color=0,0,0&amp;vpa=14&amp;vtp=1&amp;bbb=1"/>
          <p:cNvSpPr/>
          <p:nvPr/>
        </p:nvSpPr>
        <p:spPr>
          <a:xfrm>
            <a:off x="8227981" y="4424871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春来江水绿如蓝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1094</Words>
  <Application>Microsoft Office PowerPoint</Application>
  <PresentationFormat>宽屏</PresentationFormat>
  <Paragraphs>220</Paragraphs>
  <Slides>25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Heiti SC Medium</vt:lpstr>
      <vt:lpstr>Microsoft YaHei Bold</vt:lpstr>
      <vt:lpstr>SimSun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只只战斗机</cp:lastModifiedBy>
  <cp:revision>4</cp:revision>
  <dcterms:created xsi:type="dcterms:W3CDTF">2025-01-21T14:07:01Z</dcterms:created>
  <dcterms:modified xsi:type="dcterms:W3CDTF">2025-01-21T14:45:43Z</dcterms:modified>
  <cp:category/>
  <cp:contentStatus/>
</cp:coreProperties>
</file>