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1362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96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7705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6_1#57b5088d8?sp=1&amp;vcp=1&amp;pid=472b1354a&amp;color=0,0,0&amp;vtp=1&amp;bt=1&amp;bbb=1"/>
          <p:cNvSpPr/>
          <p:nvPr/>
        </p:nvSpPr>
        <p:spPr>
          <a:xfrm>
            <a:off x="896112" y="179679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4.《画杨桃》中“我”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画的杨桃和大家画的不一样是因为(    )。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“我”不会画杨桃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“我”看杨桃的角度和大家不一样</a:t>
            </a:r>
            <a:endParaRPr lang="en-US" altLang="zh-CN" sz="2400" dirty="0"/>
          </a:p>
        </p:txBody>
      </p:sp>
      <p:sp>
        <p:nvSpPr>
          <p:cNvPr id="3" name="QB_3_AN.37_1#57b5088d8.bracket?vcp=1&amp;pid=472b1354a&amp;color=0,0,0&amp;vpa=23&amp;vtp=1"/>
          <p:cNvSpPr/>
          <p:nvPr/>
        </p:nvSpPr>
        <p:spPr>
          <a:xfrm>
            <a:off x="8685181" y="180695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3_AS.38_1#57b5088d8?vcp=1&amp;pid=472b1354a&amp;color=0,0,0&amp;vtp=1&amp;bbb=1&amp;hb=1"/>
          <p:cNvSpPr/>
          <p:nvPr/>
        </p:nvSpPr>
        <p:spPr>
          <a:xfrm>
            <a:off x="896112" y="345249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本题考查对课文内容的理解。由课文中老师让同学们轮流到“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的座位上看杨桃和最后说的话可以知道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”画的杨桃之所以和别人的不一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样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，像个五角星，是因为“我”看杨桃的角度和别人不一样。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9_1#a2e80dab0?vcp=1&amp;vopoq=1&amp;pid=472b1354a&amp;color=0,0,0&amp;vtp=1&amp;bt=1&amp;bbb=1"/>
          <p:cNvSpPr/>
          <p:nvPr/>
        </p:nvSpPr>
        <p:spPr>
          <a:xfrm>
            <a:off x="896112" y="291392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.课文《雷雨》中，“满天的乌云，黑沉沉地压下来”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讲述的是(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)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的画面。</a:t>
            </a:r>
            <a:endParaRPr lang="en-US" altLang="zh-CN" sz="2400" spc="-100" dirty="0"/>
          </a:p>
        </p:txBody>
      </p:sp>
      <p:sp>
        <p:nvSpPr>
          <p:cNvPr id="3" name="QC_3_AN.40_1#a2e80dab0.bracket?vcp=1&amp;vopoq=1&amp;pid=472b1354a&amp;color=0,0,0&amp;vpa=24&amp;vtp=1"/>
          <p:cNvSpPr/>
          <p:nvPr/>
        </p:nvSpPr>
        <p:spPr>
          <a:xfrm>
            <a:off x="9402731" y="2902490"/>
            <a:ext cx="50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spc="-100" dirty="0"/>
          </a:p>
        </p:txBody>
      </p:sp>
      <p:sp>
        <p:nvSpPr>
          <p:cNvPr id="4" name="QC_3_BD.39_2#a2e80dab0.choices?vcp=1&amp;vopoq=1&amp;pid=472b1354a&amp;color=0,0,0&amp;vtp=1&amp;bbb=1"/>
          <p:cNvSpPr/>
          <p:nvPr/>
        </p:nvSpPr>
        <p:spPr>
          <a:xfrm>
            <a:off x="896112" y="34466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538728" algn="l"/>
                <a:tab pos="70647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①雷雨前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②雷雨中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雷雨后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1_1#f08bbd1a8?sp=1&amp;vcp=1&amp;vopoq=1&amp;pid=472b1354a&amp;color=0,0,0&amp;vtp=1&amp;bt=1&amp;bbb=1"/>
          <p:cNvSpPr/>
          <p:nvPr/>
        </p:nvSpPr>
        <p:spPr>
          <a:xfrm>
            <a:off x="896112" y="17062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6.《小毛虫》中，小毛虫的身体发生了怎样的变化？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请你排序。(      )</a:t>
            </a:r>
            <a:endParaRPr lang="en-US" altLang="zh-CN" sz="2400" dirty="0"/>
          </a:p>
        </p:txBody>
      </p:sp>
      <p:sp>
        <p:nvSpPr>
          <p:cNvPr id="3" name="QC_3_AN.42_1#f08bbd1a8.bracket?vcp=1&amp;vopoq=1&amp;pid=472b1354a&amp;color=0,0,0&amp;vpa=25&amp;vtp=1"/>
          <p:cNvSpPr/>
          <p:nvPr/>
        </p:nvSpPr>
        <p:spPr>
          <a:xfrm>
            <a:off x="9751981" y="169484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pic>
        <p:nvPicPr>
          <p:cNvPr id="4" name="QC_3_BD.41_3#f08bbd1a8?iti=1&amp;htil=1&amp;vcp=1&amp;vopoq=1&amp;pid=472b1354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7672" y="2310034"/>
            <a:ext cx="1362456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3_BD.41_4#f08bbd1a8?iti=2&amp;htil=1&amp;vcp=1&amp;vopoq=1&amp;pid=472b1354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1808" y="2465482"/>
            <a:ext cx="1554480" cy="15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3_BD.41_5#f08bbd1a8?iti=3&amp;htil=1&amp;vcp=1&amp;vopoq=1&amp;pid=472b1354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7696" y="2602642"/>
            <a:ext cx="1133856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3_BD.41_6#f08bbd1a8?iti=1&amp;htil=1&amp;vcp=1&amp;vopoq=1&amp;pid=472b1354a&amp;color=0,0,0&amp;vtp=1"/>
          <p:cNvSpPr/>
          <p:nvPr/>
        </p:nvSpPr>
        <p:spPr>
          <a:xfrm>
            <a:off x="2476500" y="4128675"/>
            <a:ext cx="304800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8" name="QC_3_BD.41_7#f08bbd1a8?iti=2&amp;htil=1&amp;vcp=1&amp;vopoq=1&amp;pid=472b1354a&amp;color=0,0,0&amp;vtp=1"/>
          <p:cNvSpPr/>
          <p:nvPr/>
        </p:nvSpPr>
        <p:spPr>
          <a:xfrm>
            <a:off x="5988717" y="4128675"/>
            <a:ext cx="2206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9" name="QC_3_BD.41_8#f08bbd1a8?iti=3&amp;htil=1&amp;vcp=1&amp;vopoq=1&amp;pid=472b1354a&amp;color=0,0,0&amp;vtp=1"/>
          <p:cNvSpPr/>
          <p:nvPr/>
        </p:nvSpPr>
        <p:spPr>
          <a:xfrm>
            <a:off x="9454293" y="4128675"/>
            <a:ext cx="220662" cy="89509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10" name="QC_3_BD.41_9#f08bbd1a8.choices?vcp=1&amp;vopoq=1&amp;pid=472b1354a&amp;color=0,0,0&amp;vtp=1&amp;bbb=1"/>
          <p:cNvSpPr/>
          <p:nvPr/>
        </p:nvSpPr>
        <p:spPr>
          <a:xfrm>
            <a:off x="896112" y="4677378"/>
            <a:ext cx="10387584" cy="4514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657221" algn="l"/>
                <a:tab pos="5301742" algn="l"/>
                <a:tab pos="79462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①bc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②b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cb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cb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43_1#94abf74f3?vcp=1&amp;vopoq=1&amp;pid=472b1354a&amp;color=0,0,0&amp;vtp=1&amp;bt=1&amp;bbb=1"/>
          <p:cNvSpPr/>
          <p:nvPr/>
        </p:nvSpPr>
        <p:spPr>
          <a:xfrm>
            <a:off x="896112" y="23492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7.《羿射九日》中,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羿留下最后一个太阳是因为(      )。</a:t>
            </a:r>
            <a:endParaRPr lang="en-US" altLang="zh-CN" sz="2400" dirty="0"/>
          </a:p>
        </p:txBody>
      </p:sp>
      <p:sp>
        <p:nvSpPr>
          <p:cNvPr id="3" name="QC_3_AN.44_1#94abf74f3.bracket?vcp=1&amp;vopoq=1&amp;pid=472b1354a&amp;color=0,0,0&amp;vpa=26&amp;vtp=1"/>
          <p:cNvSpPr/>
          <p:nvPr/>
        </p:nvSpPr>
        <p:spPr>
          <a:xfrm>
            <a:off x="7465981" y="23378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3_BD.43_2#94abf74f3.choices?vcp=1&amp;vopoq=1&amp;pid=472b1354a&amp;color=0,0,0&amp;vtp=1&amp;bbb=1"/>
          <p:cNvSpPr/>
          <p:nvPr/>
        </p:nvSpPr>
        <p:spPr>
          <a:xfrm>
            <a:off x="896112" y="288861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①最后一个太阳躲起来了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没有了太阳，就没有了光明和温暖，庄稼不能生长，人类和动物也没法活下去</a:t>
            </a:r>
            <a:endParaRPr lang="en-US" altLang="zh-CN" sz="2400" spc="-1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羿的神箭都用完了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ea1bc092?sp=1&amp;vcp=1&amp;pid=8f109e0d7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三、阅读短文，完成练习。</a:t>
            </a:r>
            <a:endParaRPr lang="en-US" altLang="zh-CN" sz="2800" dirty="0"/>
          </a:p>
        </p:txBody>
      </p:sp>
      <p:sp>
        <p:nvSpPr>
          <p:cNvPr id="3" name="C_3_BD#092c02afb?vcp=1&amp;pid=2ea1bc092&amp;color=0,0,0&amp;vtp=1&amp;bbb=1"/>
          <p:cNvSpPr/>
          <p:nvPr/>
        </p:nvSpPr>
        <p:spPr>
          <a:xfrm>
            <a:off x="896112" y="1377808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</a:t>
            </a:r>
            <a:endParaRPr lang="en-US" altLang="zh-CN" sz="2600" dirty="0"/>
          </a:p>
        </p:txBody>
      </p:sp>
      <p:sp>
        <p:nvSpPr>
          <p:cNvPr id="4" name="QM_4_BD.45_1#679a49e94?vcp=1&amp;pid=092c02afb&amp;color=0,0,0&amp;vtp=1&amp;bbb=1&amp;hb=1"/>
          <p:cNvSpPr/>
          <p:nvPr/>
        </p:nvSpPr>
        <p:spPr>
          <a:xfrm>
            <a:off x="896112" y="1764031"/>
            <a:ext cx="10387584" cy="3655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作业机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美］谢尔·希尔弗斯坦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作业机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，哦，作业机，世界上最完美的机器。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只要把作业放进去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，再投进一角硬币，按下按钮，等上十秒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，你的作业就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会出来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，又干净，又整齐。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来看看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——“9+4=？”答案是“3”。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？哦，我的天！看来它没有我想的那么神奇。</a:t>
            </a:r>
            <a:endParaRPr lang="en-US" altLang="zh-CN" sz="2400" dirty="0"/>
          </a:p>
        </p:txBody>
      </p:sp>
      <p:sp>
        <p:nvSpPr>
          <p:cNvPr id="5" name="QB_5_BD.46_1#bde18ee38?vcp=1&amp;pid=679a49e94&amp;color=0,0,0&amp;vtp=1&amp;bbb=1"/>
          <p:cNvSpPr/>
          <p:nvPr/>
        </p:nvSpPr>
        <p:spPr>
          <a:xfrm>
            <a:off x="896112" y="5452174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.作者认为世界上最完美的机器是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AN.47_1#bde18ee38.blank?vcp=1&amp;pid=679a49e94&amp;color=0,0,0&amp;vpa=27&amp;vtp=1&amp;bbb=1"/>
          <p:cNvSpPr/>
          <p:nvPr/>
        </p:nvSpPr>
        <p:spPr>
          <a:xfrm>
            <a:off x="5484780" y="5400040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作业机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8_1#2b4e86a9e?sp=1&amp;vcp=1&amp;pid=679a49e94&amp;color=0,0,0&amp;vtp=1&amp;bt=1&amp;bbb=1"/>
          <p:cNvSpPr/>
          <p:nvPr/>
        </p:nvSpPr>
        <p:spPr>
          <a:xfrm>
            <a:off x="896112" y="10929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2.操作这台机器的正确步骤是什么？把序号填在方框里。</a:t>
            </a:r>
            <a:endParaRPr lang="en-US" altLang="zh-CN" sz="2400" dirty="0"/>
          </a:p>
        </p:txBody>
      </p:sp>
      <p:pic>
        <p:nvPicPr>
          <p:cNvPr id="3" name="QB_5_BD.48_2#2b4e86a9e?vcp=1&amp;pid=679a49e94&amp;color=0,0,0&amp;tib=255,255,255&amp;vip=28#3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704848"/>
            <a:ext cx="10351008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48_3#2b4e86a9e?vcp=1&amp;pid=679a49e94&amp;color=0,0,0&amp;vtp=1&amp;bbb=1"/>
          <p:cNvSpPr/>
          <p:nvPr/>
        </p:nvSpPr>
        <p:spPr>
          <a:xfrm>
            <a:off x="896112" y="30637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①等上十秒 ②投进硬币 ③放进作业 ④按下按钮</a:t>
            </a:r>
            <a:endParaRPr lang="en-US" altLang="zh-CN" sz="2400" dirty="0"/>
          </a:p>
        </p:txBody>
      </p:sp>
      <p:sp>
        <p:nvSpPr>
          <p:cNvPr id="5" name="QB_5_AN.49_1#2b4e86a9e.blank?vcp=1&amp;pid=679a49e94&amp;color=0,0,0&amp;vpa=28&amp;vtp=1"/>
          <p:cNvSpPr/>
          <p:nvPr/>
        </p:nvSpPr>
        <p:spPr>
          <a:xfrm>
            <a:off x="2825496" y="2116328"/>
            <a:ext cx="493776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B_5_AN.50_1#2b4e86a9e.blank?vcp=1&amp;pid=679a49e94&amp;color=0,0,0&amp;vpa=29&amp;vtp=1"/>
          <p:cNvSpPr/>
          <p:nvPr/>
        </p:nvSpPr>
        <p:spPr>
          <a:xfrm>
            <a:off x="4590288" y="2107184"/>
            <a:ext cx="502920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5_AN.51_1#2b4e86a9e.blank?vcp=1&amp;pid=679a49e94&amp;color=0,0,0&amp;vpa=30&amp;vtp=1"/>
          <p:cNvSpPr/>
          <p:nvPr/>
        </p:nvSpPr>
        <p:spPr>
          <a:xfrm>
            <a:off x="6345936" y="2088896"/>
            <a:ext cx="539496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8" name="QB_5_AN.52_1#2b4e86a9e.blank?vcp=1&amp;pid=679a49e94&amp;color=0,0,0&amp;vpa=31&amp;vtp=1"/>
          <p:cNvSpPr/>
          <p:nvPr/>
        </p:nvSpPr>
        <p:spPr>
          <a:xfrm>
            <a:off x="8147304" y="2107184"/>
            <a:ext cx="521208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5_AS.53_1#2b4e86a9e?vcp=1&amp;pid=679a49e94&amp;color=0,0,0&amp;vtp=1&amp;bbb=1&amp;hb=1"/>
          <p:cNvSpPr/>
          <p:nvPr/>
        </p:nvSpPr>
        <p:spPr>
          <a:xfrm>
            <a:off x="896112" y="361022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本题考查对短文内容的理解。结合短文中的“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只要把作业放进去，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再投进一角硬币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，按下按钮，等上十秒，你的作业就会出来，又干净，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又整齐”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，操作步骤为：把作业放进去，再投进一角硬币，按下按钮，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等上十秒，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因此排序为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③②④①。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4_1#dfd1e4790?vcp=1&amp;vopoq=1&amp;pid=679a49e94&amp;color=0,0,0&amp;vtp=1&amp;bt=1&amp;bbb=1"/>
          <p:cNvSpPr/>
          <p:nvPr/>
        </p:nvSpPr>
        <p:spPr>
          <a:xfrm>
            <a:off x="896112" y="18031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3.作者为什么会发出“哦,我的天”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这样的感叹？(      )</a:t>
            </a:r>
            <a:endParaRPr lang="en-US" altLang="zh-CN" sz="2400" dirty="0"/>
          </a:p>
        </p:txBody>
      </p:sp>
      <p:sp>
        <p:nvSpPr>
          <p:cNvPr id="3" name="QC_5_AN.55_1#dfd1e4790.bracket?vcp=1&amp;vopoq=1&amp;pid=679a49e94&amp;color=0,0,0&amp;vpa=32&amp;vtp=1"/>
          <p:cNvSpPr/>
          <p:nvPr/>
        </p:nvSpPr>
        <p:spPr>
          <a:xfrm>
            <a:off x="7770781" y="17917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C_5_BD.54_2#dfd1e4790.choices?vcp=1&amp;vopoq=1&amp;pid=679a49e94&amp;color=0,0,0&amp;vtp=1&amp;bbb=1"/>
          <p:cNvSpPr/>
          <p:nvPr/>
        </p:nvSpPr>
        <p:spPr>
          <a:xfrm>
            <a:off x="896112" y="234251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①很激动，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作业机实在太厉害了。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很开心，觉得作业机很完美。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很失望，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发现作业机也会出错。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很悲伤，用作业机要花很多钱。</a:t>
            </a:r>
            <a:endParaRPr lang="en-US" altLang="zh-CN" sz="2400" dirty="0"/>
          </a:p>
        </p:txBody>
      </p:sp>
      <p:sp>
        <p:nvSpPr>
          <p:cNvPr id="5" name="QC_5_AS.56_1#dfd1e4790?vcp=1&amp;vopoq=1&amp;pid=679a49e94&amp;color=0,0,0&amp;vtp=1&amp;bbb=1&amp;hb=1"/>
          <p:cNvSpPr/>
          <p:nvPr/>
        </p:nvSpPr>
        <p:spPr>
          <a:xfrm>
            <a:off x="896112" y="344614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本题考查对短文内容的理解。结合短文中的“来看看——‘9+4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=？’答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案是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‘3’。3？哦，我的天！看来它没有我想的那么神奇”可知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，作业机做出的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答案是错误的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，作者发出感慨是因为作业机也会出现错误，他很失望，故选③。</a:t>
            </a:r>
            <a:endParaRPr lang="en-US" altLang="zh-CN" sz="2400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7_1#d689c2e9a?sp=1&amp;vcp=1&amp;pid=679a49e94&amp;color=0,0,0&amp;vtp=1&amp;bt=1&amp;bbb=1"/>
          <p:cNvSpPr/>
          <p:nvPr/>
        </p:nvSpPr>
        <p:spPr>
          <a:xfrm>
            <a:off x="896112" y="2637346"/>
            <a:ext cx="10507663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4.展开丰富的想象，如果你拥有一台作业机，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你会怎样利用它来帮助你学习？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lang="en-US" altLang="zh-CN" sz="2400" dirty="0"/>
          </a:p>
        </p:txBody>
      </p:sp>
      <p:sp>
        <p:nvSpPr>
          <p:cNvPr id="4" name="QB_5_AN.58_1#d689c2e9a.blank?vcp=1&amp;pid=679a49e94&amp;color=0,0,0&amp;vpa=33&amp;vtp=1&amp;bbb=1&amp;hb=1"/>
          <p:cNvSpPr/>
          <p:nvPr/>
        </p:nvSpPr>
        <p:spPr>
          <a:xfrm>
            <a:off x="896112" y="3168206"/>
            <a:ext cx="10507663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【示例】首先要认真完成作业，然后再和作业机写出的作业对比一遍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，发现错误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，及时找到错误的原因，巩固所学知识。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54ec84d9?vcp=1&amp;pid=2ea1bc092&amp;color=0,0,0&amp;vtp=1&amp;bt=1&amp;bbb=1"/>
          <p:cNvSpPr/>
          <p:nvPr/>
        </p:nvSpPr>
        <p:spPr>
          <a:xfrm>
            <a:off x="896112" y="896112"/>
            <a:ext cx="10387584" cy="7233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</a:t>
            </a:r>
            <a:endParaRPr lang="en-US" altLang="zh-CN" sz="2600" dirty="0"/>
          </a:p>
        </p:txBody>
      </p:sp>
      <p:sp>
        <p:nvSpPr>
          <p:cNvPr id="3" name="QM_4_BD.59_1#d650e4ad5?vcp=1&amp;pid=154ec84d9&amp;color=0,0,0&amp;vtp=1&amp;bbb=1&amp;hb=1"/>
          <p:cNvSpPr/>
          <p:nvPr/>
        </p:nvSpPr>
        <p:spPr>
          <a:xfrm>
            <a:off x="896112" y="128466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①下过一阵雨以后，太阳又出来了。我看见一只蜻蜓在阳光里飞翔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。它的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翅膀亮得像镀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（dù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）上了一层金子一样漂亮。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我眯（mī）着眼睛看着它飞来飞去。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它一点儿也不怕我，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还追着我飞。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我好像还听到了它扇动翅膀的声音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。我猜想：它一定是要落在我的草帽上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一定是把我的草帽当成了小草房尖尖的屋顶吧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</a:t>
            </a:r>
            <a:endParaRPr lang="en-US" altLang="zh-CN" sz="2400" dirty="0"/>
          </a:p>
        </p:txBody>
      </p:sp>
      <p:sp>
        <p:nvSpPr>
          <p:cNvPr id="4" name="QM_4_BD.59_2#d650e4ad5?sp=1&amp;vcp=1&amp;pid=154ec84d9&amp;color=0,0,0&amp;vtp=1&amp;bbb=1&amp;hb=1"/>
          <p:cNvSpPr/>
          <p:nvPr/>
        </p:nvSpPr>
        <p:spPr>
          <a:xfrm>
            <a:off x="896112" y="4039680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③我停下脚步。我在草帽下微笑着。我等待着它落在我尖尖的草帽上。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唉，可惜它飞走了。我又想：它一定是没有看见我的微笑，要不然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准会又飞回来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，落在我尖尖的草帽上。</a:t>
            </a:r>
            <a:endParaRPr lang="en-US" altLang="zh-CN" sz="2400" dirty="0"/>
          </a:p>
        </p:txBody>
      </p:sp>
      <p:sp>
        <p:nvSpPr>
          <p:cNvPr id="5" name="QM_4_BD.59_1#d650e4ad5?vcp=1&amp;pid=154ec84d9&amp;color=0,0,0&amp;vtp=1&amp;bbb=1&amp;hb=1&amp;zzd= 2">
            <a:extLst>
              <a:ext uri="{FF2B5EF4-FFF2-40B4-BE49-F238E27FC236}">
                <a16:creationId xmlns:a16="http://schemas.microsoft.com/office/drawing/2014/main" id="{D1B6552C-6A4E-1746-EE8E-5A268F2A7F01}"/>
              </a:ext>
            </a:extLst>
          </p:cNvPr>
          <p:cNvSpPr/>
          <p:nvPr/>
        </p:nvSpPr>
        <p:spPr>
          <a:xfrm>
            <a:off x="6211094" y="24149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M_4_BD.59_1#d650e4ad5?vcp=1&amp;pid=154ec84d9&amp;color=0,0,0&amp;vtp=1&amp;bbb=1&amp;hb=1&amp;zzd= 2">
            <a:extLst>
              <a:ext uri="{FF2B5EF4-FFF2-40B4-BE49-F238E27FC236}">
                <a16:creationId xmlns:a16="http://schemas.microsoft.com/office/drawing/2014/main" id="{182E6595-7391-2E4D-BA54-FBFE290333C8}"/>
              </a:ext>
            </a:extLst>
          </p:cNvPr>
          <p:cNvSpPr/>
          <p:nvPr/>
        </p:nvSpPr>
        <p:spPr>
          <a:xfrm>
            <a:off x="6515894" y="24149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60_1#416b8fc97?htil=4&amp;vcp=1&amp;pid=d650e4ad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3108" y="1933956"/>
            <a:ext cx="2889504" cy="301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5_BD.60_2#416b8fc97?htil=4&amp;sp=1&amp;vcp=1&amp;pid=d650e4ad5&amp;color=0,0,0&amp;vtp=1&amp;bt=1&amp;bbb=1&amp;hb=1"/>
          <p:cNvSpPr/>
          <p:nvPr/>
        </p:nvSpPr>
        <p:spPr>
          <a:xfrm>
            <a:off x="896112" y="1906525"/>
            <a:ext cx="737006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1.短文选自《一起长大的玩具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》。根据短文内容并结合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目录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我推测本文选自故事《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》，要读本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文应该从第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页开始读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AN.61_1#416b8fc97.blank?vcp=1&amp;pid=d650e4ad5&amp;color=0,0,0&amp;vpa=34&amp;vtp=1&amp;bbb=1"/>
          <p:cNvSpPr/>
          <p:nvPr/>
        </p:nvSpPr>
        <p:spPr>
          <a:xfrm>
            <a:off x="4875180" y="2437384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尖尖的草帽</a:t>
            </a:r>
            <a:endParaRPr lang="en-US" altLang="zh-CN" sz="2400" dirty="0"/>
          </a:p>
        </p:txBody>
      </p:sp>
      <p:sp>
        <p:nvSpPr>
          <p:cNvPr id="5" name="QB_5_AN.62_1#416b8fc97.blank?vcp=1&amp;pid=d650e4ad5&amp;color=0,0,0&amp;vpa=35&amp;vtp=1&amp;bbb=1"/>
          <p:cNvSpPr/>
          <p:nvPr/>
        </p:nvSpPr>
        <p:spPr>
          <a:xfrm>
            <a:off x="2436781" y="297459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32</a:t>
            </a:r>
            <a:endParaRPr lang="en-US" altLang="zh-CN" sz="2400" dirty="0"/>
          </a:p>
        </p:txBody>
      </p:sp>
      <p:sp>
        <p:nvSpPr>
          <p:cNvPr id="6" name="QB_5_BD.63_1#424aab630?htil=4&amp;vcp=1&amp;pid=d650e4ad5&amp;color=0,0,0&amp;vtp=1&amp;bbb=1&amp;hb=1"/>
          <p:cNvSpPr/>
          <p:nvPr/>
        </p:nvSpPr>
        <p:spPr>
          <a:xfrm>
            <a:off x="896112" y="3557650"/>
            <a:ext cx="737006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2.“漂亮”的意思有：①好看，美观；②出色。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在第①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自然段中加点词语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“漂亮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7" name="QB_5_AN.64_1#424aab630.blank?vcp=1&amp;pid=d650e4ad5&amp;color=0,0,0&amp;vpa=36&amp;vtp=1"/>
          <p:cNvSpPr/>
          <p:nvPr/>
        </p:nvSpPr>
        <p:spPr>
          <a:xfrm>
            <a:off x="5789580" y="406692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f109e0d7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阅读与积累（二）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5_1#a465931e4?vcp=1&amp;pid=d650e4ad5&amp;color=0,0,0&amp;mp=1&amp;vtp=1&amp;bt=1&amp;bbb=1&amp;hb=1"/>
          <p:cNvSpPr/>
          <p:nvPr/>
        </p:nvSpPr>
        <p:spPr>
          <a:xfrm>
            <a:off x="896112" y="181178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3.读“我看见一只蜻蜓在阳光里飞翔”这句话时，如果要强调“我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”看见什么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在飞翔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应该重读词语“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如果要强调“我”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看见蜻蜓在哪里飞翔，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应该重读词语“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3" name="QB_5_AN.66_1#a465931e4.blank?vcp=1&amp;pid=d650e4ad5&amp;color=0,0,0&amp;mp=1&amp;vpa=37&amp;vtp=1&amp;bbb=1"/>
          <p:cNvSpPr/>
          <p:nvPr/>
        </p:nvSpPr>
        <p:spPr>
          <a:xfrm>
            <a:off x="4265580" y="23426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蜻蜓</a:t>
            </a:r>
            <a:endParaRPr lang="en-US" altLang="zh-CN" sz="2400" dirty="0"/>
          </a:p>
        </p:txBody>
      </p:sp>
      <p:sp>
        <p:nvSpPr>
          <p:cNvPr id="4" name="QB_5_AN.67_1#a465931e4.blank?vcp=1&amp;pid=d650e4ad5&amp;color=0,0,0&amp;mp=1&amp;vpa=38&amp;vtp=1&amp;bbb=1"/>
          <p:cNvSpPr/>
          <p:nvPr/>
        </p:nvSpPr>
        <p:spPr>
          <a:xfrm>
            <a:off x="3046381" y="287985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阳光里</a:t>
            </a:r>
            <a:endParaRPr lang="en-US" altLang="zh-CN" sz="2400" dirty="0"/>
          </a:p>
        </p:txBody>
      </p:sp>
      <p:sp>
        <p:nvSpPr>
          <p:cNvPr id="5" name="QB_5_BD.68_1#4928445cf?vcp=1&amp;pid=d650e4ad5&amp;color=0,0,0&amp;vtp=1&amp;bbb=1&amp;hb=1"/>
          <p:cNvSpPr/>
          <p:nvPr/>
        </p:nvSpPr>
        <p:spPr>
          <a:xfrm>
            <a:off x="896112" y="346290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读画“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”的句子时，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你想到了怎样的画面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?写一写。</a:t>
            </a:r>
            <a:endParaRPr lang="en-US" altLang="zh-CN" sz="2400" dirty="0"/>
          </a:p>
        </p:txBody>
      </p:sp>
      <p:sp>
        <p:nvSpPr>
          <p:cNvPr id="6" name="QB_5_AN.69_1#4928445cf.blank?vcp=1&amp;pid=d650e4ad5&amp;color=0,0,0&amp;vpa=39&amp;vtp=1&amp;bbb=1&amp;hb=1"/>
          <p:cNvSpPr/>
          <p:nvPr/>
        </p:nvSpPr>
        <p:spPr>
          <a:xfrm>
            <a:off x="896112" y="3434968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示例】一个小朋友戴着尖尖的草帽在草地上飞奔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。一只蜻蜓在他周围飞来飞去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，一会儿飞到他的前边，一会儿飞到他的后边。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0_1#426b1ea72?sp=1&amp;vcp=1&amp;pid=d650e4ad5&amp;color=0,0,0&amp;mp=1&amp;vtp=1&amp;bt=1&amp;bbb=1&amp;hb=1"/>
          <p:cNvSpPr/>
          <p:nvPr/>
        </p:nvSpPr>
        <p:spPr>
          <a:xfrm>
            <a:off x="896112" y="125450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5.短文中，当蜻蜓追着“我”飞时，“我”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认为(    )；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当“我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”看到蜻蜓飞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认为(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它一定是没看到“我”的微笑 ②它想落在“我”的草帽上</a:t>
            </a:r>
            <a:endParaRPr lang="en-US" altLang="zh-CN" sz="2400" dirty="0"/>
          </a:p>
        </p:txBody>
      </p:sp>
      <p:sp>
        <p:nvSpPr>
          <p:cNvPr id="3" name="QB_5_AN.71_1#426b1ea72.bracket?vcp=1&amp;pid=d650e4ad5&amp;color=0,0,0&amp;mp=1&amp;vpa=40&amp;vtp=1"/>
          <p:cNvSpPr/>
          <p:nvPr/>
        </p:nvSpPr>
        <p:spPr>
          <a:xfrm>
            <a:off x="7465981" y="126466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B_5_AN.72_1#426b1ea72.bracket?vcp=1&amp;pid=d650e4ad5&amp;color=0,0,0&amp;mp=1&amp;vpa=41&amp;vtp=1"/>
          <p:cNvSpPr/>
          <p:nvPr/>
        </p:nvSpPr>
        <p:spPr>
          <a:xfrm>
            <a:off x="3503580" y="182346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B_5_AS.73_1#426b1ea72?vcp=1&amp;pid=d650e4ad5&amp;color=0,0,0&amp;vtp=1&amp;bbb=1&amp;hb=1"/>
          <p:cNvSpPr/>
          <p:nvPr/>
        </p:nvSpPr>
        <p:spPr>
          <a:xfrm>
            <a:off x="896112" y="291020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本题考查对短文内容的理解。第②自然段写的是蜻蜓追着“我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”飞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的情形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，由“我猜想：它一定是要落在我的草帽上”可知，此时“我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”认为蜻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蜓追着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“我”飞是因为它想落在“我”的草帽上。由第④自然段中的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“可惜它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飞走了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。我又想：它一定是没有看见我的微笑”可知，“我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”认为蜻蜓飞走是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因为没有看到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“我”的微笑。所以，本题答案依次为②、①。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87b116354?sp=1&amp;vcp=1&amp;pid=8f109e0d7&amp;color=0,0,0&amp;vtp=1&amp;bt=1&amp;bbb=1"/>
          <p:cNvSpPr/>
          <p:nvPr/>
        </p:nvSpPr>
        <p:spPr>
          <a:xfrm>
            <a:off x="896112" y="896111"/>
            <a:ext cx="10387584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bd63ff1c2?sp=1&amp;vcp=1&amp;pid=8f109e0d7&amp;color=0,0,0&amp;vtp=1&amp;bbb=1"/>
          <p:cNvSpPr/>
          <p:nvPr/>
        </p:nvSpPr>
        <p:spPr>
          <a:xfrm>
            <a:off x="896112" y="1315275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一、先补充古诗，再完成练习。</a:t>
            </a:r>
            <a:endParaRPr lang="en-US" altLang="zh-CN" sz="2800" dirty="0"/>
          </a:p>
        </p:txBody>
      </p:sp>
      <p:pic>
        <p:nvPicPr>
          <p:cNvPr id="4" name="QB_4_BD.1_1#7022866c5?htil=1&amp;vcp=1&amp;pid=bd63ff1c2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7151" y="1758568"/>
            <a:ext cx="1783080" cy="179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3_BD.1_2#7022866c5?htil=1&amp;vcp=1&amp;pid=bd63ff1c2&amp;color=0,0,0&amp;vtp=1&amp;bbb=1&amp;hs=1"/>
          <p:cNvSpPr/>
          <p:nvPr/>
        </p:nvSpPr>
        <p:spPr>
          <a:xfrm>
            <a:off x="896112" y="1731137"/>
            <a:ext cx="8476488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（一）村居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清］高鼎</a:t>
            </a:r>
            <a:endParaRPr lang="en-US" altLang="zh-CN" sz="2400" dirty="0"/>
          </a:p>
          <a:p>
            <a:pPr algn="ctr"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草长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，拂堤杨柳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36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归来早，忙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放纸鸢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O_3_AN.2_1#7022866c5.blank?vcp=1&amp;pid=bd63ff1c2&amp;color=0,0,0&amp;vpa=1&amp;vtp=1&amp;bbb=1"/>
          <p:cNvSpPr/>
          <p:nvPr/>
        </p:nvSpPr>
        <p:spPr>
          <a:xfrm>
            <a:off x="3016981" y="2638234"/>
            <a:ext cx="17446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莺飞二月天</a:t>
            </a:r>
            <a:endParaRPr lang="en-US" altLang="zh-CN" sz="2400" dirty="0"/>
          </a:p>
        </p:txBody>
      </p:sp>
      <p:sp>
        <p:nvSpPr>
          <p:cNvPr id="7" name="QO_3_AN.3_1#7022866c5.blank?vcp=1&amp;pid=bd63ff1c2&amp;color=0,0,0&amp;vpa=2&amp;vtp=1&amp;bbb=1"/>
          <p:cNvSpPr/>
          <p:nvPr/>
        </p:nvSpPr>
        <p:spPr>
          <a:xfrm>
            <a:off x="6369780" y="2638234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醉春烟</a:t>
            </a:r>
            <a:endParaRPr lang="en-US" altLang="zh-CN" sz="2400" dirty="0"/>
          </a:p>
        </p:txBody>
      </p:sp>
      <p:sp>
        <p:nvSpPr>
          <p:cNvPr id="8" name="QO_3_AN.4_1#7022866c5.blank?vcp=1&amp;pid=bd63ff1c2&amp;color=0,0,0&amp;vpa=3&amp;vtp=1&amp;bbb=1"/>
          <p:cNvSpPr/>
          <p:nvPr/>
        </p:nvSpPr>
        <p:spPr>
          <a:xfrm>
            <a:off x="2407381" y="3097213"/>
            <a:ext cx="14398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儿童散学</a:t>
            </a:r>
            <a:endParaRPr lang="en-US" altLang="zh-CN" sz="2400" dirty="0"/>
          </a:p>
        </p:txBody>
      </p:sp>
      <p:sp>
        <p:nvSpPr>
          <p:cNvPr id="9" name="QO_3_AN.5_1#7022866c5.blank?vcp=1&amp;pid=bd63ff1c2&amp;color=0,0,0&amp;vpa=4&amp;vtp=1&amp;bbb=1"/>
          <p:cNvSpPr/>
          <p:nvPr/>
        </p:nvSpPr>
        <p:spPr>
          <a:xfrm>
            <a:off x="5455380" y="3097213"/>
            <a:ext cx="1135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趁东风</a:t>
            </a:r>
            <a:endParaRPr lang="en-US" altLang="zh-CN" sz="2400" dirty="0"/>
          </a:p>
        </p:txBody>
      </p:sp>
      <p:sp>
        <p:nvSpPr>
          <p:cNvPr id="10" name="QB_4_BD.6_1#541d950a9?htil=1&amp;sp=1&amp;vcp=1&amp;pid=7022866c5&amp;color=0,0,0&amp;vtp=1&amp;bbb=1&amp;hb=1&amp;hs=1"/>
          <p:cNvSpPr/>
          <p:nvPr/>
        </p:nvSpPr>
        <p:spPr>
          <a:xfrm>
            <a:off x="896112" y="3648837"/>
            <a:ext cx="10387584" cy="2297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1.根据古诗的前两句想象画面，选择填空。（填序号）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早春二月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，村子前后的小草长出了嫩芽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，黄莺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披着长长的绿枝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随风摆动，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草木间蒸发的水汽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，如同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般凝聚着，人们似乎都陶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醉在这明丽的景色中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轻轻地抚摸着堤岸 ②杨柳 ③烟雾 ④在天上飞来飞去</a:t>
            </a:r>
            <a:endParaRPr lang="en-US" altLang="zh-CN" sz="2400" dirty="0"/>
          </a:p>
        </p:txBody>
      </p:sp>
      <p:sp>
        <p:nvSpPr>
          <p:cNvPr id="11" name="QB_4_AN.7_1#541d950a9.blank?vcp=1&amp;pid=7022866c5&amp;color=0,0,0&amp;vpa=5&amp;vtp=1"/>
          <p:cNvSpPr/>
          <p:nvPr/>
        </p:nvSpPr>
        <p:spPr>
          <a:xfrm>
            <a:off x="7618381" y="408603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2" name="QB_4_AN.8_1#541d950a9.blank?vcp=1&amp;pid=7022866c5&amp;color=0,0,0&amp;vpa=6&amp;vtp=1"/>
          <p:cNvSpPr/>
          <p:nvPr/>
        </p:nvSpPr>
        <p:spPr>
          <a:xfrm>
            <a:off x="8532781" y="408603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3" name="QB_4_AN.9_1#541d950a9.blank?vcp=1&amp;pid=7022866c5&amp;color=0,0,0&amp;vpa=7&amp;vtp=1"/>
          <p:cNvSpPr/>
          <p:nvPr/>
        </p:nvSpPr>
        <p:spPr>
          <a:xfrm>
            <a:off x="3046381" y="455593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4" name="QB_4_AN.10_1#541d950a9.blank?vcp=1&amp;pid=7022866c5&amp;color=0,0,0&amp;vpa=8&amp;vtp=1"/>
          <p:cNvSpPr/>
          <p:nvPr/>
        </p:nvSpPr>
        <p:spPr>
          <a:xfrm>
            <a:off x="7313581" y="4555934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1_1#61199eab8?sp=1&amp;vcp=1&amp;pid=7022866c5&amp;color=0,0,0&amp;vtp=1&amp;bt=1&amp;bbb=1&amp;hb=1"/>
          <p:cNvSpPr/>
          <p:nvPr/>
        </p:nvSpPr>
        <p:spPr>
          <a:xfrm>
            <a:off x="896112" y="180533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2.体现孩子们一心想着赶快趁着春风放风筝，跑着、跳着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、呼喊着的情景的两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句诗是“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”，与诗句对应的图片是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3" name="QB_4_BD.11_2#61199eab8?vcp=1&amp;pid=7022866c5&amp;color=0,0,0&amp;vtp=1&amp;bbb=1"/>
          <p:cNvSpPr/>
          <p:nvPr/>
        </p:nvSpPr>
        <p:spPr>
          <a:xfrm>
            <a:off x="0" y="3460718"/>
            <a:ext cx="10387584" cy="164166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5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8600" b="0" i="0" kern="0" spc="-9990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dirty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②</a:t>
            </a:r>
            <a:endParaRPr lang="en-US" altLang="zh-CN" sz="2400" dirty="0"/>
          </a:p>
        </p:txBody>
      </p:sp>
      <p:pic>
        <p:nvPicPr>
          <p:cNvPr id="4" name="QB_4_BD.11_2#61199eab8?vcp=1&amp;pid=7022866c5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8783" y="3397599"/>
            <a:ext cx="2660904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12_1#61199eab8.blank?vcp=1&amp;pid=7022866c5&amp;color=0,0,0&amp;vpa=9&amp;vtp=1&amp;bbb=1"/>
          <p:cNvSpPr/>
          <p:nvPr/>
        </p:nvSpPr>
        <p:spPr>
          <a:xfrm>
            <a:off x="2131981" y="233619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儿童散学归来早</a:t>
            </a:r>
            <a:endParaRPr lang="en-US" altLang="zh-CN" sz="2400" dirty="0"/>
          </a:p>
        </p:txBody>
      </p:sp>
      <p:sp>
        <p:nvSpPr>
          <p:cNvPr id="6" name="QB_4_AN.13_1#61199eab8.blank?vcp=1&amp;pid=7022866c5&amp;color=0,0,0&amp;vpa=10&amp;vtp=1&amp;bbb=1"/>
          <p:cNvSpPr/>
          <p:nvPr/>
        </p:nvSpPr>
        <p:spPr>
          <a:xfrm>
            <a:off x="4875180" y="233619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忙趁东风放纸鸢</a:t>
            </a:r>
            <a:endParaRPr lang="en-US" altLang="zh-CN" sz="2400" dirty="0"/>
          </a:p>
        </p:txBody>
      </p:sp>
      <p:sp>
        <p:nvSpPr>
          <p:cNvPr id="7" name="QB_4_AN.14_1#61199eab8.bracket?vcp=1&amp;pid=7022866c5&amp;color=0,0,0&amp;vpa=11&amp;vtp=1"/>
          <p:cNvSpPr/>
          <p:nvPr/>
        </p:nvSpPr>
        <p:spPr>
          <a:xfrm>
            <a:off x="1065180" y="291150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EFCAAEA-178D-4B24-6FBB-2CFA1F224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816" y="4128738"/>
            <a:ext cx="1543050" cy="9239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5_1#889fe51c0?vcp=1&amp;pid=bd63ff1c2&amp;color=0,0,0&amp;vtp=1&amp;bt=1&amp;bbb=1"/>
          <p:cNvSpPr/>
          <p:nvPr/>
        </p:nvSpPr>
        <p:spPr>
          <a:xfrm>
            <a:off x="896112" y="900000"/>
            <a:ext cx="10387584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（二）舟夜书所见</a:t>
            </a:r>
            <a:endParaRPr lang="en-US" altLang="zh-CN" sz="2400" dirty="0"/>
          </a:p>
          <a:p>
            <a:pPr algn="ctr"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清］查慎行</a:t>
            </a:r>
            <a:endParaRPr lang="en-US" altLang="zh-CN" sz="2400" dirty="0"/>
          </a:p>
          <a:p>
            <a:pPr algn="ctr"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月黑见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，孤光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algn="ctr"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风簇浪，散作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3_AN.16_1#889fe51c0.blank?vcp=1&amp;pid=bd63ff1c2&amp;color=0,0,0&amp;vpa=12&amp;vtp=1&amp;bbb=1"/>
          <p:cNvSpPr/>
          <p:nvPr/>
        </p:nvSpPr>
        <p:spPr>
          <a:xfrm>
            <a:off x="4887055" y="1911936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渔灯</a:t>
            </a:r>
            <a:endParaRPr lang="en-US" altLang="zh-CN" sz="2400" dirty="0"/>
          </a:p>
        </p:txBody>
      </p:sp>
      <p:sp>
        <p:nvSpPr>
          <p:cNvPr id="4" name="QO_3_AN.17_1#889fe51c0.blank?vcp=1&amp;pid=bd63ff1c2&amp;color=0,0,0&amp;vpa=13&amp;vtp=1&amp;bbb=1"/>
          <p:cNvSpPr/>
          <p:nvPr/>
        </p:nvSpPr>
        <p:spPr>
          <a:xfrm>
            <a:off x="6715856" y="1911936"/>
            <a:ext cx="1135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一点萤</a:t>
            </a:r>
            <a:endParaRPr lang="en-US" altLang="zh-CN" sz="2400" dirty="0"/>
          </a:p>
        </p:txBody>
      </p:sp>
      <p:sp>
        <p:nvSpPr>
          <p:cNvPr id="5" name="QO_3_AN.18_1#889fe51c0.blank?vcp=1&amp;pid=bd63ff1c2&amp;color=0,0,0&amp;vpa=14&amp;vtp=1&amp;bbb=1"/>
          <p:cNvSpPr/>
          <p:nvPr/>
        </p:nvSpPr>
        <p:spPr>
          <a:xfrm>
            <a:off x="3972655" y="2420952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微微</a:t>
            </a:r>
            <a:endParaRPr lang="en-US" altLang="zh-CN" sz="2400" dirty="0"/>
          </a:p>
        </p:txBody>
      </p:sp>
      <p:sp>
        <p:nvSpPr>
          <p:cNvPr id="6" name="QO_3_AN.19_1#889fe51c0.blank?vcp=1&amp;pid=bd63ff1c2&amp;color=0,0,0&amp;vpa=15&amp;vtp=1&amp;bbb=1"/>
          <p:cNvSpPr/>
          <p:nvPr/>
        </p:nvSpPr>
        <p:spPr>
          <a:xfrm>
            <a:off x="6715856" y="2420952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满河</a:t>
            </a:r>
            <a:endParaRPr lang="en-US" altLang="zh-CN" sz="2400" dirty="0"/>
          </a:p>
        </p:txBody>
      </p:sp>
      <p:sp>
        <p:nvSpPr>
          <p:cNvPr id="7" name="QB_4_BD.20_1#1caa2991c?sp=1&amp;vcp=1&amp;pid=889fe51c0&amp;color=0,0,0&amp;vtp=1&amp;bbb=1"/>
          <p:cNvSpPr/>
          <p:nvPr/>
        </p:nvSpPr>
        <p:spPr>
          <a:xfrm>
            <a:off x="896112" y="2948382"/>
            <a:ext cx="10387584" cy="19365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下列哪幅图片与本诗描绘的情景相符合？(    )</a:t>
            </a:r>
          </a:p>
          <a:p>
            <a:pPr marL="0" marR="0" lvl="0" indent="0" algn="ctr" defTabSz="914400" rtl="0" eaLnBrk="1" fontAlgn="auto" latinLnBrk="1" hangingPunct="1">
              <a:lnSpc>
                <a:spcPts val="1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kumimoji="0" lang="en-US" altLang="zh-CN" sz="7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②</a:t>
            </a:r>
            <a:r>
              <a:rPr kumimoji="0" lang="en-US" altLang="zh-CN" sz="7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③</a:t>
            </a:r>
            <a:r>
              <a:rPr kumimoji="0" lang="en-US" altLang="zh-CN" sz="7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.</a:t>
            </a:r>
            <a:endParaRPr lang="en-US" altLang="zh-CN" sz="2400" dirty="0"/>
          </a:p>
        </p:txBody>
      </p:sp>
      <p:pic>
        <p:nvPicPr>
          <p:cNvPr id="9" name="QB_4_BD.20_2#1caa2991c?vcp=1&amp;pid=889fe51c0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5533" y="3460859"/>
            <a:ext cx="1719072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20_2#1caa2991c?vcp=1&amp;pid=889fe51c0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29524" y="3502007"/>
            <a:ext cx="2148840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4_BD.20_2#1caa2991c?vcp=1&amp;pid=889fe51c0&amp;color=0,0,0&amp;tib=255,255,255&amp;iip=4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7082" y="3470003"/>
            <a:ext cx="1490472" cy="140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21_1#1caa2991c.bracket?vcp=1&amp;pid=889fe51c0&amp;color=0,0,0&amp;vpa=16&amp;vtp=1"/>
          <p:cNvSpPr/>
          <p:nvPr/>
        </p:nvSpPr>
        <p:spPr>
          <a:xfrm>
            <a:off x="6856381" y="2957018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3" name="QB_4_BD.22_1#82c390809?vcp=1&amp;pid=889fe51c0&amp;color=0,0,0&amp;vtp=1&amp;bbb=1"/>
          <p:cNvSpPr/>
          <p:nvPr/>
        </p:nvSpPr>
        <p:spPr>
          <a:xfrm>
            <a:off x="896112" y="4886022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.这首诗写了诗人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什么时间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什么地方）看见的景色。</a:t>
            </a:r>
            <a:endParaRPr lang="en-US" altLang="zh-CN" sz="2400" dirty="0"/>
          </a:p>
        </p:txBody>
      </p:sp>
      <p:sp>
        <p:nvSpPr>
          <p:cNvPr id="14" name="QB_4_AN.23_1#82c390809.blank?vcp=1&amp;pid=889fe51c0&amp;color=0,0,0&amp;vpa=17&amp;vtp=1&amp;bbb=1"/>
          <p:cNvSpPr/>
          <p:nvPr/>
        </p:nvSpPr>
        <p:spPr>
          <a:xfrm>
            <a:off x="3351180" y="4844874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夜晚</a:t>
            </a:r>
            <a:endParaRPr lang="en-US" altLang="zh-CN" sz="2400" dirty="0"/>
          </a:p>
        </p:txBody>
      </p:sp>
      <p:sp>
        <p:nvSpPr>
          <p:cNvPr id="15" name="QB_4_AN.24_1#82c390809.blank?vcp=1&amp;pid=889fe51c0&amp;color=0,0,0&amp;vpa=18&amp;vtp=1&amp;bbb=1"/>
          <p:cNvSpPr/>
          <p:nvPr/>
        </p:nvSpPr>
        <p:spPr>
          <a:xfrm>
            <a:off x="6399181" y="4844874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船上</a:t>
            </a:r>
            <a:endParaRPr lang="en-US" altLang="zh-CN" sz="2400" dirty="0"/>
          </a:p>
        </p:txBody>
      </p:sp>
      <p:sp>
        <p:nvSpPr>
          <p:cNvPr id="16" name="QB_4_BD.25_1#34aed5ae1?vcp=1&amp;pid=889fe51c0&amp;color=0,0,0&amp;vtp=1&amp;bbb=1"/>
          <p:cNvSpPr/>
          <p:nvPr/>
        </p:nvSpPr>
        <p:spPr>
          <a:xfrm>
            <a:off x="896112" y="5408816"/>
            <a:ext cx="10387584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.诗中写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使河面漾起层层波浪，河中的灯光倒影散作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7" name="QB_4_AN.26_1#34aed5ae1.blank?vcp=1&amp;pid=889fe51c0&amp;color=0,0,0&amp;vpa=19&amp;vtp=1&amp;bbb=1"/>
          <p:cNvSpPr/>
          <p:nvPr/>
        </p:nvSpPr>
        <p:spPr>
          <a:xfrm>
            <a:off x="2131981" y="5367668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微风</a:t>
            </a:r>
            <a:endParaRPr lang="en-US" altLang="zh-CN" sz="2400" dirty="0"/>
          </a:p>
        </p:txBody>
      </p:sp>
      <p:sp>
        <p:nvSpPr>
          <p:cNvPr id="18" name="QB_4_AN.27_1#34aed5ae1.blank?vcp=1&amp;pid=889fe51c0&amp;color=0,0,0&amp;vpa=20&amp;vtp=1&amp;bbb=1"/>
          <p:cNvSpPr/>
          <p:nvPr/>
        </p:nvSpPr>
        <p:spPr>
          <a:xfrm>
            <a:off x="8837581" y="5367668"/>
            <a:ext cx="17446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满河的星星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72b1354a?sp=1&amp;vcp=1&amp;pid=8f109e0d7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二、根据课文内容连一连，并选一选。（填序号）</a:t>
            </a:r>
            <a:endParaRPr lang="en-US" altLang="zh-CN" sz="2800" dirty="0"/>
          </a:p>
        </p:txBody>
      </p:sp>
      <p:sp>
        <p:nvSpPr>
          <p:cNvPr id="3" name="QO_3_BD.28_1#d815412ab?sp=1&amp;vcp=1&amp;pid=472b1354a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1.把古诗和相应的画连起来。</a:t>
            </a:r>
            <a:endParaRPr lang="en-US" altLang="zh-CN" sz="2400" dirty="0"/>
          </a:p>
        </p:txBody>
      </p:sp>
      <p:pic>
        <p:nvPicPr>
          <p:cNvPr id="4" name="QO_3_BD.28_2#d815412ab?htil=2&amp;vcp=1&amp;pid=472b1354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196465"/>
            <a:ext cx="5157216" cy="139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3_AS.30_1#d815412ab?vcp=1&amp;pid=472b1354a&amp;color=0,0,0&amp;vtp=1&amp;bbb=1&amp;hb=1"/>
          <p:cNvSpPr/>
          <p:nvPr/>
        </p:nvSpPr>
        <p:spPr>
          <a:xfrm>
            <a:off x="896112" y="399980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本题考查理解古诗。第一幅图画了两只黄鹂在柳树上鸣叫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，据此可以看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，这首诗是《绝句》。第二幅图画了柳枝，据此可以知道这首诗是《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咏柳》。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第三幅图画了荷叶和荷花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，据此可以想到《晓出净慈寺送林子方》这首诗。</a:t>
            </a:r>
            <a:endParaRPr lang="en-US" altLang="zh-CN" sz="2400" spc="-100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3CC3EE30-BE6D-0385-B85B-8117548433ED}"/>
              </a:ext>
            </a:extLst>
          </p:cNvPr>
          <p:cNvCxnSpPr>
            <a:cxnSpLocks/>
          </p:cNvCxnSpPr>
          <p:nvPr/>
        </p:nvCxnSpPr>
        <p:spPr>
          <a:xfrm>
            <a:off x="4056755" y="3157347"/>
            <a:ext cx="4147953" cy="279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07930457-A72A-014B-865F-C76464499B56}"/>
              </a:ext>
            </a:extLst>
          </p:cNvPr>
          <p:cNvCxnSpPr>
            <a:cxnSpLocks/>
          </p:cNvCxnSpPr>
          <p:nvPr/>
        </p:nvCxnSpPr>
        <p:spPr>
          <a:xfrm flipH="1">
            <a:off x="3924808" y="2998597"/>
            <a:ext cx="2110232" cy="3778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ED9C3640-2672-594B-C210-D571346821F9}"/>
              </a:ext>
            </a:extLst>
          </p:cNvPr>
          <p:cNvCxnSpPr>
            <a:cxnSpLocks/>
          </p:cNvCxnSpPr>
          <p:nvPr/>
        </p:nvCxnSpPr>
        <p:spPr>
          <a:xfrm flipH="1">
            <a:off x="5779008" y="3056986"/>
            <a:ext cx="2110232" cy="3778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1_1#83029f20b?sp=1&amp;vcp=1&amp;pid=472b1354a&amp;color=0,0,0&amp;vtp=1&amp;bt=1&amp;bbb=1"/>
          <p:cNvSpPr/>
          <p:nvPr/>
        </p:nvSpPr>
        <p:spPr>
          <a:xfrm>
            <a:off x="896112" y="26246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2.《开满鲜花的小路》中，为什么说这是一份“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美好的礼物”？(    )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这个礼物非常昂贵，大家觉得珍贵美好。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这个礼物给大家带来了快乐，使人感到美好。</a:t>
            </a:r>
            <a:endParaRPr lang="en-US" altLang="zh-CN" sz="2400" dirty="0"/>
          </a:p>
        </p:txBody>
      </p:sp>
      <p:sp>
        <p:nvSpPr>
          <p:cNvPr id="3" name="QB_3_AN.32_1#83029f20b.bracket?vcp=1&amp;pid=472b1354a&amp;color=0,0,0&amp;vpa=21&amp;vtp=1"/>
          <p:cNvSpPr/>
          <p:nvPr/>
        </p:nvSpPr>
        <p:spPr>
          <a:xfrm>
            <a:off x="9599581" y="263480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33_1#367546e30?vcp=1&amp;vopoq=1&amp;pid=472b1354a&amp;color=0,0,0&amp;vtp=1&amp;bt=1&amp;bbb=1"/>
          <p:cNvSpPr/>
          <p:nvPr/>
        </p:nvSpPr>
        <p:spPr>
          <a:xfrm>
            <a:off x="896112" y="20685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下列说法正确的一项是(      )。</a:t>
            </a:r>
            <a:endParaRPr lang="en-US" altLang="zh-CN" sz="2400" dirty="0"/>
          </a:p>
        </p:txBody>
      </p:sp>
      <p:sp>
        <p:nvSpPr>
          <p:cNvPr id="3" name="QC_3_AN.34_1#367546e30.bracket?vcp=1&amp;vopoq=1&amp;pid=472b1354a&amp;color=0,0,0&amp;vpa=22&amp;vtp=1"/>
          <p:cNvSpPr/>
          <p:nvPr/>
        </p:nvSpPr>
        <p:spPr>
          <a:xfrm>
            <a:off x="4570380" y="205714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4" name="QC_3_BD.33_2#367546e30.choices?vcp=1&amp;vopoq=1&amp;pid=472b1354a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①《找春天》一课中“她在柳枝上荡秋千”这句话里的“她”指的是小姑娘。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《一株紫丁香》表达了老师对学生们深切的爱。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《一匹出色的马》写的是“我”高兴地骑着“柳条马”蹦蹦跳跳地回了家。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学了《“贝”的故事》，我知道用“贝”作偏旁的字大多与钱财有关。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AS.35_1#367546e30?vcp=1&amp;vopoq=1&amp;pid=472b1354a&amp;color=0,0,0&amp;vtp=1&amp;bt=1&amp;bbb=1&amp;hb=1"/>
          <p:cNvSpPr/>
          <p:nvPr/>
        </p:nvSpPr>
        <p:spPr>
          <a:xfrm>
            <a:off x="896112" y="1540065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本题考查对课文内容的理解。从《找春天》这篇课文中的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“春天像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个害羞的小姑娘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，遮遮掩掩，躲躲藏藏”可知，“她”指的是春天。故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①说法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。在《一株紫丁香》这篇课文中，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紫丁香代表的是老师默默无闻的奉献，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课文表达了学生对老师的爱和尊敬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。故②说法错误。《一匹出色的马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》讲述了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一家四口在春天的一个傍晚到郊外散步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，看到美丽的春景。往回走的时候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妹要求妈妈抱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，爸爸给了她“一匹出色的马”。妹妹骑“马”自己回家了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说法错误。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971</Words>
  <Application>Microsoft Office PowerPoint</Application>
  <PresentationFormat>宽屏</PresentationFormat>
  <Paragraphs>177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Heiti SC Medium</vt:lpstr>
      <vt:lpstr>Microsoft YaHei Bold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2025-01-21T12:25:17Z</dcterms:created>
  <dcterms:modified xsi:type="dcterms:W3CDTF">2025-01-21T12:48:22Z</dcterms:modified>
  <cp:category/>
  <cp:contentStatus/>
</cp:coreProperties>
</file>