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110" d="100"/>
          <a:sy n="110" d="100"/>
        </p:scale>
        <p:origin x="59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-969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2290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85c56902b27175c497a5eb#tid=678b6a2058ebf60009e42d4f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0222992" y="4544568"/>
            <a:ext cx="1892808" cy="83210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4800" b="1" i="0" dirty="0">
                <a:solidFill>
                  <a:srgbClr val="FFFFFF"/>
                </a:solidFill>
                <a:latin typeface="Heiti SC Medium" pitchFamily="34" charset="0"/>
                <a:ea typeface="Heiti SC Medium" pitchFamily="34" charset="-122"/>
                <a:cs typeface="Heiti SC Medium" pitchFamily="34" charset="-120"/>
              </a:rPr>
              <a:t>语 文</a:t>
            </a:r>
            <a:endParaRPr lang="en-US" sz="48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38_1#991ef327f?vcp=1&amp;pid=f0a646cdf&amp;color=0,0,0&amp;vtp=1&amp;bt=1&amp;bbb=1&amp;hb=1"/>
          <p:cNvSpPr/>
          <p:nvPr/>
        </p:nvSpPr>
        <p:spPr>
          <a:xfrm>
            <a:off x="896112" y="1265745"/>
            <a:ext cx="10387584" cy="4386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本题考查理解诗句。“墙角数枝梅，凌寒独自开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”的意思是墙角有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几枝梅花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，正冒着严寒独自盛开。描写的是冬天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，所以这一项不符合图画中的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画面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。“不知细叶谁裁出，二月春风似剪刀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”的意思是这细细的嫩叶是谁的巧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手裁剪出来的呢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?原来是那二月里温暖的春风，它就像一把灵巧的剪刀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。而图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画左上方就画着随风飘荡的柳枝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。符合图片描绘的画面。“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草长莺飞二月天，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拂堤杨柳醉春烟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”的意思是农历二月，青草渐渐发芽生长，黄莺飞来飞去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，轻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拂堤岸的杨柳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，陶醉在春天的雾气中。图画中有绿绿的草地，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天空中飞着小鸟，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旁边的柳枝被风吹拂着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。符合图片描绘的画面。故选②③。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d0b2792e3?sp=1&amp;vcp=1&amp;pid=3f887291a&amp;color=0,0,0&amp;vtp=1&amp;bt=1&amp;bbb=1"/>
          <p:cNvSpPr/>
          <p:nvPr/>
        </p:nvSpPr>
        <p:spPr>
          <a:xfrm>
            <a:off x="896112" y="896112"/>
            <a:ext cx="10387584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【沿湖探春】</a:t>
            </a:r>
            <a:endParaRPr lang="en-US" altLang="zh-CN" sz="3000" dirty="0"/>
          </a:p>
        </p:txBody>
      </p:sp>
      <p:sp>
        <p:nvSpPr>
          <p:cNvPr id="3" name="C_3_BD#381305480?vcp=1&amp;pid=d0b2792e3&amp;color=0,0,0&amp;vtp=1&amp;bbb=1"/>
          <p:cNvSpPr/>
          <p:nvPr/>
        </p:nvSpPr>
        <p:spPr>
          <a:xfrm>
            <a:off x="896112" y="1416807"/>
            <a:ext cx="10387584" cy="42672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三、请你根据同学们在雁鸣湖游玩时的情景完成练习。（6枚）</a:t>
            </a:r>
            <a:endParaRPr lang="en-US" altLang="zh-CN" sz="2800" dirty="0"/>
          </a:p>
        </p:txBody>
      </p:sp>
      <p:sp>
        <p:nvSpPr>
          <p:cNvPr id="4" name="P_4_BD#4a775fad4?vcp=1&amp;pid=381305480&amp;color=0,0,0&amp;vtp=1&amp;bbb=1&amp;hb=1"/>
          <p:cNvSpPr/>
          <p:nvPr/>
        </p:nvSpPr>
        <p:spPr>
          <a:xfrm>
            <a:off x="896112" y="1836230"/>
            <a:ext cx="10387584" cy="9762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游玩途中，老师向同学们提问，请你根据老师的问题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，在同学们回答的句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子中标出重音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5" name="QO_4_BD.39_1#0af173ebd?vcp=1&amp;pid=381305480&amp;color=0,0,0&amp;vtp=1&amp;bbb=1"/>
          <p:cNvSpPr/>
          <p:nvPr/>
        </p:nvSpPr>
        <p:spPr>
          <a:xfrm>
            <a:off x="896112" y="2819592"/>
            <a:ext cx="10387584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000"/>
              </a:lnSpc>
              <a:tabLst>
                <a:tab pos="5377942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1.问：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什么在清澈的湖水里?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答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：小鱼在清澈的湖水里。</a:t>
            </a:r>
            <a:endParaRPr lang="en-US" altLang="zh-CN" sz="2400" dirty="0"/>
          </a:p>
        </p:txBody>
      </p:sp>
      <p:sp>
        <p:nvSpPr>
          <p:cNvPr id="6" name="QO_4_AN.40_1#0af173ebd?vcp=1&amp;pid=381305480&amp;color=0,0,0&amp;vtp=1&amp;bbb=1"/>
          <p:cNvSpPr/>
          <p:nvPr/>
        </p:nvSpPr>
        <p:spPr>
          <a:xfrm>
            <a:off x="896112" y="3336861"/>
            <a:ext cx="10387584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小鱼在清澈的湖水里。</a:t>
            </a:r>
            <a:endParaRPr lang="en-US" altLang="zh-CN" sz="2400" dirty="0"/>
          </a:p>
        </p:txBody>
      </p:sp>
      <p:sp>
        <p:nvSpPr>
          <p:cNvPr id="7" name="QO_4_BD.41_1#2d8351a59?vcp=1&amp;pid=381305480&amp;color=0,0,0&amp;vtp=1&amp;bbb=1"/>
          <p:cNvSpPr/>
          <p:nvPr/>
        </p:nvSpPr>
        <p:spPr>
          <a:xfrm>
            <a:off x="896112" y="3848988"/>
            <a:ext cx="10387584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000"/>
              </a:lnSpc>
              <a:tabLst>
                <a:tab pos="4768342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2.问：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小鱼在哪里?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答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：小鱼在清澈的湖水里。</a:t>
            </a:r>
            <a:endParaRPr lang="en-US" altLang="zh-CN" sz="2400" dirty="0"/>
          </a:p>
        </p:txBody>
      </p:sp>
      <p:sp>
        <p:nvSpPr>
          <p:cNvPr id="8" name="QO_4_AN.42_1#2d8351a59?vcp=1&amp;pid=381305480&amp;color=0,0,0&amp;vtp=1&amp;bbb=1"/>
          <p:cNvSpPr/>
          <p:nvPr/>
        </p:nvSpPr>
        <p:spPr>
          <a:xfrm>
            <a:off x="896112" y="4361115"/>
            <a:ext cx="10387584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小鱼在清澈的湖水里。</a:t>
            </a:r>
            <a:endParaRPr lang="en-US" altLang="zh-CN" sz="2400" dirty="0"/>
          </a:p>
        </p:txBody>
      </p:sp>
      <p:sp>
        <p:nvSpPr>
          <p:cNvPr id="9" name="QO_4_BD.43_1#93830a195?vcp=1&amp;pid=381305480&amp;color=0,0,0&amp;vtp=1&amp;bbb=1"/>
          <p:cNvSpPr/>
          <p:nvPr/>
        </p:nvSpPr>
        <p:spPr>
          <a:xfrm>
            <a:off x="896112" y="4873242"/>
            <a:ext cx="10387584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000"/>
              </a:lnSpc>
              <a:tabLst>
                <a:tab pos="5530342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3.问：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小鱼在什么样的湖水里?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答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：小鱼在清澈的湖水里。</a:t>
            </a:r>
            <a:endParaRPr lang="en-US" altLang="zh-CN" sz="2400" dirty="0"/>
          </a:p>
        </p:txBody>
      </p:sp>
      <p:sp>
        <p:nvSpPr>
          <p:cNvPr id="10" name="QO_4_AN.44_1#93830a195?vcp=1&amp;pid=381305480&amp;color=0,0,0&amp;vtp=1&amp;bbb=1"/>
          <p:cNvSpPr/>
          <p:nvPr/>
        </p:nvSpPr>
        <p:spPr>
          <a:xfrm>
            <a:off x="896112" y="5385369"/>
            <a:ext cx="10387584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小鱼在清澈的湖水里。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010419562?vcp=1&amp;pid=d0b2792e3&amp;color=0,0,0&amp;vtp=1&amp;bt=1&amp;bbb=1"/>
          <p:cNvSpPr/>
          <p:nvPr/>
        </p:nvSpPr>
        <p:spPr>
          <a:xfrm>
            <a:off x="896112" y="896112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四、雁鸣湖湖边有叔叔在植树，同学们十分好奇。（18枚）</a:t>
            </a:r>
            <a:endParaRPr lang="en-US" altLang="zh-CN" sz="2800" dirty="0"/>
          </a:p>
        </p:txBody>
      </p:sp>
      <p:sp>
        <p:nvSpPr>
          <p:cNvPr id="3" name="QB_4_BD.45_1#0f9bfbf79?sp=1&amp;vcp=1&amp;pid=010419562&amp;color=0,0,0&amp;vtp=1&amp;bbb=1"/>
          <p:cNvSpPr/>
          <p:nvPr/>
        </p:nvSpPr>
        <p:spPr>
          <a:xfrm>
            <a:off x="896112" y="1317562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1.请你根据所学知识，梳理植树的顺序。（8枚）</a:t>
            </a:r>
            <a:endParaRPr lang="en-US" altLang="zh-CN" sz="2400" dirty="0"/>
          </a:p>
        </p:txBody>
      </p:sp>
      <p:pic>
        <p:nvPicPr>
          <p:cNvPr id="4" name="QB_4_BD.45_2#0f9bfbf79?vcp=1&amp;pid=010419562&amp;color=0,0,0&amp;tib=255,255,255&amp;vip=29#3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6112" y="1928432"/>
            <a:ext cx="7717536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B_4_AN.46_1#0f9bfbf79.blank?vcp=1&amp;pid=010419562&amp;color=0,0,0&amp;vpa=29&amp;vtp=1"/>
          <p:cNvSpPr/>
          <p:nvPr/>
        </p:nvSpPr>
        <p:spPr>
          <a:xfrm>
            <a:off x="1499616" y="3684080"/>
            <a:ext cx="630936" cy="274320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000" dirty="0"/>
          </a:p>
        </p:txBody>
      </p:sp>
      <p:sp>
        <p:nvSpPr>
          <p:cNvPr id="6" name="QB_4_AN.47_1#0f9bfbf79.blank?vcp=1&amp;pid=010419562&amp;color=0,0,0&amp;vpa=30&amp;vtp=1"/>
          <p:cNvSpPr/>
          <p:nvPr/>
        </p:nvSpPr>
        <p:spPr>
          <a:xfrm>
            <a:off x="3895344" y="3684080"/>
            <a:ext cx="649224" cy="274320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000" dirty="0"/>
          </a:p>
        </p:txBody>
      </p:sp>
      <p:sp>
        <p:nvSpPr>
          <p:cNvPr id="7" name="QB_4_AN.48_1#0f9bfbf79.blank?vcp=1&amp;pid=010419562&amp;color=0,0,0&amp;vpa=31&amp;vtp=1"/>
          <p:cNvSpPr/>
          <p:nvPr/>
        </p:nvSpPr>
        <p:spPr>
          <a:xfrm>
            <a:off x="5907024" y="3711512"/>
            <a:ext cx="649224" cy="26517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endParaRPr lang="en-US" altLang="zh-CN" sz="2000" dirty="0"/>
          </a:p>
        </p:txBody>
      </p:sp>
      <p:sp>
        <p:nvSpPr>
          <p:cNvPr id="8" name="QB_4_AN.49_1#0f9bfbf79.blank?vcp=1&amp;pid=010419562&amp;color=0,0,0&amp;vpa=32&amp;vtp=1"/>
          <p:cNvSpPr/>
          <p:nvPr/>
        </p:nvSpPr>
        <p:spPr>
          <a:xfrm>
            <a:off x="7589520" y="3720656"/>
            <a:ext cx="649224" cy="256032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</a:t>
            </a:r>
            <a:endParaRPr lang="en-US" altLang="zh-CN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  <p:bldP spid="7" grpId="0" build="p" animBg="1"/>
      <p:bldP spid="8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50_1#a7856112f?sp=1&amp;vcp=1&amp;pid=010419562&amp;color=0,0,0&amp;mp=1&amp;vtp=1&amp;bt=1&amp;bbb=1&amp;hb=1"/>
          <p:cNvSpPr/>
          <p:nvPr/>
        </p:nvSpPr>
        <p:spPr>
          <a:xfrm>
            <a:off x="896112" y="2356676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2.植树的叔叔说：“我们这是在给雁鸣湖送礼物。”这句话中的“礼物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”指的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是种植的树苗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。而在《开满鲜花的小路》中，“美好的礼物”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指的是(    )。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填序号）（2枚）</a:t>
            </a:r>
            <a:endParaRPr lang="en-US" altLang="zh-CN" sz="2400" dirty="0"/>
          </a:p>
          <a:p>
            <a:pPr algn="ctr"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美食 ②花籽 ③包裹</a:t>
            </a:r>
            <a:endParaRPr lang="en-US" altLang="zh-CN" sz="2400" dirty="0"/>
          </a:p>
        </p:txBody>
      </p:sp>
      <p:sp>
        <p:nvSpPr>
          <p:cNvPr id="3" name="QB_4_AN.51_1#a7856112f.bracket?vcp=1&amp;pid=010419562&amp;color=0,0,0&amp;mp=1&amp;vpa=33&amp;vtp=1"/>
          <p:cNvSpPr/>
          <p:nvPr/>
        </p:nvSpPr>
        <p:spPr>
          <a:xfrm>
            <a:off x="10209181" y="2925635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52_1#3055fe416?sp=1&amp;vcp=1&amp;pid=010419562&amp;color=0,0,0&amp;vtp=1&amp;bt=1&amp;bbb=1&amp;hb=1"/>
          <p:cNvSpPr/>
          <p:nvPr/>
        </p:nvSpPr>
        <p:spPr>
          <a:xfrm>
            <a:off x="896112" y="1135889"/>
            <a:ext cx="10387584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3.雁鸣湖美景让人流连忘返，小辰给美景画了三幅画。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其中图(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和《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村居》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中“儿童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，忙趁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描述的画面相符。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图(    )和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《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咏柳》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中“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万条垂下绿丝绦”描述的画面相符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。图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(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和《赋得古原草送别》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中“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原上草，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”描述的画面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相符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。（8枚）</a:t>
            </a:r>
            <a:endParaRPr lang="en-US" altLang="zh-CN" sz="2400" dirty="0"/>
          </a:p>
        </p:txBody>
      </p:sp>
      <p:pic>
        <p:nvPicPr>
          <p:cNvPr id="3" name="QB_4_BD.52_2#3055fe416?vcp=1&amp;pid=010419562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54096" y="3948176"/>
            <a:ext cx="6089904" cy="1773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4_AN.53_1#3055fe416.bracket?vcp=1&amp;pid=010419562&amp;color=0,0,0&amp;vpa=34&amp;vtp=1"/>
          <p:cNvSpPr/>
          <p:nvPr/>
        </p:nvSpPr>
        <p:spPr>
          <a:xfrm>
            <a:off x="9294781" y="1146049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endParaRPr lang="en-US" altLang="zh-CN" sz="2400" dirty="0"/>
          </a:p>
        </p:txBody>
      </p:sp>
      <p:sp>
        <p:nvSpPr>
          <p:cNvPr id="5" name="QB_4_AN.54_1#3055fe416.blank?vcp=1&amp;pid=010419562&amp;color=0,0,0&amp;vpa=35&amp;vtp=1&amp;bbb=1"/>
          <p:cNvSpPr/>
          <p:nvPr/>
        </p:nvSpPr>
        <p:spPr>
          <a:xfrm>
            <a:off x="2131981" y="1666749"/>
            <a:ext cx="1744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散学归来早</a:t>
            </a:r>
            <a:endParaRPr lang="en-US" altLang="zh-CN" sz="2400" dirty="0"/>
          </a:p>
        </p:txBody>
      </p:sp>
      <p:sp>
        <p:nvSpPr>
          <p:cNvPr id="6" name="QB_4_AN.55_1#3055fe416.blank?vcp=1&amp;pid=010419562&amp;color=0,0,0&amp;vpa=36&amp;vtp=1&amp;bbb=1"/>
          <p:cNvSpPr/>
          <p:nvPr/>
        </p:nvSpPr>
        <p:spPr>
          <a:xfrm>
            <a:off x="4875180" y="1666749"/>
            <a:ext cx="1744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东风放纸鸢</a:t>
            </a:r>
            <a:endParaRPr lang="en-US" altLang="zh-CN" sz="2400" dirty="0"/>
          </a:p>
        </p:txBody>
      </p:sp>
      <p:sp>
        <p:nvSpPr>
          <p:cNvPr id="7" name="QB_4_AN.56_1#3055fe416.bracket?vcp=1&amp;pid=010419562&amp;color=0,0,0&amp;vpa=37&amp;vtp=1"/>
          <p:cNvSpPr/>
          <p:nvPr/>
        </p:nvSpPr>
        <p:spPr>
          <a:xfrm>
            <a:off x="9904381" y="1704849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  <p:sp>
        <p:nvSpPr>
          <p:cNvPr id="8" name="QB_4_AN.57_1#3055fe416.blank?vcp=1&amp;pid=010419562&amp;color=0,0,0&amp;vpa=38&amp;vtp=1&amp;bbb=1"/>
          <p:cNvSpPr/>
          <p:nvPr/>
        </p:nvSpPr>
        <p:spPr>
          <a:xfrm>
            <a:off x="2741581" y="2225549"/>
            <a:ext cx="2354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碧玉妆成一树高</a:t>
            </a:r>
            <a:endParaRPr lang="en-US" altLang="zh-CN" sz="2400" dirty="0"/>
          </a:p>
        </p:txBody>
      </p:sp>
      <p:sp>
        <p:nvSpPr>
          <p:cNvPr id="9" name="QB_4_AN.58_1#3055fe416.bracket?vcp=1&amp;pid=010419562&amp;color=0,0,0&amp;vpa=39&amp;vtp=1"/>
          <p:cNvSpPr/>
          <p:nvPr/>
        </p:nvSpPr>
        <p:spPr>
          <a:xfrm>
            <a:off x="1065180" y="2822448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10" name="QB_4_AN.59_1#3055fe416.blank?vcp=1&amp;pid=010419562&amp;color=0,0,0&amp;vpa=40&amp;vtp=1&amp;bbb=1"/>
          <p:cNvSpPr/>
          <p:nvPr/>
        </p:nvSpPr>
        <p:spPr>
          <a:xfrm>
            <a:off x="5484780" y="2784348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离离</a:t>
            </a:r>
            <a:endParaRPr lang="en-US" altLang="zh-CN" sz="2400" dirty="0"/>
          </a:p>
        </p:txBody>
      </p:sp>
      <p:sp>
        <p:nvSpPr>
          <p:cNvPr id="11" name="QB_4_AN.60_1#3055fe416.blank?vcp=1&amp;pid=010419562&amp;color=0,0,0&amp;vpa=41&amp;vtp=1&amp;bbb=1"/>
          <p:cNvSpPr/>
          <p:nvPr/>
        </p:nvSpPr>
        <p:spPr>
          <a:xfrm>
            <a:off x="7618381" y="2784348"/>
            <a:ext cx="1744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一岁一枯荣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99eed03aa?sp=1&amp;vcp=1&amp;pid=3f887291a&amp;color=0,0,0&amp;vtp=1&amp;bt=1&amp;bbb=1"/>
          <p:cNvSpPr/>
          <p:nvPr/>
        </p:nvSpPr>
        <p:spPr>
          <a:xfrm>
            <a:off x="896112" y="896112"/>
            <a:ext cx="10387584" cy="838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【览山惜春】</a:t>
            </a:r>
            <a:endParaRPr lang="en-US" altLang="zh-CN" sz="3000" dirty="0"/>
          </a:p>
        </p:txBody>
      </p:sp>
      <p:sp>
        <p:nvSpPr>
          <p:cNvPr id="3" name="C_3_BD#f04c0fad2?vcp=1&amp;pid=99eed03aa&amp;color=0,0,0&amp;vtp=1&amp;bbb=1&amp;hb=1"/>
          <p:cNvSpPr/>
          <p:nvPr/>
        </p:nvSpPr>
        <p:spPr>
          <a:xfrm>
            <a:off x="896112" y="1416807"/>
            <a:ext cx="10387584" cy="11236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五、同学们来到了嵩山风景区，请你阅读老师发的游览手册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，回答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问题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。（6枚）</a:t>
            </a:r>
            <a:endParaRPr lang="en-US" altLang="zh-CN" sz="2800" dirty="0"/>
          </a:p>
        </p:txBody>
      </p:sp>
      <p:sp>
        <p:nvSpPr>
          <p:cNvPr id="4" name="QB_4_BD.61_1#0949a2c4f?sp=1&amp;vcp=1&amp;pid=f04c0fad2&amp;color=0,0,0&amp;vtp=1&amp;bbb=1"/>
          <p:cNvSpPr/>
          <p:nvPr/>
        </p:nvSpPr>
        <p:spPr>
          <a:xfrm>
            <a:off x="896112" y="2260410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1.仔细观察右侧的封面示意图，然后填一填。（2枚）</a:t>
            </a:r>
            <a:endParaRPr lang="en-US" altLang="zh-CN" sz="2400" dirty="0"/>
          </a:p>
        </p:txBody>
      </p:sp>
      <p:pic>
        <p:nvPicPr>
          <p:cNvPr id="5" name="QB_4_BD.61_2#0949a2c4f?vcp=1&amp;pid=f04c0fad2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39312" y="2871280"/>
            <a:ext cx="4901184" cy="2249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B_4_BD.61_3#0949a2c4f?vcp=1&amp;pid=f04c0fad2&amp;color=0,0,0&amp;vtp=1&amp;bbb=1"/>
          <p:cNvSpPr/>
          <p:nvPr/>
        </p:nvSpPr>
        <p:spPr>
          <a:xfrm>
            <a:off x="896112" y="5258880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书名：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作者：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endParaRPr lang="en-US" altLang="zh-CN" sz="2400" dirty="0"/>
          </a:p>
        </p:txBody>
      </p:sp>
      <p:sp>
        <p:nvSpPr>
          <p:cNvPr id="7" name="QB_4_AN.62_1#0949a2c4f.blank?vcp=1&amp;pid=f04c0fad2&amp;color=0,0,0&amp;vpa=42&amp;vtp=1&amp;bbb=1"/>
          <p:cNvSpPr/>
          <p:nvPr/>
        </p:nvSpPr>
        <p:spPr>
          <a:xfrm>
            <a:off x="1827181" y="5209350"/>
            <a:ext cx="2049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嵩山游览手册</a:t>
            </a:r>
            <a:endParaRPr lang="en-US" altLang="zh-CN" sz="2400" dirty="0"/>
          </a:p>
        </p:txBody>
      </p:sp>
      <p:sp>
        <p:nvSpPr>
          <p:cNvPr id="8" name="QB_4_AN.63_1#0949a2c4f.blank?vcp=1&amp;pid=f04c0fad2&amp;color=0,0,0&amp;vpa=43&amp;vtp=1&amp;bbb=1"/>
          <p:cNvSpPr/>
          <p:nvPr/>
        </p:nvSpPr>
        <p:spPr>
          <a:xfrm>
            <a:off x="4875180" y="5209350"/>
            <a:ext cx="1135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李老师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7" grpId="0" build="p" animBg="1"/>
      <p:bldP spid="8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64_1#3d68c91d0?sp=1&amp;vcp=1&amp;pid=f04c0fad2&amp;color=0,0,0&amp;vtp=1&amp;bt=1&amp;bbb=1"/>
          <p:cNvSpPr/>
          <p:nvPr/>
        </p:nvSpPr>
        <p:spPr>
          <a:xfrm>
            <a:off x="896112" y="2071117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2.如果你翻到了第12页，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你会看到(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景点的介绍。（2枚）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太室山景区 ②嵩岳寺塔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八龙潭</a:t>
            </a:r>
            <a:endParaRPr lang="en-US" altLang="zh-CN" sz="2400" dirty="0"/>
          </a:p>
        </p:txBody>
      </p:sp>
      <p:sp>
        <p:nvSpPr>
          <p:cNvPr id="3" name="QB_4_AN.65_1#3d68c91d0.bracket?vcp=1&amp;pid=f04c0fad2&amp;color=0,0,0&amp;vpa=44&amp;vtp=1"/>
          <p:cNvSpPr/>
          <p:nvPr/>
        </p:nvSpPr>
        <p:spPr>
          <a:xfrm>
            <a:off x="5637180" y="2081277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endParaRPr lang="en-US" altLang="zh-CN" sz="2400" dirty="0"/>
          </a:p>
        </p:txBody>
      </p:sp>
      <p:sp>
        <p:nvSpPr>
          <p:cNvPr id="4" name="QB_4_BD.66_1#f3bc10084?vcp=1&amp;pid=f04c0fad2&amp;color=0,0,0&amp;vtp=1&amp;bbb=1&amp;hb=1"/>
          <p:cNvSpPr/>
          <p:nvPr/>
        </p:nvSpPr>
        <p:spPr>
          <a:xfrm>
            <a:off x="896112" y="3726814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.你最想游览的景区是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，你应该翻到第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页看景点介绍。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2枚）</a:t>
            </a:r>
            <a:endParaRPr lang="en-US" altLang="zh-CN" sz="2400" dirty="0"/>
          </a:p>
        </p:txBody>
      </p:sp>
      <p:sp>
        <p:nvSpPr>
          <p:cNvPr id="5" name="QB_4_AN.67_1#f3bc10084.blank?vcp=1&amp;pid=f04c0fad2&amp;color=0,0,0&amp;vpa=45&amp;vtp=1&amp;bbb=1"/>
          <p:cNvSpPr/>
          <p:nvPr/>
        </p:nvSpPr>
        <p:spPr>
          <a:xfrm>
            <a:off x="3960780" y="3698874"/>
            <a:ext cx="2659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【示例】卢崖瀑布</a:t>
            </a:r>
            <a:endParaRPr lang="en-US" altLang="zh-CN" sz="2400" dirty="0"/>
          </a:p>
        </p:txBody>
      </p:sp>
      <p:sp>
        <p:nvSpPr>
          <p:cNvPr id="6" name="QB_4_AN.68_1#f3bc10084.blank?vcp=1&amp;pid=f04c0fad2&amp;color=0,0,0&amp;vpa=46&amp;vtp=1&amp;bbb=1"/>
          <p:cNvSpPr/>
          <p:nvPr/>
        </p:nvSpPr>
        <p:spPr>
          <a:xfrm>
            <a:off x="8837581" y="3698874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15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bf8ff461e?vcp=1&amp;pid=99eed03aa&amp;color=0,0,0&amp;vtp=1&amp;bt=1&amp;bbb=1&amp;hb=1"/>
          <p:cNvSpPr/>
          <p:nvPr/>
        </p:nvSpPr>
        <p:spPr>
          <a:xfrm>
            <a:off x="896112" y="896112"/>
            <a:ext cx="10387584" cy="11236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六、嵩山上有一粒种子正在醒来。请你阅读他的故事，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回答问题。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13枚）</a:t>
            </a:r>
            <a:endParaRPr lang="en-US" altLang="zh-CN" sz="2800" dirty="0"/>
          </a:p>
        </p:txBody>
      </p:sp>
      <p:sp>
        <p:nvSpPr>
          <p:cNvPr id="3" name="QM_4_BD.69_1#9e95fa8a8?vcp=1&amp;pid=bf8ff461e&amp;color=0,0,0&amp;vtp=1&amp;bbb=1&amp;hb=1"/>
          <p:cNvSpPr/>
          <p:nvPr/>
        </p:nvSpPr>
        <p:spPr>
          <a:xfrm>
            <a:off x="896112" y="1741742"/>
            <a:ext cx="10387584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一粒种子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一粒种子睡在泥土里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他醒过来，觉得很暖和，就把身子挺一挺。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他有点儿渴了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，喝了一口水，觉得很舒服，又把身子挺一挺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。春风轻轻地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吹着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。种子问蚯蚓：“外边是什么声音？”蚯蚓说：“那是春风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。春风在叫我们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到外边去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。”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69_2#9e95fa8a8?vcp=1&amp;pid=bf8ff461e&amp;color=0,0,0&amp;mp=1&amp;vtp=1&amp;bt=1&amp;bbb=1&amp;hb=1"/>
          <p:cNvSpPr/>
          <p:nvPr/>
        </p:nvSpPr>
        <p:spPr>
          <a:xfrm>
            <a:off x="896112" y="1524508"/>
            <a:ext cx="10387584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“外边什么样儿？也这么黑吗？”“不，外边亮得很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。”蚯蚓一边说一边往外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钻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，“我来帮你松松土，你好钻出去。”种子听了很高兴，又把身子挺一挺。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春风在唱歌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，泉水在唱歌，小鸟在唱歌，小孩也在唱歌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，种子听见外边很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热闹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，连忙说：“啊，我要赶快出去！”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种子又把身子挺一挺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，眼前忽然一亮，啊，好一个光明的世界！</a:t>
            </a:r>
            <a:endParaRPr lang="en-US" altLang="zh-CN" sz="2400" dirty="0"/>
          </a:p>
        </p:txBody>
      </p:sp>
      <p:sp>
        <p:nvSpPr>
          <p:cNvPr id="3" name="QB_5_BD.70_1#aea494da6?vcp=1&amp;pid=9e95fa8a8&amp;color=0,0,0&amp;vtp=1&amp;bbb=1&amp;hb=1"/>
          <p:cNvSpPr/>
          <p:nvPr/>
        </p:nvSpPr>
        <p:spPr>
          <a:xfrm>
            <a:off x="896112" y="4273423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1.要想回答“一粒种子睡在哪里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”，应重读画线句子中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这几个字。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2枚）</a:t>
            </a:r>
            <a:endParaRPr lang="en-US" altLang="zh-CN" sz="2400" dirty="0"/>
          </a:p>
        </p:txBody>
      </p:sp>
      <p:sp>
        <p:nvSpPr>
          <p:cNvPr id="4" name="QB_5_AN.71_1#aea494da6.blank?vcp=1&amp;pid=9e95fa8a8&amp;color=0,0,0&amp;vpa=47&amp;vtp=1&amp;bbb=1"/>
          <p:cNvSpPr/>
          <p:nvPr/>
        </p:nvSpPr>
        <p:spPr>
          <a:xfrm>
            <a:off x="8227981" y="4245483"/>
            <a:ext cx="1135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泥土里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72_1#75de2c757?sp=1&amp;vcp=1&amp;pid=9e95fa8a8&amp;color=0,0,0&amp;mp=1&amp;vtp=1&amp;bt=1&amp;bbb=1"/>
          <p:cNvSpPr/>
          <p:nvPr/>
        </p:nvSpPr>
        <p:spPr>
          <a:xfrm>
            <a:off x="896112" y="1245172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短文中的(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表现出种子正在生长。（2枚）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舒服 ②把身子挺一挺 ③暖和</a:t>
            </a:r>
            <a:endParaRPr lang="en-US" altLang="zh-CN" sz="2400" dirty="0"/>
          </a:p>
        </p:txBody>
      </p:sp>
      <p:sp>
        <p:nvSpPr>
          <p:cNvPr id="3" name="QB_5_AN.73_1#75de2c757.bracket?vcp=1&amp;pid=9e95fa8a8&amp;color=0,0,0&amp;mp=1&amp;vpa=48&amp;vtp=1"/>
          <p:cNvSpPr/>
          <p:nvPr/>
        </p:nvSpPr>
        <p:spPr>
          <a:xfrm>
            <a:off x="2589181" y="1255332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4" name="QB_5_BD.74_1#6c2b56f3e?sp=1&amp;vcp=1&amp;pid=9e95fa8a8&amp;color=0,0,0&amp;vtp=1&amp;bbb=1"/>
          <p:cNvSpPr/>
          <p:nvPr/>
        </p:nvSpPr>
        <p:spPr>
          <a:xfrm>
            <a:off x="896112" y="2346832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3.请你根据短文内容填空。（4枚）</a:t>
            </a:r>
            <a:endParaRPr lang="en-US" altLang="zh-CN" sz="2400" dirty="0"/>
          </a:p>
        </p:txBody>
      </p:sp>
      <p:graphicFrame>
        <p:nvGraphicFramePr>
          <p:cNvPr id="20" name="QB_5_BD.74_2#6c2b56f3e?colgroup=19,13&amp;vcp=1&amp;pid=9e95fa8a8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3913409"/>
              </p:ext>
            </p:extLst>
          </p:nvPr>
        </p:nvGraphicFramePr>
        <p:xfrm>
          <a:off x="896112" y="2952559"/>
          <a:ext cx="10360152" cy="1460881"/>
        </p:xfrm>
        <a:graphic>
          <a:graphicData uri="http://schemas.openxmlformats.org/drawingml/2006/table">
            <a:tbl>
              <a:tblPr/>
              <a:tblGrid>
                <a:gridCol w="62270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330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1551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种子的问题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蚯蚓的回答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466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外边是什么声音？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466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外边亮得很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" name="QB_5_AN.75_1#6c2b56f3e.blank?vcp=1&amp;pid=9e95fa8a8&amp;color=0,0,0&amp;vpa=49&amp;vtp=1&amp;bbb=1"/>
          <p:cNvSpPr/>
          <p:nvPr/>
        </p:nvSpPr>
        <p:spPr>
          <a:xfrm>
            <a:off x="8291988" y="3410902"/>
            <a:ext cx="17446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那是春风。</a:t>
            </a:r>
            <a:endParaRPr lang="en-US" altLang="zh-CN" sz="2400" dirty="0"/>
          </a:p>
        </p:txBody>
      </p:sp>
      <p:sp>
        <p:nvSpPr>
          <p:cNvPr id="7" name="QB_5_AN.76_1#6c2b56f3e.blank?vcp=1&amp;pid=9e95fa8a8&amp;color=0,0,0&amp;vpa=50&amp;vtp=1&amp;bbb=1"/>
          <p:cNvSpPr/>
          <p:nvPr/>
        </p:nvSpPr>
        <p:spPr>
          <a:xfrm>
            <a:off x="1892713" y="3905567"/>
            <a:ext cx="41830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外边什么样儿？也这么黑吗？</a:t>
            </a:r>
            <a:endParaRPr lang="en-US" altLang="zh-CN" sz="2400" dirty="0"/>
          </a:p>
        </p:txBody>
      </p:sp>
      <p:sp>
        <p:nvSpPr>
          <p:cNvPr id="8" name="QB_5_BD.77_1#eb56f8c7c?vcp=1&amp;pid=9e95fa8a8&amp;color=0,0,0&amp;vtp=1&amp;bbb=1&amp;hb=1"/>
          <p:cNvSpPr/>
          <p:nvPr/>
        </p:nvSpPr>
        <p:spPr>
          <a:xfrm>
            <a:off x="896112" y="4552759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用“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”画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出体现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“外边亮得很”的句子。（2枚）</a:t>
            </a:r>
            <a:endParaRPr lang="en-US" altLang="zh-CN" sz="2400" dirty="0"/>
          </a:p>
        </p:txBody>
      </p:sp>
      <p:sp>
        <p:nvSpPr>
          <p:cNvPr id="9" name="QB_5_AN.78_1#eb56f8c7c.blank?vcp=1&amp;pid=9e95fa8a8&amp;color=0,0,0&amp;vpa=51&amp;vtp=1&amp;bbb=1"/>
          <p:cNvSpPr/>
          <p:nvPr/>
        </p:nvSpPr>
        <p:spPr>
          <a:xfrm>
            <a:off x="1827181" y="4524819"/>
            <a:ext cx="8755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种子又把身子挺一挺，眼前忽然一亮，啊，好一个光明的世界！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6" grpId="0" build="p" animBg="1"/>
      <p:bldP spid="7" grpId="0" build="p" animBg="1"/>
      <p:bldP spid="8" grpId="0" build="p" animBg="1"/>
      <p:bldP spid="9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3f887291a.fixed?vcp=1&amp;color=0,0,0&amp;vtp=1&amp;bbb=1"/>
          <p:cNvSpPr/>
          <p:nvPr/>
        </p:nvSpPr>
        <p:spPr>
          <a:xfrm>
            <a:off x="384048" y="2231136"/>
            <a:ext cx="1142085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9100"/>
              </a:lnSpc>
            </a:pPr>
            <a:r>
              <a:rPr lang="en-US" altLang="zh-CN" sz="72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第一单元</a:t>
            </a:r>
            <a:r>
              <a:rPr lang="en-US" altLang="zh-CN" sz="72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72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综合检测卷</a:t>
            </a:r>
            <a:endParaRPr lang="en-US" altLang="zh-CN" sz="72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79_1#9805f2e15?sp=1&amp;vcp=1&amp;pid=9e95fa8a8&amp;color=0,0,0&amp;vtp=1&amp;bt=1&amp;bbb=1"/>
          <p:cNvSpPr/>
          <p:nvPr/>
        </p:nvSpPr>
        <p:spPr>
          <a:xfrm>
            <a:off x="896112" y="1537462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5.种子看到的光明的世界会是什么样子的？请你简单写一写。（3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枚）</a:t>
            </a:r>
          </a:p>
          <a:p>
            <a:pPr marL="0" marR="0" lvl="0" indent="0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</a:t>
            </a:r>
            <a:endParaRPr lang="en-US" altLang="zh-CN" sz="2400" dirty="0"/>
          </a:p>
        </p:txBody>
      </p:sp>
      <p:sp>
        <p:nvSpPr>
          <p:cNvPr id="4" name="QB_5_AN.80_1#9805f2e15.blank?vcp=1&amp;pid=9e95fa8a8&amp;color=0,0,0&amp;vpa=52&amp;vtp=1&amp;bbb=1&amp;hb=1"/>
          <p:cNvSpPr/>
          <p:nvPr/>
        </p:nvSpPr>
        <p:spPr>
          <a:xfrm>
            <a:off x="896112" y="2068322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【示例】外面的世界温暖又明亮，春风轻轻拂过，阳光灿烂，泉水叮咚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，小鸟在枝头欢快地唱歌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，小孩子在田野快乐玩耍。</a:t>
            </a:r>
            <a:endParaRPr lang="en-US" altLang="zh-CN" sz="2400" dirty="0"/>
          </a:p>
        </p:txBody>
      </p:sp>
      <p:sp>
        <p:nvSpPr>
          <p:cNvPr id="5" name="QB_5_AS.81_1#9805f2e15?vcp=1&amp;pid=9e95fa8a8&amp;color=0,0,0&amp;vtp=1&amp;bbb=1&amp;hb=1"/>
          <p:cNvSpPr/>
          <p:nvPr/>
        </p:nvSpPr>
        <p:spPr>
          <a:xfrm>
            <a:off x="896112" y="3188589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本题考查对短文内容的理解和总结。由文中句子“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春风在唱歌</a:t>
            </a: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……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小孩也在唱歌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”“种子又把身子挺一挺，眼前忽然一亮，啊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，好一个光明的世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界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”可知，种子钻出地面后看到的世界是温暖又明亮的。结合短文，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展开想象，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言之有理即可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5d4b9f8d0?sp=1&amp;vcp=1&amp;pid=3f887291a&amp;color=0,0,0&amp;vtp=1&amp;bt=1&amp;bbb=1"/>
          <p:cNvSpPr/>
          <p:nvPr/>
        </p:nvSpPr>
        <p:spPr>
          <a:xfrm>
            <a:off x="896112" y="896112"/>
            <a:ext cx="10387584" cy="838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【春景之情】</a:t>
            </a:r>
            <a:endParaRPr lang="en-US" altLang="zh-CN" sz="3000" dirty="0"/>
          </a:p>
        </p:txBody>
      </p:sp>
      <p:sp>
        <p:nvSpPr>
          <p:cNvPr id="3" name="C_3_BD#b1184f912?vcp=1&amp;pid=5d4b9f8d0&amp;color=0,0,0&amp;vtp=1&amp;bbb=1"/>
          <p:cNvSpPr/>
          <p:nvPr/>
        </p:nvSpPr>
        <p:spPr>
          <a:xfrm>
            <a:off x="896112" y="1416807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七、看图写话。（20枚）</a:t>
            </a:r>
            <a:endParaRPr lang="en-US" altLang="zh-CN" sz="2800" dirty="0"/>
          </a:p>
        </p:txBody>
      </p:sp>
      <p:pic>
        <p:nvPicPr>
          <p:cNvPr id="4" name="QO_4_BD.82_1#c274f666c?htil=1&amp;vcp=1&amp;pid=b1184f912&amp;color=0,0,0&amp;tib=255,255,255&amp;vtp=1&amp;hs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00685" y="1863662"/>
            <a:ext cx="2359152" cy="2340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O_4_BD.82_2#c274f666c?htil=1&amp;vcp=1&amp;pid=b1184f912&amp;color=0,0,0&amp;vtp=1&amp;bbb=1&amp;hb=1&amp;hs=1"/>
          <p:cNvSpPr/>
          <p:nvPr/>
        </p:nvSpPr>
        <p:spPr>
          <a:xfrm>
            <a:off x="896112" y="1836230"/>
            <a:ext cx="7900416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春天来了，万物复苏。请仔细观察图片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，把你观察到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的内容用一段话写出来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，表达你对春天的喜爱之情吧！</a:t>
            </a:r>
            <a:endParaRPr lang="en-US" altLang="zh-CN" sz="2400" dirty="0"/>
          </a:p>
        </p:txBody>
      </p:sp>
      <p:sp>
        <p:nvSpPr>
          <p:cNvPr id="6" name="QO_4_AN.83_1#c274f666c?htil=1&amp;vcp=1&amp;pid=b1184f912&amp;color=0,0,0&amp;vtp=1&amp;bbb=1&amp;hb=1&amp;hs=1"/>
          <p:cNvSpPr/>
          <p:nvPr/>
        </p:nvSpPr>
        <p:spPr>
          <a:xfrm>
            <a:off x="896112" y="2938971"/>
            <a:ext cx="7900416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星期天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，阳光明媚，鸟语花香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。小朋友们穿着漂亮的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衣服在草地上欢快地跑着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燕子在空中叽叽喳喳地唱着，</a:t>
            </a:r>
            <a:endParaRPr lang="en-US" altLang="zh-CN" sz="2400" dirty="0"/>
          </a:p>
        </p:txBody>
      </p:sp>
      <p:sp>
        <p:nvSpPr>
          <p:cNvPr id="7" name="QO_4_AN.83_1#c274f666c?htil=1&amp;vcp=1&amp;pid=b1184f912&amp;color=0,0,0&amp;vtp=1&amp;bbb=1&amp;hb=1&amp;hs=1">
            <a:extLst>
              <a:ext uri="{FF2B5EF4-FFF2-40B4-BE49-F238E27FC236}">
                <a16:creationId xmlns:a16="http://schemas.microsoft.com/office/drawing/2014/main" id="{D6635FEC-76E1-27C7-5138-4DF7EF44FB24}"/>
              </a:ext>
            </a:extLst>
          </p:cNvPr>
          <p:cNvSpPr/>
          <p:nvPr/>
        </p:nvSpPr>
        <p:spPr>
          <a:xfrm>
            <a:off x="896112" y="4589971"/>
            <a:ext cx="10392018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好像在告诉我们春天来了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柳树穿着绿色的衣裳随风起舞，似乎也在告诉我们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春天到了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  <p:bldP spid="7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2_BD#55492283b?vcp=1&amp;pid=3f887291a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75068" y="2512124"/>
            <a:ext cx="228600" cy="237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2_BD#55492283b?vcp=1&amp;pid=3f887291a&amp;color=0,0,0&amp;vtp=1&amp;bt=1&amp;bbb=1"/>
          <p:cNvSpPr/>
          <p:nvPr/>
        </p:nvSpPr>
        <p:spPr>
          <a:xfrm>
            <a:off x="896112" y="2356676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时间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：40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分钟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奖章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100枚</a:t>
            </a:r>
          </a:p>
          <a:p>
            <a:pPr marL="0" marR="0" lvl="0" indent="0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要求：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1.卷面整洁，字迹工整。2.用铅笔答卷。3.不会写的字用拼音表示。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学校举办“画笔绘春天”活动，同学们在多彩河南中寻找美丽的春天，描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绘出自己心中的春天。</a:t>
            </a:r>
            <a:endParaRPr lang="en-US" altLang="zh-CN" sz="100" dirty="0"/>
          </a:p>
        </p:txBody>
      </p:sp>
      <p:pic>
        <p:nvPicPr>
          <p:cNvPr id="4" name="P_2_BD#55492283b?vcp=1&amp;pid=3f887291a&amp;color=0,0,0&amp;tib=255,255,255&amp;iip=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10014" y="2489264"/>
            <a:ext cx="2926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dad4c2a08?sp=1&amp;vcp=1&amp;pid=3f887291a&amp;color=0,0,0&amp;vtp=1&amp;bt=1&amp;bbb=1"/>
          <p:cNvSpPr/>
          <p:nvPr/>
        </p:nvSpPr>
        <p:spPr>
          <a:xfrm>
            <a:off x="896112" y="896112"/>
            <a:ext cx="10387584" cy="838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【游园寻春】</a:t>
            </a:r>
            <a:endParaRPr lang="en-US" altLang="zh-CN" sz="3000" dirty="0"/>
          </a:p>
        </p:txBody>
      </p:sp>
      <p:sp>
        <p:nvSpPr>
          <p:cNvPr id="3" name="C_3_BD#6db3fef67?vcp=1&amp;pid=dad4c2a08&amp;color=0,0,0&amp;vtp=1&amp;bbb=1&amp;hb=1"/>
          <p:cNvSpPr/>
          <p:nvPr/>
        </p:nvSpPr>
        <p:spPr>
          <a:xfrm>
            <a:off x="896112" y="1423416"/>
            <a:ext cx="10392018" cy="89916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一、</a:t>
            </a:r>
            <a:r>
              <a:rPr lang="en-US" altLang="zh-CN" sz="31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下面是同学们的部分游览路线，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请你一起游览。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17枚）</a:t>
            </a:r>
            <a:endParaRPr lang="en-US" altLang="zh-CN" sz="2800" dirty="0"/>
          </a:p>
        </p:txBody>
      </p:sp>
      <p:pic>
        <p:nvPicPr>
          <p:cNvPr id="4" name="C_3_BD#6db3fef67?vcp=1&amp;pid=dad4c2a08&amp;color=0,0,0&amp;tib=255,255,255&amp;iip=3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8214" y="1420368"/>
            <a:ext cx="1984248" cy="475488"/>
          </a:xfrm>
          <a:prstGeom prst="rect">
            <a:avLst/>
          </a:prstGeom>
        </p:spPr>
      </p:pic>
      <p:sp>
        <p:nvSpPr>
          <p:cNvPr id="5" name="QB_4_BD.1_1#32fb6d68d?sp=1&amp;vcp=1&amp;pid=6db3fef67&amp;color=0,0,0&amp;vtp=1&amp;bbb=1"/>
          <p:cNvSpPr/>
          <p:nvPr/>
        </p:nvSpPr>
        <p:spPr>
          <a:xfrm>
            <a:off x="896112" y="2328990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1.请你按游览顺序写出上面加点字的正确读音。（9枚）</a:t>
            </a:r>
            <a:endParaRPr lang="en-US" altLang="zh-CN" sz="2400" dirty="0"/>
          </a:p>
        </p:txBody>
      </p:sp>
      <p:pic>
        <p:nvPicPr>
          <p:cNvPr id="6" name="QB_4_BD.1_2#32fb6d68d?vcp=1&amp;pid=6db3fef67&amp;color=0,0,0&amp;tib=255,255,255&amp;vip=1#9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6112" y="2939860"/>
            <a:ext cx="6583680" cy="3008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QB_4_AN.2_1#32fb6d68d.blank?vcp=1&amp;pid=6db3fef67&amp;color=0,0,0&amp;vpa=1&amp;vtp=1"/>
          <p:cNvSpPr/>
          <p:nvPr/>
        </p:nvSpPr>
        <p:spPr>
          <a:xfrm>
            <a:off x="1143000" y="3954844"/>
            <a:ext cx="347472" cy="228600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200"/>
              </a:lnSpc>
            </a:pPr>
            <a:r>
              <a:rPr lang="en-US" altLang="zh-CN" sz="16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fú</a:t>
            </a:r>
            <a:endParaRPr lang="en-US" altLang="zh-CN" sz="1600" dirty="0"/>
          </a:p>
        </p:txBody>
      </p:sp>
      <p:sp>
        <p:nvSpPr>
          <p:cNvPr id="8" name="QB_4_AN.3_1#32fb6d68d.blank?vcp=1&amp;pid=6db3fef67&amp;color=0,0,0&amp;vpa=2&amp;vtp=1"/>
          <p:cNvSpPr/>
          <p:nvPr/>
        </p:nvSpPr>
        <p:spPr>
          <a:xfrm>
            <a:off x="1737360" y="3973132"/>
            <a:ext cx="356616" cy="228600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200"/>
              </a:lnSpc>
            </a:pPr>
            <a:r>
              <a:rPr lang="en-US" altLang="zh-CN" sz="16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dī</a:t>
            </a:r>
            <a:endParaRPr lang="en-US" altLang="zh-CN" sz="1600" dirty="0"/>
          </a:p>
        </p:txBody>
      </p:sp>
      <p:sp>
        <p:nvSpPr>
          <p:cNvPr id="9" name="QB_4_AN.4_1#32fb6d68d.blank?vcp=1&amp;pid=6db3fef67&amp;color=0,0,0&amp;vpa=3&amp;vtp=1"/>
          <p:cNvSpPr/>
          <p:nvPr/>
        </p:nvSpPr>
        <p:spPr>
          <a:xfrm>
            <a:off x="2551176" y="4009708"/>
            <a:ext cx="338328" cy="192024"/>
          </a:xfrm>
          <a:prstGeom prst="rect">
            <a:avLst/>
          </a:prstGeom>
          <a:noFill/>
          <a:ln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sz="16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liǔ</a:t>
            </a:r>
            <a:endParaRPr lang="en-US" altLang="zh-CN" sz="1600" dirty="0"/>
          </a:p>
        </p:txBody>
      </p:sp>
      <p:sp>
        <p:nvSpPr>
          <p:cNvPr id="10" name="QB_4_AN.5_1#32fb6d68d.blank?vcp=1&amp;pid=6db3fef67&amp;color=0,0,0&amp;vpa=4&amp;vtp=1"/>
          <p:cNvSpPr/>
          <p:nvPr/>
        </p:nvSpPr>
        <p:spPr>
          <a:xfrm>
            <a:off x="3822192" y="3991420"/>
            <a:ext cx="438912" cy="210312"/>
          </a:xfrm>
          <a:prstGeom prst="rect">
            <a:avLst/>
          </a:prstGeom>
          <a:noFill/>
          <a:ln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sz="16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yīnɡ</a:t>
            </a:r>
            <a:endParaRPr lang="en-US" altLang="zh-CN" sz="1600" dirty="0"/>
          </a:p>
        </p:txBody>
      </p:sp>
      <p:sp>
        <p:nvSpPr>
          <p:cNvPr id="11" name="QB_4_AN.6_1#32fb6d68d.blank?vcp=1&amp;pid=6db3fef67&amp;color=0,0,0&amp;vpa=5&amp;vtp=1"/>
          <p:cNvSpPr/>
          <p:nvPr/>
        </p:nvSpPr>
        <p:spPr>
          <a:xfrm>
            <a:off x="6574536" y="4009708"/>
            <a:ext cx="365760" cy="192024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l" latinLnBrk="1">
              <a:lnSpc>
                <a:spcPts val="2200"/>
              </a:lnSpc>
            </a:pPr>
            <a:r>
              <a:rPr lang="en-US" altLang="zh-CN" sz="16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t</a:t>
            </a:r>
            <a:r>
              <a:rPr lang="en-US" altLang="zh-CN" sz="1600" b="0" i="0" dirty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á</a:t>
            </a:r>
            <a:r>
              <a:rPr lang="en-US" altLang="zh-CN" sz="16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</a:t>
            </a:r>
            <a:endParaRPr lang="en-US" altLang="zh-CN" sz="1600" dirty="0"/>
          </a:p>
        </p:txBody>
      </p:sp>
      <p:sp>
        <p:nvSpPr>
          <p:cNvPr id="12" name="QB_4_AN.7_1#32fb6d68d.blank?vcp=1&amp;pid=6db3fef67&amp;color=0,0,0&amp;vpa=6&amp;vtp=1"/>
          <p:cNvSpPr/>
          <p:nvPr/>
        </p:nvSpPr>
        <p:spPr>
          <a:xfrm>
            <a:off x="6638544" y="5619052"/>
            <a:ext cx="338328" cy="17373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l" latinLnBrk="1">
              <a:lnSpc>
                <a:spcPts val="2300"/>
              </a:lnSpc>
            </a:pPr>
            <a:r>
              <a:rPr lang="en-US" altLang="zh-CN" sz="16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t</a:t>
            </a:r>
            <a:r>
              <a:rPr lang="en-US" altLang="zh-CN" sz="1600" b="0" i="0" dirty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ǎ</a:t>
            </a:r>
            <a:endParaRPr lang="en-US" altLang="zh-CN" sz="1600" dirty="0">
              <a:latin typeface="SimSun" panose="02010600030101010101" pitchFamily="2" charset="-122"/>
            </a:endParaRPr>
          </a:p>
        </p:txBody>
      </p:sp>
      <p:sp>
        <p:nvSpPr>
          <p:cNvPr id="13" name="QB_4_AN.8_1#32fb6d68d.blank?vcp=1&amp;pid=6db3fef67&amp;color=0,0,0&amp;vpa=7&amp;vtp=1"/>
          <p:cNvSpPr/>
          <p:nvPr/>
        </p:nvSpPr>
        <p:spPr>
          <a:xfrm>
            <a:off x="4261104" y="5619052"/>
            <a:ext cx="338328" cy="164592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200"/>
              </a:lnSpc>
            </a:pPr>
            <a:r>
              <a:rPr lang="en-US" altLang="zh-CN" sz="16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dù</a:t>
            </a:r>
            <a:endParaRPr lang="en-US" altLang="zh-CN" sz="1600" dirty="0"/>
          </a:p>
        </p:txBody>
      </p:sp>
      <p:sp>
        <p:nvSpPr>
          <p:cNvPr id="14" name="QB_4_AN.9_1#32fb6d68d.blank?vcp=1&amp;pid=6db3fef67&amp;color=0,0,0&amp;vpa=8&amp;vtp=1"/>
          <p:cNvSpPr/>
          <p:nvPr/>
        </p:nvSpPr>
        <p:spPr>
          <a:xfrm>
            <a:off x="3666744" y="5619052"/>
            <a:ext cx="438912" cy="164592"/>
          </a:xfrm>
          <a:prstGeom prst="rect">
            <a:avLst/>
          </a:prstGeom>
          <a:noFill/>
          <a:ln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sz="16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ju</a:t>
            </a:r>
            <a:r>
              <a:rPr lang="en-US" altLang="zh-CN" sz="1600" b="0" i="0" dirty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ā</a:t>
            </a:r>
            <a:r>
              <a:rPr lang="en-US" altLang="zh-CN" sz="16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</a:t>
            </a:r>
            <a:endParaRPr lang="en-US" altLang="zh-CN" sz="1600" dirty="0"/>
          </a:p>
        </p:txBody>
      </p:sp>
      <p:sp>
        <p:nvSpPr>
          <p:cNvPr id="15" name="QB_4_AN.10_1#32fb6d68d.blank?vcp=1&amp;pid=6db3fef67&amp;color=0,0,0&amp;vpa=9&amp;vtp=1"/>
          <p:cNvSpPr/>
          <p:nvPr/>
        </p:nvSpPr>
        <p:spPr>
          <a:xfrm>
            <a:off x="1810512" y="5573332"/>
            <a:ext cx="566928" cy="210312"/>
          </a:xfrm>
          <a:prstGeom prst="rect">
            <a:avLst/>
          </a:prstGeom>
          <a:noFill/>
          <a:ln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sz="16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tínɡ</a:t>
            </a:r>
            <a:endParaRPr lang="en-US" altLang="zh-CN" sz="1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5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11_1#651f12e8f?sp=1&amp;vcp=1&amp;pid=6db3fef67&amp;color=0,0,0&amp;vtp=1&amp;bt=1&amp;bbb=1"/>
          <p:cNvSpPr/>
          <p:nvPr/>
        </p:nvSpPr>
        <p:spPr>
          <a:xfrm>
            <a:off x="896112" y="1714849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2.下面是同学们的对话，请你将对话中的加点字分类，并规范书写。（8枚）</a:t>
            </a:r>
            <a:endParaRPr lang="en-US" altLang="zh-CN" sz="2400" dirty="0"/>
          </a:p>
        </p:txBody>
      </p:sp>
      <p:pic>
        <p:nvPicPr>
          <p:cNvPr id="3" name="QB_4_BD.11_2#651f12e8f?vcp=1&amp;pid=6db3fef67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3544" y="2326735"/>
            <a:ext cx="10351008" cy="1783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4_BD.11_3#651f12e8f?vcp=1&amp;pid=6db3fef67&amp;color=0,0,0&amp;vtp=1&amp;bbb=1"/>
          <p:cNvSpPr/>
          <p:nvPr/>
        </p:nvSpPr>
        <p:spPr>
          <a:xfrm>
            <a:off x="896112" y="4244435"/>
            <a:ext cx="10387584" cy="87014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8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左上包围：</a:t>
            </a:r>
            <a:r>
              <a:rPr lang="en-US" altLang="zh-CN" sz="43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左下包围：</a:t>
            </a:r>
            <a:r>
              <a:rPr lang="en-US" altLang="zh-CN" sz="46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</a:t>
            </a:r>
            <a:endParaRPr lang="en-US" altLang="zh-CN" sz="900" dirty="0">
              <a:latin typeface="SimSun" panose="02010600030101010101" pitchFamily="2" charset="-122"/>
            </a:endParaRPr>
          </a:p>
        </p:txBody>
      </p:sp>
      <p:pic>
        <p:nvPicPr>
          <p:cNvPr id="5" name="QB_4_BD.11_3#651f12e8f?vcp=1&amp;pid=6db3fef67&amp;color=0,0,0&amp;tib=255,255,255&amp;iip=4&amp;vip=10#11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00916" y="4290473"/>
            <a:ext cx="1362456" cy="841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B_4_BD.11_3#651f12e8f?vcp=1&amp;pid=6db3fef67&amp;color=0,0,0&amp;tib=255,255,255&amp;iip=5&amp;vip=12#13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93290" y="4244753"/>
            <a:ext cx="1435608" cy="886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QB_4_AN.12_1#651f12e8f.blank?vcp=1&amp;pid=6db3fef67&amp;color=0,0,0&amp;vpa=10&amp;vtp=1"/>
          <p:cNvSpPr/>
          <p:nvPr/>
        </p:nvSpPr>
        <p:spPr>
          <a:xfrm>
            <a:off x="2537492" y="4445921"/>
            <a:ext cx="585216" cy="585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压</a:t>
            </a:r>
            <a:endParaRPr lang="en-US" altLang="zh-CN" sz="2400" dirty="0"/>
          </a:p>
        </p:txBody>
      </p:sp>
      <p:sp>
        <p:nvSpPr>
          <p:cNvPr id="8" name="QB_4_AN.13_1#651f12e8f.blank?vcp=1&amp;pid=6db3fef67&amp;color=0,0,0&amp;vpa=11&amp;vtp=1"/>
          <p:cNvSpPr/>
          <p:nvPr/>
        </p:nvSpPr>
        <p:spPr>
          <a:xfrm>
            <a:off x="3177572" y="4455065"/>
            <a:ext cx="594360" cy="585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座</a:t>
            </a:r>
            <a:endParaRPr lang="en-US" altLang="zh-CN" sz="2400" dirty="0"/>
          </a:p>
        </p:txBody>
      </p:sp>
      <p:sp>
        <p:nvSpPr>
          <p:cNvPr id="9" name="QB_4_AN.14_1#651f12e8f.blank?vcp=1&amp;pid=6db3fef67&amp;color=0,0,0&amp;vpa=12&amp;vtp=1"/>
          <p:cNvSpPr/>
          <p:nvPr/>
        </p:nvSpPr>
        <p:spPr>
          <a:xfrm>
            <a:off x="5539010" y="4409345"/>
            <a:ext cx="621792" cy="62179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趁</a:t>
            </a:r>
            <a:endParaRPr lang="en-US" altLang="zh-CN" sz="2400" dirty="0"/>
          </a:p>
        </p:txBody>
      </p:sp>
      <p:sp>
        <p:nvSpPr>
          <p:cNvPr id="10" name="QB_4_AN.15_1#651f12e8f.blank?vcp=1&amp;pid=6db3fef67&amp;color=0,0,0&amp;vpa=13&amp;vtp=1"/>
          <p:cNvSpPr/>
          <p:nvPr/>
        </p:nvSpPr>
        <p:spPr>
          <a:xfrm>
            <a:off x="6206522" y="4409345"/>
            <a:ext cx="621792" cy="62179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遇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7" grpId="0" build="p" animBg="1"/>
      <p:bldP spid="8" grpId="0" build="p" animBg="1"/>
      <p:bldP spid="9" grpId="0" build="p" animBg="1"/>
      <p:bldP spid="10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f0a646cdf?vcp=1&amp;pid=dad4c2a08&amp;color=0,0,0&amp;vtp=1&amp;bt=1&amp;bbb=1&amp;hb=1"/>
          <p:cNvSpPr/>
          <p:nvPr/>
        </p:nvSpPr>
        <p:spPr>
          <a:xfrm>
            <a:off x="896112" y="957262"/>
            <a:ext cx="10392018" cy="89916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二、</a:t>
            </a:r>
            <a:r>
              <a:rPr lang="en-US" altLang="zh-CN" sz="31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兰兰根据她看到的春景画了一幅画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，快来看看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吧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。（20枚）</a:t>
            </a:r>
            <a:endParaRPr lang="en-US" altLang="zh-CN" sz="2800" dirty="0"/>
          </a:p>
        </p:txBody>
      </p:sp>
      <p:pic>
        <p:nvPicPr>
          <p:cNvPr id="3" name="C_3_BD#f0a646cdf?vcp=1&amp;pid=dad4c2a08&amp;color=0,0,0&amp;tib=255,255,255&amp;iip=6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8214" y="954214"/>
            <a:ext cx="1984248" cy="475488"/>
          </a:xfrm>
          <a:prstGeom prst="rect">
            <a:avLst/>
          </a:prstGeom>
        </p:spPr>
      </p:pic>
      <p:sp>
        <p:nvSpPr>
          <p:cNvPr id="4" name="QB_4_BD.16_1#7910d59a4?sp=1&amp;vcp=1&amp;pid=f0a646cdf&amp;color=0,0,0&amp;vtp=1&amp;bbb=1"/>
          <p:cNvSpPr/>
          <p:nvPr/>
        </p:nvSpPr>
        <p:spPr>
          <a:xfrm>
            <a:off x="896112" y="1853692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1.结合图片和拼音写出汉字。（8枚） </a:t>
            </a:r>
            <a:endParaRPr lang="en-US" altLang="zh-CN" sz="2400" dirty="0"/>
          </a:p>
        </p:txBody>
      </p:sp>
      <p:pic>
        <p:nvPicPr>
          <p:cNvPr id="5" name="QB_4_BD.16_2#7910d59a4?vcp=1&amp;pid=f0a646cdf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33672" y="2464562"/>
            <a:ext cx="3721608" cy="1929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B_4_BD.16_3#7910d59a4?vcp=1&amp;pid=f0a646cdf&amp;color=0,0,0&amp;vtp=1&amp;bbb=1"/>
          <p:cNvSpPr/>
          <p:nvPr/>
        </p:nvSpPr>
        <p:spPr>
          <a:xfrm>
            <a:off x="896112" y="4521962"/>
            <a:ext cx="10387584" cy="232137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9500"/>
              </a:lnSpc>
            </a:pPr>
            <a:r>
              <a:rPr lang="en-US" altLang="zh-CN" sz="1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51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</a:t>
            </a:r>
            <a:r>
              <a:rPr lang="en-US" altLang="zh-CN" sz="52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.</a:t>
            </a:r>
          </a:p>
          <a:p>
            <a:pPr marL="0" marR="0" lvl="0" indent="0" defTabSz="914400" rtl="0" eaLnBrk="1" fontAlgn="auto" latinLnBrk="1" hangingPunct="1">
              <a:lnSpc>
                <a:spcPts val="10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kumimoji="0" lang="en-US" altLang="zh-CN" sz="58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</a:t>
            </a:r>
            <a:r>
              <a:rPr kumimoji="0" lang="en-US" altLang="zh-CN" sz="58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.</a:t>
            </a:r>
            <a:endParaRPr lang="en-US" altLang="zh-CN" sz="900" dirty="0">
              <a:latin typeface="SimSun" panose="02010600030101010101" pitchFamily="2" charset="-122"/>
            </a:endParaRPr>
          </a:p>
        </p:txBody>
      </p:sp>
      <p:pic>
        <p:nvPicPr>
          <p:cNvPr id="7" name="QB_4_BD.16_3#7910d59a4?vcp=1&amp;pid=f0a646cdf&amp;color=0,0,0&amp;tib=255,255,255&amp;iip=7&amp;vip=14#1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7287" y="4623689"/>
            <a:ext cx="1426464" cy="996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B_4_BD.16_3#7910d59a4?vcp=1&amp;pid=f0a646cdf&amp;color=0,0,0&amp;tib=255,255,255&amp;iip=8&amp;vip=16#17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36324" y="4614545"/>
            <a:ext cx="1463040" cy="1014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0" name="QB_4_BD.16_4#7910d59a4?vcp=1&amp;pid=f0a646cdf&amp;color=0,0,0&amp;tib=255,255,255&amp;iip=9&amp;vip=18#19&amp;vtp=1" descr="preencoded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99713" y="4582541"/>
            <a:ext cx="1563624" cy="1115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1" name="QB_4_BD.16_4#7910d59a4?vcp=1&amp;pid=f0a646cdf&amp;color=0,0,0&amp;tib=255,255,255&amp;iip=10&amp;vip=20#21&amp;vtp=1" descr="preencoded.png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87340" y="4614545"/>
            <a:ext cx="1417320" cy="1051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2" name="QB_4_AN.17_1#7910d59a4.blank?vcp=1&amp;pid=f0a646cdf&amp;color=0,0,0&amp;vpa=14&amp;vtp=1"/>
          <p:cNvSpPr/>
          <p:nvPr/>
        </p:nvSpPr>
        <p:spPr>
          <a:xfrm>
            <a:off x="1061879" y="5026025"/>
            <a:ext cx="557784" cy="5486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鲜</a:t>
            </a:r>
            <a:endParaRPr lang="en-US" altLang="zh-CN" sz="2400" dirty="0"/>
          </a:p>
        </p:txBody>
      </p:sp>
      <p:sp>
        <p:nvSpPr>
          <p:cNvPr id="13" name="QB_4_AN.18_1#7910d59a4.blank?vcp=1&amp;pid=f0a646cdf&amp;color=0,0,0&amp;vpa=15&amp;vtp=1"/>
          <p:cNvSpPr/>
          <p:nvPr/>
        </p:nvSpPr>
        <p:spPr>
          <a:xfrm>
            <a:off x="1656239" y="5026025"/>
            <a:ext cx="548640" cy="5577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花</a:t>
            </a:r>
            <a:endParaRPr lang="en-US" altLang="zh-CN" sz="2400" dirty="0"/>
          </a:p>
        </p:txBody>
      </p:sp>
      <p:sp>
        <p:nvSpPr>
          <p:cNvPr id="14" name="QB_4_AN.19_1#7910d59a4.blank?vcp=1&amp;pid=f0a646cdf&amp;color=0,0,0&amp;vpa=16&amp;vtp=1"/>
          <p:cNvSpPr/>
          <p:nvPr/>
        </p:nvSpPr>
        <p:spPr>
          <a:xfrm>
            <a:off x="2464340" y="5016881"/>
            <a:ext cx="557784" cy="5577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姑</a:t>
            </a:r>
            <a:endParaRPr lang="en-US" altLang="zh-CN" sz="2400" dirty="0"/>
          </a:p>
        </p:txBody>
      </p:sp>
      <p:sp>
        <p:nvSpPr>
          <p:cNvPr id="15" name="QB_4_AN.20_1#7910d59a4.blank?vcp=1&amp;pid=f0a646cdf&amp;color=0,0,0&amp;vpa=17&amp;vtp=1"/>
          <p:cNvSpPr/>
          <p:nvPr/>
        </p:nvSpPr>
        <p:spPr>
          <a:xfrm>
            <a:off x="3067844" y="5016881"/>
            <a:ext cx="548640" cy="5577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娘</a:t>
            </a:r>
            <a:endParaRPr lang="en-US" altLang="zh-CN" sz="2400" dirty="0"/>
          </a:p>
        </p:txBody>
      </p:sp>
      <p:sp>
        <p:nvSpPr>
          <p:cNvPr id="16" name="QB_4_AN.21_1#7910d59a4.blank?vcp=1&amp;pid=f0a646cdf&amp;color=0,0,0&amp;vpa=18&amp;vtp=1"/>
          <p:cNvSpPr/>
          <p:nvPr/>
        </p:nvSpPr>
        <p:spPr>
          <a:xfrm>
            <a:off x="3973449" y="4994021"/>
            <a:ext cx="612648" cy="61264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秋</a:t>
            </a:r>
            <a:endParaRPr lang="en-US" altLang="zh-CN" sz="2400" dirty="0"/>
          </a:p>
        </p:txBody>
      </p:sp>
      <p:sp>
        <p:nvSpPr>
          <p:cNvPr id="17" name="QB_4_AN.22_1#7910d59a4.blank?vcp=1&amp;pid=f0a646cdf&amp;color=0,0,0&amp;vpa=19&amp;vtp=1"/>
          <p:cNvSpPr/>
          <p:nvPr/>
        </p:nvSpPr>
        <p:spPr>
          <a:xfrm>
            <a:off x="4631817" y="5003165"/>
            <a:ext cx="612648" cy="61264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千</a:t>
            </a:r>
            <a:endParaRPr lang="en-US" altLang="zh-CN" sz="2400" dirty="0"/>
          </a:p>
        </p:txBody>
      </p:sp>
      <p:sp>
        <p:nvSpPr>
          <p:cNvPr id="18" name="QB_4_AN.23_1#7910d59a4.blank?vcp=1&amp;pid=f0a646cdf&amp;color=0,0,0&amp;vpa=20&amp;vtp=1"/>
          <p:cNvSpPr/>
          <p:nvPr/>
        </p:nvSpPr>
        <p:spPr>
          <a:xfrm>
            <a:off x="5542788" y="5007737"/>
            <a:ext cx="576072" cy="56692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儿</a:t>
            </a:r>
            <a:endParaRPr lang="en-US" altLang="zh-CN" sz="2400" dirty="0"/>
          </a:p>
        </p:txBody>
      </p:sp>
      <p:sp>
        <p:nvSpPr>
          <p:cNvPr id="19" name="QB_4_AN.24_1#7910d59a4.blank?vcp=1&amp;pid=f0a646cdf&amp;color=0,0,0&amp;vpa=21&amp;vtp=1"/>
          <p:cNvSpPr/>
          <p:nvPr/>
        </p:nvSpPr>
        <p:spPr>
          <a:xfrm>
            <a:off x="6146292" y="5007737"/>
            <a:ext cx="566928" cy="57607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童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12" grpId="0" build="p" animBg="1"/>
      <p:bldP spid="13" grpId="0" build="p" animBg="1"/>
      <p:bldP spid="14" grpId="0" build="p" animBg="1"/>
      <p:bldP spid="15" grpId="0" build="p" animBg="1"/>
      <p:bldP spid="16" grpId="0" build="p" animBg="1"/>
      <p:bldP spid="17" grpId="0" build="p" animBg="1"/>
      <p:bldP spid="18" grpId="0" build="p" animBg="1"/>
      <p:bldP spid="19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5_1#b5d382963?sp=1&amp;vcp=1&amp;pid=f0a646cdf&amp;color=0,0,0&amp;vtp=1&amp;bt=1&amp;bbb=1"/>
          <p:cNvSpPr/>
          <p:nvPr/>
        </p:nvSpPr>
        <p:spPr>
          <a:xfrm>
            <a:off x="896112" y="2905315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  <a:tabLst>
                <a:tab pos="3495421" algn="l"/>
                <a:tab pos="5911342" algn="l"/>
                <a:tab pos="8327263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2.结合图片和你对春天的观察，补全下面的短语。（4枚）</a:t>
            </a:r>
            <a:endParaRPr lang="en-US" altLang="zh-CN" sz="2400" dirty="0"/>
          </a:p>
          <a:p>
            <a:pPr latinLnBrk="1">
              <a:lnSpc>
                <a:spcPts val="4200"/>
              </a:lnSpc>
              <a:tabLst>
                <a:tab pos="3495421" algn="l"/>
                <a:tab pos="5911342" algn="l"/>
                <a:tab pos="8327263" algn="l"/>
              </a:tabLst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的天空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的小鸟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的草地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的小狗</a:t>
            </a:r>
            <a:endParaRPr lang="en-US" altLang="zh-CN" sz="2400" dirty="0"/>
          </a:p>
        </p:txBody>
      </p:sp>
      <p:sp>
        <p:nvSpPr>
          <p:cNvPr id="3" name="QB_4_AN.26_1#b5d382963.blank?vcp=1&amp;pid=f0a646cdf&amp;color=0,0,0&amp;vpa=22&amp;vtp=1&amp;bbb=1"/>
          <p:cNvSpPr/>
          <p:nvPr/>
        </p:nvSpPr>
        <p:spPr>
          <a:xfrm>
            <a:off x="912780" y="3414585"/>
            <a:ext cx="2049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【示例】蓝蓝</a:t>
            </a:r>
            <a:endParaRPr lang="en-US" altLang="zh-CN" sz="2400" dirty="0"/>
          </a:p>
        </p:txBody>
      </p:sp>
      <p:sp>
        <p:nvSpPr>
          <p:cNvPr id="4" name="QB_4_AN.27_1#b5d382963.blank?vcp=1&amp;pid=f0a646cdf&amp;color=0,0,0&amp;vpa=23&amp;vtp=1&amp;bbb=1"/>
          <p:cNvSpPr/>
          <p:nvPr/>
        </p:nvSpPr>
        <p:spPr>
          <a:xfrm>
            <a:off x="4560855" y="3414585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可爱</a:t>
            </a:r>
            <a:endParaRPr lang="en-US" altLang="zh-CN" sz="2400" dirty="0"/>
          </a:p>
        </p:txBody>
      </p:sp>
      <p:sp>
        <p:nvSpPr>
          <p:cNvPr id="5" name="QB_4_AN.28_1#b5d382963.blank?vcp=1&amp;pid=f0a646cdf&amp;color=0,0,0&amp;vpa=24&amp;vtp=1&amp;bbb=1"/>
          <p:cNvSpPr/>
          <p:nvPr/>
        </p:nvSpPr>
        <p:spPr>
          <a:xfrm>
            <a:off x="6976396" y="3414585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翠绿</a:t>
            </a:r>
            <a:endParaRPr lang="en-US" altLang="zh-CN" sz="2400" dirty="0"/>
          </a:p>
        </p:txBody>
      </p:sp>
      <p:sp>
        <p:nvSpPr>
          <p:cNvPr id="6" name="QB_4_AN.29_1#b5d382963.blank?vcp=1&amp;pid=f0a646cdf&amp;color=0,0,0&amp;vpa=25&amp;vtp=1&amp;bbb=1"/>
          <p:cNvSpPr/>
          <p:nvPr/>
        </p:nvSpPr>
        <p:spPr>
          <a:xfrm>
            <a:off x="9240171" y="3414585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活泼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30_1#f81006130?sp=1&amp;vcp=1&amp;pid=f0a646cdf&amp;color=0,0,0&amp;vtp=1&amp;bt=1&amp;bbb=1"/>
          <p:cNvSpPr/>
          <p:nvPr/>
        </p:nvSpPr>
        <p:spPr>
          <a:xfrm>
            <a:off x="896112" y="2084356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3.结合图片，仿照例句，把下面的句子补充完整。（4枚）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例：地上长着一棵高大的树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O_4_AN.31_1#f81006130?vcp=1&amp;pid=f0a646cdf&amp;color=0,0,0&amp;vtp=1&amp;bbb=1"/>
          <p:cNvSpPr/>
          <p:nvPr/>
        </p:nvSpPr>
        <p:spPr>
          <a:xfrm>
            <a:off x="896112" y="318144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</a:t>
            </a:r>
            <a:endParaRPr lang="en-US" altLang="zh-CN" sz="2400" dirty="0"/>
          </a:p>
        </p:txBody>
      </p:sp>
      <p:sp>
        <p:nvSpPr>
          <p:cNvPr id="4" name="QB_5_BD.32_1#e41279018?vcp=1&amp;pid=f81006130&amp;color=0,0,0&amp;vtp=1&amp;bbb=1"/>
          <p:cNvSpPr/>
          <p:nvPr/>
        </p:nvSpPr>
        <p:spPr>
          <a:xfrm>
            <a:off x="896112" y="371611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）天空中飞着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的小鸟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5" name="QB_5_AN.33_1#e41279018.blank?vcp=1&amp;pid=f81006130&amp;color=0,0,0&amp;vpa=26&amp;vtp=1&amp;bbb=1"/>
          <p:cNvSpPr/>
          <p:nvPr/>
        </p:nvSpPr>
        <p:spPr>
          <a:xfrm>
            <a:off x="3198780" y="3666585"/>
            <a:ext cx="2049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两只自由自在</a:t>
            </a:r>
            <a:endParaRPr lang="en-US" altLang="zh-CN" sz="2400" dirty="0"/>
          </a:p>
        </p:txBody>
      </p:sp>
      <p:sp>
        <p:nvSpPr>
          <p:cNvPr id="6" name="QB_5_BD.34_1#acf7ab1cd?vcp=1&amp;pid=f81006130&amp;color=0,0,0&amp;vtp=1&amp;bbb=1"/>
          <p:cNvSpPr/>
          <p:nvPr/>
        </p:nvSpPr>
        <p:spPr>
          <a:xfrm>
            <a:off x="896112" y="425078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）草地上长着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7" name="QB_5_AN.35_1#acf7ab1cd.blank?vcp=1&amp;pid=f81006130&amp;color=0,0,0&amp;vpa=27&amp;vtp=1&amp;bbb=1"/>
          <p:cNvSpPr/>
          <p:nvPr/>
        </p:nvSpPr>
        <p:spPr>
          <a:xfrm>
            <a:off x="3198780" y="4201255"/>
            <a:ext cx="418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许多绿色的小草和美丽的花朵</a:t>
            </a:r>
            <a:endParaRPr lang="en-US" altLang="zh-CN" sz="2400" dirty="0"/>
          </a:p>
        </p:txBody>
      </p:sp>
      <p:sp>
        <p:nvSpPr>
          <p:cNvPr id="8" name="QO_4_BD.30_1#f81006130?sp=1&amp;vcp=1&amp;pid=f0a646cdf&amp;color=0,0,0&amp;vtp=1&amp;bt=1&amp;bbb=1&amp;zzd= 3">
            <a:extLst>
              <a:ext uri="{FF2B5EF4-FFF2-40B4-BE49-F238E27FC236}">
                <a16:creationId xmlns:a16="http://schemas.microsoft.com/office/drawing/2014/main" id="{43173E73-6936-46AC-68C9-810A7B09C6E6}"/>
              </a:ext>
            </a:extLst>
          </p:cNvPr>
          <p:cNvSpPr/>
          <p:nvPr/>
        </p:nvSpPr>
        <p:spPr>
          <a:xfrm>
            <a:off x="2858294" y="314315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O_4_BD.30_1#f81006130?sp=1&amp;vcp=1&amp;pid=f0a646cdf&amp;color=0,0,0&amp;vtp=1&amp;bt=1&amp;bbb=1&amp;zzd= 3">
            <a:extLst>
              <a:ext uri="{FF2B5EF4-FFF2-40B4-BE49-F238E27FC236}">
                <a16:creationId xmlns:a16="http://schemas.microsoft.com/office/drawing/2014/main" id="{BD71F0D7-5055-9D63-1BC8-5BFA0A896C6F}"/>
              </a:ext>
            </a:extLst>
          </p:cNvPr>
          <p:cNvSpPr/>
          <p:nvPr/>
        </p:nvSpPr>
        <p:spPr>
          <a:xfrm>
            <a:off x="3163094" y="314315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O_4_BD.30_1#f81006130?sp=1&amp;vcp=1&amp;pid=f0a646cdf&amp;color=0,0,0&amp;vtp=1&amp;bt=1&amp;bbb=1&amp;zzd= 3">
            <a:extLst>
              <a:ext uri="{FF2B5EF4-FFF2-40B4-BE49-F238E27FC236}">
                <a16:creationId xmlns:a16="http://schemas.microsoft.com/office/drawing/2014/main" id="{B2F7416F-2C95-ECAF-5E4D-074F4BDEB012}"/>
              </a:ext>
            </a:extLst>
          </p:cNvPr>
          <p:cNvSpPr/>
          <p:nvPr/>
        </p:nvSpPr>
        <p:spPr>
          <a:xfrm>
            <a:off x="3467894" y="314315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O_4_BD.30_1#f81006130?sp=1&amp;vcp=1&amp;pid=f0a646cdf&amp;color=0,0,0&amp;vtp=1&amp;bt=1&amp;bbb=1&amp;zzd= 3">
            <a:extLst>
              <a:ext uri="{FF2B5EF4-FFF2-40B4-BE49-F238E27FC236}">
                <a16:creationId xmlns:a16="http://schemas.microsoft.com/office/drawing/2014/main" id="{94C08B63-EB2F-98FB-268F-560DCECAAD8E}"/>
              </a:ext>
            </a:extLst>
          </p:cNvPr>
          <p:cNvSpPr/>
          <p:nvPr/>
        </p:nvSpPr>
        <p:spPr>
          <a:xfrm>
            <a:off x="3772694" y="314315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36_1#991ef327f?sp=1&amp;vcp=1&amp;pid=f0a646cdf&amp;color=0,0,0&amp;vtp=1&amp;bt=1&amp;bbb=1&amp;hb=1"/>
          <p:cNvSpPr/>
          <p:nvPr/>
        </p:nvSpPr>
        <p:spPr>
          <a:xfrm>
            <a:off x="896112" y="2350326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4.看到这幅描绘春天的图片，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你想到了哪些诗句？(      )（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多选，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填序号）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4枚）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墙角数枝梅，凌寒独自开。②不知细叶谁裁出，二月春风似剪刀。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草长莺飞二月天，拂堤杨柳醉春烟。</a:t>
            </a:r>
            <a:endParaRPr lang="en-US" altLang="zh-CN" sz="2400" dirty="0"/>
          </a:p>
        </p:txBody>
      </p:sp>
      <p:sp>
        <p:nvSpPr>
          <p:cNvPr id="3" name="QB_4_AN.37_1#991ef327f.bracket?vcp=1&amp;pid=f0a646cdf&amp;color=0,0,0&amp;vpa=28&amp;vtp=1&amp;bbb=1"/>
          <p:cNvSpPr/>
          <p:nvPr/>
        </p:nvSpPr>
        <p:spPr>
          <a:xfrm>
            <a:off x="7770781" y="2360486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②③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813</Words>
  <Application>Microsoft Office PowerPoint</Application>
  <PresentationFormat>宽屏</PresentationFormat>
  <Paragraphs>181</Paragraphs>
  <Slides>22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29" baseType="lpstr">
      <vt:lpstr>Heiti SC Medium</vt:lpstr>
      <vt:lpstr>Microsoft YaHei Bold</vt:lpstr>
      <vt:lpstr>SimSun</vt:lpstr>
      <vt:lpstr>Arial</vt:lpstr>
      <vt:lpstr>Calibri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MSI</cp:lastModifiedBy>
  <cp:revision>3</cp:revision>
  <dcterms:created xsi:type="dcterms:W3CDTF">2025-01-21T12:16:35Z</dcterms:created>
  <dcterms:modified xsi:type="dcterms:W3CDTF">2025-01-21T12:35:43Z</dcterms:modified>
  <cp:category/>
  <cp:contentStatus/>
</cp:coreProperties>
</file>