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110" d="100"/>
          <a:sy n="110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6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6797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785c56902b27175c497a5eb#tid=678b6a2058ebf60009e42d5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0222992" y="4544568"/>
            <a:ext cx="1892808" cy="83210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4800" b="1" i="0" dirty="0">
                <a:solidFill>
                  <a:srgbClr val="FFFFFF"/>
                </a:solidFill>
                <a:latin typeface="Heiti SC Medium" pitchFamily="34" charset="0"/>
                <a:ea typeface="Heiti SC Medium" pitchFamily="34" charset="-122"/>
                <a:cs typeface="Heiti SC Medium" pitchFamily="34" charset="-120"/>
              </a:rPr>
              <a:t>语 文</a:t>
            </a:r>
            <a:endParaRPr lang="en-US" sz="4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4e0f8681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八、快乐读书吧。（5枚）</a:t>
            </a:r>
            <a:endParaRPr lang="en-US" altLang="zh-CN" sz="2800" dirty="0"/>
          </a:p>
        </p:txBody>
      </p:sp>
      <p:sp>
        <p:nvSpPr>
          <p:cNvPr id="3" name="QB_3_BD.66_1#7147f6b5f?sp=1&amp;vcp=1&amp;pid=f4e0f8681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1.看书的时候，要学会看目录，请看看上边的目录，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你最感兴趣的故事是《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》，需要从第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页开始读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4" name="QB_3_AN.67_1#7147f6b5f.blank?vcp=1&amp;pid=f4e0f8681&amp;color=0,0,0&amp;vpa=44&amp;vtp=1&amp;bbb=1"/>
          <p:cNvSpPr/>
          <p:nvPr/>
        </p:nvSpPr>
        <p:spPr>
          <a:xfrm>
            <a:off x="912780" y="18268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七色花</a:t>
            </a:r>
            <a:endParaRPr lang="en-US" altLang="zh-CN" sz="2400" dirty="0"/>
          </a:p>
        </p:txBody>
      </p:sp>
      <p:sp>
        <p:nvSpPr>
          <p:cNvPr id="5" name="QB_3_AN.69_1#7147f6b5f.blank?vcp=1&amp;pid=f4e0f8681&amp;color=0,0,0&amp;vpa=45&amp;vtp=1"/>
          <p:cNvSpPr/>
          <p:nvPr/>
        </p:nvSpPr>
        <p:spPr>
          <a:xfrm>
            <a:off x="3960780" y="182683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endParaRPr lang="en-US" altLang="zh-CN" sz="2400" dirty="0"/>
          </a:p>
        </p:txBody>
      </p:sp>
      <p:pic>
        <p:nvPicPr>
          <p:cNvPr id="6" name="QB_3_BD.68_1#7147f6b5f?vcp=1&amp;pid=f4e0f8681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1104" y="2484692"/>
            <a:ext cx="3666744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3_BD.70_1#c8ca1689a?sp=1&amp;vcp=1&amp;pid=f4e0f8681&amp;color=0,0,0&amp;vtp=1&amp;bt=1&amp;bbb=1&amp;hb=1"/>
          <p:cNvSpPr/>
          <p:nvPr/>
        </p:nvSpPr>
        <p:spPr>
          <a:xfrm>
            <a:off x="896112" y="2363026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2.读了本学期推荐的五本课外书目，我们在书中认识了许多人物，如马良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童三娃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、珍妮、老渔夫、大头儿子和小头爸爸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你最喜欢谁？为什么？（3</a:t>
            </a:r>
            <a:r>
              <a:rPr lang="en-US" altLang="zh-CN" sz="2400" b="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lang="en-US" altLang="zh-CN" sz="2400" spc="-50" dirty="0"/>
          </a:p>
        </p:txBody>
      </p:sp>
      <p:sp>
        <p:nvSpPr>
          <p:cNvPr id="4" name="QB_3_AN.71_1#c8ca1689a.blank?vcp=1&amp;pid=f4e0f8681&amp;color=0,0,0&amp;vpa=46&amp;vtp=1&amp;bbb=1&amp;hb=1"/>
          <p:cNvSpPr/>
          <p:nvPr/>
        </p:nvSpPr>
        <p:spPr>
          <a:xfrm>
            <a:off x="896112" y="3452686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我最喜欢神笔马良，因为马良有一颗善良、勇敢、坚强的心，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而且还乐于助人，这些闪亮的优点值得我们学习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05b3a728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九、我会阅读短文，回答下面的问题。（13枚）</a:t>
            </a:r>
            <a:endParaRPr lang="en-US" altLang="zh-CN" sz="2800" dirty="0"/>
          </a:p>
        </p:txBody>
      </p:sp>
      <p:sp>
        <p:nvSpPr>
          <p:cNvPr id="3" name="QM_3_BD.72_1#ecd1ff082?vcp=1&amp;pid=205b3a728&amp;color=0,0,0&amp;vtp=1&amp;bbb=1&amp;hb=1"/>
          <p:cNvSpPr/>
          <p:nvPr/>
        </p:nvSpPr>
        <p:spPr>
          <a:xfrm>
            <a:off x="896112" y="1317562"/>
            <a:ext cx="10387584" cy="3827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开天辟地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很久很久以前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，天和地是合在一起的，黑乎乎的，好像一个大鸡蛋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。在这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个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“大鸡蛋”里，睡着一个巨人，他就是盘古。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有一天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，盘古突然醒了。他睁开眼睛一看，周围漆黑一团，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什么也看不见，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盘古一生气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，抡（lūn）起拳头使劲一砸，抬起腿猛地一蹬，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只听见哗啦一声，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大鸡蛋”裂成了两半。轻的一半冉冉上升，变成了天；重的一半缓缓下沉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成了地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3_BD.72_2#ecd1ff082?vcp=1&amp;pid=205b3a728&amp;color=0,0,0&amp;mp=1&amp;vtp=1&amp;bt=1&amp;bbb=1&amp;hb=1"/>
          <p:cNvSpPr/>
          <p:nvPr/>
        </p:nvSpPr>
        <p:spPr>
          <a:xfrm>
            <a:off x="896112" y="2093913"/>
            <a:ext cx="10387584" cy="2686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天地分开以后，盘古怕它们合拢，就双手撑着天，两脚踩着地</a:t>
            </a: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，站在天地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u="sng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中间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天每天升高一丈，盘古的身子也每天增高一丈.不知站了多少年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，等到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天地变得相当稳固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，再也不会合拢了，盘古才放心地倒在地上，停止了呼吸。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传说他的身体变成了宇宙中的万物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，太阳是他的左眼变的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，月亮是他的右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眼变的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，星星是他的头发和胡子变的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453A21AE-3509-FC4A-7D05-458F1DD5EF8E}"/>
              </a:ext>
            </a:extLst>
          </p:cNvPr>
          <p:cNvSpPr/>
          <p:nvPr/>
        </p:nvSpPr>
        <p:spPr>
          <a:xfrm>
            <a:off x="6913512" y="2126961"/>
            <a:ext cx="410396" cy="4445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AFCB5688-05BC-4056-D6C3-6494E9DEC0E0}"/>
              </a:ext>
            </a:extLst>
          </p:cNvPr>
          <p:cNvSpPr/>
          <p:nvPr/>
        </p:nvSpPr>
        <p:spPr>
          <a:xfrm>
            <a:off x="8798918" y="2142483"/>
            <a:ext cx="410396" cy="4445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26DB1A84-12B0-C838-7E6B-3E35024E82B6}"/>
              </a:ext>
            </a:extLst>
          </p:cNvPr>
          <p:cNvSpPr/>
          <p:nvPr/>
        </p:nvSpPr>
        <p:spPr>
          <a:xfrm>
            <a:off x="9984701" y="2093913"/>
            <a:ext cx="410396" cy="4445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animBg="1"/>
      <p:bldP spid="3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73_1#9c69a5000?sp=1&amp;vcp=1&amp;pid=ecd1ff082&amp;color=0,0,0&amp;vtp=1&amp;bt=1&amp;bbb=1"/>
          <p:cNvSpPr/>
          <p:nvPr/>
        </p:nvSpPr>
        <p:spPr>
          <a:xfrm>
            <a:off x="896112" y="146507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1.照样子，写词语。（4枚）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黑乎乎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（ABB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式）：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</p:txBody>
      </p:sp>
      <p:sp>
        <p:nvSpPr>
          <p:cNvPr id="3" name="QB_4_AN.74_1#9c69a5000.blank?vcp=1&amp;pid=ecd1ff082&amp;color=0,0,0&amp;vpa=47&amp;vtp=1&amp;bbb=1"/>
          <p:cNvSpPr/>
          <p:nvPr/>
        </p:nvSpPr>
        <p:spPr>
          <a:xfrm>
            <a:off x="3503580" y="1974343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【示例】黑黝黝</a:t>
            </a:r>
            <a:endParaRPr lang="en-US" altLang="zh-CN" sz="2400" dirty="0"/>
          </a:p>
        </p:txBody>
      </p:sp>
      <p:sp>
        <p:nvSpPr>
          <p:cNvPr id="4" name="QB_4_AN.75_1#9c69a5000.blank?vcp=1&amp;pid=ecd1ff082&amp;color=0,0,0&amp;vpa=48&amp;vtp=1&amp;bbb=1"/>
          <p:cNvSpPr/>
          <p:nvPr/>
        </p:nvSpPr>
        <p:spPr>
          <a:xfrm>
            <a:off x="6094380" y="197434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白花花</a:t>
            </a:r>
            <a:endParaRPr lang="en-US" altLang="zh-CN" sz="2400" dirty="0"/>
          </a:p>
        </p:txBody>
      </p:sp>
      <p:sp>
        <p:nvSpPr>
          <p:cNvPr id="5" name="QB_4_BD.76_1#1d0edf140?vcp=1&amp;pid=ecd1ff082&amp;color=0,0,0&amp;vtp=1&amp;bbb=1&amp;hb=1"/>
          <p:cNvSpPr/>
          <p:nvPr/>
        </p:nvSpPr>
        <p:spPr>
          <a:xfrm>
            <a:off x="896112" y="2568829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2.“大鸡蛋”是怎样裂成两半的？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”在短文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中画出相关语句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。（2枚）</a:t>
            </a:r>
            <a:endParaRPr lang="en-US" altLang="zh-CN" sz="2400" dirty="0"/>
          </a:p>
        </p:txBody>
      </p:sp>
      <p:sp>
        <p:nvSpPr>
          <p:cNvPr id="6" name="QB_4_AN.77_1#1d0edf140.blank?vcp=1&amp;pid=ecd1ff082&amp;color=0,0,0&amp;vpa=49&amp;vtp=1&amp;bbb=1&amp;hb=1"/>
          <p:cNvSpPr/>
          <p:nvPr/>
        </p:nvSpPr>
        <p:spPr>
          <a:xfrm>
            <a:off x="896112" y="2540889"/>
            <a:ext cx="10387584" cy="103466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    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盘古一生气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，抡（lūn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）起拳头使劲一砸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，抬起腿猛地一蹬，只听见哗啦一声，“大鸡蛋”裂成了两半。</a:t>
            </a:r>
            <a:endParaRPr lang="en-US" altLang="zh-CN" sz="2400" dirty="0"/>
          </a:p>
        </p:txBody>
      </p:sp>
      <p:sp>
        <p:nvSpPr>
          <p:cNvPr id="7" name="QO_4_BD.78_1#53cd40b63?vcp=1&amp;pid=ecd1ff082&amp;color=0,0,0&amp;vtp=1&amp;bt=1&amp;bbb=1"/>
          <p:cNvSpPr/>
          <p:nvPr/>
        </p:nvSpPr>
        <p:spPr>
          <a:xfrm>
            <a:off x="896112" y="4186682"/>
            <a:ext cx="10387584" cy="9124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5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用“</a:t>
            </a:r>
            <a:r>
              <a:rPr lang="en-US" altLang="zh-CN" sz="48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圈出画线句中表示盘古动作的词语。（3枚）</a:t>
            </a:r>
            <a:endParaRPr lang="en-US" altLang="zh-CN" sz="2400" dirty="0"/>
          </a:p>
        </p:txBody>
      </p:sp>
      <p:pic>
        <p:nvPicPr>
          <p:cNvPr id="8" name="QO_4_BD.78_1#53cd40b63?vcp=1&amp;pid=ecd1ff082&amp;color=0,0,0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1974" y="4188968"/>
            <a:ext cx="777240" cy="923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0_1#5f2db2305?sp=1&amp;vcp=1&amp;pid=ecd1ff082&amp;color=0,0,0&amp;vtp=1&amp;bt=1&amp;bbb=1"/>
          <p:cNvSpPr/>
          <p:nvPr/>
        </p:nvSpPr>
        <p:spPr>
          <a:xfrm>
            <a:off x="896112" y="1542796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4.为了让天地变得稳固，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盘古是怎样做的？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多选，填序号）（2枚）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双手撑着天，两脚踩着地，站在天地中间。</a:t>
            </a:r>
            <a:endParaRPr lang="en-US" altLang="zh-CN" sz="2400" dirty="0"/>
          </a:p>
        </p:txBody>
      </p:sp>
      <p:sp>
        <p:nvSpPr>
          <p:cNvPr id="3" name="QB_4_BD.80_2#5f2db2305?sp=1&amp;vcp=1&amp;pid=ecd1ff082&amp;color=0,0,0&amp;vtp=1&amp;bbb=1"/>
          <p:cNvSpPr/>
          <p:nvPr/>
        </p:nvSpPr>
        <p:spPr>
          <a:xfrm>
            <a:off x="896112" y="2651125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②站了很长时间，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直到天地变得稳固才倒在地上。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③右眼变成了太阳。</a:t>
            </a:r>
            <a:endParaRPr lang="en-US" altLang="zh-CN" sz="2400" dirty="0"/>
          </a:p>
        </p:txBody>
      </p:sp>
      <p:sp>
        <p:nvSpPr>
          <p:cNvPr id="5" name="QB_4_AN.81_1#5f2db2305.blank?vcp=1&amp;pid=ecd1ff082&amp;color=0,0,0&amp;vpa=50&amp;vtp=1&amp;bbb=1"/>
          <p:cNvSpPr/>
          <p:nvPr/>
        </p:nvSpPr>
        <p:spPr>
          <a:xfrm>
            <a:off x="6703981" y="1514856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①②</a:t>
            </a:r>
            <a:endParaRPr lang="en-US" altLang="zh-CN" sz="2400" dirty="0"/>
          </a:p>
        </p:txBody>
      </p:sp>
      <p:sp>
        <p:nvSpPr>
          <p:cNvPr id="6" name="QB_4_AS.82_1#5f2db2305?vcp=1&amp;pid=ecd1ff082&amp;color=0,0,0&amp;vtp=1&amp;bbb=1&amp;hb=1"/>
          <p:cNvSpPr/>
          <p:nvPr/>
        </p:nvSpPr>
        <p:spPr>
          <a:xfrm>
            <a:off x="896112" y="3754755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本题考查理解短文内容。根据“天地分开以后，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盘古怕它们合拢，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就双手撑着天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，两脚踩着地，站在天地中间”“等到天地变得相当稳固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，再也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不会合拢了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，盘古才放心地倒在地上，停止了呼吸”可知答案。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83_1#88edf0a07?sp=1&amp;vcp=1&amp;pid=ecd1ff082&amp;color=0,0,0&amp;vtp=1&amp;bt=1&amp;bbb=1"/>
          <p:cNvSpPr/>
          <p:nvPr/>
        </p:nvSpPr>
        <p:spPr>
          <a:xfrm>
            <a:off x="896112" y="2637346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5.你认为这个故事哪些地方很神奇？（2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枚）</a:t>
            </a:r>
          </a:p>
          <a:p>
            <a:pPr marL="0" marR="0" lvl="0" indent="0" defTabSz="914400" rtl="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  <a:endParaRPr lang="en-US" altLang="zh-CN" sz="2400" dirty="0"/>
          </a:p>
        </p:txBody>
      </p:sp>
      <p:sp>
        <p:nvSpPr>
          <p:cNvPr id="4" name="QB_4_AN.84_1#88edf0a07.blank?vcp=1&amp;pid=ecd1ff082&amp;color=0,0,0&amp;vpa=51&amp;vtp=1&amp;bbb=1&amp;hb=1"/>
          <p:cNvSpPr/>
          <p:nvPr/>
        </p:nvSpPr>
        <p:spPr>
          <a:xfrm>
            <a:off x="896112" y="3168206"/>
            <a:ext cx="10387584" cy="101155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【示例】传说他的身体变成了宇宙中的万物，太阳是他的左眼变的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，月亮是他的右眼变的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，星星是他的头发和胡子变的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endParaRPr lang="en-US" altLang="zh-CN" sz="24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1fdf972a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十、写话。（15枚）</a:t>
            </a:r>
            <a:endParaRPr lang="en-US" altLang="zh-CN" sz="2800" dirty="0"/>
          </a:p>
        </p:txBody>
      </p:sp>
      <p:sp>
        <p:nvSpPr>
          <p:cNvPr id="3" name="QO_3_BD.85_1#cc2b9d93a?vcp=1&amp;pid=c1fdf972a&amp;color=0,0,0&amp;vtp=1&amp;bbb=1&amp;hb=1"/>
          <p:cNvSpPr/>
          <p:nvPr/>
        </p:nvSpPr>
        <p:spPr>
          <a:xfrm>
            <a:off x="896112" y="1317562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同学们，小动物非常可爱，如毛茸茸的小白兔，可爱的小狗、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安静的乌龟、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温顺的猫咪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、叽叽喳喳的小鸟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如果给你一次养宠物的机会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，你会选择养什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？写写你的理由，试着多写几条。（不会写的字可以用拼音代替）</a:t>
            </a:r>
            <a:endParaRPr lang="en-US" altLang="zh-CN" sz="2400" dirty="0"/>
          </a:p>
        </p:txBody>
      </p:sp>
      <p:sp>
        <p:nvSpPr>
          <p:cNvPr id="4" name="QO_3_AN.86_1#cc2b9d93a?vcp=1&amp;pid=c1fdf972a&amp;color=0,0,0&amp;vtp=1&amp;bbb=1&amp;hb=1"/>
          <p:cNvSpPr/>
          <p:nvPr/>
        </p:nvSpPr>
        <p:spPr>
          <a:xfrm>
            <a:off x="896112" y="2967673"/>
            <a:ext cx="10387584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如果可以养宠物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，我想养一只小狗。因为小狗毛茸茸的，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摸起来非常舒服。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小狗也是人类最忠实的朋友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。它除了能够带给我快乐以外，还会帮我看家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。所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以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，我想养一只小狗。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2c558a5a5.fixed?vcp=1&amp;color=0,0,0&amp;vtp=1&amp;bbb=1"/>
          <p:cNvSpPr/>
          <p:nvPr/>
        </p:nvSpPr>
        <p:spPr>
          <a:xfrm>
            <a:off x="384048" y="1719072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郑州上街区期末检测卷</a:t>
            </a:r>
            <a:endParaRPr lang="en-US" altLang="zh-CN" sz="6000" dirty="0"/>
          </a:p>
        </p:txBody>
      </p:sp>
      <p:sp>
        <p:nvSpPr>
          <p:cNvPr id="3" name="C_1_BD#2c558a5a5.fixed?vcp=1&amp;color=0,0,0&amp;vtp=1&amp;bbb=1"/>
          <p:cNvSpPr/>
          <p:nvPr/>
        </p:nvSpPr>
        <p:spPr>
          <a:xfrm>
            <a:off x="384048" y="2916936"/>
            <a:ext cx="1142085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7500"/>
              </a:lnSpc>
            </a:pPr>
            <a:r>
              <a:rPr lang="en-US" altLang="zh-CN" sz="6000" b="1" i="0" dirty="0">
                <a:solidFill>
                  <a:srgbClr val="000000"/>
                </a:solidFill>
                <a:latin typeface="Microsoft YaHei Bold" pitchFamily="34" charset="0"/>
                <a:ea typeface="Microsoft YaHei Bold" pitchFamily="34" charset="-122"/>
                <a:cs typeface="Microsoft YaHei Bold" pitchFamily="34" charset="-120"/>
              </a:rPr>
              <a:t>（2023-2024学年度第二学期）</a:t>
            </a:r>
            <a:endParaRPr lang="en-US" altLang="zh-CN" sz="60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ac749a5cd?vcp=1&amp;pid=2c558a5a5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5068" y="1000584"/>
            <a:ext cx="22860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2_BD#ac749a5cd?vcp=1&amp;pid=2c558a5a5&amp;color=0,0,0&amp;vtp=1&amp;bt=1&amp;bbb=1"/>
          <p:cNvSpPr/>
          <p:nvPr/>
        </p:nvSpPr>
        <p:spPr>
          <a:xfrm>
            <a:off x="896112" y="900000"/>
            <a:ext cx="10387584" cy="8333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：60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分钟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奖章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100枚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要求：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1.卷面整洁，字迹工整。2.用铅笔答卷。3.不会写的字用拼音表示。</a:t>
            </a:r>
            <a:endParaRPr lang="en-US" altLang="zh-CN" sz="100" dirty="0"/>
          </a:p>
        </p:txBody>
      </p:sp>
      <p:pic>
        <p:nvPicPr>
          <p:cNvPr id="4" name="P_2_BD#ac749a5cd?vcp=1&amp;pid=2c558a5a5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0014" y="977724"/>
            <a:ext cx="2926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2_BD#ef71e47bb?vcp=1&amp;pid=2c558a5a5&amp;color=0,0,0&amp;vtp=1&amp;bbb=1"/>
          <p:cNvSpPr/>
          <p:nvPr/>
        </p:nvSpPr>
        <p:spPr>
          <a:xfrm>
            <a:off x="896112" y="1742645"/>
            <a:ext cx="10387584" cy="426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一、看拼音，写词语。（14枚）</a:t>
            </a:r>
            <a:endParaRPr lang="en-US" altLang="zh-CN" sz="2800" dirty="0"/>
          </a:p>
        </p:txBody>
      </p:sp>
      <p:sp>
        <p:nvSpPr>
          <p:cNvPr id="7" name="QB_3_BD.1_1#3cc29c9e1?vcp=1&amp;pid=ef71e47bb&amp;color=0,0,0&amp;vtp=1&amp;bbb=1&amp;hb=1"/>
          <p:cNvSpPr/>
          <p:nvPr/>
        </p:nvSpPr>
        <p:spPr>
          <a:xfrm>
            <a:off x="896112" y="2158507"/>
            <a:ext cx="10387584" cy="36359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5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42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的夏天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我们来到竹海，</a:t>
            </a:r>
            <a:r>
              <a:rPr lang="en-US" altLang="zh-CN" sz="4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的空气</a:t>
            </a:r>
            <a:r>
              <a:rPr lang="en-US" altLang="zh-CN" sz="47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扑来，舒服</a:t>
            </a:r>
          </a:p>
          <a:p>
            <a:pPr latinLnBrk="1">
              <a:lnSpc>
                <a:spcPts val="11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极了。竹子</a:t>
            </a:r>
            <a:r>
              <a:rPr lang="en-US" altLang="zh-CN" sz="6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又笔直，</a:t>
            </a:r>
            <a:r>
              <a:rPr lang="en-US" altLang="zh-CN" sz="6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像小</a:t>
            </a:r>
            <a:r>
              <a:rPr lang="en-US" altLang="zh-CN" sz="6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一样。这里的</a:t>
            </a:r>
          </a:p>
          <a:p>
            <a:pPr latinLnBrk="1">
              <a:lnSpc>
                <a:spcPts val="10800"/>
              </a:lnSpc>
            </a:pPr>
            <a:r>
              <a:rPr lang="en-US" altLang="zh-CN" sz="6100" b="0" i="0" kern="0" spc="-999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真美呀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！</a:t>
            </a:r>
            <a:endParaRPr lang="en-US" altLang="zh-CN" sz="2400" dirty="0"/>
          </a:p>
        </p:txBody>
      </p:sp>
      <p:pic>
        <p:nvPicPr>
          <p:cNvPr id="8" name="QB_3_BD.1_1#3cc29c9e1?vcp=1&amp;pid=ef71e47bb&amp;color=0,0,0&amp;tib=255,255,255&amp;iip=3&amp;vip=1#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2889" y="2215657"/>
            <a:ext cx="1280160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B_3_BD.1_1#3cc29c9e1?vcp=1&amp;pid=ef71e47bb&amp;color=0,0,0&amp;tib=255,255,255&amp;iip=4&amp;vip=3#4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4711" y="2160793"/>
            <a:ext cx="1271016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B_3_BD.1_1#3cc29c9e1?vcp=1&amp;pid=ef71e47bb&amp;color=0,0,0&amp;tib=255,255,255&amp;iip=5&amp;vip=5#6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7846" y="2201941"/>
            <a:ext cx="1225296" cy="98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B_3_BD.1_1#3cc29c9e1?vcp=1&amp;pid=ef71e47bb&amp;color=0,0,0&amp;tib=255,255,255&amp;iip=6&amp;vip=7#8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7289" y="3340369"/>
            <a:ext cx="1508760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B_3_BD.1_1#3cc29c9e1?vcp=1&amp;pid=ef71e47bb&amp;color=0,0,0&amp;tib=255,255,255&amp;iip=7&amp;vip=9#10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2968" y="3386089"/>
            <a:ext cx="1216152" cy="108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B_3_BD.1_1#3cc29c9e1?vcp=1&amp;pid=ef71e47bb&amp;color=0,0,0&amp;tib=255,255,255&amp;iip=8&amp;vip=11#12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3010" y="3399805"/>
            <a:ext cx="1344168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4" name="QB_3_BD.1_1#3cc29c9e1?vcp=1&amp;pid=ef71e47bb&amp;color=0,0,0&amp;tib=255,255,255&amp;iip=9&amp;vip=13#14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0147" y="4712763"/>
            <a:ext cx="1152144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5" name="QB_3_AN.2_1#3cc29c9e1.blank?vcp=1&amp;pid=ef71e47bb&amp;color=0,0,0&amp;vpa=1&amp;vtp=1"/>
          <p:cNvSpPr/>
          <p:nvPr/>
        </p:nvSpPr>
        <p:spPr>
          <a:xfrm>
            <a:off x="1623473" y="2553985"/>
            <a:ext cx="539496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炎</a:t>
            </a:r>
            <a:endParaRPr lang="en-US" altLang="zh-CN" sz="2400" dirty="0"/>
          </a:p>
        </p:txBody>
      </p:sp>
      <p:sp>
        <p:nvSpPr>
          <p:cNvPr id="16" name="QB_3_AN.3_1#3cc29c9e1.blank?vcp=1&amp;pid=ef71e47bb&amp;color=0,0,0&amp;vpa=2&amp;vtp=1"/>
          <p:cNvSpPr/>
          <p:nvPr/>
        </p:nvSpPr>
        <p:spPr>
          <a:xfrm>
            <a:off x="2190401" y="2553985"/>
            <a:ext cx="539496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热</a:t>
            </a:r>
            <a:endParaRPr lang="en-US" altLang="zh-CN" sz="2400" dirty="0"/>
          </a:p>
        </p:txBody>
      </p:sp>
      <p:sp>
        <p:nvSpPr>
          <p:cNvPr id="17" name="QB_3_AN.4_1#3cc29c9e1.blank?vcp=1&amp;pid=ef71e47bb&amp;color=0,0,0&amp;vpa=3&amp;vtp=1"/>
          <p:cNvSpPr/>
          <p:nvPr/>
        </p:nvSpPr>
        <p:spPr>
          <a:xfrm>
            <a:off x="6295295" y="2599705"/>
            <a:ext cx="54864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</a:t>
            </a:r>
            <a:endParaRPr lang="en-US" altLang="zh-CN" sz="2400" dirty="0"/>
          </a:p>
        </p:txBody>
      </p:sp>
      <p:sp>
        <p:nvSpPr>
          <p:cNvPr id="18" name="QB_3_AN.5_1#3cc29c9e1.blank?vcp=1&amp;pid=ef71e47bb&amp;color=0,0,0&amp;vpa=4&amp;vtp=1"/>
          <p:cNvSpPr/>
          <p:nvPr/>
        </p:nvSpPr>
        <p:spPr>
          <a:xfrm>
            <a:off x="6862223" y="2599705"/>
            <a:ext cx="54864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新</a:t>
            </a:r>
            <a:endParaRPr lang="en-US" altLang="zh-CN" sz="2400" dirty="0"/>
          </a:p>
        </p:txBody>
      </p:sp>
      <p:sp>
        <p:nvSpPr>
          <p:cNvPr id="19" name="QB_3_AN.6_1#3cc29c9e1.blank?vcp=1&amp;pid=ef71e47bb&amp;color=0,0,0&amp;vpa=5&amp;vtp=1"/>
          <p:cNvSpPr/>
          <p:nvPr/>
        </p:nvSpPr>
        <p:spPr>
          <a:xfrm>
            <a:off x="8490998" y="2613421"/>
            <a:ext cx="530352" cy="530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迎</a:t>
            </a:r>
            <a:endParaRPr lang="en-US" altLang="zh-CN" sz="2400" dirty="0"/>
          </a:p>
        </p:txBody>
      </p:sp>
      <p:sp>
        <p:nvSpPr>
          <p:cNvPr id="20" name="QB_3_AN.7_1#3cc29c9e1.blank?vcp=1&amp;pid=ef71e47bb&amp;color=0,0,0&amp;vpa=6&amp;vtp=1"/>
          <p:cNvSpPr/>
          <p:nvPr/>
        </p:nvSpPr>
        <p:spPr>
          <a:xfrm>
            <a:off x="9048782" y="2622565"/>
            <a:ext cx="53949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面</a:t>
            </a:r>
            <a:endParaRPr lang="en-US" altLang="zh-CN" sz="2400" dirty="0"/>
          </a:p>
        </p:txBody>
      </p:sp>
      <p:sp>
        <p:nvSpPr>
          <p:cNvPr id="21" name="QB_3_AN.8_1#3cc29c9e1.blank?vcp=1&amp;pid=ef71e47bb&amp;color=0,0,0&amp;vpa=7&amp;vtp=1"/>
          <p:cNvSpPr/>
          <p:nvPr/>
        </p:nvSpPr>
        <p:spPr>
          <a:xfrm>
            <a:off x="2483009" y="3779281"/>
            <a:ext cx="658368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碧</a:t>
            </a:r>
            <a:endParaRPr lang="en-US" altLang="zh-CN" sz="2400" dirty="0"/>
          </a:p>
        </p:txBody>
      </p:sp>
      <p:sp>
        <p:nvSpPr>
          <p:cNvPr id="22" name="QB_3_AN.9_1#3cc29c9e1.blank?vcp=1&amp;pid=ef71e47bb&amp;color=0,0,0&amp;vpa=8&amp;vtp=1"/>
          <p:cNvSpPr/>
          <p:nvPr/>
        </p:nvSpPr>
        <p:spPr>
          <a:xfrm>
            <a:off x="3205385" y="3788425"/>
            <a:ext cx="649224" cy="658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绿</a:t>
            </a:r>
            <a:endParaRPr lang="en-US" altLang="zh-CN" sz="2400" dirty="0"/>
          </a:p>
        </p:txBody>
      </p:sp>
      <p:sp>
        <p:nvSpPr>
          <p:cNvPr id="23" name="QB_3_AN.10_1#3cc29c9e1.blank?vcp=1&amp;pid=ef71e47bb&amp;color=0,0,0&amp;vpa=9&amp;vtp=1"/>
          <p:cNvSpPr/>
          <p:nvPr/>
        </p:nvSpPr>
        <p:spPr>
          <a:xfrm>
            <a:off x="5239544" y="3815857"/>
            <a:ext cx="54864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野</a:t>
            </a:r>
            <a:endParaRPr lang="en-US" altLang="zh-CN" sz="2400" dirty="0"/>
          </a:p>
        </p:txBody>
      </p:sp>
      <p:sp>
        <p:nvSpPr>
          <p:cNvPr id="24" name="QB_3_AN.11_1#3cc29c9e1.blank?vcp=1&amp;pid=ef71e47bb&amp;color=0,0,0&amp;vpa=10&amp;vtp=1"/>
          <p:cNvSpPr/>
          <p:nvPr/>
        </p:nvSpPr>
        <p:spPr>
          <a:xfrm>
            <a:off x="5824760" y="3815857"/>
            <a:ext cx="557784" cy="548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花</a:t>
            </a:r>
            <a:endParaRPr lang="en-US" altLang="zh-CN" sz="2400" dirty="0"/>
          </a:p>
        </p:txBody>
      </p:sp>
      <p:sp>
        <p:nvSpPr>
          <p:cNvPr id="25" name="QB_3_AN.12_1#3cc29c9e1.blank?vcp=1&amp;pid=ef71e47bb&amp;color=0,0,0&amp;vpa=11&amp;vtp=1"/>
          <p:cNvSpPr/>
          <p:nvPr/>
        </p:nvSpPr>
        <p:spPr>
          <a:xfrm>
            <a:off x="7099586" y="3802141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精</a:t>
            </a:r>
            <a:endParaRPr lang="en-US" altLang="zh-CN" sz="2400" dirty="0"/>
          </a:p>
        </p:txBody>
      </p:sp>
      <p:sp>
        <p:nvSpPr>
          <p:cNvPr id="26" name="QB_3_AN.13_1#3cc29c9e1.blank?vcp=1&amp;pid=ef71e47bb&amp;color=0,0,0&amp;vpa=12&amp;vtp=1"/>
          <p:cNvSpPr/>
          <p:nvPr/>
        </p:nvSpPr>
        <p:spPr>
          <a:xfrm>
            <a:off x="7739666" y="3811285"/>
            <a:ext cx="594360" cy="59436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灵</a:t>
            </a:r>
            <a:endParaRPr lang="en-US" altLang="zh-CN" sz="2400" dirty="0"/>
          </a:p>
        </p:txBody>
      </p:sp>
      <p:sp>
        <p:nvSpPr>
          <p:cNvPr id="27" name="QB_3_AN.14_1#3cc29c9e1.blank?vcp=1&amp;pid=ef71e47bb&amp;color=0,0,0&amp;vpa=13&amp;vtp=1"/>
          <p:cNvSpPr/>
          <p:nvPr/>
        </p:nvSpPr>
        <p:spPr>
          <a:xfrm>
            <a:off x="956723" y="5133387"/>
            <a:ext cx="502920" cy="4937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景</a:t>
            </a:r>
            <a:endParaRPr lang="en-US" altLang="zh-CN" sz="2400" dirty="0"/>
          </a:p>
        </p:txBody>
      </p:sp>
      <p:sp>
        <p:nvSpPr>
          <p:cNvPr id="28" name="QB_3_AN.15_1#3cc29c9e1.blank?vcp=1&amp;pid=ef71e47bb&amp;color=0,0,0&amp;vpa=14&amp;vtp=1"/>
          <p:cNvSpPr/>
          <p:nvPr/>
        </p:nvSpPr>
        <p:spPr>
          <a:xfrm>
            <a:off x="1496219" y="5124243"/>
            <a:ext cx="493776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色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89df700a?vcp=1&amp;pid=2c558a5a5&amp;color=0,0,0&amp;vtp=1&amp;bt=1&amp;bbb=1"/>
          <p:cNvSpPr/>
          <p:nvPr/>
        </p:nvSpPr>
        <p:spPr>
          <a:xfrm>
            <a:off x="896112" y="896112"/>
            <a:ext cx="10707688" cy="11236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二、我会读句子，给带点的字选择正确的读音，画“√”。（7枚）</a:t>
            </a:r>
            <a:endParaRPr lang="en-US" altLang="zh-CN" sz="2800" dirty="0"/>
          </a:p>
        </p:txBody>
      </p:sp>
      <p:sp>
        <p:nvSpPr>
          <p:cNvPr id="3" name="QB_3_BD.1_1#3fef7a9f8?vcp=1&amp;pid=889df700a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.妈妈倒（d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 d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o）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了许多油在锅里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，准备炸（zh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zh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à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肉丸。</a:t>
            </a:r>
            <a:endParaRPr lang="en-US" altLang="zh-CN" sz="2400" dirty="0"/>
          </a:p>
        </p:txBody>
      </p:sp>
      <p:sp>
        <p:nvSpPr>
          <p:cNvPr id="4" name="QB_3_BD.4_1#053af247d?vcp=1&amp;pid=889df700a&amp;color=0,0,0&amp;vtp=1&amp;bbb=1"/>
          <p:cNvSpPr/>
          <p:nvPr/>
        </p:nvSpPr>
        <p:spPr>
          <a:xfrm>
            <a:off x="896112" y="1857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.那水晶似（shì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sì）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的虾饺，的（dí 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de）确十分美味。</a:t>
            </a:r>
            <a:endParaRPr lang="en-US" altLang="zh-CN" sz="2400" dirty="0"/>
          </a:p>
        </p:txBody>
      </p:sp>
      <p:sp>
        <p:nvSpPr>
          <p:cNvPr id="5" name="QB_3_BD.7_1#de4778978?vcp=1&amp;pid=889df700a&amp;color=0,0,0&amp;vtp=1&amp;bbb=1"/>
          <p:cNvSpPr/>
          <p:nvPr/>
        </p:nvSpPr>
        <p:spPr>
          <a:xfrm>
            <a:off x="896112" y="23920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.人们为他的精彩表演大声喝（hē hè）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彩。</a:t>
            </a:r>
            <a:endParaRPr lang="en-US" altLang="zh-CN" sz="2400" dirty="0"/>
          </a:p>
        </p:txBody>
      </p:sp>
      <p:sp>
        <p:nvSpPr>
          <p:cNvPr id="6" name="QB_3_BD.9_1#299bf3d88?vcp=1&amp;pid=889df700a&amp;color=0,0,0&amp;vtp=1&amp;bbb=1"/>
          <p:cNvSpPr/>
          <p:nvPr/>
        </p:nvSpPr>
        <p:spPr>
          <a:xfrm>
            <a:off x="896112" y="292671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.从我家出发向前步行（h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xínɡ）十米就能到达银行（h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nɡ xínɡ）。</a:t>
            </a:r>
            <a:endParaRPr lang="en-US" altLang="zh-CN" sz="2400" dirty="0"/>
          </a:p>
        </p:txBody>
      </p:sp>
      <p:sp>
        <p:nvSpPr>
          <p:cNvPr id="7" name="QB_3_AN.2_1#3fef7a9f8&amp;bc=1">
            <a:extLst>
              <a:ext uri="{FF2B5EF4-FFF2-40B4-BE49-F238E27FC236}">
                <a16:creationId xmlns:a16="http://schemas.microsoft.com/office/drawing/2014/main" id="{FD66B1CD-A1EA-01C7-1BF3-CCA21C05BFBF}"/>
              </a:ext>
            </a:extLst>
          </p:cNvPr>
          <p:cNvSpPr txBox="1"/>
          <p:nvPr/>
        </p:nvSpPr>
        <p:spPr>
          <a:xfrm>
            <a:off x="3067812" y="1469962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B_3_AN.3_1#3fef7a9f8&amp;bc=1">
            <a:extLst>
              <a:ext uri="{FF2B5EF4-FFF2-40B4-BE49-F238E27FC236}">
                <a16:creationId xmlns:a16="http://schemas.microsoft.com/office/drawing/2014/main" id="{0A6A1F79-BBBF-206D-5EF8-D8555DE850DC}"/>
              </a:ext>
            </a:extLst>
          </p:cNvPr>
          <p:cNvSpPr txBox="1"/>
          <p:nvPr/>
        </p:nvSpPr>
        <p:spPr>
          <a:xfrm>
            <a:off x="8097012" y="1469962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B_3_AN.5_1#053af247d&amp;bc=1">
            <a:extLst>
              <a:ext uri="{FF2B5EF4-FFF2-40B4-BE49-F238E27FC236}">
                <a16:creationId xmlns:a16="http://schemas.microsoft.com/office/drawing/2014/main" id="{ECE21D2B-1C6E-2341-48DC-278C43140C6E}"/>
              </a:ext>
            </a:extLst>
          </p:cNvPr>
          <p:cNvSpPr txBox="1"/>
          <p:nvPr/>
        </p:nvSpPr>
        <p:spPr>
          <a:xfrm>
            <a:off x="2763012" y="200977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0" name="QB_3_AN.6_1#053af247d&amp;bc=1">
            <a:extLst>
              <a:ext uri="{FF2B5EF4-FFF2-40B4-BE49-F238E27FC236}">
                <a16:creationId xmlns:a16="http://schemas.microsoft.com/office/drawing/2014/main" id="{8255E80C-19BE-042D-4B37-C966D3518B24}"/>
              </a:ext>
            </a:extLst>
          </p:cNvPr>
          <p:cNvSpPr txBox="1"/>
          <p:nvPr/>
        </p:nvSpPr>
        <p:spPr>
          <a:xfrm>
            <a:off x="5734812" y="200977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1" name="QB_3_AN.8_1#de4778978&amp;bc=1">
            <a:extLst>
              <a:ext uri="{FF2B5EF4-FFF2-40B4-BE49-F238E27FC236}">
                <a16:creationId xmlns:a16="http://schemas.microsoft.com/office/drawing/2014/main" id="{C3F580B3-2E90-5606-1379-B92E11F7A7A4}"/>
              </a:ext>
            </a:extLst>
          </p:cNvPr>
          <p:cNvSpPr txBox="1"/>
          <p:nvPr/>
        </p:nvSpPr>
        <p:spPr>
          <a:xfrm>
            <a:off x="5582412" y="254444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2" name="QB_3_AN.10_1#299bf3d88&amp;bc=1">
            <a:extLst>
              <a:ext uri="{FF2B5EF4-FFF2-40B4-BE49-F238E27FC236}">
                <a16:creationId xmlns:a16="http://schemas.microsoft.com/office/drawing/2014/main" id="{9A14F1EE-AB03-4545-9AB7-F36FAC3D708A}"/>
              </a:ext>
            </a:extLst>
          </p:cNvPr>
          <p:cNvSpPr txBox="1"/>
          <p:nvPr/>
        </p:nvSpPr>
        <p:spPr>
          <a:xfrm>
            <a:off x="5125212" y="307911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3" name="QB_3_AN.11_1#299bf3d88&amp;bc=1">
            <a:extLst>
              <a:ext uri="{FF2B5EF4-FFF2-40B4-BE49-F238E27FC236}">
                <a16:creationId xmlns:a16="http://schemas.microsoft.com/office/drawing/2014/main" id="{88D42830-670D-2979-754D-7A4322CCF6F8}"/>
              </a:ext>
            </a:extLst>
          </p:cNvPr>
          <p:cNvSpPr txBox="1"/>
          <p:nvPr/>
        </p:nvSpPr>
        <p:spPr>
          <a:xfrm>
            <a:off x="8782812" y="3079115"/>
            <a:ext cx="381000" cy="470535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>
              <a:lnSpc>
                <a:spcPts val="4200"/>
              </a:lnSpc>
            </a:pPr>
            <a:r>
              <a:rPr lang="zh-CN" altLang="en-US" sz="2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14" name="QB_3_BD.1_1#3fef7a9f8?vcp=1&amp;pid=889df700a&amp;color=0,0,0&amp;vtp=1&amp;bbb=1&amp;zzd= 1">
            <a:extLst>
              <a:ext uri="{FF2B5EF4-FFF2-40B4-BE49-F238E27FC236}">
                <a16:creationId xmlns:a16="http://schemas.microsoft.com/office/drawing/2014/main" id="{0D24CE5E-1A2A-7ECA-EA10-0BBEF13F2831}"/>
              </a:ext>
            </a:extLst>
          </p:cNvPr>
          <p:cNvSpPr/>
          <p:nvPr/>
        </p:nvSpPr>
        <p:spPr>
          <a:xfrm>
            <a:off x="1943894" y="18175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3_BD.1_1#3fef7a9f8?vcp=1&amp;pid=889df700a&amp;color=0,0,0&amp;vtp=1&amp;bbb=1&amp;zzd= 1">
            <a:extLst>
              <a:ext uri="{FF2B5EF4-FFF2-40B4-BE49-F238E27FC236}">
                <a16:creationId xmlns:a16="http://schemas.microsoft.com/office/drawing/2014/main" id="{9CB6B244-D15F-8CA3-C3EE-2284903B980C}"/>
              </a:ext>
            </a:extLst>
          </p:cNvPr>
          <p:cNvSpPr/>
          <p:nvPr/>
        </p:nvSpPr>
        <p:spPr>
          <a:xfrm>
            <a:off x="6973094" y="1817561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3_BD.4_1#053af247d?vcp=1&amp;pid=889df700a&amp;color=0,0,0&amp;vtp=1&amp;bbb=1&amp;zzd= 1">
            <a:extLst>
              <a:ext uri="{FF2B5EF4-FFF2-40B4-BE49-F238E27FC236}">
                <a16:creationId xmlns:a16="http://schemas.microsoft.com/office/drawing/2014/main" id="{F4C51AE0-4D83-0AD5-7415-4E1BF9C6C71B}"/>
              </a:ext>
            </a:extLst>
          </p:cNvPr>
          <p:cNvSpPr/>
          <p:nvPr/>
        </p:nvSpPr>
        <p:spPr>
          <a:xfrm>
            <a:off x="224869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3_BD.4_1#053af247d?vcp=1&amp;pid=889df700a&amp;color=0,0,0&amp;vtp=1&amp;bbb=1&amp;zzd= 1">
            <a:extLst>
              <a:ext uri="{FF2B5EF4-FFF2-40B4-BE49-F238E27FC236}">
                <a16:creationId xmlns:a16="http://schemas.microsoft.com/office/drawing/2014/main" id="{C338D013-9681-7C20-440C-B19EE590E96B}"/>
              </a:ext>
            </a:extLst>
          </p:cNvPr>
          <p:cNvSpPr/>
          <p:nvPr/>
        </p:nvSpPr>
        <p:spPr>
          <a:xfrm>
            <a:off x="5296694" y="235737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3_BD.7_1#de4778978?vcp=1&amp;pid=889df700a&amp;color=0,0,0&amp;vtp=1&amp;bbb=1&amp;zzd= 1">
            <a:extLst>
              <a:ext uri="{FF2B5EF4-FFF2-40B4-BE49-F238E27FC236}">
                <a16:creationId xmlns:a16="http://schemas.microsoft.com/office/drawing/2014/main" id="{5D559E40-D6E7-4B54-639B-B380A25ADCFF}"/>
              </a:ext>
            </a:extLst>
          </p:cNvPr>
          <p:cNvSpPr/>
          <p:nvPr/>
        </p:nvSpPr>
        <p:spPr>
          <a:xfrm>
            <a:off x="4687094" y="289204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3_BD.9_1#299bf3d88?vcp=1&amp;pid=889df700a&amp;color=0,0,0&amp;vtp=1&amp;bbb=1&amp;zzd= 1">
            <a:extLst>
              <a:ext uri="{FF2B5EF4-FFF2-40B4-BE49-F238E27FC236}">
                <a16:creationId xmlns:a16="http://schemas.microsoft.com/office/drawing/2014/main" id="{7E720811-95A6-DFCD-C58C-5DCF653E8332}"/>
              </a:ext>
            </a:extLst>
          </p:cNvPr>
          <p:cNvSpPr/>
          <p:nvPr/>
        </p:nvSpPr>
        <p:spPr>
          <a:xfrm>
            <a:off x="3772694" y="3426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3_BD.9_1#299bf3d88?vcp=1&amp;pid=889df700a&amp;color=0,0,0&amp;vtp=1&amp;bbb=1&amp;zzd= 1">
            <a:extLst>
              <a:ext uri="{FF2B5EF4-FFF2-40B4-BE49-F238E27FC236}">
                <a16:creationId xmlns:a16="http://schemas.microsoft.com/office/drawing/2014/main" id="{FC436CFE-4852-308D-8F11-155DDEF23380}"/>
              </a:ext>
            </a:extLst>
          </p:cNvPr>
          <p:cNvSpPr/>
          <p:nvPr/>
        </p:nvSpPr>
        <p:spPr>
          <a:xfrm>
            <a:off x="8192294" y="342671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f9a12e37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三、照样子，写词语。（10枚）</a:t>
            </a:r>
            <a:endParaRPr lang="en-US" altLang="zh-CN" sz="2800" dirty="0"/>
          </a:p>
        </p:txBody>
      </p:sp>
      <p:sp>
        <p:nvSpPr>
          <p:cNvPr id="3" name="QB_3_BD.20_1#9fa0ed2de?vcp=1&amp;pid=7f9a12e37&amp;color=0,0,0&amp;vtp=1&amp;bbb=1"/>
          <p:cNvSpPr/>
          <p:nvPr/>
        </p:nvSpPr>
        <p:spPr>
          <a:xfrm>
            <a:off x="896112" y="1317562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1.寻找（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两个字意思相近）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400" dirty="0"/>
          </a:p>
        </p:txBody>
      </p:sp>
      <p:sp>
        <p:nvSpPr>
          <p:cNvPr id="4" name="QB_3_AN.21_1#9fa0ed2de.blank?vcp=1&amp;pid=7f9a12e37&amp;color=0,0,0&amp;vpa=15&amp;vtp=1&amp;bbb=1"/>
          <p:cNvSpPr/>
          <p:nvPr/>
        </p:nvSpPr>
        <p:spPr>
          <a:xfrm>
            <a:off x="4570380" y="126803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搜寻</a:t>
            </a:r>
            <a:endParaRPr lang="en-US" altLang="zh-CN" sz="2400" dirty="0"/>
          </a:p>
        </p:txBody>
      </p:sp>
      <p:sp>
        <p:nvSpPr>
          <p:cNvPr id="5" name="QB_3_BD.22_1#4a273c96d?vcp=1&amp;pid=7f9a12e37&amp;color=0,0,0&amp;vtp=1&amp;bbb=1"/>
          <p:cNvSpPr/>
          <p:nvPr/>
        </p:nvSpPr>
        <p:spPr>
          <a:xfrm>
            <a:off x="896112" y="18573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2.笑呵呵（含“笑”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400" dirty="0"/>
          </a:p>
        </p:txBody>
      </p:sp>
      <p:sp>
        <p:nvSpPr>
          <p:cNvPr id="6" name="QB_3_AN.23_1#4a273c96d.blank?vcp=1&amp;pid=7f9a12e37&amp;color=0,0,0&amp;vpa=16&amp;vtp=1&amp;bbb=1"/>
          <p:cNvSpPr/>
          <p:nvPr/>
        </p:nvSpPr>
        <p:spPr>
          <a:xfrm>
            <a:off x="4265580" y="180784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笑眯眯</a:t>
            </a:r>
            <a:endParaRPr lang="en-US" altLang="zh-CN" sz="2400" dirty="0"/>
          </a:p>
        </p:txBody>
      </p:sp>
      <p:sp>
        <p:nvSpPr>
          <p:cNvPr id="7" name="QB_3_AN.24_1#4a273c96d.blank?vcp=1&amp;pid=7f9a12e37&amp;color=0,0,0&amp;vpa=17&amp;vtp=1&amp;bbb=1"/>
          <p:cNvSpPr/>
          <p:nvPr/>
        </p:nvSpPr>
        <p:spPr>
          <a:xfrm>
            <a:off x="5637180" y="1807845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笑嘻嘻</a:t>
            </a:r>
            <a:endParaRPr lang="en-US" altLang="zh-CN" sz="2400" dirty="0"/>
          </a:p>
        </p:txBody>
      </p:sp>
      <p:sp>
        <p:nvSpPr>
          <p:cNvPr id="8" name="QB_3_BD.25_1#132c02d40?vcp=1&amp;pid=7f9a12e37&amp;color=0,0,0&amp;vtp=1&amp;bbb=1"/>
          <p:cNvSpPr/>
          <p:nvPr/>
        </p:nvSpPr>
        <p:spPr>
          <a:xfrm>
            <a:off x="896112" y="239204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3.宇→宇宙→宇宙飞船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旗→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→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400" dirty="0"/>
          </a:p>
        </p:txBody>
      </p:sp>
      <p:sp>
        <p:nvSpPr>
          <p:cNvPr id="9" name="QB_3_AN.26_1#132c02d40.blank?vcp=1&amp;pid=7f9a12e37&amp;color=0,0,0&amp;vpa=18&amp;vtp=1&amp;bbb=1"/>
          <p:cNvSpPr/>
          <p:nvPr/>
        </p:nvSpPr>
        <p:spPr>
          <a:xfrm>
            <a:off x="4722780" y="234251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旗帜</a:t>
            </a:r>
            <a:endParaRPr lang="en-US" altLang="zh-CN" sz="2400" dirty="0"/>
          </a:p>
        </p:txBody>
      </p:sp>
      <p:sp>
        <p:nvSpPr>
          <p:cNvPr id="10" name="QB_3_AN.27_1#132c02d40.blank?vcp=1&amp;pid=7f9a12e37&amp;color=0,0,0&amp;vpa=19&amp;vtp=1&amp;bbb=1"/>
          <p:cNvSpPr/>
          <p:nvPr/>
        </p:nvSpPr>
        <p:spPr>
          <a:xfrm>
            <a:off x="5941980" y="234251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旗帜飘扬</a:t>
            </a:r>
            <a:endParaRPr lang="en-US" altLang="zh-CN" sz="2400" dirty="0"/>
          </a:p>
        </p:txBody>
      </p:sp>
      <p:sp>
        <p:nvSpPr>
          <p:cNvPr id="11" name="QB_3_AS.28_1#132c02d40?vcp=1&amp;pid=7f9a12e37&amp;color=0,0,0&amp;vtp=1&amp;bbb=1&amp;hb=1"/>
          <p:cNvSpPr/>
          <p:nvPr/>
        </p:nvSpPr>
        <p:spPr>
          <a:xfrm>
            <a:off x="896112" y="293338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本题考查词语仿写。“宇→宇宙→宇宙飞船”的词语结构是由“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宇”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字开头的两字词语和四字词语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，类似的词语结构有：旗→旗帜→旗帜飘扬。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d4c4557d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四、将下列词语补充完整，并选词填空。（8枚）</a:t>
            </a:r>
            <a:endParaRPr lang="en-US" altLang="zh-CN" sz="2800" dirty="0"/>
          </a:p>
        </p:txBody>
      </p:sp>
      <p:sp>
        <p:nvSpPr>
          <p:cNvPr id="3" name="QO_3_BD.29_1#1065355ee?vcp=1&amp;pid=8d4c4557d&amp;color=0,0,0&amp;vtp=1&amp;bb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3466761" algn="l"/>
                <a:tab pos="6920823" algn="l"/>
              </a:tabLst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机勃勃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笨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笨脚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尽心竭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3466761" algn="l"/>
                <a:tab pos="6920823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之力</a:t>
            </a:r>
            <a:endParaRPr lang="en-US" altLang="zh-CN" sz="2400" dirty="0"/>
          </a:p>
        </p:txBody>
      </p:sp>
      <p:sp>
        <p:nvSpPr>
          <p:cNvPr id="4" name="QO_3_AN.30_1#1065355ee.blank?vcp=1&amp;pid=8d4c4557d&amp;color=0,0,0&amp;vpa=20&amp;vtp=1"/>
          <p:cNvSpPr/>
          <p:nvPr/>
        </p:nvSpPr>
        <p:spPr>
          <a:xfrm>
            <a:off x="912780" y="12896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</a:t>
            </a:r>
            <a:endParaRPr lang="en-US" altLang="zh-CN" sz="2400" dirty="0"/>
          </a:p>
        </p:txBody>
      </p:sp>
      <p:sp>
        <p:nvSpPr>
          <p:cNvPr id="5" name="QO_3_AN.31_1#1065355ee.blank?vcp=1&amp;pid=8d4c4557d&amp;color=0,0,0&amp;vpa=21&amp;vtp=1"/>
          <p:cNvSpPr/>
          <p:nvPr/>
        </p:nvSpPr>
        <p:spPr>
          <a:xfrm>
            <a:off x="4684046" y="12896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</a:t>
            </a:r>
            <a:endParaRPr lang="en-US" altLang="zh-CN" sz="2400" dirty="0"/>
          </a:p>
        </p:txBody>
      </p:sp>
      <p:sp>
        <p:nvSpPr>
          <p:cNvPr id="6" name="QO_3_AN.32_1#1065355ee.blank?vcp=1&amp;pid=8d4c4557d&amp;color=0,0,0&amp;vpa=22&amp;vtp=1"/>
          <p:cNvSpPr/>
          <p:nvPr/>
        </p:nvSpPr>
        <p:spPr>
          <a:xfrm>
            <a:off x="8900446" y="128962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力</a:t>
            </a:r>
            <a:endParaRPr lang="en-US" altLang="zh-CN" sz="2400" dirty="0"/>
          </a:p>
        </p:txBody>
      </p:sp>
      <p:sp>
        <p:nvSpPr>
          <p:cNvPr id="7" name="QO_3_AN.33_1#1065355ee.blank?vcp=1&amp;pid=8d4c4557d&amp;color=0,0,0&amp;vpa=23&amp;vtp=1&amp;bbb=1"/>
          <p:cNvSpPr/>
          <p:nvPr/>
        </p:nvSpPr>
        <p:spPr>
          <a:xfrm>
            <a:off x="1217580" y="182683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世隔绝</a:t>
            </a:r>
            <a:endParaRPr lang="en-US" altLang="zh-CN" sz="2400" dirty="0"/>
          </a:p>
        </p:txBody>
      </p:sp>
      <p:sp>
        <p:nvSpPr>
          <p:cNvPr id="8" name="QO_3_AN.34_1#1065355ee.blank?vcp=1&amp;pid=8d4c4557d&amp;color=0,0,0&amp;vpa=24&amp;vtp=1"/>
          <p:cNvSpPr/>
          <p:nvPr/>
        </p:nvSpPr>
        <p:spPr>
          <a:xfrm>
            <a:off x="4684046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牛</a:t>
            </a:r>
            <a:endParaRPr lang="en-US" altLang="zh-CN" sz="2400" dirty="0"/>
          </a:p>
        </p:txBody>
      </p:sp>
      <p:sp>
        <p:nvSpPr>
          <p:cNvPr id="9" name="QO_3_AN.35_1#1065355ee.blank?vcp=1&amp;pid=8d4c4557d&amp;color=0,0,0&amp;vpa=25&amp;vtp=1"/>
          <p:cNvSpPr/>
          <p:nvPr/>
        </p:nvSpPr>
        <p:spPr>
          <a:xfrm>
            <a:off x="5598446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虎</a:t>
            </a:r>
            <a:endParaRPr lang="en-US" altLang="zh-CN" sz="2400" dirty="0"/>
          </a:p>
        </p:txBody>
      </p:sp>
      <p:sp>
        <p:nvSpPr>
          <p:cNvPr id="10" name="QB_4_BD.36_1#d10ca2f3e?vcp=1&amp;pid=1065355ee&amp;color=0,0,0&amp;vtp=1&amp;bbb=1"/>
          <p:cNvSpPr/>
          <p:nvPr/>
        </p:nvSpPr>
        <p:spPr>
          <a:xfrm>
            <a:off x="896112" y="241363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1.春天来了，万物复苏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，到处是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的景象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1" name="QB_4_AN.37_1#d10ca2f3e.blank?vcp=1&amp;pid=1065355ee&amp;color=0,0,0&amp;vpa=26&amp;vtp=1&amp;bbb=1"/>
          <p:cNvSpPr/>
          <p:nvPr/>
        </p:nvSpPr>
        <p:spPr>
          <a:xfrm>
            <a:off x="5179980" y="236410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生机勃勃</a:t>
            </a:r>
            <a:endParaRPr lang="en-US" altLang="zh-CN" sz="2400" dirty="0"/>
          </a:p>
        </p:txBody>
      </p:sp>
      <p:sp>
        <p:nvSpPr>
          <p:cNvPr id="12" name="QB_4_BD.38_1#c7a50cbec?vcp=1&amp;pid=1065355ee&amp;color=0,0,0&amp;vtp=1&amp;bbb=1"/>
          <p:cNvSpPr/>
          <p:nvPr/>
        </p:nvSpPr>
        <p:spPr>
          <a:xfrm>
            <a:off x="896112" y="294830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.我费了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终于把新买的拼图拼好了。</a:t>
            </a:r>
            <a:endParaRPr lang="en-US" altLang="zh-CN" sz="2400" dirty="0"/>
          </a:p>
        </p:txBody>
      </p:sp>
      <p:sp>
        <p:nvSpPr>
          <p:cNvPr id="13" name="QB_4_AN.39_1#c7a50cbec.blank?vcp=1&amp;pid=1065355ee&amp;color=0,0,0&amp;vpa=27&amp;vtp=1&amp;bbb=1"/>
          <p:cNvSpPr/>
          <p:nvPr/>
        </p:nvSpPr>
        <p:spPr>
          <a:xfrm>
            <a:off x="2131981" y="2898775"/>
            <a:ext cx="2049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九牛二虎之力</a:t>
            </a:r>
            <a:endParaRPr lang="en-US" altLang="zh-CN" sz="2400" dirty="0"/>
          </a:p>
        </p:txBody>
      </p:sp>
      <p:sp>
        <p:nvSpPr>
          <p:cNvPr id="14" name="QB_4_BD.40_1#bc46c5abe?vcp=1&amp;pid=1065355ee&amp;color=0,0,0&amp;vtp=1&amp;bbb=1"/>
          <p:cNvSpPr/>
          <p:nvPr/>
        </p:nvSpPr>
        <p:spPr>
          <a:xfrm>
            <a:off x="896112" y="348297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.小毛虫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地从一片叶子爬到另一片叶子上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15" name="QB_4_AN.41_1#bc46c5abe.blank?vcp=1&amp;pid=1065355ee&amp;color=0,0,0&amp;vpa=28&amp;vtp=1&amp;bbb=1"/>
          <p:cNvSpPr/>
          <p:nvPr/>
        </p:nvSpPr>
        <p:spPr>
          <a:xfrm>
            <a:off x="2131981" y="343344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笨手笨脚</a:t>
            </a:r>
            <a:endParaRPr lang="en-US" altLang="zh-CN" sz="2400" dirty="0"/>
          </a:p>
        </p:txBody>
      </p:sp>
      <p:sp>
        <p:nvSpPr>
          <p:cNvPr id="16" name="QB_4_AS.42_1#bc46c5abe?vcp=1&amp;pid=1065355ee&amp;color=0,0,0&amp;vtp=1&amp;bbb=1&amp;hb=1"/>
          <p:cNvSpPr/>
          <p:nvPr/>
        </p:nvSpPr>
        <p:spPr>
          <a:xfrm>
            <a:off x="896112" y="4024313"/>
            <a:ext cx="10387584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 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本题考查补全词语和选词填空。生机勃勃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：形容充满生命力并富有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朝气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。符合第1题语境。九牛二虎之力：形容很大的力量。符合第2题语境</a:t>
            </a: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手笨脚</a:t>
            </a: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：形容动作不灵活或手脚不灵巧。符合第3题语境。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8be5731fd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五、我会照样子，写句子。（6枚）</a:t>
            </a:r>
            <a:endParaRPr lang="en-US" altLang="zh-CN" sz="2800" dirty="0"/>
          </a:p>
        </p:txBody>
      </p:sp>
      <p:sp>
        <p:nvSpPr>
          <p:cNvPr id="3" name="QB_3_BD.43_1#79e1cde11?sp=1&amp;vcp=1&amp;pid=8be5731fd&amp;color=0,0,0&amp;vtp=1&amp;bb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1.例：要是在泥塘周围种些草，就能卖出去了。（3枚）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要是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，就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4" name="QB_3_AN.44_1#79e1cde11.blank?vcp=1&amp;pid=8be5731fd&amp;color=0,0,0&amp;vpa=29&amp;vtp=1&amp;bbb=1"/>
          <p:cNvSpPr/>
          <p:nvPr/>
        </p:nvSpPr>
        <p:spPr>
          <a:xfrm>
            <a:off x="1522381" y="1826832"/>
            <a:ext cx="2659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【示例】明天下雨</a:t>
            </a:r>
            <a:endParaRPr lang="en-US" altLang="zh-CN" sz="2400" dirty="0"/>
          </a:p>
        </p:txBody>
      </p:sp>
      <p:sp>
        <p:nvSpPr>
          <p:cNvPr id="5" name="QB_3_AN.45_1#79e1cde11.blank?vcp=1&amp;pid=8be5731fd&amp;color=0,0,0&amp;vpa=30&amp;vtp=1&amp;bbb=1"/>
          <p:cNvSpPr/>
          <p:nvPr/>
        </p:nvSpPr>
        <p:spPr>
          <a:xfrm>
            <a:off x="4875180" y="1826832"/>
            <a:ext cx="3573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不用我们浇花园里的花了</a:t>
            </a:r>
            <a:endParaRPr lang="en-US" altLang="zh-CN" sz="2400" dirty="0"/>
          </a:p>
        </p:txBody>
      </p:sp>
      <p:sp>
        <p:nvSpPr>
          <p:cNvPr id="6" name="QB_3_BD.46_1#04795cb1d?sp=1&amp;vcp=1&amp;pid=8be5731fd&amp;color=0,0,0&amp;vtp=1&amp;bbb=1"/>
          <p:cNvSpPr/>
          <p:nvPr/>
        </p:nvSpPr>
        <p:spPr>
          <a:xfrm>
            <a:off x="896112" y="2420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2.例：李圆圆害怕极了，慌慌张张地躲进了衣柜里。（3枚）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六一”那天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，小红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极了，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3_AN.47_1#04795cb1d.blank?vcp=1&amp;pid=8be5731fd&amp;color=0,0,0&amp;vpa=31&amp;vtp=1&amp;bbb=1"/>
          <p:cNvSpPr/>
          <p:nvPr/>
        </p:nvSpPr>
        <p:spPr>
          <a:xfrm>
            <a:off x="3655980" y="2929573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高兴</a:t>
            </a:r>
            <a:endParaRPr lang="en-US" altLang="zh-CN" sz="2400" dirty="0"/>
          </a:p>
        </p:txBody>
      </p:sp>
      <p:sp>
        <p:nvSpPr>
          <p:cNvPr id="8" name="QB_3_AN.48_1#04795cb1d.blank?vcp=1&amp;pid=8be5731fd&amp;color=0,0,0&amp;vpa=32&amp;vtp=1&amp;bbb=1"/>
          <p:cNvSpPr/>
          <p:nvPr/>
        </p:nvSpPr>
        <p:spPr>
          <a:xfrm>
            <a:off x="5484780" y="2929573"/>
            <a:ext cx="32686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开开心心地跳起了舞蹈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8f6c6e25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六、我会根据课文内容和要求填空。（14枚）</a:t>
            </a:r>
            <a:endParaRPr lang="en-US" altLang="zh-CN" sz="2800" dirty="0"/>
          </a:p>
        </p:txBody>
      </p:sp>
      <p:sp>
        <p:nvSpPr>
          <p:cNvPr id="3" name="QB_3_BD.49_1#8dfa5b22f?vcp=1&amp;pid=78f6c6e25&amp;color=0,0,0&amp;vtp=1&amp;bbb=1&amp;hb=1"/>
          <p:cNvSpPr/>
          <p:nvPr/>
        </p:nvSpPr>
        <p:spPr>
          <a:xfrm>
            <a:off x="896112" y="1317562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1.“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白鹭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”这两句诗中写到的四种颜色是：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、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7枚）</a:t>
            </a:r>
            <a:endParaRPr lang="en-US" altLang="zh-CN" sz="2400" dirty="0"/>
          </a:p>
        </p:txBody>
      </p:sp>
      <p:sp>
        <p:nvSpPr>
          <p:cNvPr id="4" name="QB_3_AN.50_1#8dfa5b22f.blank?vcp=1&amp;pid=78f6c6e25&amp;color=0,0,0&amp;vpa=33&amp;vtp=1&amp;bbb=1"/>
          <p:cNvSpPr/>
          <p:nvPr/>
        </p:nvSpPr>
        <p:spPr>
          <a:xfrm>
            <a:off x="1522381" y="1289622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两个黄鹂鸣翠柳</a:t>
            </a:r>
            <a:endParaRPr lang="en-US" altLang="zh-CN" sz="2400" dirty="0"/>
          </a:p>
        </p:txBody>
      </p:sp>
      <p:sp>
        <p:nvSpPr>
          <p:cNvPr id="5" name="QB_3_AN.51_1#8dfa5b22f.blank?vcp=1&amp;pid=78f6c6e25&amp;color=0,0,0&amp;vpa=34&amp;vtp=1&amp;bbb=1"/>
          <p:cNvSpPr/>
          <p:nvPr/>
        </p:nvSpPr>
        <p:spPr>
          <a:xfrm>
            <a:off x="4265580" y="1289622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一行</a:t>
            </a:r>
            <a:endParaRPr lang="en-US" altLang="zh-CN" sz="2400" dirty="0"/>
          </a:p>
        </p:txBody>
      </p:sp>
      <p:sp>
        <p:nvSpPr>
          <p:cNvPr id="6" name="QB_3_AN.52_1#8dfa5b22f.blank?vcp=1&amp;pid=78f6c6e25&amp;color=0,0,0&amp;vpa=35&amp;vtp=1&amp;bbb=1"/>
          <p:cNvSpPr/>
          <p:nvPr/>
        </p:nvSpPr>
        <p:spPr>
          <a:xfrm>
            <a:off x="5789580" y="1289622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上青天</a:t>
            </a:r>
            <a:endParaRPr lang="en-US" altLang="zh-CN" sz="2400" dirty="0"/>
          </a:p>
        </p:txBody>
      </p:sp>
      <p:sp>
        <p:nvSpPr>
          <p:cNvPr id="7" name="QB_3_AN.53_1#8dfa5b22f.blank?vcp=1&amp;pid=78f6c6e25&amp;color=0,0,0&amp;vpa=36&amp;vtp=1"/>
          <p:cNvSpPr/>
          <p:nvPr/>
        </p:nvSpPr>
        <p:spPr>
          <a:xfrm>
            <a:off x="912780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黄</a:t>
            </a:r>
            <a:endParaRPr lang="en-US" altLang="zh-CN" sz="2400" dirty="0"/>
          </a:p>
        </p:txBody>
      </p:sp>
      <p:sp>
        <p:nvSpPr>
          <p:cNvPr id="8" name="QB_3_AN.54_1#8dfa5b22f.blank?vcp=1&amp;pid=78f6c6e25&amp;color=0,0,0&amp;vpa=37&amp;vtp=1"/>
          <p:cNvSpPr/>
          <p:nvPr/>
        </p:nvSpPr>
        <p:spPr>
          <a:xfrm>
            <a:off x="1827181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翠</a:t>
            </a:r>
            <a:endParaRPr lang="en-US" altLang="zh-CN" sz="2400" dirty="0"/>
          </a:p>
        </p:txBody>
      </p:sp>
      <p:sp>
        <p:nvSpPr>
          <p:cNvPr id="9" name="QB_3_AN.55_1#8dfa5b22f.blank?vcp=1&amp;pid=78f6c6e25&amp;color=0,0,0&amp;vpa=38&amp;vtp=1"/>
          <p:cNvSpPr/>
          <p:nvPr/>
        </p:nvSpPr>
        <p:spPr>
          <a:xfrm>
            <a:off x="2741581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白</a:t>
            </a:r>
            <a:endParaRPr lang="en-US" altLang="zh-CN" sz="2400" dirty="0"/>
          </a:p>
        </p:txBody>
      </p:sp>
      <p:sp>
        <p:nvSpPr>
          <p:cNvPr id="10" name="QB_3_AN.56_1#8dfa5b22f.blank?vcp=1&amp;pid=78f6c6e25&amp;color=0,0,0&amp;vpa=39&amp;vtp=1"/>
          <p:cNvSpPr/>
          <p:nvPr/>
        </p:nvSpPr>
        <p:spPr>
          <a:xfrm>
            <a:off x="3655980" y="1826832"/>
            <a:ext cx="5254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青</a:t>
            </a:r>
            <a:endParaRPr lang="en-US" altLang="zh-CN" sz="2400" dirty="0"/>
          </a:p>
        </p:txBody>
      </p:sp>
      <p:sp>
        <p:nvSpPr>
          <p:cNvPr id="11" name="QB_3_BD.57_1#57c7fb447?vcp=1&amp;pid=78f6c6e25&amp;color=0,0,0&amp;vtp=1&amp;bbb=1&amp;hb=1"/>
          <p:cNvSpPr/>
          <p:nvPr/>
        </p:nvSpPr>
        <p:spPr>
          <a:xfrm>
            <a:off x="896112" y="242030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2.夏天，在西湖游玩时，“我”看到美丽的荷花，不由得想起杨万里的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《晓出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净慈寺送林子方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》中的诗句：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接天莲叶无穷碧，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3枚）</a:t>
            </a:r>
            <a:endParaRPr lang="en-US" altLang="zh-CN" sz="2400" dirty="0"/>
          </a:p>
        </p:txBody>
      </p:sp>
      <p:sp>
        <p:nvSpPr>
          <p:cNvPr id="12" name="QB_3_AN.58_1#57c7fb447.blank?vcp=1&amp;pid=78f6c6e25&amp;color=0,0,0&amp;vpa=40&amp;vtp=1&amp;bbb=1"/>
          <p:cNvSpPr/>
          <p:nvPr/>
        </p:nvSpPr>
        <p:spPr>
          <a:xfrm>
            <a:off x="7313581" y="2929573"/>
            <a:ext cx="2354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映日荷花别样红</a:t>
            </a:r>
            <a:endParaRPr lang="en-US" altLang="zh-CN" sz="2400" dirty="0"/>
          </a:p>
        </p:txBody>
      </p:sp>
      <p:sp>
        <p:nvSpPr>
          <p:cNvPr id="13" name="QB_3_BD.59_1#ee03dd279?vcp=1&amp;pid=78f6c6e25&amp;color=0,0,0&amp;vtp=1&amp;bbb=1&amp;hb=1"/>
          <p:cNvSpPr/>
          <p:nvPr/>
        </p:nvSpPr>
        <p:spPr>
          <a:xfrm>
            <a:off x="896112" y="3523933"/>
            <a:ext cx="10387584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3.当你意识到自己在道德、学识等方面落后于他人时，你应该做到“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唯德学，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唯才艺，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当自砺”。（2枚）</a:t>
            </a:r>
            <a:endParaRPr lang="en-US" altLang="zh-CN" sz="2400" dirty="0"/>
          </a:p>
        </p:txBody>
      </p:sp>
      <p:sp>
        <p:nvSpPr>
          <p:cNvPr id="14" name="QB_3_AN.60_1#ee03dd279.blank?vcp=1&amp;pid=78f6c6e25&amp;color=0,0,0&amp;vpa=41&amp;vtp=1&amp;bbb=1"/>
          <p:cNvSpPr/>
          <p:nvPr/>
        </p:nvSpPr>
        <p:spPr>
          <a:xfrm>
            <a:off x="2131981" y="4033203"/>
            <a:ext cx="1135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不如人</a:t>
            </a:r>
            <a:endParaRPr lang="en-US" altLang="zh-CN" sz="2400" dirty="0"/>
          </a:p>
        </p:txBody>
      </p:sp>
      <p:sp>
        <p:nvSpPr>
          <p:cNvPr id="15" name="QB_3_BD.61_1#6bcb596bd?vcp=1&amp;pid=78f6c6e25&amp;color=0,0,0&amp;vtp=1&amp;bbb=1"/>
          <p:cNvSpPr/>
          <p:nvPr/>
        </p:nvSpPr>
        <p:spPr>
          <a:xfrm>
            <a:off x="896112" y="4620895"/>
            <a:ext cx="10387584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中华民族智慧多，“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清谷天，夏满芒夏暑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。”（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2枚）</a:t>
            </a:r>
            <a:endParaRPr lang="en-US" altLang="zh-CN" sz="2400" dirty="0"/>
          </a:p>
        </p:txBody>
      </p:sp>
      <p:sp>
        <p:nvSpPr>
          <p:cNvPr id="16" name="QB_3_AN.62_1#6bcb596bd.blank?vcp=1&amp;pid=78f6c6e25&amp;color=0,0,0&amp;vpa=42&amp;vtp=1&amp;bbb=1"/>
          <p:cNvSpPr/>
          <p:nvPr/>
        </p:nvSpPr>
        <p:spPr>
          <a:xfrm>
            <a:off x="3960780" y="4571365"/>
            <a:ext cx="14398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春雨惊春</a:t>
            </a:r>
            <a:endParaRPr lang="en-US" altLang="zh-CN" sz="2400" dirty="0"/>
          </a:p>
        </p:txBody>
      </p:sp>
      <p:sp>
        <p:nvSpPr>
          <p:cNvPr id="17" name="QB_3_AN.63_1#6bcb596bd.blank?vcp=1&amp;pid=78f6c6e25&amp;color=0,0,0&amp;vpa=43&amp;vtp=1&amp;bbb=1"/>
          <p:cNvSpPr/>
          <p:nvPr/>
        </p:nvSpPr>
        <p:spPr>
          <a:xfrm>
            <a:off x="8227981" y="4571365"/>
            <a:ext cx="8302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相连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1e0151e0?vcp=1&amp;pid=2c558a5a5&amp;color=0,0,0&amp;vtp=1&amp;bt=1&amp;bbb=1"/>
          <p:cNvSpPr/>
          <p:nvPr/>
        </p:nvSpPr>
        <p:spPr>
          <a:xfrm>
            <a:off x="896112" y="896112"/>
            <a:ext cx="10387584" cy="71221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七、连线。（8枚）</a:t>
            </a:r>
            <a:endParaRPr lang="en-US" altLang="zh-CN" sz="2800" dirty="0"/>
          </a:p>
        </p:txBody>
      </p:sp>
      <p:pic>
        <p:nvPicPr>
          <p:cNvPr id="3" name="QO_3_BD.64_1#5ee6a2085?vcp=1&amp;pid=f1e0151e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6363" y="1608328"/>
            <a:ext cx="7174846" cy="208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4E43D01C-9555-D45C-6144-0DE04AD939C2}"/>
              </a:ext>
            </a:extLst>
          </p:cNvPr>
          <p:cNvCxnSpPr>
            <a:cxnSpLocks/>
          </p:cNvCxnSpPr>
          <p:nvPr/>
        </p:nvCxnSpPr>
        <p:spPr>
          <a:xfrm>
            <a:off x="3518493" y="1737575"/>
            <a:ext cx="1167319" cy="11710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86F552FA-AFD3-D7CE-003E-35E7385CAD86}"/>
              </a:ext>
            </a:extLst>
          </p:cNvPr>
          <p:cNvCxnSpPr>
            <a:cxnSpLocks/>
          </p:cNvCxnSpPr>
          <p:nvPr/>
        </p:nvCxnSpPr>
        <p:spPr>
          <a:xfrm>
            <a:off x="3440386" y="2325142"/>
            <a:ext cx="1167319" cy="11710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4D40DEB5-2682-D4AE-6C41-2E33CA5B0385}"/>
              </a:ext>
            </a:extLst>
          </p:cNvPr>
          <p:cNvCxnSpPr>
            <a:cxnSpLocks/>
          </p:cNvCxnSpPr>
          <p:nvPr/>
        </p:nvCxnSpPr>
        <p:spPr>
          <a:xfrm flipV="1">
            <a:off x="3479439" y="2325142"/>
            <a:ext cx="1206373" cy="5552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D81F8790-6E08-C4E2-1EB4-CF42C776DAD0}"/>
              </a:ext>
            </a:extLst>
          </p:cNvPr>
          <p:cNvCxnSpPr>
            <a:cxnSpLocks/>
          </p:cNvCxnSpPr>
          <p:nvPr/>
        </p:nvCxnSpPr>
        <p:spPr>
          <a:xfrm flipV="1">
            <a:off x="3420858" y="1841475"/>
            <a:ext cx="1264954" cy="16850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FE7FBF6-CAA6-0461-43D6-F8510A9E06EA}"/>
              </a:ext>
            </a:extLst>
          </p:cNvPr>
          <p:cNvCxnSpPr>
            <a:cxnSpLocks/>
          </p:cNvCxnSpPr>
          <p:nvPr/>
        </p:nvCxnSpPr>
        <p:spPr>
          <a:xfrm flipH="1" flipV="1">
            <a:off x="8092910" y="1811149"/>
            <a:ext cx="1260096" cy="109751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E595F165-6801-1735-9605-AEA6240A1CD2}"/>
              </a:ext>
            </a:extLst>
          </p:cNvPr>
          <p:cNvCxnSpPr>
            <a:cxnSpLocks/>
          </p:cNvCxnSpPr>
          <p:nvPr/>
        </p:nvCxnSpPr>
        <p:spPr>
          <a:xfrm flipH="1">
            <a:off x="8092910" y="1841475"/>
            <a:ext cx="1373307" cy="4417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FC7C160D-FC11-8050-D701-B869B6140EA5}"/>
              </a:ext>
            </a:extLst>
          </p:cNvPr>
          <p:cNvCxnSpPr>
            <a:cxnSpLocks/>
          </p:cNvCxnSpPr>
          <p:nvPr/>
        </p:nvCxnSpPr>
        <p:spPr>
          <a:xfrm flipH="1" flipV="1">
            <a:off x="7979699" y="2924396"/>
            <a:ext cx="1312347" cy="5046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4FBD6EB5-1B12-AE62-2BBB-3736E7686130}"/>
              </a:ext>
            </a:extLst>
          </p:cNvPr>
          <p:cNvCxnSpPr>
            <a:cxnSpLocks/>
          </p:cNvCxnSpPr>
          <p:nvPr/>
        </p:nvCxnSpPr>
        <p:spPr>
          <a:xfrm flipH="1">
            <a:off x="8040659" y="2359906"/>
            <a:ext cx="1312347" cy="11363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822</Words>
  <Application>Microsoft Office PowerPoint</Application>
  <PresentationFormat>宽屏</PresentationFormat>
  <Paragraphs>162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Heiti SC Medium</vt:lpstr>
      <vt:lpstr>Microsoft YaHei Bold</vt:lpstr>
      <vt:lpstr>华文细黑</vt:lpstr>
      <vt:lpstr>SimSun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MSI</cp:lastModifiedBy>
  <cp:revision>3</cp:revision>
  <dcterms:created xsi:type="dcterms:W3CDTF">2025-01-21T12:27:45Z</dcterms:created>
  <dcterms:modified xsi:type="dcterms:W3CDTF">2025-01-21T12:54:42Z</dcterms:modified>
  <cp:category/>
  <cp:contentStatus/>
</cp:coreProperties>
</file>