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9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530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13f1efb2?vcp=1&amp;pid=153d36a41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五、【辩论赛场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】请根据所学内容分别为正反双方选择恰当的理由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填序号），并完成填空。（7枚）</a:t>
            </a:r>
            <a:endParaRPr lang="en-US" altLang="zh-CN" sz="2800" dirty="0"/>
          </a:p>
        </p:txBody>
      </p:sp>
      <p:pic>
        <p:nvPicPr>
          <p:cNvPr id="3" name="QB_3_BD.37_1#5d6081e97?vcp=1&amp;pid=e13f1efb2&amp;color=0,0,0&amp;tib=255,255,255&amp;vip=19#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6776" y="1868742"/>
            <a:ext cx="8915400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37_2#5d6081e97?vcp=1&amp;pid=e13f1efb2&amp;color=0,0,0&amp;vtp=1&amp;bbb=1"/>
          <p:cNvSpPr/>
          <p:nvPr/>
        </p:nvSpPr>
        <p:spPr>
          <a:xfrm>
            <a:off x="896112" y="42563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111161" algn="l"/>
                <a:tab pos="62096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①用露珠洗脸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②有很多伙伴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被狗尿淹得昏头昏脑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111161" algn="l"/>
                <a:tab pos="62096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④被小鸟吃掉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⑤被苍耳刺痛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坐在狗身上免费旅行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111161" algn="l"/>
                <a:tab pos="62096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小虫子的生活中，我认为最有趣的是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3_AN.38_1#5d6081e97.blank?vcp=1&amp;pid=e13f1efb2&amp;color=0,0,0&amp;vpa=19&amp;vtp=1"/>
          <p:cNvSpPr/>
          <p:nvPr/>
        </p:nvSpPr>
        <p:spPr>
          <a:xfrm>
            <a:off x="2724912" y="3441510"/>
            <a:ext cx="35661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100" dirty="0"/>
          </a:p>
        </p:txBody>
      </p:sp>
      <p:sp>
        <p:nvSpPr>
          <p:cNvPr id="6" name="QB_3_AN.39_1#5d6081e97.blank?vcp=1&amp;pid=e13f1efb2&amp;color=0,0,0&amp;vpa=20&amp;vtp=1"/>
          <p:cNvSpPr/>
          <p:nvPr/>
        </p:nvSpPr>
        <p:spPr>
          <a:xfrm>
            <a:off x="3300984" y="3459798"/>
            <a:ext cx="374904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100" dirty="0"/>
          </a:p>
        </p:txBody>
      </p:sp>
      <p:sp>
        <p:nvSpPr>
          <p:cNvPr id="7" name="QB_3_AN.40_1#5d6081e97.blank?vcp=1&amp;pid=e13f1efb2&amp;color=0,0,0&amp;vpa=21&amp;vtp=1"/>
          <p:cNvSpPr/>
          <p:nvPr/>
        </p:nvSpPr>
        <p:spPr>
          <a:xfrm>
            <a:off x="3904488" y="3441510"/>
            <a:ext cx="338328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100" dirty="0"/>
          </a:p>
        </p:txBody>
      </p:sp>
      <p:sp>
        <p:nvSpPr>
          <p:cNvPr id="8" name="QB_3_AN.41_1#5d6081e97.blank?vcp=1&amp;pid=e13f1efb2&amp;color=0,0,0&amp;vpa=22&amp;vtp=1"/>
          <p:cNvSpPr/>
          <p:nvPr/>
        </p:nvSpPr>
        <p:spPr>
          <a:xfrm>
            <a:off x="7836408" y="3423222"/>
            <a:ext cx="356616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100" dirty="0"/>
          </a:p>
        </p:txBody>
      </p:sp>
      <p:sp>
        <p:nvSpPr>
          <p:cNvPr id="9" name="QB_3_AN.42_1#5d6081e97.blank?vcp=1&amp;pid=e13f1efb2&amp;color=0,0,0&amp;vpa=23&amp;vtp=1"/>
          <p:cNvSpPr/>
          <p:nvPr/>
        </p:nvSpPr>
        <p:spPr>
          <a:xfrm>
            <a:off x="8439912" y="3441510"/>
            <a:ext cx="356616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100" dirty="0"/>
          </a:p>
        </p:txBody>
      </p:sp>
      <p:sp>
        <p:nvSpPr>
          <p:cNvPr id="10" name="QB_3_AN.43_1#5d6081e97.blank?vcp=1&amp;pid=e13f1efb2&amp;color=0,0,0&amp;vpa=24&amp;vtp=1"/>
          <p:cNvSpPr/>
          <p:nvPr/>
        </p:nvSpPr>
        <p:spPr>
          <a:xfrm>
            <a:off x="9043416" y="3441510"/>
            <a:ext cx="329184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100" dirty="0"/>
          </a:p>
        </p:txBody>
      </p:sp>
      <p:sp>
        <p:nvSpPr>
          <p:cNvPr id="11" name="QB_3_AN.44_1#5d6081e97.blank?vcp=1&amp;pid=e13f1efb2&amp;color=0,0,0&amp;vpa=25&amp;vtp=1&amp;bbb=1"/>
          <p:cNvSpPr/>
          <p:nvPr/>
        </p:nvSpPr>
        <p:spPr>
          <a:xfrm>
            <a:off x="5789580" y="5324412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【示例】坐在狗身上免费旅行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a2586e8e?vcp=1&amp;pid=153d36a41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六、【手工制作区】学校组织大家一起做手工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，快点按照约定时间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去手工制作区集合吧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800" dirty="0"/>
          </a:p>
        </p:txBody>
      </p:sp>
      <p:sp>
        <p:nvSpPr>
          <p:cNvPr id="3" name="QB_3_BD.45_1#0529e1b30?vcp=1&amp;pid=ea2586e8e&amp;color=0,0,0&amp;vtp=1&amp;bbb=1&amp;hb=1"/>
          <p:cNvSpPr/>
          <p:nvPr/>
        </p:nvSpPr>
        <p:spPr>
          <a:xfrm>
            <a:off x="896112" y="174174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小朋友们按照约定来到手工制作区，如果在小事上能够讲诚信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，自然就会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树立起大的信用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这就是“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”。老师语重心长地对保证不再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迟到但这次又迟到了的刚刚说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:“做事要讲信用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，不讲信用的人是无法在社会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上立足的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，正如《左传》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中所说‘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’。”</a:t>
            </a:r>
            <a:endParaRPr lang="en-US" altLang="zh-CN" sz="2400" dirty="0"/>
          </a:p>
        </p:txBody>
      </p:sp>
      <p:sp>
        <p:nvSpPr>
          <p:cNvPr id="4" name="QB_3_AN.46_1#0529e1b30.blank?vcp=1&amp;pid=ea2586e8e&amp;color=0,0,0&amp;vpa=26&amp;vtp=1&amp;bbb=1"/>
          <p:cNvSpPr/>
          <p:nvPr/>
        </p:nvSpPr>
        <p:spPr>
          <a:xfrm>
            <a:off x="4570380" y="227260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小信成则大信立</a:t>
            </a:r>
            <a:endParaRPr lang="en-US" altLang="zh-CN" sz="2400" dirty="0"/>
          </a:p>
        </p:txBody>
      </p:sp>
      <p:sp>
        <p:nvSpPr>
          <p:cNvPr id="5" name="QB_3_AN.47_1#0529e1b30.blank?vcp=1&amp;pid=ea2586e8e&amp;color=0,0,0&amp;vpa=27&amp;vtp=1&amp;bbb=1"/>
          <p:cNvSpPr/>
          <p:nvPr/>
        </p:nvSpPr>
        <p:spPr>
          <a:xfrm>
            <a:off x="5484780" y="336861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失信不立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d8e822ef?vcp=1&amp;pid=153d36a41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七、【故事畅享会】请你阅读文章，完成练习。（14枚）</a:t>
            </a:r>
            <a:endParaRPr lang="en-US" altLang="zh-CN" sz="2800" dirty="0"/>
          </a:p>
        </p:txBody>
      </p:sp>
      <p:sp>
        <p:nvSpPr>
          <p:cNvPr id="3" name="QM_3_BD.48_1#e7a94ccbf?vcp=1&amp;pid=bd8e822ef&amp;color=0,0,0&amp;vtp=1&amp;bbb=1&amp;hb=1"/>
          <p:cNvSpPr/>
          <p:nvPr/>
        </p:nvSpPr>
        <p:spPr>
          <a:xfrm>
            <a:off x="896112" y="1317562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蚂蚁奶奶搬家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在一棵大树的旁边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，有一个洞，蚂蚁奶奶的家就在这里。洞非常小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湿又阴暗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。蚂蚁奶奶很喜欢晒太阳，可是，那个洞根本照不到阳光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，所以蚂蚁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奶奶整天都愁眉苦脸的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，蚂蚁奶奶的孙子来看望它。蚂蚁奶奶对它的孙子说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:“奶奶喜欢晒太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，可是这个洞根本晒不到太阳，所以我想搬家。”孙子想了想，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对奶奶说: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我去帮您找个新家吧!”过了一会儿，蚂蚁奶奶的孙子说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:“奶奶我已经想好把您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的家搬到哪里了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。”“搬到哪里呢?”蚂蚁奶奶问。孙子说:“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奶奶您先在这儿等着，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我去叫几个兄弟来帮您搬家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。”蚂蚁奶奶说:“好吧。”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48_2#e7a94ccbf?vcp=1&amp;pid=bd8e822ef&amp;color=0,0,0&amp;mp=1&amp;vtp=1&amp;bt=1&amp;bbb=1&amp;hb=1"/>
          <p:cNvSpPr/>
          <p:nvPr/>
        </p:nvSpPr>
        <p:spPr>
          <a:xfrm>
            <a:off x="896112" y="15210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蚂蚁奶奶的孙子叫来了一群小蚂蚁来帮蚂蚁奶奶搬家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。小蚂蚁们有的抬桌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，有的搬床，还有的搬粮食。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大大小小的蚂蚁们排成一队长长的队伍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，就像一列火车在慢慢开动。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小蚂蚁们把蚂蚁奶奶的房子搬到了一朵向日葵里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。只要有阳光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，向日葵就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会朝着太阳转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。这样蚂蚁奶奶就能整天晒到太阳了。蚂蚁奶奶想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:“这样的日子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真是舒服呀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，蚂蚁奶奶总是笑呵呵的。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9_1#246ee320e?vcp=1&amp;pid=e7a94ccbf&amp;color=0,0,0&amp;vtp=1&amp;bt=1&amp;bbb=1"/>
          <p:cNvSpPr/>
          <p:nvPr/>
        </p:nvSpPr>
        <p:spPr>
          <a:xfrm>
            <a:off x="896112" y="26553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1.第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1自然段中表现蚂蚁奶奶不开心的词语是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B_4_AN.50_1#246ee320e.blank?vcp=1&amp;pid=e7a94ccbf&amp;color=0,0,0&amp;vpa=28&amp;vtp=1&amp;bbb=1"/>
          <p:cNvSpPr/>
          <p:nvPr/>
        </p:nvSpPr>
        <p:spPr>
          <a:xfrm>
            <a:off x="6856381" y="260578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愁眉苦脸</a:t>
            </a:r>
            <a:endParaRPr lang="en-US" altLang="zh-CN" sz="2400" dirty="0"/>
          </a:p>
        </p:txBody>
      </p:sp>
      <p:sp>
        <p:nvSpPr>
          <p:cNvPr id="4" name="QB_4_AS.51_1#246ee320e?vcp=1&amp;pid=e7a94ccbf&amp;color=0,0,0&amp;vtp=1&amp;bbb=1&amp;hb=1"/>
          <p:cNvSpPr/>
          <p:nvPr/>
        </p:nvSpPr>
        <p:spPr>
          <a:xfrm>
            <a:off x="896112" y="319468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本题考查对词语的理解和运用。“愁眉苦脸”形容愁苦的神情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原文中找到词语并正确书写即可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d127d7801?sp=1&amp;vcp=1&amp;pid=e7a94ccbf&amp;color=0,0,0&amp;vtp=1&amp;bt=1&amp;bbb=1&amp;hb=1"/>
          <p:cNvSpPr/>
          <p:nvPr/>
        </p:nvSpPr>
        <p:spPr>
          <a:xfrm>
            <a:off x="896112" y="149555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2.蚂蚁奶奶的心情发生了什么变化？变化的原因是什么?想一想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，补全思维导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。（填序号）（8枚）</a:t>
            </a:r>
            <a:endParaRPr lang="en-US" altLang="zh-CN" sz="2400" dirty="0"/>
          </a:p>
        </p:txBody>
      </p:sp>
      <p:pic>
        <p:nvPicPr>
          <p:cNvPr id="3" name="QB_4_BD.52_2#d127d7801?vcp=1&amp;pid=e7a94ccbf&amp;color=0,0,0&amp;tib=255,255,255&amp;vip=29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663698"/>
            <a:ext cx="10351008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53_1#d127d7801.blank?vcp=1&amp;pid=e7a94ccbf&amp;color=0,0,0&amp;vpa=29&amp;vtp=1"/>
          <p:cNvSpPr/>
          <p:nvPr/>
        </p:nvSpPr>
        <p:spPr>
          <a:xfrm>
            <a:off x="6620256" y="3651250"/>
            <a:ext cx="1874520" cy="3931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5" name="QB_4_AN.54_1#d127d7801.blank?vcp=1&amp;pid=e7a94ccbf&amp;color=0,0,0&amp;vpa=30&amp;vtp=1"/>
          <p:cNvSpPr/>
          <p:nvPr/>
        </p:nvSpPr>
        <p:spPr>
          <a:xfrm>
            <a:off x="9272015" y="3651250"/>
            <a:ext cx="1911096" cy="4114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6" name="QB_4_AN.55_1#d127d7801.blank?vcp=1&amp;pid=e7a94ccbf&amp;color=0,0,0&amp;vpa=31&amp;vtp=1"/>
          <p:cNvSpPr/>
          <p:nvPr/>
        </p:nvSpPr>
        <p:spPr>
          <a:xfrm>
            <a:off x="6556248" y="4666234"/>
            <a:ext cx="1911096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7" name="QB_4_AN.56_1#d127d7801.blank?vcp=1&amp;pid=e7a94ccbf&amp;color=0,0,0&amp;vpa=32&amp;vtp=1"/>
          <p:cNvSpPr/>
          <p:nvPr/>
        </p:nvSpPr>
        <p:spPr>
          <a:xfrm>
            <a:off x="9272015" y="4693666"/>
            <a:ext cx="1901952" cy="4114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④（从上到下）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7_1#8d537a9e1?vcp=1&amp;pid=e7a94ccbf&amp;color=0,0,0&amp;mp=1&amp;vtp=1&amp;bt=1&amp;bbb=1&amp;hb=1"/>
          <p:cNvSpPr/>
          <p:nvPr/>
        </p:nvSpPr>
        <p:spPr>
          <a:xfrm>
            <a:off x="896112" y="23707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3.为什么小蚂蚁们要把蚂蚁奶奶的家搬到向日葵里面呢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？请你从文中找出原因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并用“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画出来。（3枚）</a:t>
            </a:r>
            <a:endParaRPr lang="en-US" altLang="zh-CN" sz="2400" dirty="0"/>
          </a:p>
        </p:txBody>
      </p:sp>
      <p:sp>
        <p:nvSpPr>
          <p:cNvPr id="3" name="QO_4_AN.58_1#8d537a9e1?vcp=1&amp;pid=e7a94ccbf&amp;color=0,0,0&amp;vtp=1&amp;bbb=1&amp;hb=1"/>
          <p:cNvSpPr/>
          <p:nvPr/>
        </p:nvSpPr>
        <p:spPr>
          <a:xfrm>
            <a:off x="896112" y="34744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只要有阳光</a:t>
            </a:r>
            <a:r>
              <a:rPr lang="en-US" altLang="zh-CN" sz="2400" b="0" i="0" u="wavy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，向日葵就会朝着太阳转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。这样蚂蚁奶奶就能整天晒到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太阳了。</a:t>
            </a:r>
            <a:endParaRPr lang="en-US" altLang="zh-CN" sz="2400" u="wavy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d2393a34?vcp=1&amp;pid=153d36a41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八、【自然观察员】观察日记。（20枚）</a:t>
            </a:r>
            <a:endParaRPr lang="en-US" altLang="zh-CN" sz="2800" dirty="0"/>
          </a:p>
        </p:txBody>
      </p:sp>
      <p:sp>
        <p:nvSpPr>
          <p:cNvPr id="3" name="QO_3_BD.59_1#bb8bcaaa7?vcp=1&amp;pid=7d2393a34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  <a:tabLst>
                <a:tab pos="1827253" algn="l"/>
                <a:tab pos="4099006" algn="l"/>
                <a:tab pos="6065959" algn="l"/>
                <a:tab pos="7423312" algn="l"/>
                <a:tab pos="908546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这是奇奇观察蚂蚁之后画的3幅图画，请你仔细观察图画，发挥想象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</a:t>
            </a:r>
          </a:p>
          <a:p>
            <a:pPr latinLnBrk="1">
              <a:lnSpc>
                <a:spcPts val="4400"/>
              </a:lnSpc>
              <a:tabLst>
                <a:tab pos="1827253" algn="l"/>
                <a:tab pos="4099006" algn="l"/>
                <a:tab pos="6065959" algn="l"/>
                <a:tab pos="7423312" algn="l"/>
                <a:tab pos="908546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上几个下面的词语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,写一写小蚂蚁们有趣的经历。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  <a:tabLst>
                <a:tab pos="1827253" algn="l"/>
                <a:tab pos="4099006" algn="l"/>
                <a:tab pos="6065959" algn="l"/>
                <a:tab pos="7423312" algn="l"/>
                <a:tab pos="908546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过了一会儿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到了下午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游乐场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一把大伞</a:t>
            </a:r>
            <a:endParaRPr lang="en-US" altLang="zh-CN" sz="2400" dirty="0"/>
          </a:p>
        </p:txBody>
      </p:sp>
      <p:pic>
        <p:nvPicPr>
          <p:cNvPr id="4" name="QO_3_BD.59_3#bb8bcaaa7?htil=1&amp;vcp=1&amp;pid=7d2393a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3896" y="3032062"/>
            <a:ext cx="2350008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59_4#bb8bcaaa7?htil=1&amp;vcp=1&amp;pid=7d2393a3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8616" y="3041206"/>
            <a:ext cx="233172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59_5#bb8bcaaa7?htil=1&amp;vcp=1&amp;pid=7d2393a34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4192" y="3041206"/>
            <a:ext cx="233172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60_1#bb8bcaaa7?vcp=1&amp;pid=7d2393a34&amp;color=0,0,0&amp;vtp=1&amp;bt=1&amp;bbb=1&amp;hb=1"/>
          <p:cNvSpPr/>
          <p:nvPr/>
        </p:nvSpPr>
        <p:spPr>
          <a:xfrm>
            <a:off x="896112" y="978726"/>
            <a:ext cx="10387584" cy="4944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【示例】早上，小蚂蚁们想过河去玩耍，可是河水湍急，没有船怎么过呢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家急得团团转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。突然，一阵风吹过，一片叶子缓缓落下，他们看到了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，灵机一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，兴奋地说道:“我们可以用这片树叶当船，用树枝当桨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，这样就可以划船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过河了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!”说干就干，他们把叶子当成一艘“小船”，用树枝做桨，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划啊划，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就这样安全地过了河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过了河后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，他们来到一片绿油油的草地上，他们又把叶子当成游乐场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上面玩得不亦乐乎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到了下午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，突然，电闪雷鸣，过了一会儿，果然下起了倾盆大雨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，小蚂蚁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们把树叶当成一把大伞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，匆匆往家里走去。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53d36a41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第四单元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55b85391f?vcp=1&amp;pid=153d36a41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1048145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55b85391f?vcp=1&amp;pid=153d36a41&amp;color=0,0,0&amp;vtp=1&amp;bt=1&amp;bbb=1"/>
          <p:cNvSpPr/>
          <p:nvPr/>
        </p:nvSpPr>
        <p:spPr>
          <a:xfrm>
            <a:off x="896112" y="900000"/>
            <a:ext cx="10387584" cy="1557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儿童节到啦，校园里设置了不少活动，快来一起玩耍吧！</a:t>
            </a:r>
            <a:endParaRPr lang="en-US" altLang="zh-CN" sz="100" dirty="0"/>
          </a:p>
        </p:txBody>
      </p:sp>
      <p:pic>
        <p:nvPicPr>
          <p:cNvPr id="4" name="P_2_BD#55b85391f?vcp=1&amp;pid=153d36a41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1025286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32dcc01bc?vcp=1&amp;pid=153d36a41&amp;color=0,0,0&amp;vtp=1&amp;bbb=1&amp;hb=1"/>
          <p:cNvSpPr/>
          <p:nvPr/>
        </p:nvSpPr>
        <p:spPr>
          <a:xfrm>
            <a:off x="896112" y="2450416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一、【玩具屋】连一连，为玩具找出对应的名称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，为加点字找出相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应的读音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。（12枚）</a:t>
            </a:r>
            <a:endParaRPr lang="en-US" altLang="zh-CN" sz="2800" dirty="0"/>
          </a:p>
        </p:txBody>
      </p:sp>
      <p:pic>
        <p:nvPicPr>
          <p:cNvPr id="7" name="QO_3_BD.1_1#0fd2091f7?htil=1&amp;vcp=1&amp;pid=32dcc01bc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D7D7D7"/>
              </a:clrFrom>
              <a:clrTo>
                <a:srgbClr val="D7D7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4270" y="3261806"/>
            <a:ext cx="515721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1057625-5A59-AF69-2726-C712F1FF16EF}"/>
              </a:ext>
            </a:extLst>
          </p:cNvPr>
          <p:cNvCxnSpPr>
            <a:cxnSpLocks/>
          </p:cNvCxnSpPr>
          <p:nvPr/>
        </p:nvCxnSpPr>
        <p:spPr>
          <a:xfrm>
            <a:off x="3891055" y="3907913"/>
            <a:ext cx="4434340" cy="3141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1B30FE0-E16C-DC87-D15B-117BA8DB9774}"/>
              </a:ext>
            </a:extLst>
          </p:cNvPr>
          <p:cNvCxnSpPr>
            <a:cxnSpLocks/>
          </p:cNvCxnSpPr>
          <p:nvPr/>
        </p:nvCxnSpPr>
        <p:spPr>
          <a:xfrm flipV="1">
            <a:off x="6675814" y="4379099"/>
            <a:ext cx="1576429" cy="3654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56D7D2E-F0BC-565A-19A0-05F10744D3AA}"/>
              </a:ext>
            </a:extLst>
          </p:cNvPr>
          <p:cNvCxnSpPr>
            <a:cxnSpLocks/>
          </p:cNvCxnSpPr>
          <p:nvPr/>
        </p:nvCxnSpPr>
        <p:spPr>
          <a:xfrm flipH="1">
            <a:off x="3997235" y="3832344"/>
            <a:ext cx="915093" cy="2854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F8E4F102-3B18-1B8F-EE41-4BFE179BF99E}"/>
              </a:ext>
            </a:extLst>
          </p:cNvPr>
          <p:cNvCxnSpPr>
            <a:cxnSpLocks/>
          </p:cNvCxnSpPr>
          <p:nvPr/>
        </p:nvCxnSpPr>
        <p:spPr>
          <a:xfrm flipH="1" flipV="1">
            <a:off x="4024667" y="4350473"/>
            <a:ext cx="1557528" cy="3940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31E73EA1-FC3B-61A2-1AC2-ED2CAC20028A}"/>
              </a:ext>
            </a:extLst>
          </p:cNvPr>
          <p:cNvCxnSpPr>
            <a:cxnSpLocks/>
          </p:cNvCxnSpPr>
          <p:nvPr/>
        </p:nvCxnSpPr>
        <p:spPr>
          <a:xfrm flipV="1">
            <a:off x="5734595" y="3867936"/>
            <a:ext cx="0" cy="3022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3C101ED1-2FE6-D4F6-8A60-48654E75D35E}"/>
              </a:ext>
            </a:extLst>
          </p:cNvPr>
          <p:cNvCxnSpPr>
            <a:cxnSpLocks/>
          </p:cNvCxnSpPr>
          <p:nvPr/>
        </p:nvCxnSpPr>
        <p:spPr>
          <a:xfrm flipV="1">
            <a:off x="4912328" y="4350473"/>
            <a:ext cx="822267" cy="3022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43F10DC8-A500-82BA-9B74-AB1CB48CBFA5}"/>
              </a:ext>
            </a:extLst>
          </p:cNvPr>
          <p:cNvCxnSpPr>
            <a:cxnSpLocks/>
          </p:cNvCxnSpPr>
          <p:nvPr/>
        </p:nvCxnSpPr>
        <p:spPr>
          <a:xfrm flipV="1">
            <a:off x="4912328" y="3888909"/>
            <a:ext cx="1706533" cy="3331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1F31C8A3-5650-3DE3-3F71-941150877BA5}"/>
              </a:ext>
            </a:extLst>
          </p:cNvPr>
          <p:cNvCxnSpPr>
            <a:cxnSpLocks/>
          </p:cNvCxnSpPr>
          <p:nvPr/>
        </p:nvCxnSpPr>
        <p:spPr>
          <a:xfrm flipH="1">
            <a:off x="4086494" y="4374437"/>
            <a:ext cx="822267" cy="3495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774FE6E5-E88D-88DC-D0DD-DC904A57FF13}"/>
              </a:ext>
            </a:extLst>
          </p:cNvPr>
          <p:cNvCxnSpPr>
            <a:cxnSpLocks/>
          </p:cNvCxnSpPr>
          <p:nvPr/>
        </p:nvCxnSpPr>
        <p:spPr>
          <a:xfrm>
            <a:off x="7503392" y="3844302"/>
            <a:ext cx="0" cy="3967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B1A728AA-A82C-3583-9FEE-A04889BA0B18}"/>
              </a:ext>
            </a:extLst>
          </p:cNvPr>
          <p:cNvCxnSpPr>
            <a:cxnSpLocks/>
          </p:cNvCxnSpPr>
          <p:nvPr/>
        </p:nvCxnSpPr>
        <p:spPr>
          <a:xfrm>
            <a:off x="7464028" y="4347812"/>
            <a:ext cx="713321" cy="3967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7997993C-FF9C-560F-B06F-553AFA523318}"/>
              </a:ext>
            </a:extLst>
          </p:cNvPr>
          <p:cNvCxnSpPr>
            <a:cxnSpLocks/>
          </p:cNvCxnSpPr>
          <p:nvPr/>
        </p:nvCxnSpPr>
        <p:spPr>
          <a:xfrm flipH="1">
            <a:off x="6556863" y="3844302"/>
            <a:ext cx="1735395" cy="3414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222964C7-5973-F6F6-1CC6-29EE88BCCCC9}"/>
              </a:ext>
            </a:extLst>
          </p:cNvPr>
          <p:cNvCxnSpPr>
            <a:cxnSpLocks/>
          </p:cNvCxnSpPr>
          <p:nvPr/>
        </p:nvCxnSpPr>
        <p:spPr>
          <a:xfrm flipH="1" flipV="1">
            <a:off x="6663152" y="4356513"/>
            <a:ext cx="870746" cy="4117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3553bd81?vcp=1&amp;pid=153d36a41&amp;color=0,0,0&amp;vtp=1&amp;bt=1&amp;bbb=1&amp;hb=1"/>
          <p:cNvSpPr/>
          <p:nvPr/>
        </p:nvSpPr>
        <p:spPr>
          <a:xfrm>
            <a:off x="896112" y="903048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【快乐丢手绢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】老师带领我们一起玩丢手绢的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游戏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，请你也来参加。（21枚）</a:t>
            </a:r>
            <a:endParaRPr lang="en-US" altLang="zh-CN" sz="2800" dirty="0"/>
          </a:p>
        </p:txBody>
      </p:sp>
      <p:pic>
        <p:nvPicPr>
          <p:cNvPr id="3" name="C_2_BD#f3553bd81?vcp=1&amp;pid=153d36a41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sp>
        <p:nvSpPr>
          <p:cNvPr id="4" name="QM_3_BD.3_1#29bfcd309?vcp=1&amp;pid=f3553bd81&amp;color=0,0,0&amp;vtp=1&amp;bbb=1&amp;hb=1"/>
          <p:cNvSpPr/>
          <p:nvPr/>
        </p:nvSpPr>
        <p:spPr>
          <a:xfrm>
            <a:off x="896112" y="1799478"/>
            <a:ext cx="10387584" cy="28278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老师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我们玩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，我们手</a:t>
            </a:r>
            <a:r>
              <a:rPr lang="en-US" altLang="zh-CN" sz="4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手</a:t>
            </a:r>
            <a:r>
              <a:rPr lang="en-US" altLang="zh-CN" sz="4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成一个巨大的圆圈，一</a:t>
            </a:r>
          </a:p>
          <a:p>
            <a:pPr latinLnBrk="1">
              <a:lnSpc>
                <a:spcPts val="8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个人拿着手绢丢到另一个人背后，这个人就要</a:t>
            </a:r>
            <a:r>
              <a:rPr lang="en-US" altLang="zh-CN" sz="4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去追丢手绢的人，</a:t>
            </a:r>
          </a:p>
          <a:p>
            <a:pPr latinLnBrk="1">
              <a:lnSpc>
                <a:spcPts val="6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如果丢手绢的人一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坐到了追赶者的位置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，那么，他就赢了。</a:t>
            </a:r>
            <a:endParaRPr lang="en-US" altLang="zh-CN" sz="2400" dirty="0"/>
          </a:p>
        </p:txBody>
      </p:sp>
      <p:pic>
        <p:nvPicPr>
          <p:cNvPr id="5" name="QM_3_BD.3_1#29bfcd309?vcp=1&amp;pid=f3553bd81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9916" y="1876059"/>
            <a:ext cx="676656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3_1#29bfcd309?vcp=1&amp;pid=f3553bd81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4688" y="1797192"/>
            <a:ext cx="135331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3_1#29bfcd309?vcp=1&amp;pid=f3553bd81&amp;color=0,0,0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1203" y="1821195"/>
            <a:ext cx="713232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3_1#29bfcd309?vcp=1&amp;pid=f3553bd81&amp;color=0,0,0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8097" y="1834911"/>
            <a:ext cx="69494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3_1#29bfcd309?vcp=1&amp;pid=f3553bd81&amp;color=0,0,0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5573" y="2885328"/>
            <a:ext cx="1307592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3_BD.3_1#29bfcd309?vcp=1&amp;pid=f3553bd81&amp;color=0,0,0&amp;tib=255,255,255&amp;iip=9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9403" y="3891898"/>
            <a:ext cx="941832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O_4_BD.4_1#bb7c2e633?vcp=1&amp;pid=29bfcd309&amp;color=0,0,0&amp;vtp=1&amp;bbb=1"/>
          <p:cNvSpPr/>
          <p:nvPr/>
        </p:nvSpPr>
        <p:spPr>
          <a:xfrm>
            <a:off x="896112" y="46950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1.正确拼写出字词。（9枚）</a:t>
            </a:r>
            <a:endParaRPr lang="en-US" altLang="zh-CN" sz="2400" dirty="0"/>
          </a:p>
        </p:txBody>
      </p:sp>
      <p:sp>
        <p:nvSpPr>
          <p:cNvPr id="12" name="QO_4_AN.5_1#bb7c2e633?vcp=1&amp;pid=29bfcd309&amp;color=0,0,0&amp;vtp=1&amp;bbb=1"/>
          <p:cNvSpPr/>
          <p:nvPr/>
        </p:nvSpPr>
        <p:spPr>
          <a:xfrm>
            <a:off x="2356843" y="2198606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 </a:t>
            </a:r>
            <a:endParaRPr lang="en-US" altLang="zh-CN" sz="2400" dirty="0"/>
          </a:p>
        </p:txBody>
      </p:sp>
      <p:sp>
        <p:nvSpPr>
          <p:cNvPr id="13" name="QO_4_AN.5_1#bb7c2e633?vcp=1&amp;pid=29bfcd309&amp;color=0,0,0&amp;vtp=1&amp;bbb=1">
            <a:extLst>
              <a:ext uri="{FF2B5EF4-FFF2-40B4-BE49-F238E27FC236}">
                <a16:creationId xmlns:a16="http://schemas.microsoft.com/office/drawing/2014/main" id="{FB2D2DA7-A441-2A83-F761-42766E3FCB49}"/>
              </a:ext>
            </a:extLst>
          </p:cNvPr>
          <p:cNvSpPr/>
          <p:nvPr/>
        </p:nvSpPr>
        <p:spPr>
          <a:xfrm>
            <a:off x="3981257" y="2220451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  戏</a:t>
            </a:r>
            <a:endParaRPr lang="en-US" altLang="zh-CN" sz="2400" dirty="0"/>
          </a:p>
        </p:txBody>
      </p:sp>
      <p:sp>
        <p:nvSpPr>
          <p:cNvPr id="14" name="QO_4_AN.5_1#bb7c2e633?vcp=1&amp;pid=29bfcd309&amp;color=0,0,0&amp;vtp=1&amp;bbb=1">
            <a:extLst>
              <a:ext uri="{FF2B5EF4-FFF2-40B4-BE49-F238E27FC236}">
                <a16:creationId xmlns:a16="http://schemas.microsoft.com/office/drawing/2014/main" id="{43CB2AAB-A486-E244-9D86-547A4A453490}"/>
              </a:ext>
            </a:extLst>
          </p:cNvPr>
          <p:cNvSpPr/>
          <p:nvPr/>
        </p:nvSpPr>
        <p:spPr>
          <a:xfrm>
            <a:off x="6526997" y="2209465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拉</a:t>
            </a:r>
            <a:endParaRPr lang="en-US" altLang="zh-CN" sz="2400" dirty="0"/>
          </a:p>
        </p:txBody>
      </p:sp>
      <p:sp>
        <p:nvSpPr>
          <p:cNvPr id="15" name="QO_4_AN.5_1#bb7c2e633?vcp=1&amp;pid=29bfcd309&amp;color=0,0,0&amp;vtp=1&amp;bbb=1">
            <a:extLst>
              <a:ext uri="{FF2B5EF4-FFF2-40B4-BE49-F238E27FC236}">
                <a16:creationId xmlns:a16="http://schemas.microsoft.com/office/drawing/2014/main" id="{D69A9365-1039-BB86-FC5D-37818F1B1CF8}"/>
              </a:ext>
            </a:extLst>
          </p:cNvPr>
          <p:cNvSpPr/>
          <p:nvPr/>
        </p:nvSpPr>
        <p:spPr>
          <a:xfrm>
            <a:off x="7569363" y="2220451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围</a:t>
            </a:r>
            <a:endParaRPr lang="en-US" altLang="zh-CN" sz="2400" dirty="0"/>
          </a:p>
        </p:txBody>
      </p:sp>
      <p:sp>
        <p:nvSpPr>
          <p:cNvPr id="16" name="QO_4_AN.5_1#bb7c2e633?vcp=1&amp;pid=29bfcd309&amp;color=0,0,0&amp;vtp=1&amp;bbb=1">
            <a:extLst>
              <a:ext uri="{FF2B5EF4-FFF2-40B4-BE49-F238E27FC236}">
                <a16:creationId xmlns:a16="http://schemas.microsoft.com/office/drawing/2014/main" id="{175BB3E8-321A-433C-34A7-602D61167AC0}"/>
              </a:ext>
            </a:extLst>
          </p:cNvPr>
          <p:cNvSpPr/>
          <p:nvPr/>
        </p:nvSpPr>
        <p:spPr>
          <a:xfrm>
            <a:off x="7209826" y="3224449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使  劲</a:t>
            </a:r>
            <a:endParaRPr lang="en-US" altLang="zh-CN" sz="2400" dirty="0"/>
          </a:p>
        </p:txBody>
      </p:sp>
      <p:sp>
        <p:nvSpPr>
          <p:cNvPr id="17" name="QO_4_AN.5_1#bb7c2e633?vcp=1&amp;pid=29bfcd309&amp;color=0,0,0&amp;vtp=1&amp;bbb=1">
            <a:extLst>
              <a:ext uri="{FF2B5EF4-FFF2-40B4-BE49-F238E27FC236}">
                <a16:creationId xmlns:a16="http://schemas.microsoft.com/office/drawing/2014/main" id="{3EE54F8F-F896-EF04-40E9-8E39BD696ED0}"/>
              </a:ext>
            </a:extLst>
          </p:cNvPr>
          <p:cNvSpPr/>
          <p:nvPr/>
        </p:nvSpPr>
        <p:spPr>
          <a:xfrm>
            <a:off x="3473849" y="4087680"/>
            <a:ext cx="292695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屁 股</a:t>
            </a:r>
            <a:endParaRPr lang="en-US" altLang="zh-CN" sz="2400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ABA84C30-AA63-0D9D-8107-05EA485E7E50}"/>
              </a:ext>
            </a:extLst>
          </p:cNvPr>
          <p:cNvSpPr/>
          <p:nvPr/>
        </p:nvSpPr>
        <p:spPr>
          <a:xfrm>
            <a:off x="9013059" y="2260764"/>
            <a:ext cx="339947" cy="4452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5FBCE0C0-649C-2153-9B91-C264F812993D}"/>
              </a:ext>
            </a:extLst>
          </p:cNvPr>
          <p:cNvSpPr/>
          <p:nvPr/>
        </p:nvSpPr>
        <p:spPr>
          <a:xfrm>
            <a:off x="9881466" y="2291841"/>
            <a:ext cx="339947" cy="44527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_1#f15125de3?vcp=1&amp;pid=29bfcd309&amp;color=0,0,0&amp;vtp=1&amp;bt=1&amp;bbb=1&amp;hb=1"/>
          <p:cNvSpPr/>
          <p:nvPr/>
        </p:nvSpPr>
        <p:spPr>
          <a:xfrm>
            <a:off x="896112" y="1038606"/>
            <a:ext cx="10387584" cy="1915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2.找出半包围和全包围结构的字（各1个），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4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圈出来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。我还知道其</a:t>
            </a:r>
          </a:p>
          <a:p>
            <a:pPr latinLnBrk="1">
              <a:lnSpc>
                <a:spcPts val="9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他全包围结构的字：</a:t>
            </a:r>
            <a:r>
              <a:rPr lang="en-US" altLang="zh-CN" sz="5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6枚）</a:t>
            </a:r>
            <a:endParaRPr lang="en-US" altLang="zh-CN" sz="2400" dirty="0"/>
          </a:p>
        </p:txBody>
      </p:sp>
      <p:pic>
        <p:nvPicPr>
          <p:cNvPr id="3" name="QB_4_BD.6_1#f15125de3?vcp=1&amp;pid=29bfcd309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2204" y="1034034"/>
            <a:ext cx="640080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6_1#f15125de3?vcp=1&amp;pid=29bfcd309&amp;color=0,0,0&amp;tib=255,255,255&amp;iip=11&amp;vip=1#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9918" y="1971993"/>
            <a:ext cx="1673352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7_1#f15125de3.blank?vcp=1&amp;pid=29bfcd309&amp;color=0,0,0&amp;vpa=1&amp;vtp=1"/>
          <p:cNvSpPr/>
          <p:nvPr/>
        </p:nvSpPr>
        <p:spPr>
          <a:xfrm>
            <a:off x="3737642" y="1924432"/>
            <a:ext cx="758952" cy="749808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ctr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【示例】国</a:t>
            </a:r>
            <a:endParaRPr lang="en-US" altLang="zh-CN" dirty="0"/>
          </a:p>
        </p:txBody>
      </p:sp>
      <p:sp>
        <p:nvSpPr>
          <p:cNvPr id="6" name="QB_4_AN.8_1#f15125de3.blank?vcp=1&amp;pid=29bfcd309&amp;color=0,0,0&amp;vpa=2&amp;vtp=1"/>
          <p:cNvSpPr/>
          <p:nvPr/>
        </p:nvSpPr>
        <p:spPr>
          <a:xfrm>
            <a:off x="4593499" y="1855467"/>
            <a:ext cx="749808" cy="7406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团</a:t>
            </a:r>
            <a:endParaRPr lang="en-US" altLang="zh-CN" dirty="0"/>
          </a:p>
        </p:txBody>
      </p:sp>
      <p:sp>
        <p:nvSpPr>
          <p:cNvPr id="10" name="QB_4_AS.10_1#f15125de3?vcp=1&amp;pid=29bfcd309&amp;color=0,0,0&amp;vtp=1&amp;bbb=1&amp;hb=1&amp;hs=1"/>
          <p:cNvSpPr/>
          <p:nvPr/>
        </p:nvSpPr>
        <p:spPr>
          <a:xfrm>
            <a:off x="896112" y="30798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本题考查半包围与全包围的汉字结构。书写时要注意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：全包围结构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，要把国字框写的方正，框内部分的大小要合适。</a:t>
            </a:r>
            <a:endParaRPr lang="en-US" altLang="zh-CN" sz="2400" dirty="0"/>
          </a:p>
        </p:txBody>
      </p:sp>
      <p:sp>
        <p:nvSpPr>
          <p:cNvPr id="11" name="QB_4_BD.11_1#cf34c2610?vcp=1&amp;pid=29bfcd309&amp;color=0,0,0&amp;vtp=1&amp;bbb=1&amp;hb=1&amp;hs=1"/>
          <p:cNvSpPr/>
          <p:nvPr/>
        </p:nvSpPr>
        <p:spPr>
          <a:xfrm>
            <a:off x="896112" y="418261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3.通过观察,我发现带有“月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”的字多与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①身体 ②月亮）（填序号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关，这样的字还有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。（6枚）</a:t>
            </a:r>
            <a:endParaRPr lang="en-US" altLang="zh-CN" sz="2400" dirty="0"/>
          </a:p>
        </p:txBody>
      </p:sp>
      <p:sp>
        <p:nvSpPr>
          <p:cNvPr id="12" name="QB_4_AN.12_1#cf34c2610.blank?vcp=1&amp;pid=29bfcd309&amp;color=0,0,0&amp;vpa=3&amp;vtp=1"/>
          <p:cNvSpPr/>
          <p:nvPr/>
        </p:nvSpPr>
        <p:spPr>
          <a:xfrm>
            <a:off x="6246780" y="415467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3" name="QB_4_AN.13_1#cf34c2610.blank?vcp=1&amp;pid=29bfcd309&amp;color=0,0,0&amp;vpa=4&amp;vtp=1&amp;bbb=1"/>
          <p:cNvSpPr/>
          <p:nvPr/>
        </p:nvSpPr>
        <p:spPr>
          <a:xfrm>
            <a:off x="3351180" y="4691888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【示例】肚</a:t>
            </a:r>
            <a:endParaRPr lang="en-US" altLang="zh-CN" sz="2400" dirty="0"/>
          </a:p>
        </p:txBody>
      </p:sp>
      <p:sp>
        <p:nvSpPr>
          <p:cNvPr id="14" name="QB_4_AN.14_1#cf34c2610.blank?vcp=1&amp;pid=29bfcd309&amp;color=0,0,0&amp;vpa=5&amp;vtp=1"/>
          <p:cNvSpPr/>
          <p:nvPr/>
        </p:nvSpPr>
        <p:spPr>
          <a:xfrm>
            <a:off x="5484780" y="469188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84066eab?vcp=1&amp;pid=153d36a41&amp;color=0,0,0&amp;vtp=1&amp;bt=1&amp;bb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三、【知识擂台】学校举办了文化知识大赛，请你积极抢答。（7枚）</a:t>
            </a:r>
            <a:endParaRPr lang="en-US" altLang="zh-CN" sz="2800" spc="-50" dirty="0"/>
          </a:p>
        </p:txBody>
      </p:sp>
      <p:sp>
        <p:nvSpPr>
          <p:cNvPr id="3" name="QC_3_BD.15_1#b98358a18?vcp=1&amp;vopoq=1&amp;pid=d84066eab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下列加点字的读音都相同的一组是(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4" name="QC_3_AN.16_1#b98358a18.bracket?vcp=1&amp;vopoq=1&amp;pid=d84066eab&amp;color=0,0,0&amp;vpa=6&amp;vtp=1"/>
          <p:cNvSpPr/>
          <p:nvPr/>
        </p:nvSpPr>
        <p:spPr>
          <a:xfrm>
            <a:off x="6094380" y="13061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3_BD.15_2#b98358a18.choices?vcp=1&amp;vopoq=1&amp;pid=d84066eab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1449261" algn="l"/>
                <a:tab pos="2581021" algn="l"/>
                <a:tab pos="4017582" algn="l"/>
                <a:tab pos="5454142" algn="l"/>
                <a:tab pos="6890703" algn="l"/>
                <a:tab pos="8022463" algn="l"/>
                <a:tab pos="94590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①数量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测量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②眼泡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一泡尿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③结束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结实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④他的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的确</a:t>
            </a:r>
            <a:endParaRPr lang="en-US" altLang="zh-CN" sz="2400" dirty="0"/>
          </a:p>
        </p:txBody>
      </p:sp>
      <p:sp>
        <p:nvSpPr>
          <p:cNvPr id="6" name="QC_3_AS.17_1#b98358a18?vcp=1&amp;vopoq=1&amp;pid=d84066eab&amp;color=0,0,0&amp;vtp=1&amp;bbb=1&amp;hb=1"/>
          <p:cNvSpPr/>
          <p:nvPr/>
        </p:nvSpPr>
        <p:spPr>
          <a:xfrm>
            <a:off x="896112" y="23987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本题考查多音字。①中,数量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（li</a:t>
            </a:r>
            <a:r>
              <a:rPr lang="en-US" altLang="zh-CN" sz="2400" b="0" i="0" spc="-10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nɡ）,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测量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（li</a:t>
            </a:r>
            <a:r>
              <a:rPr lang="en-US" altLang="zh-CN" sz="2400" b="0" i="0" spc="-10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nɡ）；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②中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,两个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泡”都读p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o；③中,结（jié）束,结（jiē）实；④中,他的（de）,的（dí）确。</a:t>
            </a:r>
            <a:endParaRPr lang="en-US" altLang="zh-CN" sz="2400" spc="-100" dirty="0"/>
          </a:p>
        </p:txBody>
      </p:sp>
      <p:sp>
        <p:nvSpPr>
          <p:cNvPr id="7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D4AF1B31-18F0-2BC4-ABC6-2A3AFFEE0380}"/>
              </a:ext>
            </a:extLst>
          </p:cNvPr>
          <p:cNvSpPr/>
          <p:nvPr/>
        </p:nvSpPr>
        <p:spPr>
          <a:xfrm>
            <a:off x="163909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14D591CD-DC37-177D-6710-74535D17F1A2}"/>
              </a:ext>
            </a:extLst>
          </p:cNvPr>
          <p:cNvSpPr/>
          <p:nvPr/>
        </p:nvSpPr>
        <p:spPr>
          <a:xfrm>
            <a:off x="278336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337B19E9-2D58-5516-39F4-2B826B644A94}"/>
              </a:ext>
            </a:extLst>
          </p:cNvPr>
          <p:cNvSpPr/>
          <p:nvPr/>
        </p:nvSpPr>
        <p:spPr>
          <a:xfrm>
            <a:off x="4220369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DAC07375-D353-B250-02CF-BC99FD900A1C}"/>
              </a:ext>
            </a:extLst>
          </p:cNvPr>
          <p:cNvSpPr/>
          <p:nvPr/>
        </p:nvSpPr>
        <p:spPr>
          <a:xfrm>
            <a:off x="5351939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2E74A2D2-3045-DD6D-B53A-A6B27CA328D6}"/>
              </a:ext>
            </a:extLst>
          </p:cNvPr>
          <p:cNvSpPr/>
          <p:nvPr/>
        </p:nvSpPr>
        <p:spPr>
          <a:xfrm>
            <a:off x="6788309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CB78D8D1-97C9-C886-F82C-DABF626F689E}"/>
              </a:ext>
            </a:extLst>
          </p:cNvPr>
          <p:cNvSpPr/>
          <p:nvPr/>
        </p:nvSpPr>
        <p:spPr>
          <a:xfrm>
            <a:off x="7920513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91DFCDC7-DF95-086F-C130-CCE7CA823785}"/>
              </a:ext>
            </a:extLst>
          </p:cNvPr>
          <p:cNvSpPr/>
          <p:nvPr/>
        </p:nvSpPr>
        <p:spPr>
          <a:xfrm>
            <a:off x="966168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3_BD.15_2#b98358a18.choices?vcp=1&amp;vopoq=1&amp;pid=d84066eab&amp;color=0,0,0&amp;vtp=1&amp;bbb=1&amp;zzd= 1">
            <a:extLst>
              <a:ext uri="{FF2B5EF4-FFF2-40B4-BE49-F238E27FC236}">
                <a16:creationId xmlns:a16="http://schemas.microsoft.com/office/drawing/2014/main" id="{2BDE4634-1A65-4246-7166-BD66E7721408}"/>
              </a:ext>
            </a:extLst>
          </p:cNvPr>
          <p:cNvSpPr/>
          <p:nvPr/>
        </p:nvSpPr>
        <p:spPr>
          <a:xfrm>
            <a:off x="1048845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8_1#e25054850?sp=1&amp;vcp=1&amp;pid=d84066eab&amp;color=0,0,0&amp;vtp=1&amp;bt=1&amp;bbb=1"/>
          <p:cNvSpPr/>
          <p:nvPr/>
        </p:nvSpPr>
        <p:spPr>
          <a:xfrm>
            <a:off x="896112" y="17097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2.选词填空。（4枚）</a:t>
            </a:r>
            <a:endParaRPr lang="en-US" altLang="zh-CN" sz="2400" dirty="0"/>
          </a:p>
        </p:txBody>
      </p:sp>
      <p:sp>
        <p:nvSpPr>
          <p:cNvPr id="3" name="QO_3_BD.18_2#e25054850?vcp=1&amp;pid=d84066eab&amp;color=0,0,0&amp;vtp=1&amp;bbb=1"/>
          <p:cNvSpPr/>
          <p:nvPr/>
        </p:nvSpPr>
        <p:spPr>
          <a:xfrm>
            <a:off x="896112" y="2259171"/>
            <a:ext cx="10387584" cy="666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6200"/>
              </a:lnSpc>
              <a:tabLst>
                <a:tab pos="3216021" algn="l"/>
                <a:tab pos="6012942" algn="l"/>
                <a:tab pos="85304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幸运</a:t>
            </a:r>
            <a:r>
              <a:rPr lang="en-US" altLang="zh-CN" sz="3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幸福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发明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发现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.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O_3_BD.18_2#e25054850?vcp=1&amp;pid=d84066eab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9697" y="2331244"/>
            <a:ext cx="630936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18_2#e25054850?vcp=1&amp;pid=d84066eab&amp;color=0,0,0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8828" y="2258092"/>
            <a:ext cx="72237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18_2#e25054850?vcp=1&amp;pid=d84066eab&amp;color=0,0,0&amp;tib=255,255,255&amp;iip=1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9653" y="2440972"/>
            <a:ext cx="448056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3_BD.18_2#e25054850?vcp=1&amp;pid=d84066eab&amp;color=0,0,0&amp;tib=255,255,255&amp;iip=1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5716" y="2495836"/>
            <a:ext cx="411480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BD.19_1#f38af10cd?vcp=1&amp;pid=e25054850&amp;color=0,0,0&amp;vtp=1&amp;bbb=1"/>
          <p:cNvSpPr/>
          <p:nvPr/>
        </p:nvSpPr>
        <p:spPr>
          <a:xfrm>
            <a:off x="896112" y="298929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（1）我有一个和睦（mù）的家庭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，我们生活得很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4_AN.20_1#f38af10cd.blank?vcp=1&amp;pid=e25054850&amp;color=0,0,0&amp;vpa=7&amp;vtp=1&amp;bbb=1"/>
          <p:cNvSpPr/>
          <p:nvPr/>
        </p:nvSpPr>
        <p:spPr>
          <a:xfrm>
            <a:off x="7465981" y="2939764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幸福</a:t>
            </a:r>
            <a:endParaRPr lang="en-US" altLang="zh-CN" sz="2400" dirty="0"/>
          </a:p>
        </p:txBody>
      </p:sp>
      <p:sp>
        <p:nvSpPr>
          <p:cNvPr id="10" name="QB_4_BD.21_1#30ec7f2d8?vcp=1&amp;pid=e25054850&amp;color=0,0,0&amp;vtp=1&amp;bbb=1"/>
          <p:cNvSpPr/>
          <p:nvPr/>
        </p:nvSpPr>
        <p:spPr>
          <a:xfrm>
            <a:off x="896112" y="35291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）但愿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能够降临到他的头上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1" name="QB_4_AN.22_1#30ec7f2d8.blank?vcp=1&amp;pid=e25054850&amp;color=0,0,0&amp;vpa=8&amp;vtp=1&amp;bbb=1"/>
          <p:cNvSpPr/>
          <p:nvPr/>
        </p:nvSpPr>
        <p:spPr>
          <a:xfrm>
            <a:off x="2284381" y="34795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幸运</a:t>
            </a:r>
            <a:endParaRPr lang="en-US" altLang="zh-CN" sz="2400" dirty="0"/>
          </a:p>
        </p:txBody>
      </p:sp>
      <p:sp>
        <p:nvSpPr>
          <p:cNvPr id="12" name="QB_4_BD.23_1#05acda0fc?vcp=1&amp;pid=e25054850&amp;color=0,0,0&amp;vtp=1&amp;bbb=1"/>
          <p:cNvSpPr/>
          <p:nvPr/>
        </p:nvSpPr>
        <p:spPr>
          <a:xfrm>
            <a:off x="896112" y="40637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）我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了他的秘密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，他想去嵩山少林寺学武功。</a:t>
            </a:r>
            <a:endParaRPr lang="en-US" altLang="zh-CN" sz="2400" dirty="0"/>
          </a:p>
        </p:txBody>
      </p:sp>
      <p:sp>
        <p:nvSpPr>
          <p:cNvPr id="13" name="QB_4_AN.24_1#05acda0fc.blank?vcp=1&amp;pid=e25054850&amp;color=0,0,0&amp;vpa=9&amp;vtp=1&amp;bbb=1"/>
          <p:cNvSpPr/>
          <p:nvPr/>
        </p:nvSpPr>
        <p:spPr>
          <a:xfrm>
            <a:off x="1979581" y="401424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发现</a:t>
            </a:r>
            <a:endParaRPr lang="en-US" altLang="zh-CN" sz="2400" dirty="0"/>
          </a:p>
        </p:txBody>
      </p:sp>
      <p:sp>
        <p:nvSpPr>
          <p:cNvPr id="14" name="QB_4_BD.25_1#cc5f79582?vcp=1&amp;pid=e25054850&amp;color=0,0,0&amp;vtp=1&amp;bbb=1"/>
          <p:cNvSpPr/>
          <p:nvPr/>
        </p:nvSpPr>
        <p:spPr>
          <a:xfrm>
            <a:off x="896112" y="45984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）科学家用自己的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造福人类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5" name="QB_4_AN.26_1#cc5f79582.blank?vcp=1&amp;pid=e25054850&amp;color=0,0,0&amp;vpa=10&amp;vtp=1&amp;bbb=1"/>
          <p:cNvSpPr/>
          <p:nvPr/>
        </p:nvSpPr>
        <p:spPr>
          <a:xfrm>
            <a:off x="3808380" y="45489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07d6d1e5?vcp=1&amp;pid=153d36a41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四、【体育场】老师正带着小朋友们在体育场上锻炼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，请你也来参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。（15枚）</a:t>
            </a:r>
            <a:endParaRPr lang="en-US" altLang="zh-CN" sz="2800" dirty="0"/>
          </a:p>
        </p:txBody>
      </p:sp>
      <p:sp>
        <p:nvSpPr>
          <p:cNvPr id="3" name="QB_3_BD.27_1#8c161cde3?sp=1&amp;vcp=1&amp;pid=c07d6d1e5&amp;color=0,0,0&amp;vtp=1&amp;bbb=1"/>
          <p:cNvSpPr/>
          <p:nvPr/>
        </p:nvSpPr>
        <p:spPr>
          <a:xfrm>
            <a:off x="896112" y="174174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185255" algn="l"/>
                <a:tab pos="4967409" algn="l"/>
                <a:tab pos="774956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1.请你给下面的词语分类，再选词填空。（填序号，每个序号只填一次）（12枚）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2185255" algn="l"/>
                <a:tab pos="4967409" algn="l"/>
                <a:tab pos="774956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①悲伤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②怒气冲冲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③兴高采烈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火冒三丈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2185255" algn="l"/>
                <a:tab pos="4967409" algn="l"/>
                <a:tab pos="774956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⑤愤怒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⑥眉开眼笑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⑦喜出望外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伤心欲绝</a:t>
            </a:r>
            <a:endParaRPr lang="en-US" altLang="zh-CN" sz="2400" dirty="0"/>
          </a:p>
        </p:txBody>
      </p:sp>
      <p:pic>
        <p:nvPicPr>
          <p:cNvPr id="4" name="QB_3_BD.27_2#8c161cde3?vcp=1&amp;pid=c07d6d1e5&amp;color=0,0,0&amp;tib=255,255,255&amp;vip=11#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8920" y="3463862"/>
            <a:ext cx="6611112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27_3#8c161cde3?vcp=1&amp;pid=c07d6d1e5&amp;color=0,0,0&amp;tib=255,255,255&amp;vip=14#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4708462"/>
            <a:ext cx="7946136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3_AN.28_1#8c161cde3.blank?vcp=1&amp;pid=c07d6d1e5&amp;color=0,0,0&amp;vpa=11&amp;vtp=1"/>
          <p:cNvSpPr/>
          <p:nvPr/>
        </p:nvSpPr>
        <p:spPr>
          <a:xfrm>
            <a:off x="3703320" y="3893630"/>
            <a:ext cx="676656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③⑥⑦</a:t>
            </a:r>
            <a:endParaRPr lang="en-US" altLang="zh-CN" dirty="0"/>
          </a:p>
        </p:txBody>
      </p:sp>
      <p:sp>
        <p:nvSpPr>
          <p:cNvPr id="8" name="QB_3_AN.29_1#8c161cde3.blank?vcp=1&amp;pid=c07d6d1e5&amp;color=0,0,0&amp;vpa=12&amp;vtp=1"/>
          <p:cNvSpPr/>
          <p:nvPr/>
        </p:nvSpPr>
        <p:spPr>
          <a:xfrm>
            <a:off x="5943600" y="3866198"/>
            <a:ext cx="685800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①⑧</a:t>
            </a:r>
            <a:endParaRPr lang="en-US" altLang="zh-CN" dirty="0"/>
          </a:p>
        </p:txBody>
      </p:sp>
      <p:sp>
        <p:nvSpPr>
          <p:cNvPr id="9" name="QB_3_AN.30_1#8c161cde3.blank?vcp=1&amp;pid=c07d6d1e5&amp;color=0,0,0&amp;vpa=13&amp;vtp=1"/>
          <p:cNvSpPr/>
          <p:nvPr/>
        </p:nvSpPr>
        <p:spPr>
          <a:xfrm>
            <a:off x="8238744" y="3866198"/>
            <a:ext cx="649224" cy="43891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②④⑤</a:t>
            </a:r>
            <a:endParaRPr lang="en-US" altLang="zh-CN" dirty="0"/>
          </a:p>
        </p:txBody>
      </p:sp>
      <p:sp>
        <p:nvSpPr>
          <p:cNvPr id="10" name="QB_3_AN.31_1#8c161cde3.blank?vcp=1&amp;pid=c07d6d1e5&amp;color=0,0,0&amp;vpa=14&amp;vtp=1"/>
          <p:cNvSpPr/>
          <p:nvPr/>
        </p:nvSpPr>
        <p:spPr>
          <a:xfrm>
            <a:off x="7360920" y="5156518"/>
            <a:ext cx="877824" cy="21945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ctr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【示例】④</a:t>
            </a:r>
            <a:endParaRPr lang="en-US" altLang="zh-CN" dirty="0"/>
          </a:p>
        </p:txBody>
      </p:sp>
      <p:pic>
        <p:nvPicPr>
          <p:cNvPr id="6" name="QB_3_BD.27_4#8c161cde3?vcp=1&amp;pid=c07d6d1e5&amp;color=0,0,0&amp;tib=255,255,255&amp;vip=15#15&amp;vtp=1" descr="preencoded.png">
            <a:extLst>
              <a:ext uri="{FF2B5EF4-FFF2-40B4-BE49-F238E27FC236}">
                <a16:creationId xmlns:a16="http://schemas.microsoft.com/office/drawing/2014/main" id="{7F1D4DFA-BA1D-38F1-65B6-579D7E79BCC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5650158"/>
            <a:ext cx="8028432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32_1#8c161cde3.blank?vcp=1&amp;pid=c07d6d1e5&amp;color=0,0,0&amp;vpa=15&amp;vtp=1"/>
          <p:cNvSpPr/>
          <p:nvPr/>
        </p:nvSpPr>
        <p:spPr>
          <a:xfrm>
            <a:off x="7580376" y="5906190"/>
            <a:ext cx="722376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⑧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3_1#8361228ad?sp=1&amp;vcp=1&amp;pid=c07d6d1e5&amp;color=0,0,0&amp;vtp=1&amp;bt=1&amp;bbb=1&amp;hb=1"/>
          <p:cNvSpPr/>
          <p:nvPr/>
        </p:nvSpPr>
        <p:spPr>
          <a:xfrm>
            <a:off x="896112" y="208756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2.请你仿照例句，根据情境展开想象，将句子补充完整。（3枚）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我看见喜鹊阿姨站在窝边，一会儿教喜鹊弟弟们唱歌，一会儿教他们做游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戏，一会儿教他们学自己发明的拼音字母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我们在操场上一会儿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3" name="QB_3_AN.34_1#8361228ad.blank?vcp=1&amp;pid=c07d6d1e5&amp;color=0,0,0&amp;vpa=16&amp;vtp=1&amp;bbb=1"/>
          <p:cNvSpPr/>
          <p:nvPr/>
        </p:nvSpPr>
        <p:spPr>
          <a:xfrm>
            <a:off x="4265580" y="373602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【示例】丢沙包</a:t>
            </a:r>
            <a:endParaRPr lang="en-US" altLang="zh-CN" sz="2400" dirty="0"/>
          </a:p>
        </p:txBody>
      </p:sp>
      <p:sp>
        <p:nvSpPr>
          <p:cNvPr id="4" name="QB_3_AN.35_1#8361228ad.blank?vcp=1&amp;pid=c07d6d1e5&amp;color=0,0,0&amp;vpa=17&amp;vtp=1&amp;bbb=1"/>
          <p:cNvSpPr/>
          <p:nvPr/>
        </p:nvSpPr>
        <p:spPr>
          <a:xfrm>
            <a:off x="7923181" y="373602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跳跳绳</a:t>
            </a:r>
            <a:endParaRPr lang="en-US" altLang="zh-CN" sz="2400" dirty="0"/>
          </a:p>
        </p:txBody>
      </p:sp>
      <p:sp>
        <p:nvSpPr>
          <p:cNvPr id="5" name="QB_3_AN.36_1#8361228ad.blank?vcp=1&amp;pid=c07d6d1e5&amp;color=0,0,0&amp;vpa=18&amp;vtp=1&amp;bbb=1&amp;hb=1"/>
          <p:cNvSpPr/>
          <p:nvPr/>
        </p:nvSpPr>
        <p:spPr>
          <a:xfrm>
            <a:off x="896112" y="373602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比赛跑步</a:t>
            </a:r>
            <a:endParaRPr lang="en-US" altLang="zh-CN" sz="2400" dirty="0"/>
          </a:p>
        </p:txBody>
      </p:sp>
      <p:sp>
        <p:nvSpPr>
          <p:cNvPr id="6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D4136F65-5F03-A628-2B35-EB06423B05D3}"/>
              </a:ext>
            </a:extLst>
          </p:cNvPr>
          <p:cNvSpPr/>
          <p:nvPr/>
        </p:nvSpPr>
        <p:spPr>
          <a:xfrm>
            <a:off x="52966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15AACC70-C8B8-9C57-B78E-FC280795FEC9}"/>
              </a:ext>
            </a:extLst>
          </p:cNvPr>
          <p:cNvSpPr/>
          <p:nvPr/>
        </p:nvSpPr>
        <p:spPr>
          <a:xfrm>
            <a:off x="56014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E3E76B37-3CC2-0EEB-11EE-00E1F4D285FC}"/>
              </a:ext>
            </a:extLst>
          </p:cNvPr>
          <p:cNvSpPr/>
          <p:nvPr/>
        </p:nvSpPr>
        <p:spPr>
          <a:xfrm>
            <a:off x="59062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83DEA299-335F-2958-30E3-4651C365E0ED}"/>
              </a:ext>
            </a:extLst>
          </p:cNvPr>
          <p:cNvSpPr/>
          <p:nvPr/>
        </p:nvSpPr>
        <p:spPr>
          <a:xfrm>
            <a:off x="89542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E3468904-B000-8854-C401-C930429E8FF6}"/>
              </a:ext>
            </a:extLst>
          </p:cNvPr>
          <p:cNvSpPr/>
          <p:nvPr/>
        </p:nvSpPr>
        <p:spPr>
          <a:xfrm>
            <a:off x="92590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3_BD.33_1#8361228ad?sp=1&amp;vcp=1&amp;pid=c07d6d1e5&amp;color=0,0,0&amp;vtp=1&amp;bt=1&amp;bbb=1&amp;hb=1&amp;zzd= 3">
            <a:extLst>
              <a:ext uri="{FF2B5EF4-FFF2-40B4-BE49-F238E27FC236}">
                <a16:creationId xmlns:a16="http://schemas.microsoft.com/office/drawing/2014/main" id="{6B5C892F-5B63-795D-0862-C30CB8B16F15}"/>
              </a:ext>
            </a:extLst>
          </p:cNvPr>
          <p:cNvSpPr/>
          <p:nvPr/>
        </p:nvSpPr>
        <p:spPr>
          <a:xfrm>
            <a:off x="9563894" y="32178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3_BD.33_1#8361228ad?sp=1&amp;vcp=1&amp;pid=c07d6d1e5&amp;color=0,0,0&amp;vtp=1&amp;bt=1&amp;bbb=1&amp;hb=1&amp;zzd= 4">
            <a:extLst>
              <a:ext uri="{FF2B5EF4-FFF2-40B4-BE49-F238E27FC236}">
                <a16:creationId xmlns:a16="http://schemas.microsoft.com/office/drawing/2014/main" id="{30005BF4-923D-E5C1-A884-3CEB0DCB1D91}"/>
              </a:ext>
            </a:extLst>
          </p:cNvPr>
          <p:cNvSpPr/>
          <p:nvPr/>
        </p:nvSpPr>
        <p:spPr>
          <a:xfrm>
            <a:off x="1639094" y="37766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3_BD.33_1#8361228ad?sp=1&amp;vcp=1&amp;pid=c07d6d1e5&amp;color=0,0,0&amp;vtp=1&amp;bt=1&amp;bbb=1&amp;hb=1&amp;zzd= 4">
            <a:extLst>
              <a:ext uri="{FF2B5EF4-FFF2-40B4-BE49-F238E27FC236}">
                <a16:creationId xmlns:a16="http://schemas.microsoft.com/office/drawing/2014/main" id="{85802CB0-757D-840D-EDF9-63C6BDD9D2C8}"/>
              </a:ext>
            </a:extLst>
          </p:cNvPr>
          <p:cNvSpPr/>
          <p:nvPr/>
        </p:nvSpPr>
        <p:spPr>
          <a:xfrm>
            <a:off x="1943894" y="37766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3_BD.33_1#8361228ad?sp=1&amp;vcp=1&amp;pid=c07d6d1e5&amp;color=0,0,0&amp;vtp=1&amp;bt=1&amp;bbb=1&amp;hb=1&amp;zzd= 4">
            <a:extLst>
              <a:ext uri="{FF2B5EF4-FFF2-40B4-BE49-F238E27FC236}">
                <a16:creationId xmlns:a16="http://schemas.microsoft.com/office/drawing/2014/main" id="{A22DC51D-7867-25E5-00A8-1D295D2193C5}"/>
              </a:ext>
            </a:extLst>
          </p:cNvPr>
          <p:cNvSpPr/>
          <p:nvPr/>
        </p:nvSpPr>
        <p:spPr>
          <a:xfrm>
            <a:off x="2248694" y="377666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794</Words>
  <Application>Microsoft Office PowerPoint</Application>
  <PresentationFormat>宽屏</PresentationFormat>
  <Paragraphs>146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2025-01-21T12:19:29Z</dcterms:created>
  <dcterms:modified xsi:type="dcterms:W3CDTF">2025-01-21T14:07:02Z</dcterms:modified>
  <cp:category/>
  <cp:contentStatus/>
</cp:coreProperties>
</file>