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7371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56902b27175c497a5eb#tid=678b6a2058ebf60009e42d5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b0a3df53?vcp=1&amp;pid=1c20f67e4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五、你打算把桂花糕和甜菜汁送给这些人。（12枚）</a:t>
            </a:r>
            <a:endParaRPr lang="en-US" altLang="zh-CN" sz="2800" dirty="0"/>
          </a:p>
        </p:txBody>
      </p:sp>
      <p:sp>
        <p:nvSpPr>
          <p:cNvPr id="3" name="QB_3_BD.43_1#200c17da5?sp=1&amp;vcp=1&amp;pid=7b0a3df53&amp;color=0,0,0&amp;vtp=1&amp;bbb=1"/>
          <p:cNvSpPr/>
          <p:nvPr/>
        </p:nvSpPr>
        <p:spPr>
          <a:xfrm>
            <a:off x="896112" y="13175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1.根据图片和语段的语境，选择合适的词语。（填序号）（8枚）</a:t>
            </a:r>
            <a:endParaRPr lang="en-US" altLang="zh-CN" sz="2400" dirty="0"/>
          </a:p>
        </p:txBody>
      </p:sp>
      <p:pic>
        <p:nvPicPr>
          <p:cNvPr id="4" name="QB_3_BD.43_2#200c17da5?vcp=1&amp;pid=7b0a3df53&amp;color=0,0,0&amp;tib=255,255,255&amp;vip=29#3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6232" y="1928432"/>
            <a:ext cx="8476488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3_BD.43_3#200c17da5?vcp=1&amp;pid=7b0a3df53&amp;color=0,0,0&amp;vtp=1&amp;bbb=1&amp;hb=1"/>
          <p:cNvSpPr/>
          <p:nvPr/>
        </p:nvSpPr>
        <p:spPr>
          <a:xfrm>
            <a:off x="896112" y="402393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我想把桂花糕和甜菜汁送给维护法律，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维护社会公平和正义的(    )；送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给默默守护人民群众生命健康的(    )；送给在空间站中为人类探索太空的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)；送给为我们传授知识的(    )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你们辛苦了！</a:t>
            </a:r>
            <a:endParaRPr lang="en-US" altLang="zh-CN" sz="2400" dirty="0"/>
          </a:p>
        </p:txBody>
      </p:sp>
      <p:sp>
        <p:nvSpPr>
          <p:cNvPr id="6" name="QB_3_AN.44_1#200c17da5.blank?vcp=1&amp;pid=7b0a3df53&amp;color=0,0,0&amp;vpa=29&amp;vtp=1"/>
          <p:cNvSpPr/>
          <p:nvPr/>
        </p:nvSpPr>
        <p:spPr>
          <a:xfrm>
            <a:off x="2660904" y="3108008"/>
            <a:ext cx="548640" cy="15544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dirty="0"/>
          </a:p>
        </p:txBody>
      </p:sp>
      <p:sp>
        <p:nvSpPr>
          <p:cNvPr id="7" name="QB_3_AN.45_1#200c17da5.blank?vcp=1&amp;pid=7b0a3df53&amp;color=0,0,0&amp;vpa=30&amp;vtp=1"/>
          <p:cNvSpPr/>
          <p:nvPr/>
        </p:nvSpPr>
        <p:spPr>
          <a:xfrm>
            <a:off x="5093208" y="3098864"/>
            <a:ext cx="603504" cy="1737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dirty="0"/>
          </a:p>
        </p:txBody>
      </p:sp>
      <p:sp>
        <p:nvSpPr>
          <p:cNvPr id="8" name="QB_3_AN.46_1#200c17da5.blank?vcp=1&amp;pid=7b0a3df53&amp;color=0,0,0&amp;vpa=31&amp;vtp=1"/>
          <p:cNvSpPr/>
          <p:nvPr/>
        </p:nvSpPr>
        <p:spPr>
          <a:xfrm>
            <a:off x="7498080" y="3108008"/>
            <a:ext cx="548640" cy="16459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dirty="0"/>
          </a:p>
        </p:txBody>
      </p:sp>
      <p:sp>
        <p:nvSpPr>
          <p:cNvPr id="9" name="QB_3_AN.47_1#200c17da5.blank?vcp=1&amp;pid=7b0a3df53&amp;color=0,0,0&amp;vpa=32&amp;vtp=1"/>
          <p:cNvSpPr/>
          <p:nvPr/>
        </p:nvSpPr>
        <p:spPr>
          <a:xfrm>
            <a:off x="9701785" y="3098864"/>
            <a:ext cx="539496" cy="1737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dirty="0"/>
          </a:p>
        </p:txBody>
      </p:sp>
      <p:sp>
        <p:nvSpPr>
          <p:cNvPr id="10" name="QB_3_AN.48_1#200c17da5.bracket?vcp=1&amp;pid=7b0a3df53&amp;color=0,0,0&amp;vpa=33&amp;vtp=1"/>
          <p:cNvSpPr/>
          <p:nvPr/>
        </p:nvSpPr>
        <p:spPr>
          <a:xfrm>
            <a:off x="9904381" y="403409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11" name="QB_3_AN.49_1#200c17da5.bracket?vcp=1&amp;pid=7b0a3df53&amp;color=0,0,0&amp;vpa=34&amp;vtp=1"/>
          <p:cNvSpPr/>
          <p:nvPr/>
        </p:nvSpPr>
        <p:spPr>
          <a:xfrm>
            <a:off x="5332380" y="459289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2" name="QB_3_AN.50_1#200c17da5.bracket?vcp=1&amp;pid=7b0a3df53&amp;color=0,0,0&amp;vpa=35&amp;vtp=1"/>
          <p:cNvSpPr/>
          <p:nvPr/>
        </p:nvSpPr>
        <p:spPr>
          <a:xfrm>
            <a:off x="1065180" y="513010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3" name="QB_3_AN.51_1#200c17da5.bracket?vcp=1&amp;pid=7b0a3df53&amp;color=0,0,0&amp;vpa=36&amp;vtp=1"/>
          <p:cNvSpPr/>
          <p:nvPr/>
        </p:nvSpPr>
        <p:spPr>
          <a:xfrm>
            <a:off x="5332380" y="513010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52_1#88c8456f8?vcp=1&amp;pid=7b0a3df53&amp;color=0,0,0&amp;vtp=1&amp;bt=1&amp;bbb=1&amp;hb=1"/>
          <p:cNvSpPr/>
          <p:nvPr/>
        </p:nvSpPr>
        <p:spPr>
          <a:xfrm>
            <a:off x="896112" y="293071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你发现上面的词语分别以“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两字结尾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，以这两个字结尾的词语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大多都和职业有关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这样的词语我还知道: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4枚）</a:t>
            </a:r>
            <a:endParaRPr lang="en-US" altLang="zh-CN" sz="2400" spc="-50" dirty="0"/>
          </a:p>
        </p:txBody>
      </p:sp>
      <p:sp>
        <p:nvSpPr>
          <p:cNvPr id="3" name="QB_3_AN.53_1#88c8456f8.blank?vcp=1&amp;pid=7b0a3df53&amp;color=0,0,0&amp;vpa=37&amp;vtp=1"/>
          <p:cNvSpPr/>
          <p:nvPr/>
        </p:nvSpPr>
        <p:spPr>
          <a:xfrm>
            <a:off x="4783105" y="2902775"/>
            <a:ext cx="5127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员</a:t>
            </a:r>
            <a:endParaRPr lang="en-US" altLang="zh-CN" sz="2400" spc="-50" dirty="0"/>
          </a:p>
        </p:txBody>
      </p:sp>
      <p:sp>
        <p:nvSpPr>
          <p:cNvPr id="4" name="QB_3_AN.54_1#88c8456f8.blank?vcp=1&amp;pid=7b0a3df53&amp;color=0,0,0&amp;vpa=38&amp;vtp=1"/>
          <p:cNvSpPr/>
          <p:nvPr/>
        </p:nvSpPr>
        <p:spPr>
          <a:xfrm>
            <a:off x="5665755" y="2902775"/>
            <a:ext cx="5127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师</a:t>
            </a:r>
            <a:endParaRPr lang="en-US" altLang="zh-CN" sz="2400" spc="-50" dirty="0"/>
          </a:p>
        </p:txBody>
      </p:sp>
      <p:sp>
        <p:nvSpPr>
          <p:cNvPr id="5" name="QB_3_AN.55_1#88c8456f8.blank?vcp=1&amp;pid=7b0a3df53&amp;color=0,0,0&amp;vpa=39&amp;vtp=1&amp;bbb=1"/>
          <p:cNvSpPr/>
          <p:nvPr/>
        </p:nvSpPr>
        <p:spPr>
          <a:xfrm>
            <a:off x="6408706" y="3439985"/>
            <a:ext cx="2303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【示例】建筑师</a:t>
            </a:r>
            <a:endParaRPr lang="en-US" altLang="zh-CN" sz="2400" spc="-50" dirty="0"/>
          </a:p>
        </p:txBody>
      </p:sp>
      <p:sp>
        <p:nvSpPr>
          <p:cNvPr id="6" name="QB_3_AN.56_1#88c8456f8.blank?vcp=1&amp;pid=7b0a3df53&amp;color=0,0,0&amp;vpa=40&amp;vtp=1&amp;bbb=1"/>
          <p:cNvSpPr/>
          <p:nvPr/>
        </p:nvSpPr>
        <p:spPr>
          <a:xfrm>
            <a:off x="9056656" y="3439985"/>
            <a:ext cx="1109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服务员</a:t>
            </a:r>
            <a:endParaRPr lang="en-US" altLang="zh-CN" sz="2400" spc="-5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366988ad?vcp=1&amp;pid=1c20f67e4&amp;color=0,0,0&amp;vtp=1&amp;bt=1&amp;bbb=1&amp;hb=1"/>
          <p:cNvSpPr/>
          <p:nvPr/>
        </p:nvSpPr>
        <p:spPr>
          <a:xfrm>
            <a:off x="896112" y="903048"/>
            <a:ext cx="10392018" cy="13258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</a:t>
            </a:r>
            <a:r>
              <a:rPr lang="en-US" altLang="zh-CN" sz="2800" b="1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3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</a:t>
            </a:r>
            <a:r>
              <a:rPr lang="en-US" altLang="zh-CN" sz="2800" b="1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送完礼物之后</a:t>
            </a:r>
            <a:r>
              <a:rPr lang="en-US" altLang="zh-CN" sz="2800" b="1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，你的心里美滋滋的。这是你的</a:t>
            </a:r>
            <a:r>
              <a:rPr lang="en-US" altLang="zh-CN" sz="2800" b="1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“学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雷锋</a:t>
            </a:r>
            <a:r>
              <a:rPr lang="en-US" altLang="zh-CN" sz="2800" b="1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·做好事”记录卡，请你补充完整并完成相关习题。（13枚）</a:t>
            </a:r>
            <a:endParaRPr lang="en-US" altLang="zh-CN" sz="2800" spc="-100" dirty="0"/>
          </a:p>
        </p:txBody>
      </p:sp>
      <p:pic>
        <p:nvPicPr>
          <p:cNvPr id="3" name="C_2_BD#d366988ad?vcp=1&amp;pid=1c20f67e4&amp;color=0,0,0&amp;tib=255,255,255&amp;iip=11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5820" y="900000"/>
            <a:ext cx="1984248" cy="475488"/>
          </a:xfrm>
          <a:prstGeom prst="rect">
            <a:avLst/>
          </a:prstGeom>
        </p:spPr>
      </p:pic>
      <p:sp>
        <p:nvSpPr>
          <p:cNvPr id="4" name="QB_3_BD.57_1#b2911239c?vcp=1&amp;pid=d366988ad&amp;color=0,0,0&amp;vtp=1&amp;bbb=1&amp;hb=1"/>
          <p:cNvSpPr/>
          <p:nvPr/>
        </p:nvSpPr>
        <p:spPr>
          <a:xfrm>
            <a:off x="896112" y="179947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学雷锋·做好事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学了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《雷锋叔叔，你在哪里》一课后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,我知道了雷锋叔叔具有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的精神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，我要向他学习。（2枚）</a:t>
            </a:r>
            <a:endParaRPr lang="en-US" altLang="zh-CN" sz="2400" dirty="0"/>
          </a:p>
        </p:txBody>
      </p:sp>
      <p:sp>
        <p:nvSpPr>
          <p:cNvPr id="5" name="QB_3_AN.58_1#b2911239c.blank?vcp=1&amp;pid=d366988ad&amp;color=0,0,0&amp;vpa=41&amp;vtp=1&amp;bbb=1"/>
          <p:cNvSpPr/>
          <p:nvPr/>
        </p:nvSpPr>
        <p:spPr>
          <a:xfrm>
            <a:off x="9599581" y="2330338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助人为乐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9_1#e2512e1b2?sp=1&amp;vcp=1&amp;pid=b2911239c&amp;color=0,0,0&amp;vtp=1&amp;bt=1&amp;bbb=1&amp;hb=1"/>
          <p:cNvSpPr/>
          <p:nvPr/>
        </p:nvSpPr>
        <p:spPr>
          <a:xfrm>
            <a:off x="896112" y="119665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1.2月2日，我在去老君山旅游的路上帮助了一位快递小哥，他正在送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“千人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糕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”。请根据《千人糕》的内容，将下面的图片正确排序。（5枚）</a:t>
            </a:r>
            <a:endParaRPr lang="en-US" altLang="zh-CN" sz="2400" dirty="0"/>
          </a:p>
        </p:txBody>
      </p:sp>
      <p:pic>
        <p:nvPicPr>
          <p:cNvPr id="3" name="QB_4_BD.59_2#e2512e1b2?vcp=1&amp;pid=b2911239c&amp;color=0,0,0&amp;tib=255,255,255&amp;vip=42#4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66544" y="2364803"/>
            <a:ext cx="8055864" cy="213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AN.60_1#e2512e1b2.blank?vcp=1&amp;pid=b2911239c&amp;color=0,0,0&amp;vpa=42&amp;vtp=1"/>
          <p:cNvSpPr/>
          <p:nvPr/>
        </p:nvSpPr>
        <p:spPr>
          <a:xfrm>
            <a:off x="2404872" y="4138739"/>
            <a:ext cx="640080" cy="2194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dirty="0"/>
          </a:p>
        </p:txBody>
      </p:sp>
      <p:sp>
        <p:nvSpPr>
          <p:cNvPr id="5" name="QB_4_AN.61_1#e2512e1b2.blank?vcp=1&amp;pid=b2911239c&amp;color=0,0,0&amp;vpa=43&amp;vtp=1"/>
          <p:cNvSpPr/>
          <p:nvPr/>
        </p:nvSpPr>
        <p:spPr>
          <a:xfrm>
            <a:off x="3767328" y="4120451"/>
            <a:ext cx="649224" cy="2194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dirty="0"/>
          </a:p>
        </p:txBody>
      </p:sp>
      <p:sp>
        <p:nvSpPr>
          <p:cNvPr id="6" name="QB_4_AN.62_1#e2512e1b2.blank?vcp=1&amp;pid=b2911239c&amp;color=0,0,0&amp;vpa=44&amp;vtp=1"/>
          <p:cNvSpPr/>
          <p:nvPr/>
        </p:nvSpPr>
        <p:spPr>
          <a:xfrm>
            <a:off x="5285232" y="4129595"/>
            <a:ext cx="649224" cy="2194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dirty="0"/>
          </a:p>
        </p:txBody>
      </p:sp>
      <p:sp>
        <p:nvSpPr>
          <p:cNvPr id="7" name="QB_4_AN.63_1#e2512e1b2.blank?vcp=1&amp;pid=b2911239c&amp;color=0,0,0&amp;vpa=45&amp;vtp=1"/>
          <p:cNvSpPr/>
          <p:nvPr/>
        </p:nvSpPr>
        <p:spPr>
          <a:xfrm>
            <a:off x="7406640" y="4129595"/>
            <a:ext cx="630936" cy="22860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dirty="0"/>
          </a:p>
        </p:txBody>
      </p:sp>
      <p:sp>
        <p:nvSpPr>
          <p:cNvPr id="8" name="QB_4_AN.64_1#e2512e1b2.blank?vcp=1&amp;pid=b2911239c&amp;color=0,0,0&amp;vpa=46&amp;vtp=1"/>
          <p:cNvSpPr/>
          <p:nvPr/>
        </p:nvSpPr>
        <p:spPr>
          <a:xfrm>
            <a:off x="9198863" y="4138739"/>
            <a:ext cx="649224" cy="21031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</a:t>
            </a:r>
            <a:endParaRPr lang="en-US" altLang="zh-CN" dirty="0"/>
          </a:p>
        </p:txBody>
      </p:sp>
      <p:sp>
        <p:nvSpPr>
          <p:cNvPr id="9" name="QB_4_BD.65_1#d0aeafbfd?vcp=1&amp;pid=b2911239c&amp;color=0,0,0&amp;vtp=1&amp;bbb=1&amp;hb=1"/>
          <p:cNvSpPr/>
          <p:nvPr/>
        </p:nvSpPr>
        <p:spPr>
          <a:xfrm>
            <a:off x="896112" y="462540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2.2月16日，一向热心帮助别人的我遇到了困难，大家都乐意帮助我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，这真是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“平时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 急时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2枚）</a:t>
            </a:r>
            <a:endParaRPr lang="en-US" altLang="zh-CN" sz="2400" dirty="0"/>
          </a:p>
        </p:txBody>
      </p:sp>
      <p:sp>
        <p:nvSpPr>
          <p:cNvPr id="10" name="QB_4_AN.66_1#d0aeafbfd.blank?vcp=1&amp;pid=b2911239c&amp;color=0,0,0&amp;vpa=47&amp;vtp=1&amp;bbb=1"/>
          <p:cNvSpPr/>
          <p:nvPr/>
        </p:nvSpPr>
        <p:spPr>
          <a:xfrm>
            <a:off x="1827181" y="5134674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肯帮人</a:t>
            </a:r>
            <a:endParaRPr lang="en-US" altLang="zh-CN" sz="2400" dirty="0"/>
          </a:p>
        </p:txBody>
      </p:sp>
      <p:sp>
        <p:nvSpPr>
          <p:cNvPr id="11" name="QB_4_AN.67_1#d0aeafbfd.blank?vcp=1&amp;pid=b2911239c&amp;color=0,0,0&amp;vpa=48&amp;vtp=1&amp;bbb=1"/>
          <p:cNvSpPr/>
          <p:nvPr/>
        </p:nvSpPr>
        <p:spPr>
          <a:xfrm>
            <a:off x="4113180" y="5134674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有人帮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8_1#a002956b7?vcp=1&amp;pid=b2911239c&amp;color=0,0,0&amp;mp=1&amp;vtp=1&amp;bt=1&amp;bbb=1&amp;hb=1"/>
          <p:cNvSpPr/>
          <p:nvPr/>
        </p:nvSpPr>
        <p:spPr>
          <a:xfrm>
            <a:off x="896112" y="235915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3.与其在别人风光的时候跑去贺喜，不如在别人困难的时候送去帮助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。这就是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“与其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呀！（2枚）</a:t>
            </a:r>
            <a:endParaRPr lang="en-US" altLang="zh-CN" sz="2400" dirty="0"/>
          </a:p>
        </p:txBody>
      </p:sp>
      <p:sp>
        <p:nvSpPr>
          <p:cNvPr id="3" name="QB_4_AN.69_1#a002956b7.blank?vcp=1&amp;pid=b2911239c&amp;color=0,0,0&amp;mp=1&amp;vpa=49&amp;vtp=1&amp;bbb=1"/>
          <p:cNvSpPr/>
          <p:nvPr/>
        </p:nvSpPr>
        <p:spPr>
          <a:xfrm>
            <a:off x="1827181" y="2868422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锦上添花</a:t>
            </a:r>
            <a:endParaRPr lang="en-US" altLang="zh-CN" sz="2400" dirty="0"/>
          </a:p>
        </p:txBody>
      </p:sp>
      <p:sp>
        <p:nvSpPr>
          <p:cNvPr id="4" name="QB_4_AN.70_1#a002956b7.blank?vcp=1&amp;pid=b2911239c&amp;color=0,0,0&amp;mp=1&amp;vpa=50&amp;vtp=1&amp;bbb=1"/>
          <p:cNvSpPr/>
          <p:nvPr/>
        </p:nvSpPr>
        <p:spPr>
          <a:xfrm>
            <a:off x="4265580" y="2868422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雪中送炭</a:t>
            </a:r>
            <a:endParaRPr lang="en-US" altLang="zh-CN" sz="2400" dirty="0"/>
          </a:p>
        </p:txBody>
      </p:sp>
      <p:sp>
        <p:nvSpPr>
          <p:cNvPr id="5" name="QB_4_BD.71_1#2fd9efa3a?vcp=1&amp;pid=b2911239c&amp;color=0,0,0&amp;vtp=1&amp;bbb=1&amp;hb=1"/>
          <p:cNvSpPr/>
          <p:nvPr/>
        </p:nvSpPr>
        <p:spPr>
          <a:xfrm>
            <a:off x="896112" y="346290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4.3月5日，我给值得敬佩的叔叔阿姨们送了我自己做的桂花糕和甜菜汁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，因为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我深知“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余香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”。（2枚）</a:t>
            </a:r>
            <a:endParaRPr lang="en-US" altLang="zh-CN" sz="2400" dirty="0"/>
          </a:p>
        </p:txBody>
      </p:sp>
      <p:sp>
        <p:nvSpPr>
          <p:cNvPr id="6" name="QB_4_AN.72_1#2fd9efa3a.blank?vcp=1&amp;pid=b2911239c&amp;color=0,0,0&amp;vpa=51&amp;vtp=1&amp;bbb=1"/>
          <p:cNvSpPr/>
          <p:nvPr/>
        </p:nvSpPr>
        <p:spPr>
          <a:xfrm>
            <a:off x="2131981" y="3972179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予人玫瑰</a:t>
            </a:r>
            <a:endParaRPr lang="en-US" altLang="zh-CN" sz="2400" dirty="0"/>
          </a:p>
        </p:txBody>
      </p:sp>
      <p:sp>
        <p:nvSpPr>
          <p:cNvPr id="7" name="QB_4_AN.73_1#2fd9efa3a.blank?vcp=1&amp;pid=b2911239c&amp;color=0,0,0&amp;vpa=52&amp;vtp=1&amp;bbb=1"/>
          <p:cNvSpPr/>
          <p:nvPr/>
        </p:nvSpPr>
        <p:spPr>
          <a:xfrm>
            <a:off x="3960780" y="397217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手有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75904929?vcp=1&amp;pid=1c20f67e4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七、有一个小女孩也喜欢送礼物给别人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，请你阅读她的故事并完成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练习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。（14枚）</a:t>
            </a:r>
            <a:endParaRPr lang="en-US" altLang="zh-CN" sz="2800" dirty="0"/>
          </a:p>
        </p:txBody>
      </p:sp>
      <p:pic>
        <p:nvPicPr>
          <p:cNvPr id="3" name="QM_3_BD.74_1#4dd8e76d5?htil=2&amp;vcp=1&amp;pid=e75904929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58696" y="1787462"/>
            <a:ext cx="1481328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M_3_BD.74_2#4dd8e76d5?htil=2&amp;vcp=1&amp;pid=e75904929&amp;color=0,0,0&amp;vtp=1&amp;bbb=1&amp;hb=1"/>
          <p:cNvSpPr/>
          <p:nvPr/>
        </p:nvSpPr>
        <p:spPr>
          <a:xfrm>
            <a:off x="896112" y="1741742"/>
            <a:ext cx="8778240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艾薇的礼物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艾薇最喜欢做的事，就是送礼物给别人。不过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，她送的礼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物常常不怎么合适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。蜗牛要一只大鞋子做什么呢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？狗狗可不需要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什么老花镜哟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！母鸡也不爱吃那些怪模怪样的东西。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小花猫嘛，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就更不会喜欢一只奶瓶啦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74_3#4dd8e76d5?vcp=1&amp;pid=e75904929&amp;color=0,0,0&amp;mp=1&amp;vtp=1&amp;bt=1&amp;bbb=1&amp;hb=1"/>
          <p:cNvSpPr/>
          <p:nvPr/>
        </p:nvSpPr>
        <p:spPr>
          <a:xfrm>
            <a:off x="896112" y="1810258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②有时候，艾薇的礼物也会送得很棒很棒！比如，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把好吃的东西送给妈妈，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妈妈就会好开心好开心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！把老花镜送给奶奶，也是那么完美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。那只大大的鞋子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嘛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，当然应该送给爸爸啦！艾薇最喜欢做的事，就是送礼物给别人。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当然啦，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有时候她也把礼物送给自己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M_3_BD.74_4#4dd8e76d5?sp=1&amp;vcp=1&amp;pid=e75904929&amp;color=0,0,0&amp;mp=1&amp;vtp=1&amp;bbb=1&amp;hb=1"/>
          <p:cNvSpPr/>
          <p:nvPr/>
        </p:nvSpPr>
        <p:spPr>
          <a:xfrm>
            <a:off x="896112" y="401307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③最重要的是，如果艾薇收到了大家的礼物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，她也会把最好的礼物送给别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人哟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5_1#ddca37d8b?vcp=1&amp;vopoq=1&amp;pid=4dd8e76d5&amp;color=0,0,0&amp;mp=1&amp;vtp=1&amp;bt=1&amp;bbb=1"/>
          <p:cNvSpPr/>
          <p:nvPr/>
        </p:nvSpPr>
        <p:spPr>
          <a:xfrm>
            <a:off x="896112" y="236321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艾薇最喜欢做的事是(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3枚）</a:t>
            </a:r>
            <a:endParaRPr lang="en-US" altLang="zh-CN" sz="2400" dirty="0"/>
          </a:p>
        </p:txBody>
      </p:sp>
      <p:sp>
        <p:nvSpPr>
          <p:cNvPr id="3" name="QC_4_AN.76_1#ddca37d8b.bracket?vcp=1&amp;vopoq=1&amp;pid=4dd8e76d5&amp;color=0,0,0&amp;mp=1&amp;vpa=53&amp;vtp=1"/>
          <p:cNvSpPr/>
          <p:nvPr/>
        </p:nvSpPr>
        <p:spPr>
          <a:xfrm>
            <a:off x="4265580" y="235178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4" name="QC_4_BD.75_2#ddca37d8b.choices?vcp=1&amp;vopoq=1&amp;pid=4dd8e76d5&amp;color=0,0,0&amp;vtp=1&amp;bbb=1"/>
          <p:cNvSpPr/>
          <p:nvPr/>
        </p:nvSpPr>
        <p:spPr>
          <a:xfrm>
            <a:off x="896112" y="289591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335528" algn="l"/>
                <a:tab pos="63535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①吃零食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②旅游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送礼物给别人</a:t>
            </a:r>
            <a:endParaRPr lang="en-US" altLang="zh-CN" sz="2400" dirty="0"/>
          </a:p>
        </p:txBody>
      </p:sp>
      <p:sp>
        <p:nvSpPr>
          <p:cNvPr id="5" name="QC_4_AS.77_1#ddca37d8b?vcp=1&amp;vopoq=1&amp;pid=4dd8e76d5&amp;color=0,0,0&amp;vtp=1&amp;bbb=1&amp;hb=1"/>
          <p:cNvSpPr/>
          <p:nvPr/>
        </p:nvSpPr>
        <p:spPr>
          <a:xfrm>
            <a:off x="896112" y="343725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本题考查理解短文内容。结合短文第①自然段的句子</a:t>
            </a:r>
            <a:r>
              <a:rPr lang="en-US" altLang="zh-CN" sz="2400" b="0" i="0" spc="-5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“艾薇最喜欢做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5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的事</a:t>
            </a: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，就是送礼物给别人”可知，艾薇最喜欢做的事是送礼物给别人，故选③。</a:t>
            </a:r>
            <a:endParaRPr lang="en-US" altLang="zh-CN" sz="2400" spc="-5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8_1#8abe3a23e?sp=1&amp;vcp=1&amp;pid=4dd8e76d5&amp;color=0,0,0&amp;vtp=1&amp;bt=1&amp;bbb=1"/>
          <p:cNvSpPr/>
          <p:nvPr/>
        </p:nvSpPr>
        <p:spPr>
          <a:xfrm>
            <a:off x="896112" y="126650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2.根据短文内容选一选，再填一填。（填序号）（7枚）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大鞋子 ②老花镜 ③ 好吃的东西</a:t>
            </a:r>
            <a:endParaRPr lang="en-US" altLang="zh-CN" sz="2400" dirty="0"/>
          </a:p>
        </p:txBody>
      </p:sp>
      <p:graphicFrame>
        <p:nvGraphicFramePr>
          <p:cNvPr id="19" name="QB_4_BD.78_2#8abe3a23e?colgroup=11,10,10&amp;vcp=1&amp;pid=4dd8e76d5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767277"/>
              </p:ext>
            </p:extLst>
          </p:nvPr>
        </p:nvGraphicFramePr>
        <p:xfrm>
          <a:off x="896112" y="2434653"/>
          <a:ext cx="10360152" cy="1978660"/>
        </p:xfrm>
        <a:graphic>
          <a:graphicData uri="http://schemas.openxmlformats.org/drawingml/2006/table">
            <a:tbl>
              <a:tblPr/>
              <a:tblGrid>
                <a:gridCol w="3520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98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98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4665">
                <a:tc rowSpan="2"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艾薇送的礼物不合适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送蜗牛一只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送母鸡怪模怪样的东西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送狗狗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送小花猫奶瓶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665">
                <a:tc rowSpan="2"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艾薇送的礼物很棒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她把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送给妈妈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把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送给奶奶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66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把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送给爸爸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B_4_BD.78_3#8abe3a23e?vcp=1&amp;pid=4dd8e76d5&amp;color=0,0,0&amp;vtp=1&amp;bbb=1&amp;hb=1"/>
          <p:cNvSpPr/>
          <p:nvPr/>
        </p:nvSpPr>
        <p:spPr>
          <a:xfrm>
            <a:off x="896112" y="454285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如果艾薇收到了大家的礼物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，她也会把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送给别人，我觉得她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是一个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的小姑娘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4_AN.79_1#8abe3a23e.blank?vcp=1&amp;pid=4dd8e76d5&amp;color=0,0,0&amp;vpa=54&amp;vtp=1"/>
          <p:cNvSpPr/>
          <p:nvPr/>
        </p:nvSpPr>
        <p:spPr>
          <a:xfrm>
            <a:off x="6600349" y="2421445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6" name="QB_4_AN.80_1#8abe3a23e.blank?vcp=1&amp;pid=4dd8e76d5&amp;color=0,0,0&amp;vpa=55&amp;vtp=1"/>
          <p:cNvSpPr/>
          <p:nvPr/>
        </p:nvSpPr>
        <p:spPr>
          <a:xfrm>
            <a:off x="6295548" y="2916111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7" name="QB_4_AN.81_1#8abe3a23e.blank?vcp=1&amp;pid=4dd8e76d5&amp;color=0,0,0&amp;vpa=56&amp;vtp=1"/>
          <p:cNvSpPr/>
          <p:nvPr/>
        </p:nvSpPr>
        <p:spPr>
          <a:xfrm>
            <a:off x="5533548" y="3410775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8" name="QB_4_AN.82_1#8abe3a23e.blank?vcp=1&amp;pid=4dd8e76d5&amp;color=0,0,0&amp;vpa=57&amp;vtp=1"/>
          <p:cNvSpPr/>
          <p:nvPr/>
        </p:nvSpPr>
        <p:spPr>
          <a:xfrm>
            <a:off x="8801005" y="3410775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9" name="QB_4_AN.83_1#8abe3a23e.blank?vcp=1&amp;pid=4dd8e76d5&amp;color=0,0,0&amp;vpa=58&amp;vtp=1"/>
          <p:cNvSpPr/>
          <p:nvPr/>
        </p:nvSpPr>
        <p:spPr>
          <a:xfrm>
            <a:off x="5381148" y="3905440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0" name="QB_4_AN.84_1#8abe3a23e.blank?vcp=1&amp;pid=4dd8e76d5&amp;color=0,0,0&amp;vpa=59&amp;vtp=1&amp;bbb=1"/>
          <p:cNvSpPr/>
          <p:nvPr/>
        </p:nvSpPr>
        <p:spPr>
          <a:xfrm>
            <a:off x="6703981" y="4514913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最好的礼物</a:t>
            </a:r>
            <a:endParaRPr lang="en-US" altLang="zh-CN" sz="2400" dirty="0"/>
          </a:p>
        </p:txBody>
      </p:sp>
      <p:sp>
        <p:nvSpPr>
          <p:cNvPr id="11" name="QB_4_AN.85_1#8abe3a23e.blank?vcp=1&amp;pid=4dd8e76d5&amp;color=0,0,0&amp;vpa=60&amp;vtp=1&amp;bbb=1"/>
          <p:cNvSpPr/>
          <p:nvPr/>
        </p:nvSpPr>
        <p:spPr>
          <a:xfrm>
            <a:off x="1827181" y="5052124"/>
            <a:ext cx="6926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【示例】天真、单纯、心地善良（意思相近即可）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86_1#d4edd3345?sp=1&amp;vcp=1&amp;pid=4dd8e76d5&amp;color=0,0,0&amp;mp=1&amp;vtp=1&amp;bt=1&amp;bbb=1&amp;hb=1"/>
          <p:cNvSpPr/>
          <p:nvPr/>
        </p:nvSpPr>
        <p:spPr>
          <a:xfrm>
            <a:off x="896112" y="208610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3.读画线句子，想象画面。如果你是短文中的小花猫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，当你收到艾薇送的礼物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，你会怎么说？（4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枚）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</a:t>
            </a:r>
            <a:endParaRPr lang="en-US" altLang="zh-CN" sz="2400" dirty="0"/>
          </a:p>
        </p:txBody>
      </p:sp>
      <p:sp>
        <p:nvSpPr>
          <p:cNvPr id="4" name="QB_4_AN.87_1#d4edd3345.blank?vcp=1&amp;pid=4dd8e76d5&amp;color=0,0,0&amp;mp=1&amp;vpa=61&amp;vtp=1&amp;bbb=1"/>
          <p:cNvSpPr/>
          <p:nvPr/>
        </p:nvSpPr>
        <p:spPr>
          <a:xfrm>
            <a:off x="938180" y="3154172"/>
            <a:ext cx="936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【示例】谢谢你送我礼物，艾薇!但是很抱歉，这个礼物我用不上啊!</a:t>
            </a:r>
            <a:endParaRPr lang="en-US" altLang="zh-CN" sz="2400" dirty="0"/>
          </a:p>
        </p:txBody>
      </p:sp>
      <p:sp>
        <p:nvSpPr>
          <p:cNvPr id="5" name="QB_4_AS.88_1#d4edd3345?vcp=1&amp;pid=4dd8e76d5&amp;color=0,0,0&amp;vtp=1&amp;bbb=1&amp;hb=1"/>
          <p:cNvSpPr/>
          <p:nvPr/>
        </p:nvSpPr>
        <p:spPr>
          <a:xfrm>
            <a:off x="896112" y="373722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本题考查语言表达。结合短文内容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，想象小花猫看到艾薇送自己奶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瓶时会说些什么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，组织好语言，注意用上礼貌用语。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1c20f67e4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第二单元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2ebbf33a?vcp=1&amp;pid=1c20f67e4&amp;color=0,0,0&amp;vtp=1&amp;bt=1&amp;bbb=1"/>
          <p:cNvSpPr/>
          <p:nvPr/>
        </p:nvSpPr>
        <p:spPr>
          <a:xfrm>
            <a:off x="908304" y="1084073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八、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在遥远的森林里，也有动物在互相帮助，请你观察图片写</a:t>
            </a:r>
            <a:endParaRPr lang="en-US" altLang="zh-CN" sz="2800" b="1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algn="l" latinLnBrk="1">
              <a:lnSpc>
                <a:spcPts val="3400"/>
              </a:lnSpc>
            </a:pP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一段话。（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25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枚）</a:t>
            </a:r>
          </a:p>
          <a:p>
            <a:pPr algn="l" latinLnBrk="1">
              <a:lnSpc>
                <a:spcPts val="3400"/>
              </a:lnSpc>
            </a:pPr>
            <a:endParaRPr lang="en-US" altLang="zh-CN" sz="2800" dirty="0"/>
          </a:p>
        </p:txBody>
      </p:sp>
      <p:sp>
        <p:nvSpPr>
          <p:cNvPr id="3" name="QO_3_BD.89_1#fc4efe88f?vcp=1&amp;pid=e2ebbf33a&amp;color=0,0,0&amp;vtp=1&amp;bbb=1"/>
          <p:cNvSpPr/>
          <p:nvPr/>
        </p:nvSpPr>
        <p:spPr>
          <a:xfrm>
            <a:off x="896112" y="13175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endParaRPr lang="en-US" altLang="zh-CN" sz="2400" dirty="0"/>
          </a:p>
        </p:txBody>
      </p:sp>
      <p:pic>
        <p:nvPicPr>
          <p:cNvPr id="4" name="QO_3_BD.89_2#fc4efe88f?vcp=1&amp;pid=e2ebbf33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35224" y="1928432"/>
            <a:ext cx="6318504" cy="335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90_1#fc4efe88f?vcp=1&amp;pid=e2ebbf33a&amp;color=0,0,0&amp;vtp=1&amp;bt=1&amp;bbb=1&amp;hb=1"/>
          <p:cNvSpPr/>
          <p:nvPr/>
        </p:nvSpPr>
        <p:spPr>
          <a:xfrm>
            <a:off x="896112" y="208870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【示例】有一天，小猫到河边钓鱼。过了一会儿，小猴子也来到了河边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。小猫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对小猴子说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:“你想到河对面吗?这里没有桥，过不去。”小猴子看着河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，想了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一会儿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，走开了。不久后，小猴子和大象一起来到了河边。又过了一会儿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，河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对岸也来了一只大象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。两只大象将鼻子勾在一起，连成了一座桥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。小动物们听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到了大象帮忙搭桥的消息后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，纷纷排队过河。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375eb7a85?vcp=1&amp;pid=1c20f67e4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8868" y="2786443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375eb7a85?vcp=1&amp;pid=1c20f67e4&amp;color=0,0,0&amp;vtp=1&amp;bt=1&amp;bbb=1"/>
          <p:cNvSpPr/>
          <p:nvPr/>
        </p:nvSpPr>
        <p:spPr>
          <a:xfrm>
            <a:off x="896112" y="263099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：40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今天是学雷锋日，你打算制作糕点和饮料，把它们送给有需要的人们。</a:t>
            </a:r>
            <a:endParaRPr lang="en-US" altLang="zh-CN" sz="100" dirty="0"/>
          </a:p>
        </p:txBody>
      </p:sp>
      <p:pic>
        <p:nvPicPr>
          <p:cNvPr id="4" name="P_2_BD#375eb7a85?vcp=1&amp;pid=1c20f67e4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6214" y="276358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43017b66?vcp=1&amp;pid=1c20f67e4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一、你打算制作桂花糕和甜菜汁，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请你给食品介绍中的加点字注音。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8枚）</a:t>
            </a:r>
            <a:endParaRPr lang="en-US" altLang="zh-CN" sz="2800" dirty="0"/>
          </a:p>
        </p:txBody>
      </p:sp>
      <p:graphicFrame>
        <p:nvGraphicFramePr>
          <p:cNvPr id="5" name="QB_3_BD.1_1#5cb90a9d8?colgroup=7,25&amp;vcp=1&amp;pid=943017b66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16624"/>
              </p:ext>
            </p:extLst>
          </p:nvPr>
        </p:nvGraphicFramePr>
        <p:xfrm>
          <a:off x="896112" y="1868742"/>
          <a:ext cx="10360152" cy="3638296"/>
        </p:xfrm>
        <a:graphic>
          <a:graphicData uri="http://schemas.openxmlformats.org/drawingml/2006/table">
            <a:tbl>
              <a:tblPr/>
              <a:tblGrid>
                <a:gridCol w="25237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364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39188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11000"/>
                        </a:lnSpc>
                      </a:pPr>
                      <a:r>
                        <a:rPr lang="en-US" altLang="zh-CN" sz="705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_________________________________________</a:t>
                      </a: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桂花糕(     )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配料：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糯米粉(     )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白砂糖(      )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桂花蜜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桂花糕表面比较软(      )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所以人们在糕上印出花纹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(     )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更加美观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9108">
                <a:tc>
                  <a:txBody>
                    <a:bodyPr/>
                    <a:lstStyle/>
                    <a:p>
                      <a:pPr marL="0" lvl="0" indent="0" algn="ctr" latinLnBrk="1" hangingPunct="0">
                        <a:lnSpc>
                          <a:spcPct val="130000"/>
                        </a:lnSpc>
                      </a:pPr>
                      <a:r>
                        <a:rPr lang="en-US" altLang="zh-CN" sz="3850" b="0" i="0" kern="0" spc="-9990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__________________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甜菜</a:t>
                      </a:r>
                      <a:r>
                        <a:rPr lang="en-US" altLang="zh-CN" sz="100" b="0" i="0" kern="0" spc="-999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&lt;zzd&gt;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汁</a:t>
                      </a:r>
                      <a:r>
                        <a:rPr lang="en-US" altLang="zh-CN" sz="100" b="0" i="0" kern="0" spc="-999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&lt;/</a:t>
                      </a:r>
                      <a:r>
                        <a:rPr lang="en-US" altLang="zh-CN" sz="100" b="0" i="0" kern="0" spc="-999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zzd&gt;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(     )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甜菜(     )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根可以榨成汁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还可以熬(    )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制成糖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再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磨成糖粉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QB_3_BD.1_2#5cb90a9d8.table_image?tii=1&amp;vcp=1&amp;pid=943017b6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7844" y="2024381"/>
            <a:ext cx="2240280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QB_3_BD.1_3#5cb90a9d8.table_image?tii=2&amp;vcp=1&amp;pid=943017b66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0756" y="4160521"/>
            <a:ext cx="960120" cy="75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3_AN.2_1#5cb90a9d8.bracket?vcp=1&amp;pid=943017b66&amp;color=0,0,0&amp;vpa=1&amp;vtp=1&amp;bbb=1"/>
          <p:cNvSpPr/>
          <p:nvPr/>
        </p:nvSpPr>
        <p:spPr>
          <a:xfrm>
            <a:off x="2250853" y="3414395"/>
            <a:ext cx="677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ɡ</a:t>
            </a: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</a:t>
            </a:r>
            <a:endParaRPr lang="en-US" altLang="zh-CN" sz="2400" dirty="0"/>
          </a:p>
        </p:txBody>
      </p:sp>
      <p:sp>
        <p:nvSpPr>
          <p:cNvPr id="7" name="QB_3_AN.3_1#5cb90a9d8.bracket?vcp=1&amp;pid=943017b66&amp;color=0,0,0&amp;vpa=2&amp;vtp=1&amp;bbb=1"/>
          <p:cNvSpPr/>
          <p:nvPr/>
        </p:nvSpPr>
        <p:spPr>
          <a:xfrm>
            <a:off x="5489724" y="2254123"/>
            <a:ext cx="677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fěn</a:t>
            </a:r>
            <a:endParaRPr lang="en-US" altLang="zh-CN" sz="2400" dirty="0"/>
          </a:p>
        </p:txBody>
      </p:sp>
      <p:sp>
        <p:nvSpPr>
          <p:cNvPr id="8" name="QB_3_AN.4_1#5cb90a9d8.bracket?vcp=1&amp;pid=943017b66&amp;color=0,0,0&amp;vpa=3&amp;vtp=1&amp;bbb=1"/>
          <p:cNvSpPr/>
          <p:nvPr/>
        </p:nvSpPr>
        <p:spPr>
          <a:xfrm>
            <a:off x="7763024" y="2254123"/>
            <a:ext cx="830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t</a:t>
            </a: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</a:t>
            </a:r>
            <a:endParaRPr lang="en-US" altLang="zh-CN" sz="2400" dirty="0"/>
          </a:p>
        </p:txBody>
      </p:sp>
      <p:sp>
        <p:nvSpPr>
          <p:cNvPr id="9" name="QB_3_AN.5_1#5cb90a9d8.bracket?vcp=1&amp;pid=943017b66&amp;color=0,0,0&amp;vpa=4&amp;vtp=1&amp;bbb=1"/>
          <p:cNvSpPr/>
          <p:nvPr/>
        </p:nvSpPr>
        <p:spPr>
          <a:xfrm>
            <a:off x="6099324" y="2736723"/>
            <a:ext cx="830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ru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endParaRPr lang="en-US" altLang="zh-CN" sz="2400" dirty="0"/>
          </a:p>
        </p:txBody>
      </p:sp>
      <p:sp>
        <p:nvSpPr>
          <p:cNvPr id="10" name="QB_3_AN.6_1#5cb90a9d8.bracket?vcp=1&amp;pid=943017b66&amp;color=0,0,0&amp;vpa=5&amp;vtp=1&amp;bbb=1"/>
          <p:cNvSpPr/>
          <p:nvPr/>
        </p:nvSpPr>
        <p:spPr>
          <a:xfrm>
            <a:off x="3660924" y="3198495"/>
            <a:ext cx="677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wén</a:t>
            </a:r>
            <a:endParaRPr lang="en-US" altLang="zh-CN" sz="2400" dirty="0"/>
          </a:p>
        </p:txBody>
      </p:sp>
      <p:sp>
        <p:nvSpPr>
          <p:cNvPr id="11" name="QB_3_AN.7_1#5cb90a9d8.bracket?vcp=1&amp;pid=943017b66&amp;color=0,0,0&amp;vpa=6&amp;vtp=1&amp;bbb=1"/>
          <p:cNvSpPr/>
          <p:nvPr/>
        </p:nvSpPr>
        <p:spPr>
          <a:xfrm>
            <a:off x="1793653" y="4923283"/>
            <a:ext cx="677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zhī</a:t>
            </a:r>
            <a:endParaRPr lang="en-US" altLang="zh-CN" sz="2400" dirty="0"/>
          </a:p>
        </p:txBody>
      </p:sp>
      <p:sp>
        <p:nvSpPr>
          <p:cNvPr id="12" name="QB_3_AN.8_1#5cb90a9d8.bracket?vcp=1&amp;pid=943017b66&amp;color=0,0,0&amp;vpa=7&amp;vtp=1&amp;bbb=1"/>
          <p:cNvSpPr/>
          <p:nvPr/>
        </p:nvSpPr>
        <p:spPr>
          <a:xfrm>
            <a:off x="4270524" y="4314572"/>
            <a:ext cx="677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i</a:t>
            </a:r>
            <a:endParaRPr lang="en-US" altLang="zh-CN" sz="2400" dirty="0"/>
          </a:p>
        </p:txBody>
      </p:sp>
      <p:sp>
        <p:nvSpPr>
          <p:cNvPr id="13" name="QB_3_AN.9_1#5cb90a9d8.bracket?vcp=1&amp;pid=943017b66&amp;color=0,0,0&amp;vpa=8&amp;vtp=1&amp;bbb=1"/>
          <p:cNvSpPr/>
          <p:nvPr/>
        </p:nvSpPr>
        <p:spPr>
          <a:xfrm>
            <a:off x="8677424" y="4314572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</a:t>
            </a:r>
            <a:endParaRPr lang="en-US" altLang="zh-CN" sz="2400" dirty="0"/>
          </a:p>
        </p:txBody>
      </p:sp>
      <p:sp>
        <p:nvSpPr>
          <p:cNvPr id="14" name="QB_3_BD.1_1#5cb90a9d8?colgroup=7,25&amp;vcp=1&amp;pid=943017b66&amp;color=0,0,0&amp;vtp=1&amp;bbb=1&amp;hb=1&amp;zzd= 2">
            <a:extLst>
              <a:ext uri="{FF2B5EF4-FFF2-40B4-BE49-F238E27FC236}">
                <a16:creationId xmlns:a16="http://schemas.microsoft.com/office/drawing/2014/main" id="{6AFD027B-DC2C-C66B-B8D9-404656A3F5B7}"/>
              </a:ext>
            </a:extLst>
          </p:cNvPr>
          <p:cNvSpPr/>
          <p:nvPr/>
        </p:nvSpPr>
        <p:spPr>
          <a:xfrm>
            <a:off x="1910366" y="384556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3_BD.1_1#5cb90a9d8?colgroup=7,25&amp;vcp=1&amp;pid=943017b66&amp;color=0,0,0&amp;vtp=1&amp;bbb=1&amp;hb=1&amp;zzd= 1">
            <a:extLst>
              <a:ext uri="{FF2B5EF4-FFF2-40B4-BE49-F238E27FC236}">
                <a16:creationId xmlns:a16="http://schemas.microsoft.com/office/drawing/2014/main" id="{20BC6441-DA08-EEDC-9987-96CC5B8426DE}"/>
              </a:ext>
            </a:extLst>
          </p:cNvPr>
          <p:cNvSpPr/>
          <p:nvPr/>
        </p:nvSpPr>
        <p:spPr>
          <a:xfrm>
            <a:off x="2958116" y="491058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f7d1141c?vcp=1&amp;pid=1c20f67e4&amp;color=0,0,0&amp;vtp=1&amp;bt=1&amp;bbb=1&amp;hb=1"/>
          <p:cNvSpPr/>
          <p:nvPr/>
        </p:nvSpPr>
        <p:spPr>
          <a:xfrm>
            <a:off x="896112" y="903048"/>
            <a:ext cx="10392018" cy="8991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</a:t>
            </a:r>
            <a:r>
              <a:rPr lang="en-US" altLang="zh-CN" sz="3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在制作桂花糕前，你向妈妈请教了流程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，下面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是你记录的制作过程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。（11枚）</a:t>
            </a:r>
            <a:endParaRPr lang="en-US" altLang="zh-CN" sz="2800" dirty="0"/>
          </a:p>
        </p:txBody>
      </p:sp>
      <p:pic>
        <p:nvPicPr>
          <p:cNvPr id="3" name="C_2_BD#8f7d1141c?vcp=1&amp;pid=1c20f67e4&amp;color=0,0,0&amp;tib=255,255,255&amp;iip=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214" y="900000"/>
            <a:ext cx="1984248" cy="475488"/>
          </a:xfrm>
          <a:prstGeom prst="rect">
            <a:avLst/>
          </a:prstGeom>
        </p:spPr>
      </p:pic>
      <p:sp>
        <p:nvSpPr>
          <p:cNvPr id="4" name="QM_3_BD.10_1#0f3e2c57e?vcp=1&amp;pid=8f7d1141c&amp;color=0,0,0&amp;vtp=1&amp;bbb=1&amp;hb=1"/>
          <p:cNvSpPr/>
          <p:nvPr/>
        </p:nvSpPr>
        <p:spPr>
          <a:xfrm>
            <a:off x="896112" y="1799478"/>
            <a:ext cx="10387584" cy="32726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首先在</a:t>
            </a:r>
            <a:r>
              <a:rPr lang="en-US" altLang="zh-CN" sz="2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子上找到</a:t>
            </a:r>
            <a:r>
              <a:rPr lang="en-US" altLang="zh-CN" sz="49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来的糯米粉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，准备两份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最后将糊糊放入</a:t>
            </a:r>
          </a:p>
          <a:p>
            <a:pPr latinLnBrk="1">
              <a:lnSpc>
                <a:spcPts val="9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模</a:t>
            </a:r>
            <a:r>
              <a:rPr lang="en-US" altLang="zh-CN" sz="42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中，放凉后就</a:t>
            </a:r>
            <a:r>
              <a:rPr lang="en-US" altLang="zh-CN" sz="2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切成小块了，冷藏吃更美</a:t>
            </a:r>
            <a:r>
              <a:rPr lang="en-US" altLang="zh-CN" sz="49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。付出</a:t>
            </a:r>
            <a:r>
              <a:rPr lang="en-US" altLang="zh-CN" sz="49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动做</a:t>
            </a:r>
          </a:p>
          <a:p>
            <a:pPr latinLnBrk="1">
              <a:lnSpc>
                <a:spcPts val="9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出来的桂花糕，味道很</a:t>
            </a:r>
            <a:r>
              <a:rPr lang="en-US" altLang="zh-CN" sz="51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5" name="QM_3_BD.10_1#0f3e2c57e?vcp=1&amp;pid=8f7d1141c&amp;color=0,0,0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6433" y="1797192"/>
            <a:ext cx="804672" cy="113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M_3_BD.10_1#0f3e2c57e?vcp=1&amp;pid=8f7d1141c&amp;color=0,0,0&amp;tib=255,255,255&amp;iip=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7737" y="1844055"/>
            <a:ext cx="740664" cy="104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M_3_BD.10_1#0f3e2c57e?vcp=1&amp;pid=8f7d1141c&amp;color=0,0,0&amp;tib=255,255,255&amp;iip=6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0445" y="3018158"/>
            <a:ext cx="694944" cy="96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M_3_BD.10_1#0f3e2c57e?vcp=1&amp;pid=8f7d1141c&amp;color=0,0,0&amp;tib=255,255,255&amp;iip=7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94411" y="2928762"/>
            <a:ext cx="813816" cy="113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M_3_BD.10_1#0f3e2c57e?vcp=1&amp;pid=8f7d1141c&amp;color=0,0,0&amp;tib=255,255,255&amp;iip=8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03318" y="2971053"/>
            <a:ext cx="758952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M_3_BD.10_1#0f3e2c57e?vcp=1&amp;pid=8f7d1141c&amp;color=0,0,0&amp;tib=255,255,255&amp;iip=9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8387" y="2984769"/>
            <a:ext cx="740664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M_3_BD.10_1#0f3e2c57e?vcp=1&amp;pid=8f7d1141c&amp;color=0,0,0&amp;tib=255,255,255&amp;iip=10&amp;vtp=1" descr="preencoded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45287" y="4059253"/>
            <a:ext cx="740664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4" name="QM_3_BD.10_1#0f3e2c57e?vcp=1&amp;pid=8f7d1141c&amp;color=0,0,0&amp;vtp=1&amp;bbb=1&amp;hb=1&amp;zzd= 3">
            <a:extLst>
              <a:ext uri="{FF2B5EF4-FFF2-40B4-BE49-F238E27FC236}">
                <a16:creationId xmlns:a16="http://schemas.microsoft.com/office/drawing/2014/main" id="{0BDC354D-4A8C-262B-CA7F-FB14CDA38562}"/>
              </a:ext>
            </a:extLst>
          </p:cNvPr>
          <p:cNvSpPr/>
          <p:nvPr/>
        </p:nvSpPr>
        <p:spPr>
          <a:xfrm>
            <a:off x="3163094" y="509754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M_3_BD.10_1#0f3e2c57e?vcp=1&amp;pid=8f7d1141c&amp;color=0,0,0&amp;vtp=1&amp;bbb=1&amp;hb=1&amp;zzd= 3">
            <a:extLst>
              <a:ext uri="{FF2B5EF4-FFF2-40B4-BE49-F238E27FC236}">
                <a16:creationId xmlns:a16="http://schemas.microsoft.com/office/drawing/2014/main" id="{6B76E9B8-29DC-B7EF-7D99-022312D1B7BC}"/>
              </a:ext>
            </a:extLst>
          </p:cNvPr>
          <p:cNvSpPr/>
          <p:nvPr/>
        </p:nvSpPr>
        <p:spPr>
          <a:xfrm>
            <a:off x="3467894" y="509754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O_4_BD.11_1#4b8b61ccc?vcp=1&amp;pid=0f3e2c57e&amp;color=0,0,0&amp;vtp=1&amp;bbb=1">
            <a:extLst>
              <a:ext uri="{FF2B5EF4-FFF2-40B4-BE49-F238E27FC236}">
                <a16:creationId xmlns:a16="http://schemas.microsoft.com/office/drawing/2014/main" id="{DB98EB9D-0EF7-BD40-AECE-90F31F04A836}"/>
              </a:ext>
            </a:extLst>
          </p:cNvPr>
          <p:cNvSpPr/>
          <p:nvPr/>
        </p:nvSpPr>
        <p:spPr>
          <a:xfrm>
            <a:off x="900546" y="525883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1.请你在田字格里写出汉字。（7枚）</a:t>
            </a:r>
            <a:endParaRPr lang="en-US" altLang="zh-CN" sz="2400" dirty="0"/>
          </a:p>
        </p:txBody>
      </p:sp>
      <p:sp>
        <p:nvSpPr>
          <p:cNvPr id="13" name="QO_4_AN.12_1#4b8b61ccc?vcp=1&amp;pid=0f3e2c57e&amp;color=0,0,0&amp;vtp=1&amp;bbb=1">
            <a:extLst>
              <a:ext uri="{FF2B5EF4-FFF2-40B4-BE49-F238E27FC236}">
                <a16:creationId xmlns:a16="http://schemas.microsoft.com/office/drawing/2014/main" id="{BE179B52-D480-C24B-5D07-59AC9D9AFEB6}"/>
              </a:ext>
            </a:extLst>
          </p:cNvPr>
          <p:cNvSpPr/>
          <p:nvPr/>
        </p:nvSpPr>
        <p:spPr>
          <a:xfrm>
            <a:off x="2700338" y="2284459"/>
            <a:ext cx="552210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桌</a:t>
            </a:r>
            <a:endParaRPr lang="en-US" altLang="zh-CN" sz="2400" dirty="0"/>
          </a:p>
        </p:txBody>
      </p:sp>
      <p:sp>
        <p:nvSpPr>
          <p:cNvPr id="16" name="QO_4_AN.12_1#4b8b61ccc?vcp=1&amp;pid=0f3e2c57e&amp;color=0,0,0&amp;vtp=1&amp;bbb=1">
            <a:extLst>
              <a:ext uri="{FF2B5EF4-FFF2-40B4-BE49-F238E27FC236}">
                <a16:creationId xmlns:a16="http://schemas.microsoft.com/office/drawing/2014/main" id="{778D7121-ACEA-3C3E-A42A-612426E50C84}"/>
              </a:ext>
            </a:extLst>
          </p:cNvPr>
          <p:cNvSpPr/>
          <p:nvPr/>
        </p:nvSpPr>
        <p:spPr>
          <a:xfrm>
            <a:off x="4685951" y="2226198"/>
            <a:ext cx="552210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买</a:t>
            </a:r>
            <a:endParaRPr lang="en-US" altLang="zh-CN" sz="2400" dirty="0"/>
          </a:p>
        </p:txBody>
      </p:sp>
      <p:sp>
        <p:nvSpPr>
          <p:cNvPr id="17" name="QO_4_AN.12_1#4b8b61ccc?vcp=1&amp;pid=0f3e2c57e&amp;color=0,0,0&amp;vtp=1&amp;bbb=1">
            <a:extLst>
              <a:ext uri="{FF2B5EF4-FFF2-40B4-BE49-F238E27FC236}">
                <a16:creationId xmlns:a16="http://schemas.microsoft.com/office/drawing/2014/main" id="{45159603-ACE1-E54F-6077-5F171098A5A9}"/>
              </a:ext>
            </a:extLst>
          </p:cNvPr>
          <p:cNvSpPr/>
          <p:nvPr/>
        </p:nvSpPr>
        <p:spPr>
          <a:xfrm>
            <a:off x="1340250" y="3397351"/>
            <a:ext cx="552210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具</a:t>
            </a:r>
            <a:endParaRPr lang="en-US" altLang="zh-CN" sz="2400" dirty="0"/>
          </a:p>
        </p:txBody>
      </p:sp>
      <p:sp>
        <p:nvSpPr>
          <p:cNvPr id="18" name="QO_4_AN.12_1#4b8b61ccc?vcp=1&amp;pid=0f3e2c57e&amp;color=0,0,0&amp;vtp=1&amp;bbb=1">
            <a:extLst>
              <a:ext uri="{FF2B5EF4-FFF2-40B4-BE49-F238E27FC236}">
                <a16:creationId xmlns:a16="http://schemas.microsoft.com/office/drawing/2014/main" id="{9C23A813-9AA1-AA3C-9BA6-FE7ADA769228}"/>
              </a:ext>
            </a:extLst>
          </p:cNvPr>
          <p:cNvSpPr/>
          <p:nvPr/>
        </p:nvSpPr>
        <p:spPr>
          <a:xfrm>
            <a:off x="3990050" y="3381159"/>
            <a:ext cx="552210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能</a:t>
            </a:r>
            <a:endParaRPr lang="en-US" altLang="zh-CN" sz="2400" dirty="0"/>
          </a:p>
        </p:txBody>
      </p:sp>
      <p:sp>
        <p:nvSpPr>
          <p:cNvPr id="19" name="QO_4_AN.12_1#4b8b61ccc?vcp=1&amp;pid=0f3e2c57e&amp;color=0,0,0&amp;vtp=1&amp;bbb=1">
            <a:extLst>
              <a:ext uri="{FF2B5EF4-FFF2-40B4-BE49-F238E27FC236}">
                <a16:creationId xmlns:a16="http://schemas.microsoft.com/office/drawing/2014/main" id="{C4D663E6-F180-6397-B67D-75E1F0C70C61}"/>
              </a:ext>
            </a:extLst>
          </p:cNvPr>
          <p:cNvSpPr/>
          <p:nvPr/>
        </p:nvSpPr>
        <p:spPr>
          <a:xfrm>
            <a:off x="8310502" y="3364756"/>
            <a:ext cx="552210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味</a:t>
            </a:r>
            <a:endParaRPr lang="en-US" altLang="zh-CN" sz="2400" dirty="0"/>
          </a:p>
        </p:txBody>
      </p:sp>
      <p:sp>
        <p:nvSpPr>
          <p:cNvPr id="20" name="QO_4_AN.12_1#4b8b61ccc?vcp=1&amp;pid=0f3e2c57e&amp;color=0,0,0&amp;vtp=1&amp;bbb=1">
            <a:extLst>
              <a:ext uri="{FF2B5EF4-FFF2-40B4-BE49-F238E27FC236}">
                <a16:creationId xmlns:a16="http://schemas.microsoft.com/office/drawing/2014/main" id="{4CA2EC82-6C25-16B1-8AFF-29A3536DD64F}"/>
              </a:ext>
            </a:extLst>
          </p:cNvPr>
          <p:cNvSpPr/>
          <p:nvPr/>
        </p:nvSpPr>
        <p:spPr>
          <a:xfrm>
            <a:off x="9903233" y="3408893"/>
            <a:ext cx="552210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劳</a:t>
            </a:r>
            <a:endParaRPr lang="en-US" altLang="zh-CN" sz="2400" dirty="0"/>
          </a:p>
        </p:txBody>
      </p:sp>
      <p:sp>
        <p:nvSpPr>
          <p:cNvPr id="21" name="QO_4_AN.12_1#4b8b61ccc?vcp=1&amp;pid=0f3e2c57e&amp;color=0,0,0&amp;vtp=1&amp;bbb=1">
            <a:extLst>
              <a:ext uri="{FF2B5EF4-FFF2-40B4-BE49-F238E27FC236}">
                <a16:creationId xmlns:a16="http://schemas.microsoft.com/office/drawing/2014/main" id="{AA1D372E-EE68-3587-DB60-7F719B730C8B}"/>
              </a:ext>
            </a:extLst>
          </p:cNvPr>
          <p:cNvSpPr/>
          <p:nvPr/>
        </p:nvSpPr>
        <p:spPr>
          <a:xfrm>
            <a:off x="4179345" y="4407414"/>
            <a:ext cx="552210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甘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14" grpId="0" build="p" animBg="1"/>
      <p:bldP spid="15" grpId="0" build="p" animBg="1"/>
      <p:bldP spid="12" grpId="0" build="p" animBg="1"/>
      <p:bldP spid="13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3_1#3f15c86b4?sp=1&amp;vcp=1&amp;pid=0f3e2c57e&amp;color=0,0,0&amp;vtp=1&amp;bt=1&amp;bbb=1"/>
          <p:cNvSpPr/>
          <p:nvPr/>
        </p:nvSpPr>
        <p:spPr>
          <a:xfrm>
            <a:off x="896112" y="235740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2.制作过程中的加点词有多种含义，请根据语境选出正确的含义。（填序号）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物质所具有的能使舌头得到某种味觉的特性;②气味；③指趣味，情趣。（4枚）</a:t>
            </a:r>
            <a:endParaRPr lang="en-US" altLang="zh-CN" sz="2400" spc="-100" dirty="0"/>
          </a:p>
        </p:txBody>
      </p:sp>
      <p:sp>
        <p:nvSpPr>
          <p:cNvPr id="3" name="QB_5_BD.14_1#43a41f210?vcp=1&amp;pid=3f15c86b4&amp;color=0,0,0&amp;vtp=1&amp;bbb=1"/>
          <p:cNvSpPr/>
          <p:nvPr/>
        </p:nvSpPr>
        <p:spPr>
          <a:xfrm>
            <a:off x="896112" y="345449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）这个味道(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特别难闻。</a:t>
            </a:r>
            <a:endParaRPr lang="en-US" altLang="zh-CN" sz="2400" dirty="0"/>
          </a:p>
        </p:txBody>
      </p:sp>
      <p:sp>
        <p:nvSpPr>
          <p:cNvPr id="4" name="QB_5_AN.15_1#43a41f210.bracket?vcp=1&amp;pid=3f15c86b4&amp;color=0,0,0&amp;vpa=9&amp;vtp=1"/>
          <p:cNvSpPr/>
          <p:nvPr/>
        </p:nvSpPr>
        <p:spPr>
          <a:xfrm>
            <a:off x="3046381" y="344306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5" name="QB_5_BD.16_1#64f5e4a6f?vcp=1&amp;pid=3f15c86b4&amp;color=0,0,0&amp;vtp=1&amp;bbb=1"/>
          <p:cNvSpPr/>
          <p:nvPr/>
        </p:nvSpPr>
        <p:spPr>
          <a:xfrm>
            <a:off x="896112" y="398916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）木梨吃起来的味道(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好特别呀!</a:t>
            </a:r>
            <a:endParaRPr lang="en-US" altLang="zh-CN" sz="2400" dirty="0"/>
          </a:p>
        </p:txBody>
      </p:sp>
      <p:sp>
        <p:nvSpPr>
          <p:cNvPr id="6" name="QB_5_AN.17_1#64f5e4a6f.bracket?vcp=1&amp;pid=3f15c86b4&amp;color=0,0,0&amp;vpa=10&amp;vtp=1"/>
          <p:cNvSpPr/>
          <p:nvPr/>
        </p:nvSpPr>
        <p:spPr>
          <a:xfrm>
            <a:off x="4265580" y="397773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7" name="QB_5_BD.14_1#43a41f210?vcp=1&amp;pid=3f15c86b4&amp;color=0,0,0&amp;vtp=1&amp;bbb=1&amp;zzd= 1">
            <a:extLst>
              <a:ext uri="{FF2B5EF4-FFF2-40B4-BE49-F238E27FC236}">
                <a16:creationId xmlns:a16="http://schemas.microsoft.com/office/drawing/2014/main" id="{738EE36D-39FC-A956-AFE0-FBBC7577C3BE}"/>
              </a:ext>
            </a:extLst>
          </p:cNvPr>
          <p:cNvSpPr/>
          <p:nvPr/>
        </p:nvSpPr>
        <p:spPr>
          <a:xfrm>
            <a:off x="2401094" y="395449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5_BD.14_1#43a41f210?vcp=1&amp;pid=3f15c86b4&amp;color=0,0,0&amp;vtp=1&amp;bbb=1&amp;zzd= 1">
            <a:extLst>
              <a:ext uri="{FF2B5EF4-FFF2-40B4-BE49-F238E27FC236}">
                <a16:creationId xmlns:a16="http://schemas.microsoft.com/office/drawing/2014/main" id="{D26DB79A-BF61-BA11-947E-BE79178DEFAF}"/>
              </a:ext>
            </a:extLst>
          </p:cNvPr>
          <p:cNvSpPr/>
          <p:nvPr/>
        </p:nvSpPr>
        <p:spPr>
          <a:xfrm>
            <a:off x="2705894" y="395449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5_BD.16_1#64f5e4a6f?vcp=1&amp;pid=3f15c86b4&amp;color=0,0,0&amp;vtp=1&amp;bbb=1&amp;zzd= 1">
            <a:extLst>
              <a:ext uri="{FF2B5EF4-FFF2-40B4-BE49-F238E27FC236}">
                <a16:creationId xmlns:a16="http://schemas.microsoft.com/office/drawing/2014/main" id="{8AFCCACE-B07F-E589-C9D8-6DC87349F8B6}"/>
              </a:ext>
            </a:extLst>
          </p:cNvPr>
          <p:cNvSpPr/>
          <p:nvPr/>
        </p:nvSpPr>
        <p:spPr>
          <a:xfrm>
            <a:off x="3620294" y="448916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5_BD.16_1#64f5e4a6f?vcp=1&amp;pid=3f15c86b4&amp;color=0,0,0&amp;vtp=1&amp;bbb=1&amp;zzd= 1">
            <a:extLst>
              <a:ext uri="{FF2B5EF4-FFF2-40B4-BE49-F238E27FC236}">
                <a16:creationId xmlns:a16="http://schemas.microsoft.com/office/drawing/2014/main" id="{C2766B24-1E95-5D62-868E-7925BBE98CAA}"/>
              </a:ext>
            </a:extLst>
          </p:cNvPr>
          <p:cNvSpPr/>
          <p:nvPr/>
        </p:nvSpPr>
        <p:spPr>
          <a:xfrm>
            <a:off x="3925094" y="448916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e3649165?vcp=1&amp;pid=1c20f67e4&amp;color=0,0,0&amp;vtp=1&amp;bt=1&amp;bbb=1&amp;hb=1"/>
          <p:cNvSpPr/>
          <p:nvPr/>
        </p:nvSpPr>
        <p:spPr>
          <a:xfrm>
            <a:off x="896112" y="896112"/>
            <a:ext cx="10387584" cy="15443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三、做完桂花糕后该制作甜菜汁了，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请你准备好甜菜开始榨汁吧。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请你将盘中的词语补充完整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，并放到对应的位置上去。（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9枚）</a:t>
            </a:r>
            <a:endParaRPr lang="en-US" altLang="zh-CN" sz="2800" dirty="0"/>
          </a:p>
        </p:txBody>
      </p:sp>
      <p:pic>
        <p:nvPicPr>
          <p:cNvPr id="3" name="QB_3_BD.18_1#5f09feee6?vcp=1&amp;pid=ee3649165&amp;color=0,0,0&amp;tib=255,255,255&amp;vip=11#2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" y="2305622"/>
            <a:ext cx="10351008" cy="1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3_AN.19_1#5f09feee6.blank?vcp=1&amp;pid=ee3649165&amp;color=0,0,0&amp;vpa=11&amp;vtp=1"/>
          <p:cNvSpPr/>
          <p:nvPr/>
        </p:nvSpPr>
        <p:spPr>
          <a:xfrm>
            <a:off x="2267712" y="2845118"/>
            <a:ext cx="356616" cy="30175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面</a:t>
            </a:r>
            <a:endParaRPr lang="en-US" altLang="zh-CN" dirty="0"/>
          </a:p>
        </p:txBody>
      </p:sp>
      <p:sp>
        <p:nvSpPr>
          <p:cNvPr id="5" name="QB_3_AN.20_1#5f09feee6.blank?vcp=1&amp;pid=ee3649165&amp;color=0,0,0&amp;vpa=12&amp;vtp=1"/>
          <p:cNvSpPr/>
          <p:nvPr/>
        </p:nvSpPr>
        <p:spPr>
          <a:xfrm>
            <a:off x="3246120" y="2872550"/>
            <a:ext cx="347472" cy="23774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方</a:t>
            </a:r>
            <a:endParaRPr lang="en-US" altLang="zh-CN" dirty="0"/>
          </a:p>
        </p:txBody>
      </p:sp>
      <p:sp>
        <p:nvSpPr>
          <p:cNvPr id="6" name="QB_3_AN.21_1#5f09feee6.blank?vcp=1&amp;pid=ee3649165&amp;color=0,0,0&amp;vpa=13&amp;vtp=1"/>
          <p:cNvSpPr/>
          <p:nvPr/>
        </p:nvSpPr>
        <p:spPr>
          <a:xfrm>
            <a:off x="1956816" y="3229166"/>
            <a:ext cx="320040" cy="26517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碧</a:t>
            </a:r>
            <a:endParaRPr lang="en-US" altLang="zh-CN" dirty="0"/>
          </a:p>
        </p:txBody>
      </p:sp>
      <p:sp>
        <p:nvSpPr>
          <p:cNvPr id="7" name="QB_3_AN.22_1#5f09feee6.blank?vcp=1&amp;pid=ee3649165&amp;color=0,0,0&amp;vpa=14&amp;vtp=1"/>
          <p:cNvSpPr/>
          <p:nvPr/>
        </p:nvSpPr>
        <p:spPr>
          <a:xfrm>
            <a:off x="2944368" y="3229166"/>
            <a:ext cx="320040" cy="27432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如</a:t>
            </a:r>
            <a:endParaRPr lang="en-US" altLang="zh-CN" dirty="0"/>
          </a:p>
        </p:txBody>
      </p:sp>
      <p:sp>
        <p:nvSpPr>
          <p:cNvPr id="8" name="QB_3_AN.23_1#5f09feee6.blank?vcp=1&amp;pid=ee3649165&amp;color=0,0,0&amp;vpa=15&amp;vtp=1"/>
          <p:cNvSpPr/>
          <p:nvPr/>
        </p:nvSpPr>
        <p:spPr>
          <a:xfrm>
            <a:off x="6080760" y="2854262"/>
            <a:ext cx="329184" cy="2468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自</a:t>
            </a:r>
            <a:endParaRPr lang="en-US" altLang="zh-CN" dirty="0"/>
          </a:p>
        </p:txBody>
      </p:sp>
      <p:sp>
        <p:nvSpPr>
          <p:cNvPr id="9" name="QB_3_AN.24_1#5f09feee6.blank?vcp=1&amp;pid=ee3649165&amp;color=0,0,0&amp;vpa=16&amp;vtp=1"/>
          <p:cNvSpPr/>
          <p:nvPr/>
        </p:nvSpPr>
        <p:spPr>
          <a:xfrm>
            <a:off x="6729984" y="2881694"/>
            <a:ext cx="329184" cy="2194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语</a:t>
            </a:r>
            <a:endParaRPr lang="en-US" altLang="zh-CN" dirty="0"/>
          </a:p>
        </p:txBody>
      </p:sp>
      <p:sp>
        <p:nvSpPr>
          <p:cNvPr id="10" name="QB_3_AN.25_1#5f09feee6.blank?vcp=1&amp;pid=ee3649165&amp;color=0,0,0&amp;vpa=17&amp;vtp=1"/>
          <p:cNvSpPr/>
          <p:nvPr/>
        </p:nvSpPr>
        <p:spPr>
          <a:xfrm>
            <a:off x="6080760" y="3229166"/>
            <a:ext cx="347472" cy="26517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</a:t>
            </a:r>
            <a:endParaRPr lang="en-US" altLang="zh-CN" dirty="0"/>
          </a:p>
        </p:txBody>
      </p:sp>
      <p:sp>
        <p:nvSpPr>
          <p:cNvPr id="11" name="QB_3_AN.26_1#5f09feee6.blank?vcp=1&amp;pid=ee3649165&amp;color=0,0,0&amp;vpa=18&amp;vtp=1"/>
          <p:cNvSpPr/>
          <p:nvPr/>
        </p:nvSpPr>
        <p:spPr>
          <a:xfrm>
            <a:off x="6729984" y="3247454"/>
            <a:ext cx="329184" cy="26517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舍</a:t>
            </a:r>
            <a:endParaRPr lang="en-US" altLang="zh-CN" dirty="0"/>
          </a:p>
        </p:txBody>
      </p:sp>
      <p:sp>
        <p:nvSpPr>
          <p:cNvPr id="12" name="QB_3_AN.27_1#5f09feee6.blank?vcp=1&amp;pid=ee3649165&amp;color=0,0,0&amp;vpa=19&amp;vtp=1"/>
          <p:cNvSpPr/>
          <p:nvPr/>
        </p:nvSpPr>
        <p:spPr>
          <a:xfrm>
            <a:off x="9573768" y="2872550"/>
            <a:ext cx="301752" cy="2468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扑</a:t>
            </a:r>
            <a:endParaRPr lang="en-US" altLang="zh-CN" dirty="0"/>
          </a:p>
        </p:txBody>
      </p:sp>
      <p:sp>
        <p:nvSpPr>
          <p:cNvPr id="13" name="QB_3_AN.28_1#5f09feee6.blank?vcp=1&amp;pid=ee3649165&amp;color=0,0,0&amp;vpa=20&amp;vtp=1"/>
          <p:cNvSpPr/>
          <p:nvPr/>
        </p:nvSpPr>
        <p:spPr>
          <a:xfrm>
            <a:off x="10222992" y="2872550"/>
            <a:ext cx="329184" cy="23774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</a:t>
            </a:r>
            <a:endParaRPr lang="en-US" altLang="zh-CN" dirty="0"/>
          </a:p>
        </p:txBody>
      </p:sp>
      <p:sp>
        <p:nvSpPr>
          <p:cNvPr id="14" name="QB_3_AN.29_1#5f09feee6.blank?vcp=1&amp;pid=ee3649165&amp;color=0,0,0&amp;vpa=21&amp;vtp=1"/>
          <p:cNvSpPr/>
          <p:nvPr/>
        </p:nvSpPr>
        <p:spPr>
          <a:xfrm>
            <a:off x="9546335" y="3274886"/>
            <a:ext cx="374904" cy="2194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跳</a:t>
            </a:r>
            <a:endParaRPr lang="en-US" altLang="zh-CN" dirty="0"/>
          </a:p>
        </p:txBody>
      </p:sp>
      <p:sp>
        <p:nvSpPr>
          <p:cNvPr id="15" name="QB_3_AN.30_1#5f09feee6.blank?vcp=1&amp;pid=ee3649165&amp;color=0,0,0&amp;vpa=22&amp;vtp=1"/>
          <p:cNvSpPr/>
          <p:nvPr/>
        </p:nvSpPr>
        <p:spPr>
          <a:xfrm>
            <a:off x="10222992" y="3256598"/>
            <a:ext cx="356616" cy="2468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跳</a:t>
            </a:r>
            <a:endParaRPr lang="en-US" altLang="zh-CN" dirty="0"/>
          </a:p>
        </p:txBody>
      </p:sp>
      <p:sp>
        <p:nvSpPr>
          <p:cNvPr id="16" name="QB_4_BD.31_1#2e756c4c7?vcp=1&amp;pid=5f09feee6&amp;color=0,0,0&amp;vtp=1&amp;bbb=1"/>
          <p:cNvSpPr/>
          <p:nvPr/>
        </p:nvSpPr>
        <p:spPr>
          <a:xfrm>
            <a:off x="896112" y="431222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1.我在菜园拔着甜菜，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风从(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吹来，十分舒服。</a:t>
            </a:r>
            <a:endParaRPr lang="en-US" altLang="zh-CN" sz="2400" dirty="0"/>
          </a:p>
        </p:txBody>
      </p:sp>
      <p:sp>
        <p:nvSpPr>
          <p:cNvPr id="17" name="QB_4_AN.32_1#2e756c4c7.bracket?vcp=1&amp;pid=5f09feee6&amp;color=0,0,0&amp;vpa=23&amp;vtp=1"/>
          <p:cNvSpPr/>
          <p:nvPr/>
        </p:nvSpPr>
        <p:spPr>
          <a:xfrm>
            <a:off x="4722780" y="430079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8" name="QB_4_BD.33_1#3deffb25f?vcp=1&amp;pid=5f09feee6&amp;color=0,0,0&amp;vtp=1&amp;bbb=1"/>
          <p:cNvSpPr/>
          <p:nvPr/>
        </p:nvSpPr>
        <p:spPr>
          <a:xfrm>
            <a:off x="896112" y="485203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地拿着甜菜进了厨房。</a:t>
            </a:r>
            <a:endParaRPr lang="en-US" altLang="zh-CN" sz="2400" dirty="0"/>
          </a:p>
        </p:txBody>
      </p:sp>
      <p:sp>
        <p:nvSpPr>
          <p:cNvPr id="19" name="QB_4_AN.34_1#3deffb25f.bracket?vcp=1&amp;pid=5f09feee6&amp;color=0,0,0&amp;vpa=24&amp;vtp=1"/>
          <p:cNvSpPr/>
          <p:nvPr/>
        </p:nvSpPr>
        <p:spPr>
          <a:xfrm>
            <a:off x="1674781" y="484060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⑥</a:t>
            </a:r>
            <a:endParaRPr lang="en-US" altLang="zh-CN" sz="2400" dirty="0"/>
          </a:p>
        </p:txBody>
      </p:sp>
      <p:sp>
        <p:nvSpPr>
          <p:cNvPr id="20" name="QB_4_BD.35_1#8dd489628?vcp=1&amp;pid=5f09feee6&amp;color=0,0,0&amp;vtp=1&amp;bbb=1"/>
          <p:cNvSpPr/>
          <p:nvPr/>
        </p:nvSpPr>
        <p:spPr>
          <a:xfrm>
            <a:off x="896112" y="53867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我一边(    )，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一边根据步骤处理甜菜。</a:t>
            </a:r>
            <a:endParaRPr lang="en-US" altLang="zh-CN" sz="2400" dirty="0"/>
          </a:p>
        </p:txBody>
      </p:sp>
      <p:sp>
        <p:nvSpPr>
          <p:cNvPr id="21" name="QB_4_AN.36_1#8dd489628.bracket?vcp=1&amp;pid=5f09feee6&amp;color=0,0,0&amp;vpa=25&amp;vtp=1"/>
          <p:cNvSpPr/>
          <p:nvPr/>
        </p:nvSpPr>
        <p:spPr>
          <a:xfrm>
            <a:off x="2284381" y="537527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AS.37_1#5f09feee6?vcp=1&amp;pid=ee3649165&amp;color=0,0,0&amp;vtp=1&amp;bt=1&amp;bbb=1&amp;hb=1"/>
          <p:cNvSpPr/>
          <p:nvPr/>
        </p:nvSpPr>
        <p:spPr>
          <a:xfrm>
            <a:off x="896112" y="208870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本题考查词语理解以及运用。“四面八方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”泛指周围各地或各个方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面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。“自言自语”指自己跟自己说话；独自低声说话。“迎面扑来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”形容事物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或气味迎面而来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，难以回避。“碧空如洗”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指青蓝色的天空像洗过一样明净。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恋恋不舍”形容舍不得离开。“蹦蹦跳跳”形容人跳跃的样子。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结合词义，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根据句子语境作答即可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31e823d7?vcp=1&amp;pid=1c20f67e4&amp;color=0,0,0&amp;vtp=1&amp;bt=1&amp;bbb=1&amp;hb=1"/>
          <p:cNvSpPr/>
          <p:nvPr/>
        </p:nvSpPr>
        <p:spPr>
          <a:xfrm>
            <a:off x="896112" y="896112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四、桂花糕和甜菜汁都制作好了，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我们该出门把礼物送出去啦。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8枚）</a:t>
            </a:r>
            <a:endParaRPr lang="en-US" altLang="zh-CN" sz="2800" dirty="0"/>
          </a:p>
        </p:txBody>
      </p:sp>
      <p:pic>
        <p:nvPicPr>
          <p:cNvPr id="3" name="QB_3_BD.38_1#a6a8c7e65?htil=1&amp;vcp=1&amp;pid=531e823d7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59537" y="1769175"/>
            <a:ext cx="2441448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3_BD.38_2#a6a8c7e65?htil=1&amp;sp=1&amp;vcp=1&amp;pid=531e823d7&amp;color=0,0,0&amp;vtp=1&amp;bbb=1&amp;hb=1&amp;hs=1"/>
          <p:cNvSpPr/>
          <p:nvPr/>
        </p:nvSpPr>
        <p:spPr>
          <a:xfrm>
            <a:off x="896112" y="1741742"/>
            <a:ext cx="7818120" cy="887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1.走在路上，你看到了小溪。请你观察图片和例子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，把句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子补充完整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。（4枚）</a:t>
            </a:r>
            <a:endParaRPr lang="en-US" altLang="zh-CN" sz="2400" dirty="0"/>
          </a:p>
        </p:txBody>
      </p:sp>
      <p:sp>
        <p:nvSpPr>
          <p:cNvPr id="5" name="QB_3_BD.38_3#a6a8c7e65?htil=1&amp;vcp=1&amp;pid=531e823d7&amp;color=0,0,0&amp;vtp=1&amp;bbb=1&amp;hs=1"/>
          <p:cNvSpPr/>
          <p:nvPr/>
        </p:nvSpPr>
        <p:spPr>
          <a:xfrm>
            <a:off x="896112" y="2679383"/>
            <a:ext cx="7818120" cy="13572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700"/>
              </a:lnSpc>
              <a:tabLst>
                <a:tab pos="3680460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：田野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小溪</a:t>
            </a:r>
            <a:endParaRPr lang="en-US" altLang="zh-CN" sz="2400" dirty="0"/>
          </a:p>
          <a:p>
            <a:pPr latinLnBrk="1">
              <a:lnSpc>
                <a:spcPts val="3700"/>
              </a:lnSpc>
              <a:tabLst>
                <a:tab pos="368046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葱葱绿绿的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endParaRPr lang="en-US" altLang="zh-CN" sz="2400" dirty="0"/>
          </a:p>
          <a:p>
            <a:pPr latinLnBrk="1">
              <a:lnSpc>
                <a:spcPts val="3600"/>
              </a:lnSpc>
              <a:tabLst>
                <a:tab pos="3680460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像一片柔软的绿毯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lang="en-US" altLang="zh-CN" sz="2400" dirty="0"/>
          </a:p>
        </p:txBody>
      </p:sp>
      <p:sp>
        <p:nvSpPr>
          <p:cNvPr id="6" name="QB_3_AN.39_1#a6a8c7e65.blank?vcp=1&amp;pid=531e823d7&amp;color=0,0,0&amp;vpa=26&amp;vtp=1&amp;bbb=1"/>
          <p:cNvSpPr/>
          <p:nvPr/>
        </p:nvSpPr>
        <p:spPr>
          <a:xfrm>
            <a:off x="4593240" y="3112898"/>
            <a:ext cx="2963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【示例】弯弯曲曲的</a:t>
            </a:r>
            <a:endParaRPr lang="en-US" altLang="zh-CN" sz="2400" dirty="0"/>
          </a:p>
        </p:txBody>
      </p:sp>
      <p:sp>
        <p:nvSpPr>
          <p:cNvPr id="7" name="QB_3_AN.40_1#a6a8c7e65.blank?vcp=1&amp;pid=531e823d7&amp;color=0,0,0&amp;vpa=27&amp;vtp=1&amp;bbb=1"/>
          <p:cNvSpPr/>
          <p:nvPr/>
        </p:nvSpPr>
        <p:spPr>
          <a:xfrm>
            <a:off x="4593240" y="3572828"/>
            <a:ext cx="2659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像一条灵活的小蛇</a:t>
            </a:r>
            <a:endParaRPr lang="en-US" altLang="zh-CN" sz="2400" dirty="0"/>
          </a:p>
        </p:txBody>
      </p:sp>
      <p:sp>
        <p:nvSpPr>
          <p:cNvPr id="8" name="QB_3_BD.41_1#b86fe591b?sp=1&amp;vcp=1&amp;pid=531e823d7&amp;color=0,0,0&amp;vtp=1&amp;bbb=1&amp;hb=1&amp;hs=1"/>
          <p:cNvSpPr/>
          <p:nvPr/>
        </p:nvSpPr>
        <p:spPr>
          <a:xfrm>
            <a:off x="896112" y="4084257"/>
            <a:ext cx="10387584" cy="18271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2.读句子，想象画面，用自己的话说一说。（4枚）</a:t>
            </a:r>
            <a:endParaRPr lang="en-US" altLang="zh-CN" sz="2400" dirty="0"/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昨天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，他曾路过这里，抱着迷路的孩子，冒着蒙蒙的细雨。</a:t>
            </a:r>
            <a:endParaRPr lang="en-US" altLang="zh-CN" sz="2400" dirty="0"/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沿着长长的小溪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，冒着蒙蒙的细雨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，雷锋叔叔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9" name="QB_3_AN.42_1#b86fe591b.blank?vcp=1&amp;pid=531e823d7&amp;color=0,0,0&amp;vpa=28&amp;vtp=1&amp;bbb=1&amp;hb=1"/>
          <p:cNvSpPr/>
          <p:nvPr/>
        </p:nvSpPr>
        <p:spPr>
          <a:xfrm>
            <a:off x="896112" y="4987671"/>
            <a:ext cx="10387584" cy="89389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28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抱着孩子,把自己的衣服盖在孩子的身上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，在泥泞的道路上艰难地行走着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853</Words>
  <Application>Microsoft Office PowerPoint</Application>
  <PresentationFormat>宽屏</PresentationFormat>
  <Paragraphs>198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2025-01-21T12:17:02Z</dcterms:created>
  <dcterms:modified xsi:type="dcterms:W3CDTF">2025-01-21T14:03:58Z</dcterms:modified>
  <cp:category/>
  <cp:contentStatus/>
</cp:coreProperties>
</file>