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5611"/>
    <p:restoredTop sz="94610"/>
  </p:normalViewPr>
  <p:slideViewPr>
    <p:cSldViewPr snapToGrid="0" snapToObjects="1">
      <p:cViewPr varScale="1">
        <p:scale>
          <a:sx n="108" d="100"/>
          <a:sy n="108" d="100"/>
        </p:scale>
        <p:origin x="120" y="1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50" d="100"/>
        <a:sy n="150" d="100"/>
      </p:scale>
      <p:origin x="0" y="-6828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521801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chinese#pid=6785c56902b27175c497a5eb#tid=678b6a2058ebf60009e42d57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0222992" y="4544568"/>
            <a:ext cx="1892808" cy="83210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>
              <a:lnSpc>
                <a:spcPct val="100000"/>
              </a:lnSpc>
            </a:pPr>
            <a:r>
              <a:rPr lang="en-US" sz="4800" b="1" i="0" dirty="0">
                <a:solidFill>
                  <a:srgbClr val="FFFFFF"/>
                </a:solidFill>
                <a:latin typeface="Heiti SC Medium" pitchFamily="34" charset="0"/>
                <a:ea typeface="Heiti SC Medium" pitchFamily="34" charset="-122"/>
                <a:cs typeface="Heiti SC Medium" pitchFamily="34" charset="-120"/>
              </a:rPr>
              <a:t>语 文</a:t>
            </a:r>
            <a:endParaRPr lang="en-US" sz="48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&amp;si=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&amp;si=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0c178c6bc?vcp=1&amp;pid=23d7efb25&amp;color=0,0,0&amp;vtp=1&amp;bt=1&amp;bbb=1"/>
          <p:cNvSpPr/>
          <p:nvPr/>
        </p:nvSpPr>
        <p:spPr>
          <a:xfrm>
            <a:off x="896112" y="896112"/>
            <a:ext cx="10529888" cy="71221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六、聪聪回顾了课文，进行了总结，帮助大家巩固知识。（15枚）</a:t>
            </a:r>
            <a:endParaRPr lang="en-US" altLang="zh-CN" sz="2800" dirty="0"/>
          </a:p>
        </p:txBody>
      </p:sp>
      <p:sp>
        <p:nvSpPr>
          <p:cNvPr id="3" name="QB_4_BD.35_1#4aa999336?vcp=1&amp;pid=0c178c6bc&amp;color=0,0,0&amp;vtp=1&amp;bbb=1&amp;hb=1"/>
          <p:cNvSpPr/>
          <p:nvPr/>
        </p:nvSpPr>
        <p:spPr>
          <a:xfrm>
            <a:off x="896112" y="1317562"/>
            <a:ext cx="10387584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1.“摇篮”在词典中有两种解释：①供婴儿睡觉的家具；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②比喻幼年或青年时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代的生活环境或文化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、运动等的发源地。在《祖先的摇篮》中，“摇篮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”一词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的意思是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。（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填序号）（2枚）</a:t>
            </a:r>
            <a:endParaRPr lang="en-US" altLang="zh-CN" sz="2400" dirty="0"/>
          </a:p>
        </p:txBody>
      </p:sp>
      <p:sp>
        <p:nvSpPr>
          <p:cNvPr id="4" name="QB_4_AN.36_1#4aa999336.blank?vcp=1&amp;pid=0c178c6bc&amp;color=0,0,0&amp;vpa=25&amp;vtp=1"/>
          <p:cNvSpPr/>
          <p:nvPr/>
        </p:nvSpPr>
        <p:spPr>
          <a:xfrm>
            <a:off x="2131981" y="2385632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②</a:t>
            </a:r>
            <a:endParaRPr lang="en-US" altLang="zh-CN" sz="2400" dirty="0"/>
          </a:p>
        </p:txBody>
      </p:sp>
      <p:sp>
        <p:nvSpPr>
          <p:cNvPr id="5" name="QB_4_BD.37_1#18fb9c52e?vcp=1&amp;pid=0c178c6bc&amp;color=0,0,0&amp;vtp=1&amp;bbb=1&amp;hb=1"/>
          <p:cNvSpPr/>
          <p:nvPr/>
        </p:nvSpPr>
        <p:spPr>
          <a:xfrm>
            <a:off x="896112" y="2967673"/>
            <a:ext cx="10387584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2.《羿射九日》中，后羿没有射掉最后一个太阳的原因是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：没有了在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升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起，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落下的太阳，就没有了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，整个世界就会一片黑暗。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3枚）</a:t>
            </a:r>
            <a:endParaRPr lang="en-US" altLang="zh-CN" sz="2400" dirty="0"/>
          </a:p>
        </p:txBody>
      </p:sp>
      <p:sp>
        <p:nvSpPr>
          <p:cNvPr id="6" name="QB_4_AN.38_1#18fb9c52e.blank?vcp=1&amp;pid=0c178c6bc&amp;color=0,0,0&amp;vpa=26&amp;vtp=1&amp;bbb=1"/>
          <p:cNvSpPr/>
          <p:nvPr/>
        </p:nvSpPr>
        <p:spPr>
          <a:xfrm>
            <a:off x="10056781" y="2939733"/>
            <a:ext cx="8302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东边</a:t>
            </a:r>
            <a:endParaRPr lang="en-US" altLang="zh-CN" sz="2400" dirty="0"/>
          </a:p>
        </p:txBody>
      </p:sp>
      <p:sp>
        <p:nvSpPr>
          <p:cNvPr id="7" name="QB_4_AN.39_1#18fb9c52e.blank?vcp=1&amp;pid=0c178c6bc&amp;color=0,0,0&amp;vpa=27&amp;vtp=1&amp;bbb=1"/>
          <p:cNvSpPr/>
          <p:nvPr/>
        </p:nvSpPr>
        <p:spPr>
          <a:xfrm>
            <a:off x="1522381" y="3498533"/>
            <a:ext cx="8302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西边</a:t>
            </a:r>
            <a:endParaRPr lang="en-US" altLang="zh-CN" sz="2400" dirty="0"/>
          </a:p>
        </p:txBody>
      </p:sp>
      <p:sp>
        <p:nvSpPr>
          <p:cNvPr id="8" name="QB_4_AN.40_1#18fb9c52e.blank?vcp=1&amp;pid=0c178c6bc&amp;color=0,0,0&amp;vpa=28&amp;vtp=1&amp;bbb=1"/>
          <p:cNvSpPr/>
          <p:nvPr/>
        </p:nvSpPr>
        <p:spPr>
          <a:xfrm>
            <a:off x="5484780" y="3498533"/>
            <a:ext cx="17446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光明和温暖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5" grpId="0" build="p" animBg="1"/>
      <p:bldP spid="6" grpId="0" build="p" animBg="1"/>
      <p:bldP spid="7" grpId="0" build="p" animBg="1"/>
      <p:bldP spid="8" grpId="0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&amp;si=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41_1#41e182bc5?vcp=1&amp;pid=0c178c6bc&amp;color=0,0,0&amp;vtp=1&amp;bt=1&amp;bbb=1"/>
          <p:cNvSpPr/>
          <p:nvPr/>
        </p:nvSpPr>
        <p:spPr>
          <a:xfrm>
            <a:off x="896112" y="2167382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3.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             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请你根据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《黄帝的传说》的内容补全思维导图。（6枚）</a:t>
            </a:r>
            <a:endParaRPr lang="en-US" altLang="zh-CN" sz="2400" dirty="0"/>
          </a:p>
        </p:txBody>
      </p:sp>
      <p:pic>
        <p:nvPicPr>
          <p:cNvPr id="3" name="QB_4_BD.41_1#41e182bc5?vcp=1&amp;pid=0c178c6bc&amp;color=0,0,0&amp;tib=255,255,255&amp;iip=9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207802" y="2239328"/>
            <a:ext cx="1700784" cy="4114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4" name="QB_4_BD.41_2#41e182bc5?vcp=1&amp;pid=0c178c6bc&amp;color=0,0,0&amp;tib=255,255,255&amp;vip=29#31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23544" y="2777236"/>
            <a:ext cx="10351008" cy="19019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5" name="QB_4_AN.42_1#41e182bc5.blank?vcp=1&amp;pid=0c178c6bc&amp;color=0,0,0&amp;vpa=29&amp;vtp=1"/>
          <p:cNvSpPr/>
          <p:nvPr/>
        </p:nvSpPr>
        <p:spPr>
          <a:xfrm>
            <a:off x="6620256" y="2905252"/>
            <a:ext cx="1088136" cy="274320"/>
          </a:xfrm>
          <a:prstGeom prst="rect">
            <a:avLst/>
          </a:prstGeom>
          <a:noFill/>
          <a:ln/>
        </p:spPr>
        <p:txBody>
          <a:bodyPr wrap="none" lIns="0" tIns="0" rIns="0" bIns="0" rtlCol="0" anchor="b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树叶</a:t>
            </a:r>
            <a:endParaRPr lang="en-US" altLang="zh-CN" sz="2000" dirty="0"/>
          </a:p>
        </p:txBody>
      </p:sp>
      <p:sp>
        <p:nvSpPr>
          <p:cNvPr id="6" name="QB_4_AN.43_1#41e182bc5.blank?vcp=1&amp;pid=0c178c6bc&amp;color=0,0,0&amp;vpa=30&amp;vtp=1"/>
          <p:cNvSpPr/>
          <p:nvPr/>
        </p:nvSpPr>
        <p:spPr>
          <a:xfrm>
            <a:off x="6638544" y="3554476"/>
            <a:ext cx="1207008" cy="256032"/>
          </a:xfrm>
          <a:prstGeom prst="rect">
            <a:avLst/>
          </a:prstGeom>
          <a:noFill/>
          <a:ln/>
        </p:spPr>
        <p:txBody>
          <a:bodyPr wrap="none" lIns="0" tIns="0" rIns="0" bIns="0" rtlCol="0" anchor="b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树叶</a:t>
            </a:r>
            <a:endParaRPr lang="en-US" altLang="zh-CN" sz="2000" dirty="0"/>
          </a:p>
        </p:txBody>
      </p:sp>
      <p:sp>
        <p:nvSpPr>
          <p:cNvPr id="7" name="QB_4_AN.44_1#41e182bc5.blank?vcp=1&amp;pid=0c178c6bc&amp;color=0,0,0&amp;vpa=31&amp;vtp=1"/>
          <p:cNvSpPr/>
          <p:nvPr/>
        </p:nvSpPr>
        <p:spPr>
          <a:xfrm>
            <a:off x="5632704" y="4203700"/>
            <a:ext cx="1993392" cy="301752"/>
          </a:xfrm>
          <a:prstGeom prst="rect">
            <a:avLst/>
          </a:prstGeom>
          <a:noFill/>
          <a:ln/>
        </p:spPr>
        <p:txBody>
          <a:bodyPr wrap="none" lIns="0" tIns="0" rIns="0" bIns="0" rtlCol="0" anchor="b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树干</a:t>
            </a:r>
            <a:endParaRPr lang="en-US" altLang="zh-CN" sz="20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5" grpId="0" build="p" animBg="1"/>
      <p:bldP spid="6" grpId="0" build="p" animBg="1"/>
      <p:bldP spid="7" grpId="0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&amp;si=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45_1#e1686a55b?sp=1&amp;vcp=1&amp;pid=0c178c6bc&amp;color=0,0,0&amp;vtp=1&amp;bt=1&amp;bbb=1"/>
          <p:cNvSpPr/>
          <p:nvPr/>
        </p:nvSpPr>
        <p:spPr>
          <a:xfrm>
            <a:off x="896112" y="1074167"/>
            <a:ext cx="106600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4.“月黑见渔灯，孤光一点萤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”描写的是右图中的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处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。（填序号）（2枚）</a:t>
            </a:r>
            <a:endParaRPr lang="en-US" altLang="zh-CN" sz="2400" dirty="0"/>
          </a:p>
        </p:txBody>
      </p:sp>
      <p:sp>
        <p:nvSpPr>
          <p:cNvPr id="3" name="QB_4_AN.46_1#e1686a55b.blank?vcp=1&amp;pid=0c178c6bc&amp;color=0,0,0&amp;vpa=32&amp;vtp=1"/>
          <p:cNvSpPr/>
          <p:nvPr/>
        </p:nvSpPr>
        <p:spPr>
          <a:xfrm>
            <a:off x="7618381" y="1024637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①</a:t>
            </a:r>
            <a:endParaRPr lang="en-US" altLang="zh-CN" sz="2400" dirty="0"/>
          </a:p>
        </p:txBody>
      </p:sp>
      <p:pic>
        <p:nvPicPr>
          <p:cNvPr id="4" name="QB_4_BD.45_2#e1686a55b?vcp=1&amp;pid=0c178c6bc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974336" y="1677923"/>
            <a:ext cx="2240280" cy="1856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5" name="QB_4_AS.47_1#e1686a55b?vcp=1&amp;pid=0c178c6bc&amp;color=0,0,0&amp;vtp=1&amp;bbb=1&amp;hb=1"/>
          <p:cNvSpPr/>
          <p:nvPr/>
        </p:nvSpPr>
        <p:spPr>
          <a:xfrm>
            <a:off x="896112" y="3671823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【解析】 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本题考查理解古诗。因为诗句写的是渔船上的灯火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，所以描写的应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是图中的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①处。</a:t>
            </a:r>
            <a:endParaRPr lang="en-US" altLang="zh-CN" sz="2400" dirty="0"/>
          </a:p>
        </p:txBody>
      </p:sp>
      <p:sp>
        <p:nvSpPr>
          <p:cNvPr id="6" name="QB_4_BD.48_1#1559f1be6?vcp=1&amp;pid=0c178c6bc&amp;color=0,0,0&amp;vtp=1&amp;bbb=1&amp;hb=1"/>
          <p:cNvSpPr/>
          <p:nvPr/>
        </p:nvSpPr>
        <p:spPr>
          <a:xfrm>
            <a:off x="896112" y="4774564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5.《本草纲目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》是明朝医药学家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花了整整二十七年的时间才编写成的。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2枚）</a:t>
            </a:r>
            <a:endParaRPr lang="en-US" altLang="zh-CN" sz="2400" dirty="0"/>
          </a:p>
        </p:txBody>
      </p:sp>
      <p:sp>
        <p:nvSpPr>
          <p:cNvPr id="7" name="QB_4_AN.49_1#1559f1be6.blank?vcp=1&amp;pid=0c178c6bc&amp;color=0,0,0&amp;vpa=33&amp;vtp=1&amp;bbb=1"/>
          <p:cNvSpPr/>
          <p:nvPr/>
        </p:nvSpPr>
        <p:spPr>
          <a:xfrm>
            <a:off x="5179980" y="4746624"/>
            <a:ext cx="11350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李时珍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  <p:bldP spid="5" grpId="0" build="p" animBg="1"/>
      <p:bldP spid="6" grpId="0" build="p" animBg="1"/>
      <p:bldP spid="7" grpId="0" build="p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3&amp;si=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5d1a4c3a8?vcp=1&amp;pid=23d7efb25&amp;color=0,0,0&amp;vtp=1&amp;bt=1&amp;bbb=1"/>
          <p:cNvSpPr/>
          <p:nvPr/>
        </p:nvSpPr>
        <p:spPr>
          <a:xfrm>
            <a:off x="896112" y="896112"/>
            <a:ext cx="10387584" cy="77622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七、</a:t>
            </a:r>
            <a:r>
              <a:rPr lang="zh-CN" altLang="en-US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休息时大家围绕着动画片展开了讨论。（</a:t>
            </a: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8</a:t>
            </a:r>
            <a:r>
              <a:rPr lang="zh-CN" altLang="en-US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枚）</a:t>
            </a:r>
          </a:p>
          <a:p>
            <a:pPr algn="l" latinLnBrk="1">
              <a:lnSpc>
                <a:spcPts val="3400"/>
              </a:lnSpc>
            </a:pPr>
            <a:endParaRPr lang="en-US" altLang="zh-CN" sz="2800" dirty="0"/>
          </a:p>
        </p:txBody>
      </p:sp>
      <p:sp>
        <p:nvSpPr>
          <p:cNvPr id="3" name="QB_4_BD.50_1#b1547c267?vcp=1&amp;pid=5d1a4c3a8&amp;color=0,0,0&amp;vtp=1&amp;bbb=1&amp;hb=1"/>
          <p:cNvSpPr/>
          <p:nvPr/>
        </p:nvSpPr>
        <p:spPr>
          <a:xfrm>
            <a:off x="923957" y="1921244"/>
            <a:ext cx="10387584" cy="3268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4400"/>
              </a:lnSpc>
            </a:pPr>
            <a:r>
              <a:rPr lang="en-US" altLang="zh-CN" sz="2400" b="0" i="0" dirty="0" err="1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明明：学完《黄帝的传说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》，我找到了《黄帝史诗》这部动画片。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 dirty="0" err="1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妙妙：我平时也很爱看动画片，我觉得《西游记》最好看，我最喜欢的人物是</a:t>
            </a:r>
            <a:endParaRPr lang="en-US" altLang="zh-CN" sz="2400" b="0" i="0" dirty="0">
              <a:solidFill>
                <a:srgbClr val="000000"/>
              </a:solidFill>
              <a:latin typeface="SimSun" pitchFamily="34" charset="0"/>
              <a:ea typeface="SimSun" pitchFamily="34" charset="-122"/>
              <a:cs typeface="SimSun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,因为</a:t>
            </a:r>
            <a:r>
              <a:rPr lang="en-US" altLang="zh-CN" sz="240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_______________________________________________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（4枚）</a:t>
            </a:r>
            <a:endParaRPr lang="en-US" altLang="zh-CN" sz="2400" dirty="0"/>
          </a:p>
          <a:p>
            <a:pPr latinLnBrk="1">
              <a:lnSpc>
                <a:spcPts val="4200"/>
              </a:lnSpc>
            </a:pPr>
            <a:r>
              <a:rPr lang="en-US" altLang="zh-CN" sz="2400" b="0" i="0" dirty="0" err="1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我：我爱看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《</a:t>
            </a:r>
            <a:r>
              <a:rPr lang="en-US" altLang="zh-CN" sz="240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》,</a:t>
            </a:r>
            <a:r>
              <a:rPr lang="en-US" altLang="zh-CN" sz="2400" b="0" i="0" dirty="0" err="1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因为</a:t>
            </a:r>
            <a:r>
              <a:rPr lang="en-US" altLang="zh-CN" sz="240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____________________________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。（4枚）</a:t>
            </a:r>
            <a:endParaRPr lang="en-US" altLang="zh-CN" sz="2400" dirty="0"/>
          </a:p>
        </p:txBody>
      </p:sp>
      <p:sp>
        <p:nvSpPr>
          <p:cNvPr id="4" name="QB_4_AN.51_1#b1547c267.blank?vcp=1&amp;pid=5d1a4c3a8&amp;color=0,0,0&amp;vpa=34&amp;vtp=1&amp;bbb=1"/>
          <p:cNvSpPr/>
          <p:nvPr/>
        </p:nvSpPr>
        <p:spPr>
          <a:xfrm>
            <a:off x="912780" y="2966022"/>
            <a:ext cx="23542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【示例】孙悟空</a:t>
            </a:r>
            <a:endParaRPr lang="en-US" altLang="zh-CN" sz="2400" dirty="0"/>
          </a:p>
        </p:txBody>
      </p:sp>
      <p:sp>
        <p:nvSpPr>
          <p:cNvPr id="5" name="QB_4_AN.52_1#b1547c267.blank?vcp=1&amp;pid=5d1a4c3a8&amp;color=0,0,0&amp;vpa=35&amp;vtp=1&amp;bbb=1"/>
          <p:cNvSpPr/>
          <p:nvPr/>
        </p:nvSpPr>
        <p:spPr>
          <a:xfrm>
            <a:off x="4036980" y="2966022"/>
            <a:ext cx="72310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他本领高强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，会七十二变，一个筋斗能翻十万八千里</a:t>
            </a:r>
            <a:endParaRPr lang="en-US" altLang="zh-CN" sz="2400" dirty="0"/>
          </a:p>
        </p:txBody>
      </p:sp>
      <p:sp>
        <p:nvSpPr>
          <p:cNvPr id="6" name="QB_4_AN.53_1#b1547c267.blank?vcp=1&amp;pid=5d1a4c3a8&amp;color=0,0,0&amp;vpa=36&amp;vtp=1&amp;bbb=1"/>
          <p:cNvSpPr/>
          <p:nvPr/>
        </p:nvSpPr>
        <p:spPr>
          <a:xfrm>
            <a:off x="2741581" y="4062032"/>
            <a:ext cx="11350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猪猪侠</a:t>
            </a:r>
            <a:endParaRPr lang="en-US" altLang="zh-CN" sz="2400" dirty="0"/>
          </a:p>
        </p:txBody>
      </p:sp>
      <p:sp>
        <p:nvSpPr>
          <p:cNvPr id="7" name="QB_4_AN.54_1#b1547c267.blank?vcp=1&amp;pid=5d1a4c3a8&amp;color=0,0,0&amp;vpa=37&amp;vtp=1&amp;bbb=1"/>
          <p:cNvSpPr/>
          <p:nvPr/>
        </p:nvSpPr>
        <p:spPr>
          <a:xfrm>
            <a:off x="5027580" y="4062032"/>
            <a:ext cx="41830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猪猪侠和小伙伴们都很有智慧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5" grpId="0" build="p" animBg="1"/>
      <p:bldP spid="6" grpId="0" build="p" animBg="1"/>
      <p:bldP spid="7" grpId="0" build="p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4&amp;si=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f519cd298?sp=1&amp;vcp=1&amp;pid=902a6f474&amp;color=0,0,0&amp;vtp=1&amp;bt=1&amp;bbb=1"/>
          <p:cNvSpPr/>
          <p:nvPr/>
        </p:nvSpPr>
        <p:spPr>
          <a:xfrm>
            <a:off x="896112" y="896112"/>
            <a:ext cx="10387584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800"/>
              </a:lnSpc>
            </a:pPr>
            <a:r>
              <a:rPr lang="en-US" altLang="zh-CN" sz="30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【了解文化墙故事】</a:t>
            </a:r>
            <a:endParaRPr lang="en-US" altLang="zh-CN" sz="3000" dirty="0"/>
          </a:p>
        </p:txBody>
      </p:sp>
      <p:sp>
        <p:nvSpPr>
          <p:cNvPr id="3" name="C_3_BD#e42d7896a?vcp=1&amp;pid=f519cd298&amp;color=0,0,0&amp;vtp=1&amp;bbb=1"/>
          <p:cNvSpPr/>
          <p:nvPr/>
        </p:nvSpPr>
        <p:spPr>
          <a:xfrm>
            <a:off x="896112" y="1416807"/>
            <a:ext cx="10387584" cy="42672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八、阅读文化墙故事，完成练习。（16枚）</a:t>
            </a:r>
            <a:endParaRPr lang="en-US" altLang="zh-CN" sz="2800" dirty="0"/>
          </a:p>
        </p:txBody>
      </p:sp>
      <p:sp>
        <p:nvSpPr>
          <p:cNvPr id="4" name="QM_4_BD.55_1#b09bc08b9?vcp=1&amp;pid=e42d7896a&amp;color=0,0,0&amp;vtp=1&amp;bbb=1&amp;hb=1"/>
          <p:cNvSpPr/>
          <p:nvPr/>
        </p:nvSpPr>
        <p:spPr>
          <a:xfrm>
            <a:off x="896112" y="1836230"/>
            <a:ext cx="10387584" cy="41893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鲁班造伞</a:t>
            </a:r>
            <a:endParaRPr lang="en-US" altLang="zh-CN" sz="2400" dirty="0"/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①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以前没有伞。夏天，太阳晒得皮肤火辣辣地痛；雨天，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会把衣服淋湿。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 u="sng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鲁班想</a:t>
            </a:r>
            <a:r>
              <a:rPr lang="en-US" altLang="zh-CN" sz="2400" b="0" i="0" u="sng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：要是有个东西，能遮太阳又能挡雨，该多好！</a:t>
            </a:r>
            <a:endParaRPr lang="en-US" altLang="zh-CN" sz="2400" dirty="0"/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②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他看见一个孩子将荷叶倒过来顶在脑袋上。鲁班问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：“你顶张荷叶干什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么呀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？”他说：“我顶着荷叶，就不怕晒了。”鲁班抓过荷叶，朝头上一罩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，又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轻巧又凉快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。他赶紧跑回家，找了根竹子，劈成细细的条，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照着荷叶的样子，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扎了架子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；又找了羊皮，把它剪得圆圆的，蒙在架子上。“好啦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！”他高兴得叫</a:t>
            </a:r>
          </a:p>
          <a:p>
            <a:pPr latinLnBrk="1">
              <a:lnSpc>
                <a:spcPts val="4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起来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，“这东西既能挡雨遮太阳，又轻巧。”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5&amp;si=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55_2#b09bc08b9?vcp=1&amp;pid=e42d7896a&amp;color=0,0,0&amp;vtp=1&amp;bt=1&amp;bbb=1&amp;hb=1"/>
          <p:cNvSpPr/>
          <p:nvPr/>
        </p:nvSpPr>
        <p:spPr>
          <a:xfrm>
            <a:off x="896112" y="1535938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③鲁班让妻子试试。妻子说：“不错，但一直拿着它走路，不方便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。能把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它收拢起来才好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。”鲁班听完，动手把它改成可以活动的，这就是伞。</a:t>
            </a:r>
            <a:endParaRPr lang="en-US" altLang="zh-CN" sz="2400" dirty="0"/>
          </a:p>
        </p:txBody>
      </p:sp>
      <p:sp>
        <p:nvSpPr>
          <p:cNvPr id="3" name="QB_5_BD.56_1#6e50e113c?vcp=1&amp;pid=b09bc08b9&amp;color=0,0,0&amp;vtp=1&amp;bbb=1&amp;hb=1"/>
          <p:cNvSpPr/>
          <p:nvPr/>
        </p:nvSpPr>
        <p:spPr>
          <a:xfrm>
            <a:off x="896112" y="2632583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1.短文中写鲁班造出“羊皮伞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”时心情的词语是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，我还知道一个与它意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思相近的词语：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。（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4枚）</a:t>
            </a:r>
            <a:endParaRPr lang="en-US" altLang="zh-CN" sz="2400" dirty="0"/>
          </a:p>
        </p:txBody>
      </p:sp>
      <p:sp>
        <p:nvSpPr>
          <p:cNvPr id="4" name="QB_5_AN.57_1#6e50e113c.blank?vcp=1&amp;pid=b09bc08b9&amp;color=0,0,0&amp;vpa=38&amp;vtp=1&amp;bbb=1"/>
          <p:cNvSpPr/>
          <p:nvPr/>
        </p:nvSpPr>
        <p:spPr>
          <a:xfrm>
            <a:off x="7313581" y="2604643"/>
            <a:ext cx="8302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高兴</a:t>
            </a:r>
            <a:endParaRPr lang="en-US" altLang="zh-CN" sz="2400" dirty="0"/>
          </a:p>
        </p:txBody>
      </p:sp>
      <p:sp>
        <p:nvSpPr>
          <p:cNvPr id="5" name="QB_5_AN.58_1#6e50e113c.blank?vcp=1&amp;pid=b09bc08b9&amp;color=0,0,0&amp;vpa=39&amp;vtp=1&amp;bbb=1"/>
          <p:cNvSpPr/>
          <p:nvPr/>
        </p:nvSpPr>
        <p:spPr>
          <a:xfrm>
            <a:off x="3046381" y="3141853"/>
            <a:ext cx="2049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【示例】开心</a:t>
            </a:r>
            <a:endParaRPr lang="en-US" altLang="zh-CN" sz="2400" dirty="0"/>
          </a:p>
        </p:txBody>
      </p:sp>
      <p:sp>
        <p:nvSpPr>
          <p:cNvPr id="6" name="QB_5_AS.59_1#6e50e113c?vcp=1&amp;pid=b09bc08b9&amp;color=0,0,0&amp;vtp=1&amp;bbb=1&amp;hb=1"/>
          <p:cNvSpPr/>
          <p:nvPr/>
        </p:nvSpPr>
        <p:spPr>
          <a:xfrm>
            <a:off x="896112" y="3736213"/>
            <a:ext cx="10387584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【解析】 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本题考查关键词和近义词。短文第②自然段写了鲁班造出了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“羊皮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伞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”。因此，可以在第②自然段中找出描写鲁班心情的词语“高兴”。“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高兴”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的意思是愉快而兴奋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。它的近义词有开心、愉快、快乐等。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  <p:bldP spid="4" grpId="0" build="p" animBg="1"/>
      <p:bldP spid="5" grpId="0" build="p" animBg="1"/>
      <p:bldP spid="6" grpId="0" build="p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6&amp;si=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60_1#35d1753ea?sp=1&amp;vcp=1&amp;pid=b09bc08b9&amp;color=0,0,0&amp;vtp=1&amp;bt=1&amp;bbb=1"/>
          <p:cNvSpPr/>
          <p:nvPr/>
        </p:nvSpPr>
        <p:spPr>
          <a:xfrm>
            <a:off x="896112" y="1370647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2.鲁班是怎么造伞的？请你根据短文内容填空。（4枚）</a:t>
            </a:r>
            <a:endParaRPr lang="en-US" altLang="zh-CN" sz="2400" dirty="0"/>
          </a:p>
        </p:txBody>
      </p:sp>
      <p:pic>
        <p:nvPicPr>
          <p:cNvPr id="3" name="QB_5_BD.60_2#35d1753ea?vcp=1&amp;pid=b09bc08b9&amp;color=0,0,0&amp;tib=255,255,255&amp;vip=40#43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96112" y="1982534"/>
            <a:ext cx="9811512" cy="676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4" name="QB_5_AN.61_1#35d1753ea.blank?vcp=1&amp;pid=b09bc08b9&amp;color=0,0,0&amp;vpa=40&amp;vtp=1"/>
          <p:cNvSpPr/>
          <p:nvPr/>
        </p:nvSpPr>
        <p:spPr>
          <a:xfrm>
            <a:off x="2542032" y="2211134"/>
            <a:ext cx="1627632" cy="310896"/>
          </a:xfrm>
          <a:prstGeom prst="rect">
            <a:avLst/>
          </a:prstGeom>
          <a:noFill/>
          <a:ln/>
        </p:spPr>
        <p:txBody>
          <a:bodyPr wrap="none" lIns="0" tIns="0" rIns="0" bIns="0" rtlCol="0" anchor="b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扎架子</a:t>
            </a:r>
            <a:endParaRPr lang="en-US" altLang="zh-CN" sz="2000" dirty="0"/>
          </a:p>
        </p:txBody>
      </p:sp>
      <p:sp>
        <p:nvSpPr>
          <p:cNvPr id="5" name="QB_5_AN.62_1#35d1753ea.blank?vcp=1&amp;pid=b09bc08b9&amp;color=0,0,0&amp;vpa=41&amp;vtp=1"/>
          <p:cNvSpPr/>
          <p:nvPr/>
        </p:nvSpPr>
        <p:spPr>
          <a:xfrm>
            <a:off x="4663440" y="2220278"/>
            <a:ext cx="1682496" cy="310896"/>
          </a:xfrm>
          <a:prstGeom prst="rect">
            <a:avLst/>
          </a:prstGeom>
          <a:noFill/>
          <a:ln/>
        </p:spPr>
        <p:txBody>
          <a:bodyPr wrap="none" lIns="0" tIns="0" rIns="0" bIns="0" rtlCol="0" anchor="b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剪羊皮</a:t>
            </a:r>
            <a:endParaRPr lang="en-US" altLang="zh-CN" sz="2000" dirty="0"/>
          </a:p>
        </p:txBody>
      </p:sp>
      <p:sp>
        <p:nvSpPr>
          <p:cNvPr id="6" name="QB_5_AN.63_1#35d1753ea.blank?vcp=1&amp;pid=b09bc08b9&amp;color=0,0,0&amp;vpa=42&amp;vtp=1"/>
          <p:cNvSpPr/>
          <p:nvPr/>
        </p:nvSpPr>
        <p:spPr>
          <a:xfrm>
            <a:off x="6812280" y="2211134"/>
            <a:ext cx="1664208" cy="310896"/>
          </a:xfrm>
          <a:prstGeom prst="rect">
            <a:avLst/>
          </a:prstGeom>
          <a:noFill/>
          <a:ln/>
        </p:spPr>
        <p:txBody>
          <a:bodyPr wrap="none" lIns="0" tIns="0" rIns="0" bIns="0" rtlCol="0" anchor="b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蒙架子</a:t>
            </a:r>
            <a:endParaRPr lang="en-US" altLang="zh-CN" sz="2000" dirty="0"/>
          </a:p>
        </p:txBody>
      </p:sp>
      <p:sp>
        <p:nvSpPr>
          <p:cNvPr id="7" name="QB_5_AN.64_1#35d1753ea.blank?vcp=1&amp;pid=b09bc08b9&amp;color=0,0,0&amp;vpa=43&amp;vtp=1"/>
          <p:cNvSpPr/>
          <p:nvPr/>
        </p:nvSpPr>
        <p:spPr>
          <a:xfrm>
            <a:off x="8942832" y="2220278"/>
            <a:ext cx="1627632" cy="301752"/>
          </a:xfrm>
          <a:prstGeom prst="rect">
            <a:avLst/>
          </a:prstGeom>
          <a:noFill/>
          <a:ln/>
        </p:spPr>
        <p:txBody>
          <a:bodyPr wrap="none" lIns="0" tIns="0" rIns="0" bIns="0" rtlCol="0" anchor="b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改成可活动的</a:t>
            </a:r>
            <a:endParaRPr lang="en-US" altLang="zh-CN" sz="2000" dirty="0"/>
          </a:p>
        </p:txBody>
      </p:sp>
      <p:sp>
        <p:nvSpPr>
          <p:cNvPr id="8" name="QB_5_AS.65_1#35d1753ea?vcp=1&amp;pid=b09bc08b9&amp;color=0,0,0&amp;vtp=1&amp;bbb=1&amp;hb=1"/>
          <p:cNvSpPr/>
          <p:nvPr/>
        </p:nvSpPr>
        <p:spPr>
          <a:xfrm>
            <a:off x="896112" y="2795334"/>
            <a:ext cx="10387584" cy="27097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【解析】 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本题考查对文章内容的概括。根据短文第②自然段“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他赶紧跑回家，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找了根竹子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，劈成细细的条，照着荷叶的样子，扎了架子；又找了羊皮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，把它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剪得圆圆的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，蒙在架子上”可知，鲁班造伞的过程是先劈竹子，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其次扎架子，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然后剪羊皮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，再蒙架子上。根据短文第③自然段“鲁班听完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，动手把它改成可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以活动的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，这就是伞”可知，鲁班造伞的最后一步是把伞改成可活动的。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4" grpId="0" build="p" animBg="1"/>
      <p:bldP spid="5" grpId="0" build="p" animBg="1"/>
      <p:bldP spid="6" grpId="0" build="p" animBg="1"/>
      <p:bldP spid="7" grpId="0" build="p" animBg="1"/>
      <p:bldP spid="8" grpId="0" build="p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7&amp;si=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BD.66_1#63fbfdb30?vcp=1&amp;pid=b09bc08b9&amp;color=0,0,0&amp;vtp=1&amp;bt=1&amp;bbb=1"/>
          <p:cNvSpPr/>
          <p:nvPr/>
        </p:nvSpPr>
        <p:spPr>
          <a:xfrm>
            <a:off x="896112" y="1265206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3.请你根据短文内容，判断下面的说法是否正确。（8枚）</a:t>
            </a:r>
            <a:endParaRPr lang="en-US" altLang="zh-CN" sz="2400" dirty="0"/>
          </a:p>
        </p:txBody>
      </p:sp>
      <p:sp>
        <p:nvSpPr>
          <p:cNvPr id="3" name="QT_6_BD.67_1#0054454c4?vcp=1&amp;pid=63fbfdb30&amp;color=0,0,0&amp;vtp=1&amp;bbb=1"/>
          <p:cNvSpPr/>
          <p:nvPr/>
        </p:nvSpPr>
        <p:spPr>
          <a:xfrm>
            <a:off x="896112" y="1806035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（1）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鲁班看到孩子将荷叶倒着顶在脑袋上有了做伞的灵感。(    )</a:t>
            </a:r>
            <a:endParaRPr lang="en-US" altLang="zh-CN" sz="2400" dirty="0"/>
          </a:p>
        </p:txBody>
      </p:sp>
      <p:sp>
        <p:nvSpPr>
          <p:cNvPr id="4" name="QT_6_AN.68_1#0054454c4.bracket?vcp=1&amp;pid=63fbfdb30&amp;color=0,0,0&amp;vpa=44&amp;vtp=1"/>
          <p:cNvSpPr/>
          <p:nvPr/>
        </p:nvSpPr>
        <p:spPr>
          <a:xfrm>
            <a:off x="9142381" y="1794605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√</a:t>
            </a:r>
            <a:endParaRPr lang="en-US" altLang="zh-CN" sz="2400" dirty="0"/>
          </a:p>
        </p:txBody>
      </p:sp>
      <p:sp>
        <p:nvSpPr>
          <p:cNvPr id="5" name="QT_6_BD.69_1#053307e7c?vcp=1&amp;pid=63fbfdb30&amp;color=0,0,0&amp;vtp=1&amp;bbb=1"/>
          <p:cNvSpPr/>
          <p:nvPr/>
        </p:nvSpPr>
        <p:spPr>
          <a:xfrm>
            <a:off x="896112" y="2340705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（2）鲁班做出来的伞只能遮太阳，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不能挡雨。(    )</a:t>
            </a:r>
            <a:endParaRPr lang="en-US" altLang="zh-CN" sz="2400" dirty="0"/>
          </a:p>
        </p:txBody>
      </p:sp>
      <p:sp>
        <p:nvSpPr>
          <p:cNvPr id="6" name="QT_6_AN.70_1#053307e7c.bracket?vcp=1&amp;pid=63fbfdb30&amp;color=0,0,0&amp;vpa=45&amp;vtp=1"/>
          <p:cNvSpPr/>
          <p:nvPr/>
        </p:nvSpPr>
        <p:spPr>
          <a:xfrm>
            <a:off x="7313581" y="2329275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×</a:t>
            </a:r>
            <a:endParaRPr lang="en-US" altLang="zh-CN" sz="2400" dirty="0"/>
          </a:p>
        </p:txBody>
      </p:sp>
      <p:sp>
        <p:nvSpPr>
          <p:cNvPr id="7" name="QT_6_AS.71_1#053307e7c?vcp=1&amp;pid=63fbfdb30&amp;color=0,0,0&amp;vtp=1&amp;bbb=1&amp;hb=1"/>
          <p:cNvSpPr/>
          <p:nvPr/>
        </p:nvSpPr>
        <p:spPr>
          <a:xfrm>
            <a:off x="896112" y="2882043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spc="-10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【解析】 </a:t>
            </a:r>
            <a:r>
              <a:rPr lang="en-US" altLang="zh-CN" sz="2400" b="0" i="0" spc="-10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根据文章第②自然段“他高兴得叫起来，‘这东西既能挡雨遮太阳</a:t>
            </a:r>
            <a:r>
              <a:rPr lang="en-US" altLang="zh-CN" sz="2400" b="0" i="0" spc="-10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，又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 spc="-10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轻巧</a:t>
            </a:r>
            <a:r>
              <a:rPr lang="en-US" altLang="zh-CN" sz="2400" b="0" i="0" spc="-10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。’”可知，鲁班造出来的伞既可以挡雨，又可以遮太阳。题干叙述错误。</a:t>
            </a:r>
            <a:endParaRPr lang="en-US" altLang="zh-CN" sz="2400" spc="-100" dirty="0"/>
          </a:p>
        </p:txBody>
      </p:sp>
      <p:sp>
        <p:nvSpPr>
          <p:cNvPr id="8" name="QT_6_BD.72_1#b7f5c9918?vcp=1&amp;pid=63fbfdb30&amp;color=0,0,0&amp;vtp=1&amp;bbb=1"/>
          <p:cNvSpPr/>
          <p:nvPr/>
        </p:nvSpPr>
        <p:spPr>
          <a:xfrm>
            <a:off x="896112" y="3979005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（3）文中画横线的句子是鲁班的想法，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写出了鲁班造伞的原因。(    )</a:t>
            </a:r>
            <a:endParaRPr lang="en-US" altLang="zh-CN" sz="2400" dirty="0"/>
          </a:p>
        </p:txBody>
      </p:sp>
      <p:sp>
        <p:nvSpPr>
          <p:cNvPr id="9" name="QT_6_AN.73_1#b7f5c9918.bracket?vcp=1&amp;pid=63fbfdb30&amp;color=0,0,0&amp;vpa=46&amp;vtp=1"/>
          <p:cNvSpPr/>
          <p:nvPr/>
        </p:nvSpPr>
        <p:spPr>
          <a:xfrm>
            <a:off x="9751981" y="3967575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√</a:t>
            </a:r>
            <a:endParaRPr lang="en-US" altLang="zh-CN" sz="2400" dirty="0"/>
          </a:p>
        </p:txBody>
      </p:sp>
      <p:sp>
        <p:nvSpPr>
          <p:cNvPr id="10" name="QT_6_BD.74_1#8fb2127b3?vcp=1&amp;pid=63fbfdb30&amp;color=0,0,0&amp;vtp=1&amp;bbb=1"/>
          <p:cNvSpPr/>
          <p:nvPr/>
        </p:nvSpPr>
        <p:spPr>
          <a:xfrm>
            <a:off x="896112" y="4513675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（4）妻子认为鲁班一开始的发明不方便，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要能收拢起来才好。(    )</a:t>
            </a:r>
            <a:endParaRPr lang="en-US" altLang="zh-CN" sz="2400" dirty="0"/>
          </a:p>
        </p:txBody>
      </p:sp>
      <p:sp>
        <p:nvSpPr>
          <p:cNvPr id="11" name="QT_6_AN.75_1#8fb2127b3.bracket?vcp=1&amp;pid=63fbfdb30&amp;color=0,0,0&amp;vpa=47&amp;vtp=1"/>
          <p:cNvSpPr/>
          <p:nvPr/>
        </p:nvSpPr>
        <p:spPr>
          <a:xfrm>
            <a:off x="9447181" y="4502245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√</a:t>
            </a:r>
            <a:endParaRPr lang="en-US" altLang="zh-CN" sz="2400" dirty="0"/>
          </a:p>
        </p:txBody>
      </p:sp>
      <p:sp>
        <p:nvSpPr>
          <p:cNvPr id="12" name="QO_5_AS.76_1#63fbfdb30?vcp=1&amp;pid=b09bc08b9&amp;color=0,0,0&amp;vtp=1&amp;bbb=1"/>
          <p:cNvSpPr/>
          <p:nvPr/>
        </p:nvSpPr>
        <p:spPr>
          <a:xfrm>
            <a:off x="896112" y="5048345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【解析】 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本题考查对文章内容的理解。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  <p:bldP spid="4" grpId="0" build="p" animBg="1"/>
      <p:bldP spid="5" grpId="0" build="p" animBg="1"/>
      <p:bldP spid="6" grpId="0" build="p" animBg="1"/>
      <p:bldP spid="7" grpId="0" build="p" animBg="1"/>
      <p:bldP spid="8" grpId="0" build="p" animBg="1"/>
      <p:bldP spid="9" grpId="0" build="p" animBg="1"/>
      <p:bldP spid="10" grpId="0" build="p" animBg="1"/>
      <p:bldP spid="11" grpId="0" build="p" animBg="1"/>
      <p:bldP spid="12" grpId="0" build="p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8&amp;si=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1fda9129b?sp=1&amp;vcp=1&amp;pid=902a6f474&amp;color=0,0,0&amp;vtp=1&amp;bt=1&amp;bbb=1"/>
          <p:cNvSpPr/>
          <p:nvPr/>
        </p:nvSpPr>
        <p:spPr>
          <a:xfrm>
            <a:off x="896112" y="896112"/>
            <a:ext cx="10387584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800"/>
              </a:lnSpc>
            </a:pPr>
            <a:r>
              <a:rPr lang="en-US" altLang="zh-CN" sz="30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【丰富文化墙】</a:t>
            </a:r>
            <a:endParaRPr lang="en-US" altLang="zh-CN" sz="3000" dirty="0"/>
          </a:p>
        </p:txBody>
      </p:sp>
      <p:sp>
        <p:nvSpPr>
          <p:cNvPr id="3" name="C_3_BD#34e1a8435?vcp=1&amp;pid=1fda9129b&amp;color=0,0,0&amp;vtp=1&amp;bbb=1"/>
          <p:cNvSpPr/>
          <p:nvPr/>
        </p:nvSpPr>
        <p:spPr>
          <a:xfrm>
            <a:off x="896112" y="1416807"/>
            <a:ext cx="10387584" cy="42672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九、</a:t>
            </a:r>
            <a:r>
              <a:rPr lang="zh-CN" altLang="en-US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奇奇想要在讲解时通过</a:t>
            </a: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《</a:t>
            </a:r>
            <a:r>
              <a:rPr lang="zh-CN" altLang="en-US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祖先的摇篮</a:t>
            </a: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》</a:t>
            </a:r>
            <a:r>
              <a:rPr lang="zh-CN" altLang="en-US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一课引导大家进行大胆</a:t>
            </a:r>
            <a:endParaRPr lang="en-US" altLang="zh-CN" sz="2800" b="1" i="0" dirty="0">
              <a:solidFill>
                <a:srgbClr val="000000"/>
              </a:solidFill>
              <a:latin typeface="SimSun" pitchFamily="34" charset="0"/>
              <a:ea typeface="SimSun" pitchFamily="34" charset="-122"/>
              <a:cs typeface="SimSun" pitchFamily="34" charset="-120"/>
            </a:endParaRPr>
          </a:p>
          <a:p>
            <a:pPr algn="l" latinLnBrk="1">
              <a:lnSpc>
                <a:spcPts val="3400"/>
              </a:lnSpc>
            </a:pPr>
            <a:r>
              <a:rPr lang="zh-CN" altLang="en-US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的想象。（</a:t>
            </a: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20</a:t>
            </a:r>
            <a:r>
              <a:rPr lang="zh-CN" altLang="en-US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枚）</a:t>
            </a:r>
            <a:endParaRPr lang="en-US" altLang="zh-CN" sz="2800" b="1" i="0" dirty="0">
              <a:solidFill>
                <a:srgbClr val="000000"/>
              </a:solidFill>
              <a:latin typeface="SimSun" pitchFamily="34" charset="0"/>
              <a:ea typeface="SimSun" pitchFamily="34" charset="-122"/>
              <a:cs typeface="SimSun" pitchFamily="34" charset="-120"/>
            </a:endParaRPr>
          </a:p>
          <a:p>
            <a:pPr algn="l" latinLnBrk="1">
              <a:lnSpc>
                <a:spcPts val="3400"/>
              </a:lnSpc>
            </a:pPr>
            <a:r>
              <a:rPr lang="zh-CN" altLang="en-US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我们的祖先可能还做过什么</a:t>
            </a: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?</a:t>
            </a:r>
            <a:r>
              <a:rPr lang="zh-CN" altLang="en-US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请你用“那时候</a:t>
            </a: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……</a:t>
            </a:r>
            <a:r>
              <a:rPr lang="zh-CN" altLang="en-US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；那时候</a:t>
            </a: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……</a:t>
            </a:r>
            <a:r>
              <a:rPr lang="zh-CN" altLang="en-US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；</a:t>
            </a:r>
            <a:endParaRPr lang="en-US" altLang="zh-CN" sz="2800" b="1" i="0" dirty="0">
              <a:solidFill>
                <a:srgbClr val="000000"/>
              </a:solidFill>
              <a:latin typeface="SimSun" pitchFamily="34" charset="0"/>
              <a:ea typeface="SimSun" pitchFamily="34" charset="-122"/>
              <a:cs typeface="SimSun" pitchFamily="34" charset="-120"/>
            </a:endParaRPr>
          </a:p>
          <a:p>
            <a:pPr algn="l" latinLnBrk="1">
              <a:lnSpc>
                <a:spcPts val="3400"/>
              </a:lnSpc>
            </a:pPr>
            <a:r>
              <a:rPr lang="zh-CN" altLang="en-US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那时候</a:t>
            </a: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……”</a:t>
            </a:r>
            <a:r>
              <a:rPr lang="zh-CN" altLang="en-US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的结构进行合理想象。</a:t>
            </a:r>
          </a:p>
          <a:p>
            <a:pPr algn="l" latinLnBrk="1">
              <a:lnSpc>
                <a:spcPts val="3400"/>
              </a:lnSpc>
            </a:pPr>
            <a:endParaRPr lang="en-US" altLang="zh-CN" sz="2800" dirty="0"/>
          </a:p>
        </p:txBody>
      </p:sp>
      <p:sp>
        <p:nvSpPr>
          <p:cNvPr id="4" name="QO_4_BD.77_1#f4d12c88d?vcp=1&amp;pid=34e1a8435&amp;color=0,0,0&amp;vtp=1&amp;bbb=1&amp;hb=1"/>
          <p:cNvSpPr/>
          <p:nvPr/>
        </p:nvSpPr>
        <p:spPr>
          <a:xfrm>
            <a:off x="896112" y="1836230"/>
            <a:ext cx="10387584" cy="15223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endParaRPr lang="en-US" altLang="zh-CN" sz="2400" dirty="0"/>
          </a:p>
        </p:txBody>
      </p:sp>
      <p:sp>
        <p:nvSpPr>
          <p:cNvPr id="5" name="QO_4_AN.78_1#f4d12c88d?vcp=1&amp;pid=34e1a8435&amp;color=0,0,0&amp;vtp=1&amp;bbb=1&amp;hb=1"/>
          <p:cNvSpPr/>
          <p:nvPr/>
        </p:nvSpPr>
        <p:spPr>
          <a:xfrm>
            <a:off x="896112" y="3416428"/>
            <a:ext cx="10387584" cy="25891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【示例】</a:t>
            </a:r>
            <a:endParaRPr lang="en-US" altLang="zh-CN" sz="2400" dirty="0"/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那时候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,我们的祖先是否也会像我们一样,在小河里面摸鱼捉虾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,快乐地打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水仗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？那时候,我们的祖先是否也会像我们一样,在树林里捉迷藏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,顶着烈日看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蚂蚁搬家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？那时候,我们的祖先是否也会像我们一样，看日出日落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,遥想星星上</a:t>
            </a:r>
          </a:p>
          <a:p>
            <a:pPr latinLnBrk="1">
              <a:lnSpc>
                <a:spcPts val="40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究竟有什么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？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5" grpId="0" build="p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9&amp;si=1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&amp;si=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1_BD#902a6f474.fixed?vcp=1&amp;color=0,0,0&amp;vtp=1&amp;bbb=1"/>
          <p:cNvSpPr/>
          <p:nvPr/>
        </p:nvSpPr>
        <p:spPr>
          <a:xfrm>
            <a:off x="384048" y="2231136"/>
            <a:ext cx="11420856" cy="119786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9100"/>
              </a:lnSpc>
            </a:pPr>
            <a:r>
              <a:rPr lang="en-US" altLang="zh-CN" sz="7200" b="1" i="0" dirty="0">
                <a:solidFill>
                  <a:srgbClr val="000000"/>
                </a:solidFill>
                <a:latin typeface="Microsoft YaHei Bold" pitchFamily="34" charset="0"/>
                <a:ea typeface="Microsoft YaHei Bold" pitchFamily="34" charset="-122"/>
                <a:cs typeface="Microsoft YaHei Bold" pitchFamily="34" charset="-120"/>
              </a:rPr>
              <a:t>第八单元</a:t>
            </a:r>
            <a:r>
              <a:rPr lang="en-US" altLang="zh-CN" sz="72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7200" b="1" i="0" dirty="0">
                <a:solidFill>
                  <a:srgbClr val="000000"/>
                </a:solidFill>
                <a:latin typeface="Microsoft YaHei Bold" pitchFamily="34" charset="0"/>
                <a:ea typeface="Microsoft YaHei Bold" pitchFamily="34" charset="-122"/>
                <a:cs typeface="Microsoft YaHei Bold" pitchFamily="34" charset="-120"/>
              </a:rPr>
              <a:t>综合检测卷</a:t>
            </a:r>
            <a:endParaRPr lang="en-US" altLang="zh-CN" sz="7200" dirty="0"/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&amp;si=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_2_BD#cc5677fbb?vcp=1&amp;pid=902a6f474&amp;color=0,0,0&amp;tib=255,255,255&amp;iip=1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975068" y="2512124"/>
            <a:ext cx="228600" cy="2377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3" name="P_2_BD#cc5677fbb?vcp=1&amp;pid=902a6f474&amp;color=0,0,0&amp;vtp=1&amp;bt=1&amp;bbb=1"/>
          <p:cNvSpPr/>
          <p:nvPr/>
        </p:nvSpPr>
        <p:spPr>
          <a:xfrm>
            <a:off x="896112" y="2356676"/>
            <a:ext cx="10387584" cy="21509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400"/>
              </a:lnSpc>
            </a:pP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时间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：40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分钟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奖章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：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100枚</a:t>
            </a:r>
          </a:p>
          <a:p>
            <a:pPr marL="0" marR="0" lvl="0" indent="0" defTabSz="914400" rtl="0" eaLnBrk="1" fontAlgn="auto" latinLnBrk="1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要求：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1.卷面整洁，字迹工整。2.用铅笔答卷。3.不会写的字用拼音表示。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1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0" i="0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明明和伙伴们想组建学校文化墙的讲解团，他们正在为讲解做准备呢。一</a:t>
            </a:r>
          </a:p>
          <a:p>
            <a:pPr marL="0" marR="0" lvl="0" indent="0" defTabSz="914400" rtl="0" eaLnBrk="1" fontAlgn="auto" latinLnBrk="1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起来帮帮他们吧。</a:t>
            </a:r>
            <a:endParaRPr lang="en-US" altLang="zh-CN" sz="100" dirty="0"/>
          </a:p>
        </p:txBody>
      </p:sp>
      <p:pic>
        <p:nvPicPr>
          <p:cNvPr id="4" name="P_2_BD#cc5677fbb?vcp=1&amp;pid=902a6f474&amp;color=0,0,0&amp;tib=255,255,255&amp;iip=2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210014" y="2489264"/>
            <a:ext cx="292608" cy="283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&amp;si=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23d7efb25?sp=1&amp;vcp=1&amp;pid=902a6f474&amp;color=0,0,0&amp;vtp=1&amp;bt=1&amp;bbb=1"/>
          <p:cNvSpPr/>
          <p:nvPr/>
        </p:nvSpPr>
        <p:spPr>
          <a:xfrm>
            <a:off x="896112" y="896112"/>
            <a:ext cx="10387584" cy="838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800"/>
              </a:lnSpc>
            </a:pPr>
            <a:r>
              <a:rPr lang="en-US" altLang="zh-CN" sz="30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【整理讲解素材】</a:t>
            </a:r>
            <a:endParaRPr lang="en-US" altLang="zh-CN" sz="3000" dirty="0"/>
          </a:p>
        </p:txBody>
      </p:sp>
      <p:sp>
        <p:nvSpPr>
          <p:cNvPr id="3" name="C_3_BD#1b1daac99?vcp=1&amp;pid=23d7efb25&amp;color=0,0,0&amp;vtp=1&amp;bbb=1"/>
          <p:cNvSpPr/>
          <p:nvPr/>
        </p:nvSpPr>
        <p:spPr>
          <a:xfrm>
            <a:off x="896112" y="1416807"/>
            <a:ext cx="10387584" cy="77622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一、</a:t>
            </a:r>
            <a:r>
              <a:rPr lang="zh-CN" altLang="en-US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明明想了解先祖的生活，请帮他按照拼音补全内容。（</a:t>
            </a: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12</a:t>
            </a:r>
            <a:r>
              <a:rPr lang="zh-CN" altLang="en-US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枚）</a:t>
            </a:r>
          </a:p>
          <a:p>
            <a:pPr algn="l" latinLnBrk="1">
              <a:lnSpc>
                <a:spcPts val="3400"/>
              </a:lnSpc>
            </a:pPr>
            <a:endParaRPr lang="en-US" altLang="zh-CN" sz="2800" dirty="0"/>
          </a:p>
        </p:txBody>
      </p:sp>
      <p:sp>
        <p:nvSpPr>
          <p:cNvPr id="4" name="QB_4_BD.1_1#640e4e399?vcp=1&amp;pid=1b1daac99&amp;color=0,0,0&amp;vtp=1&amp;bbb=1"/>
          <p:cNvSpPr/>
          <p:nvPr/>
        </p:nvSpPr>
        <p:spPr>
          <a:xfrm>
            <a:off x="976535" y="2713726"/>
            <a:ext cx="10387584" cy="2879281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            </a:t>
            </a:r>
            <a:r>
              <a:rPr kumimoji="0" lang="en-US" altLang="zh-CN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十个太阳一齐跑到天空中，天气</a:t>
            </a:r>
            <a:r>
              <a:rPr kumimoji="0" lang="en-US" altLang="zh-CN" sz="4900" b="0" i="0" u="none" strike="noStrike" kern="0" cap="none" spc="-9990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9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          </a:t>
            </a:r>
            <a:r>
              <a:rPr kumimoji="0" lang="en-US" altLang="zh-CN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变得</a:t>
            </a:r>
            <a:r>
              <a:rPr kumimoji="0" lang="en-US" altLang="zh-CN" sz="4900" b="0" i="0" u="none" strike="noStrike" kern="0" cap="none" spc="-9990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9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              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，</a:t>
            </a:r>
          </a:p>
          <a:p>
            <a:pPr marL="0" marR="0" lvl="0" indent="0" defTabSz="914400" rtl="0" eaLnBrk="1" fontAlgn="auto" latinLnBrk="1" hangingPunct="1">
              <a:lnSpc>
                <a:spcPts val="11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大地被烤焦了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，</a:t>
            </a:r>
            <a:r>
              <a:rPr kumimoji="0" lang="en-US" altLang="zh-CN" sz="2400" b="0" i="0" u="none" strike="noStrike" kern="0" cap="none" spc="-9990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9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             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，</a:t>
            </a:r>
            <a:r>
              <a:rPr kumimoji="0" lang="en-US" altLang="zh-CN" sz="6200" b="0" i="0" u="none" strike="noStrike" kern="0" cap="none" spc="-9990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9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            </a:t>
            </a:r>
            <a:r>
              <a:rPr kumimoji="0" lang="en-US" altLang="zh-CN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的日子非常</a:t>
            </a:r>
            <a:r>
              <a:rPr kumimoji="0" lang="en-US" altLang="zh-CN" sz="6200" b="0" i="0" u="none" strike="noStrike" kern="0" cap="none" spc="-9990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9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             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。</a:t>
            </a:r>
            <a:endParaRPr lang="en-US" altLang="zh-CN" sz="2400" dirty="0"/>
          </a:p>
        </p:txBody>
      </p:sp>
      <p:pic>
        <p:nvPicPr>
          <p:cNvPr id="6" name="QB_4_BD.1_2#640e4e399?vcp=1&amp;pid=1b1daac99&amp;color=0,0,0&amp;tib=255,255,255&amp;iip=3&amp;vip=1#2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526318" y="2387156"/>
            <a:ext cx="1444752" cy="1115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7" name="QB_4_BD.1_2#640e4e399?vcp=1&amp;pid=1b1daac99&amp;color=0,0,0&amp;tib=255,255,255&amp;iip=4&amp;vip=3#4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271417" y="2446592"/>
            <a:ext cx="1289304" cy="9966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8" name="QB_4_BD.1_2#640e4e399?vcp=1&amp;pid=1b1daac99&amp;color=0,0,0&amp;tib=255,255,255&amp;iip=5&amp;vip=5#6&amp;vtp=1" descr="preencoded.pn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209183" y="2396300"/>
            <a:ext cx="1490472" cy="1097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9" name="QB_4_BD.1_2#640e4e399?vcp=1&amp;pid=1b1daac99&amp;color=0,0,0&amp;tib=255,255,255&amp;iip=6&amp;vip=7#8&amp;vtp=1" descr="preencoded.png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036602" y="3503042"/>
            <a:ext cx="1472184" cy="11978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10" name="QB_4_BD.1_2#640e4e399?vcp=1&amp;pid=1b1daac99&amp;color=0,0,0&amp;tib=255,255,255&amp;iip=7&amp;vip=9#10&amp;vtp=1" descr="preencoded.png"/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826159" y="3517742"/>
            <a:ext cx="1417320" cy="11704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11" name="QB_4_BD.1_2#640e4e399?vcp=1&amp;pid=1b1daac99&amp;color=0,0,0&amp;tib=255,255,255&amp;iip=8&amp;vip=11#12&amp;vtp=1" descr="preencoded.png"/>
          <p:cNvPicPr>
            <a:picLocks noChangeAspect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784624" y="3531458"/>
            <a:ext cx="1463040" cy="1143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12" name="QB_4_AN.2_1#640e4e399.blank?vcp=1&amp;pid=1b1daac99&amp;color=0,0,0&amp;vpa=1&amp;vtp=1"/>
          <p:cNvSpPr/>
          <p:nvPr/>
        </p:nvSpPr>
        <p:spPr>
          <a:xfrm>
            <a:off x="1672622" y="2807780"/>
            <a:ext cx="557784" cy="57607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传</a:t>
            </a:r>
            <a:endParaRPr lang="en-US" altLang="zh-CN" sz="2400" dirty="0"/>
          </a:p>
        </p:txBody>
      </p:sp>
      <p:sp>
        <p:nvSpPr>
          <p:cNvPr id="13" name="QB_4_AN.3_1#640e4e399.blank?vcp=1&amp;pid=1b1daac99&amp;color=0,0,0&amp;vpa=2&amp;vtp=1"/>
          <p:cNvSpPr/>
          <p:nvPr/>
        </p:nvSpPr>
        <p:spPr>
          <a:xfrm>
            <a:off x="2321846" y="2807780"/>
            <a:ext cx="576072" cy="58521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说</a:t>
            </a:r>
            <a:endParaRPr lang="en-US" altLang="zh-CN" sz="2400" dirty="0"/>
          </a:p>
        </p:txBody>
      </p:sp>
      <p:sp>
        <p:nvSpPr>
          <p:cNvPr id="14" name="QB_4_AN.4_1#640e4e399.blank?vcp=1&amp;pid=1b1daac99&amp;color=0,0,0&amp;vpa=3&amp;vtp=1"/>
          <p:cNvSpPr/>
          <p:nvPr/>
        </p:nvSpPr>
        <p:spPr>
          <a:xfrm>
            <a:off x="7344569" y="2848928"/>
            <a:ext cx="521208" cy="51206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忽</a:t>
            </a:r>
            <a:endParaRPr lang="en-US" altLang="zh-CN" sz="2400" dirty="0"/>
          </a:p>
        </p:txBody>
      </p:sp>
      <p:sp>
        <p:nvSpPr>
          <p:cNvPr id="15" name="QB_4_AN.5_1#640e4e399.blank?vcp=1&amp;pid=1b1daac99&amp;color=0,0,0&amp;vpa=4&amp;vtp=1"/>
          <p:cNvSpPr/>
          <p:nvPr/>
        </p:nvSpPr>
        <p:spPr>
          <a:xfrm>
            <a:off x="7957217" y="2839784"/>
            <a:ext cx="539496" cy="53949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然</a:t>
            </a:r>
            <a:endParaRPr lang="en-US" altLang="zh-CN" sz="2400" dirty="0"/>
          </a:p>
        </p:txBody>
      </p:sp>
      <p:sp>
        <p:nvSpPr>
          <p:cNvPr id="16" name="QB_4_AN.6_1#640e4e399.blank?vcp=1&amp;pid=1b1daac99&amp;color=0,0,0&amp;vpa=5&amp;vtp=1"/>
          <p:cNvSpPr/>
          <p:nvPr/>
        </p:nvSpPr>
        <p:spPr>
          <a:xfrm>
            <a:off x="9364631" y="2826068"/>
            <a:ext cx="566928" cy="57607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炎</a:t>
            </a:r>
            <a:endParaRPr lang="en-US" altLang="zh-CN" sz="2400" dirty="0"/>
          </a:p>
        </p:txBody>
      </p:sp>
      <p:sp>
        <p:nvSpPr>
          <p:cNvPr id="17" name="QB_4_AN.7_1#640e4e399.blank?vcp=1&amp;pid=1b1daac99&amp;color=0,0,0&amp;vpa=6&amp;vtp=1"/>
          <p:cNvSpPr/>
          <p:nvPr/>
        </p:nvSpPr>
        <p:spPr>
          <a:xfrm>
            <a:off x="10032143" y="2807780"/>
            <a:ext cx="585216" cy="58521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热</a:t>
            </a:r>
            <a:endParaRPr lang="en-US" altLang="zh-CN" sz="2400" dirty="0"/>
          </a:p>
        </p:txBody>
      </p:sp>
      <p:sp>
        <p:nvSpPr>
          <p:cNvPr id="18" name="QB_4_AN.8_1#640e4e399.blank?vcp=1&amp;pid=1b1daac99&amp;color=0,0,0&amp;vpa=7&amp;vtp=1"/>
          <p:cNvSpPr/>
          <p:nvPr/>
        </p:nvSpPr>
        <p:spPr>
          <a:xfrm>
            <a:off x="3155474" y="3978530"/>
            <a:ext cx="594360" cy="60350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从</a:t>
            </a:r>
            <a:endParaRPr lang="en-US" altLang="zh-CN" sz="2400" dirty="0"/>
          </a:p>
        </p:txBody>
      </p:sp>
      <p:sp>
        <p:nvSpPr>
          <p:cNvPr id="19" name="QB_4_AN.9_1#640e4e399.blank?vcp=1&amp;pid=1b1daac99&amp;color=0,0,0&amp;vpa=8&amp;vtp=1"/>
          <p:cNvSpPr/>
          <p:nvPr/>
        </p:nvSpPr>
        <p:spPr>
          <a:xfrm>
            <a:off x="3832130" y="3978530"/>
            <a:ext cx="603504" cy="61264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此</a:t>
            </a:r>
            <a:endParaRPr lang="en-US" altLang="zh-CN" sz="2400" dirty="0"/>
          </a:p>
        </p:txBody>
      </p:sp>
      <p:sp>
        <p:nvSpPr>
          <p:cNvPr id="20" name="QB_4_AN.10_1#640e4e399.blank?vcp=1&amp;pid=1b1daac99&amp;color=0,0,0&amp;vpa=9&amp;vtp=1"/>
          <p:cNvSpPr/>
          <p:nvPr/>
        </p:nvSpPr>
        <p:spPr>
          <a:xfrm>
            <a:off x="4908455" y="3993230"/>
            <a:ext cx="576072" cy="56692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人</a:t>
            </a:r>
            <a:endParaRPr lang="en-US" altLang="zh-CN" sz="2400" dirty="0"/>
          </a:p>
        </p:txBody>
      </p:sp>
      <p:sp>
        <p:nvSpPr>
          <p:cNvPr id="21" name="QB_4_AN.11_1#640e4e399.blank?vcp=1&amp;pid=1b1daac99&amp;color=0,0,0&amp;vpa=10&amp;vtp=1"/>
          <p:cNvSpPr/>
          <p:nvPr/>
        </p:nvSpPr>
        <p:spPr>
          <a:xfrm>
            <a:off x="5594255" y="3984086"/>
            <a:ext cx="576072" cy="59436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类</a:t>
            </a:r>
            <a:endParaRPr lang="en-US" altLang="zh-CN" sz="2400" dirty="0"/>
          </a:p>
        </p:txBody>
      </p:sp>
      <p:sp>
        <p:nvSpPr>
          <p:cNvPr id="22" name="QB_4_AN.12_1#640e4e399.blank?vcp=1&amp;pid=1b1daac99&amp;color=0,0,0&amp;vpa=11&amp;vtp=1"/>
          <p:cNvSpPr/>
          <p:nvPr/>
        </p:nvSpPr>
        <p:spPr>
          <a:xfrm>
            <a:off x="7912640" y="3970370"/>
            <a:ext cx="576072" cy="59436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艰</a:t>
            </a:r>
            <a:endParaRPr lang="en-US" altLang="zh-CN" sz="2400" dirty="0"/>
          </a:p>
        </p:txBody>
      </p:sp>
      <p:sp>
        <p:nvSpPr>
          <p:cNvPr id="23" name="QB_4_AN.13_1#640e4e399.blank?vcp=1&amp;pid=1b1daac99&amp;color=0,0,0&amp;vpa=12&amp;vtp=1"/>
          <p:cNvSpPr/>
          <p:nvPr/>
        </p:nvSpPr>
        <p:spPr>
          <a:xfrm>
            <a:off x="8580152" y="3979514"/>
            <a:ext cx="594360" cy="59436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难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2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2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500" fill="hold"/>
                                        <p:tgtEl>
                                          <p:spTgt spid="21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500" fill="hold"/>
                                        <p:tgtEl>
                                          <p:spTgt spid="21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5" dur="500" fill="hold"/>
                                        <p:tgtEl>
                                          <p:spTgt spid="2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6" dur="500" fill="hold"/>
                                        <p:tgtEl>
                                          <p:spTgt spid="2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9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0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3" dur="500" fill="hold"/>
                                        <p:tgtEl>
                                          <p:spTgt spid="2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4" dur="500" fill="hold"/>
                                        <p:tgtEl>
                                          <p:spTgt spid="2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7" dur="5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8" dur="5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12" grpId="0" build="p" animBg="1"/>
      <p:bldP spid="13" grpId="0" build="p" animBg="1"/>
      <p:bldP spid="14" grpId="0" build="p" animBg="1"/>
      <p:bldP spid="15" grpId="0" build="p" animBg="1"/>
      <p:bldP spid="16" grpId="0" build="p" animBg="1"/>
      <p:bldP spid="17" grpId="0" build="p" animBg="1"/>
      <p:bldP spid="18" grpId="0" build="p" animBg="1"/>
      <p:bldP spid="19" grpId="0" build="p" animBg="1"/>
      <p:bldP spid="20" grpId="0" build="p" animBg="1"/>
      <p:bldP spid="21" grpId="0" build="p" animBg="1"/>
      <p:bldP spid="22" grpId="0" build="p" animBg="1"/>
      <p:bldP spid="23" grpId="0" build="p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&amp;si=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b2bd804d8?vcp=1&amp;pid=23d7efb25&amp;color=0,0,0&amp;vtp=1&amp;bt=1&amp;bbb=1"/>
          <p:cNvSpPr/>
          <p:nvPr/>
        </p:nvSpPr>
        <p:spPr>
          <a:xfrm>
            <a:off x="896112" y="896112"/>
            <a:ext cx="10529888" cy="71221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二、明明在了解内容的时候有一些问题，请你帮帮他吧。（13枚）</a:t>
            </a:r>
            <a:endParaRPr lang="en-US" altLang="zh-CN" sz="2800" dirty="0"/>
          </a:p>
        </p:txBody>
      </p:sp>
      <p:sp>
        <p:nvSpPr>
          <p:cNvPr id="3" name="QB_4_BD.1_1#96e0232f2?sp=1&amp;vcp=1&amp;pid=b2bd804d8&amp;color=0,0,0&amp;vtp=1&amp;bbb=1&amp;hb=1"/>
          <p:cNvSpPr/>
          <p:nvPr/>
        </p:nvSpPr>
        <p:spPr>
          <a:xfrm>
            <a:off x="896112" y="1317562"/>
            <a:ext cx="10387584" cy="21509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1.明明读不准加点字的读音，请你帮他用“√”选出正确读音。（5枚）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先祖们在草原上等待（d</a:t>
            </a: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à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i 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ā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i）着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，猎物一出现就会被逮（d</a:t>
            </a: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ǎ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i 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à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i）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住，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先祖用火炬（jù 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jǜ）点燃柴堆烤熟猎物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，这些食物为先祖们提供（ɡōnɡ ɡònɡ）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营养。虽然生活条件很艰（ji</a:t>
            </a: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ā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n ɡēn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）苦，但先祖们很幸福。</a:t>
            </a:r>
            <a:endParaRPr lang="en-US" altLang="zh-CN" sz="2400" dirty="0"/>
          </a:p>
        </p:txBody>
      </p:sp>
      <p:sp>
        <p:nvSpPr>
          <p:cNvPr id="4" name="QB_4_AN.2_1#96e0232f2&amp;bc=1">
            <a:extLst>
              <a:ext uri="{FF2B5EF4-FFF2-40B4-BE49-F238E27FC236}">
                <a16:creationId xmlns:a16="http://schemas.microsoft.com/office/drawing/2014/main" id="{7106D4C2-02AA-1438-1CFC-EDC6E84AB929}"/>
              </a:ext>
            </a:extLst>
          </p:cNvPr>
          <p:cNvSpPr txBox="1"/>
          <p:nvPr/>
        </p:nvSpPr>
        <p:spPr>
          <a:xfrm>
            <a:off x="4591812" y="2041462"/>
            <a:ext cx="381000" cy="489585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>
              <a:lnSpc>
                <a:spcPts val="4400"/>
              </a:lnSpc>
            </a:pPr>
            <a:r>
              <a:rPr lang="zh-CN" altLang="en-US" sz="2400" b="1">
                <a:solidFill>
                  <a:srgbClr val="FF0000"/>
                </a:solidFill>
                <a:latin typeface="华文细黑" panose="02010600040101010101" pitchFamily="2" charset="-122"/>
              </a:rPr>
              <a:t>√</a:t>
            </a:r>
          </a:p>
        </p:txBody>
      </p:sp>
      <p:sp>
        <p:nvSpPr>
          <p:cNvPr id="5" name="QB_4_AN.3_1#96e0232f2&amp;bc=1">
            <a:extLst>
              <a:ext uri="{FF2B5EF4-FFF2-40B4-BE49-F238E27FC236}">
                <a16:creationId xmlns:a16="http://schemas.microsoft.com/office/drawing/2014/main" id="{DDB40173-7140-8A93-38AA-7C7CCB5896C4}"/>
              </a:ext>
            </a:extLst>
          </p:cNvPr>
          <p:cNvSpPr txBox="1"/>
          <p:nvPr/>
        </p:nvSpPr>
        <p:spPr>
          <a:xfrm>
            <a:off x="9621012" y="2041462"/>
            <a:ext cx="381000" cy="489585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>
              <a:lnSpc>
                <a:spcPts val="4400"/>
              </a:lnSpc>
            </a:pPr>
            <a:r>
              <a:rPr lang="zh-CN" altLang="en-US" sz="2400" b="1">
                <a:solidFill>
                  <a:srgbClr val="FF0000"/>
                </a:solidFill>
                <a:latin typeface="华文细黑" panose="02010600040101010101" pitchFamily="2" charset="-122"/>
              </a:rPr>
              <a:t>√</a:t>
            </a:r>
          </a:p>
        </p:txBody>
      </p:sp>
      <p:sp>
        <p:nvSpPr>
          <p:cNvPr id="6" name="QB_4_AN.4_1#96e0232f2&amp;bc=1">
            <a:extLst>
              <a:ext uri="{FF2B5EF4-FFF2-40B4-BE49-F238E27FC236}">
                <a16:creationId xmlns:a16="http://schemas.microsoft.com/office/drawing/2014/main" id="{F4447F49-2A2D-A042-4F17-8545DFB7CF9D}"/>
              </a:ext>
            </a:extLst>
          </p:cNvPr>
          <p:cNvSpPr txBox="1"/>
          <p:nvPr/>
        </p:nvSpPr>
        <p:spPr>
          <a:xfrm>
            <a:off x="2686812" y="2600262"/>
            <a:ext cx="381000" cy="489585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>
              <a:lnSpc>
                <a:spcPts val="4400"/>
              </a:lnSpc>
            </a:pPr>
            <a:r>
              <a:rPr lang="zh-CN" altLang="en-US" sz="2400" b="1">
                <a:solidFill>
                  <a:srgbClr val="FF0000"/>
                </a:solidFill>
                <a:latin typeface="华文细黑" panose="02010600040101010101" pitchFamily="2" charset="-122"/>
              </a:rPr>
              <a:t>√</a:t>
            </a:r>
          </a:p>
        </p:txBody>
      </p:sp>
      <p:sp>
        <p:nvSpPr>
          <p:cNvPr id="7" name="QB_4_AN.5_1#96e0232f2&amp;bc=1">
            <a:extLst>
              <a:ext uri="{FF2B5EF4-FFF2-40B4-BE49-F238E27FC236}">
                <a16:creationId xmlns:a16="http://schemas.microsoft.com/office/drawing/2014/main" id="{169C186D-655B-FC12-EE6F-7CEB4669F9E9}"/>
              </a:ext>
            </a:extLst>
          </p:cNvPr>
          <p:cNvSpPr txBox="1"/>
          <p:nvPr/>
        </p:nvSpPr>
        <p:spPr>
          <a:xfrm>
            <a:off x="10002012" y="2600262"/>
            <a:ext cx="381000" cy="489585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>
              <a:lnSpc>
                <a:spcPts val="4400"/>
              </a:lnSpc>
            </a:pPr>
            <a:r>
              <a:rPr lang="zh-CN" altLang="en-US" sz="2400" b="1">
                <a:solidFill>
                  <a:srgbClr val="FF0000"/>
                </a:solidFill>
                <a:latin typeface="华文细黑" panose="02010600040101010101" pitchFamily="2" charset="-122"/>
              </a:rPr>
              <a:t>√</a:t>
            </a:r>
          </a:p>
        </p:txBody>
      </p:sp>
      <p:sp>
        <p:nvSpPr>
          <p:cNvPr id="8" name="QB_4_AN.6_1#96e0232f2&amp;bc=1">
            <a:extLst>
              <a:ext uri="{FF2B5EF4-FFF2-40B4-BE49-F238E27FC236}">
                <a16:creationId xmlns:a16="http://schemas.microsoft.com/office/drawing/2014/main" id="{CF90E848-0089-D022-7553-771C359CFF95}"/>
              </a:ext>
            </a:extLst>
          </p:cNvPr>
          <p:cNvSpPr txBox="1"/>
          <p:nvPr/>
        </p:nvSpPr>
        <p:spPr>
          <a:xfrm>
            <a:off x="4668012" y="3159062"/>
            <a:ext cx="381000" cy="489585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>
              <a:lnSpc>
                <a:spcPts val="4400"/>
              </a:lnSpc>
            </a:pPr>
            <a:r>
              <a:rPr lang="zh-CN" altLang="en-US" sz="2400" b="1">
                <a:solidFill>
                  <a:srgbClr val="FF0000"/>
                </a:solidFill>
                <a:latin typeface="华文细黑" panose="02010600040101010101" pitchFamily="2" charset="-122"/>
              </a:rPr>
              <a:t>√</a:t>
            </a:r>
          </a:p>
        </p:txBody>
      </p:sp>
      <p:sp>
        <p:nvSpPr>
          <p:cNvPr id="9" name="QB_4_BD.1_1#96e0232f2?sp=1&amp;vcp=1&amp;pid=b2bd804d8&amp;color=0,0,0&amp;vtp=1&amp;bbb=1&amp;hb=1&amp;zzd= 3">
            <a:extLst>
              <a:ext uri="{FF2B5EF4-FFF2-40B4-BE49-F238E27FC236}">
                <a16:creationId xmlns:a16="http://schemas.microsoft.com/office/drawing/2014/main" id="{C8B34E28-3723-E5A2-6A0A-89A092CEA595}"/>
              </a:ext>
            </a:extLst>
          </p:cNvPr>
          <p:cNvSpPr/>
          <p:nvPr/>
        </p:nvSpPr>
        <p:spPr>
          <a:xfrm>
            <a:off x="4077494" y="2447862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QB_4_BD.1_1#96e0232f2?sp=1&amp;vcp=1&amp;pid=b2bd804d8&amp;color=0,0,0&amp;vtp=1&amp;bbb=1&amp;hb=1&amp;zzd= 3">
            <a:extLst>
              <a:ext uri="{FF2B5EF4-FFF2-40B4-BE49-F238E27FC236}">
                <a16:creationId xmlns:a16="http://schemas.microsoft.com/office/drawing/2014/main" id="{52D999EB-5B7D-F12A-D6D1-6B11502FA571}"/>
              </a:ext>
            </a:extLst>
          </p:cNvPr>
          <p:cNvSpPr/>
          <p:nvPr/>
        </p:nvSpPr>
        <p:spPr>
          <a:xfrm>
            <a:off x="9106694" y="2447862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QB_4_BD.1_1#96e0232f2?sp=1&amp;vcp=1&amp;pid=b2bd804d8&amp;color=0,0,0&amp;vtp=1&amp;bbb=1&amp;hb=1&amp;zzd= 4">
            <a:extLst>
              <a:ext uri="{FF2B5EF4-FFF2-40B4-BE49-F238E27FC236}">
                <a16:creationId xmlns:a16="http://schemas.microsoft.com/office/drawing/2014/main" id="{284475C6-B20A-4A41-DA89-1B39261D55F6}"/>
              </a:ext>
            </a:extLst>
          </p:cNvPr>
          <p:cNvSpPr/>
          <p:nvPr/>
        </p:nvSpPr>
        <p:spPr>
          <a:xfrm>
            <a:off x="2248694" y="3006662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QB_4_BD.1_1#96e0232f2?sp=1&amp;vcp=1&amp;pid=b2bd804d8&amp;color=0,0,0&amp;vtp=1&amp;bbb=1&amp;hb=1&amp;zzd= 4">
            <a:extLst>
              <a:ext uri="{FF2B5EF4-FFF2-40B4-BE49-F238E27FC236}">
                <a16:creationId xmlns:a16="http://schemas.microsoft.com/office/drawing/2014/main" id="{B2C540C6-B868-A4C9-B571-EB104B95E029}"/>
              </a:ext>
            </a:extLst>
          </p:cNvPr>
          <p:cNvSpPr/>
          <p:nvPr/>
        </p:nvSpPr>
        <p:spPr>
          <a:xfrm>
            <a:off x="9411494" y="3006662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QB_4_BD.1_1#96e0232f2?sp=1&amp;vcp=1&amp;pid=b2bd804d8&amp;color=0,0,0&amp;vtp=1&amp;bbb=1&amp;hb=1&amp;zzd= 5">
            <a:extLst>
              <a:ext uri="{FF2B5EF4-FFF2-40B4-BE49-F238E27FC236}">
                <a16:creationId xmlns:a16="http://schemas.microsoft.com/office/drawing/2014/main" id="{98384C7C-A063-8C2C-89B6-41B76C14D18E}"/>
              </a:ext>
            </a:extLst>
          </p:cNvPr>
          <p:cNvSpPr/>
          <p:nvPr/>
        </p:nvSpPr>
        <p:spPr>
          <a:xfrm>
            <a:off x="4077494" y="3493961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3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4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/>
      <p:bldP spid="5" grpId="0" build="p"/>
      <p:bldP spid="6" grpId="0" build="p"/>
      <p:bldP spid="7" grpId="0" build="p"/>
      <p:bldP spid="8" grpId="0" build="p"/>
      <p:bldP spid="9" grpId="0" build="p" animBg="1"/>
      <p:bldP spid="10" grpId="0" build="p" animBg="1"/>
      <p:bldP spid="11" grpId="0" build="p" animBg="1"/>
      <p:bldP spid="12" grpId="0" build="p" animBg="1"/>
      <p:bldP spid="13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&amp;si=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4_BD.15_1#be60749bf?sp=1&amp;vcp=1&amp;pid=b2bd804d8&amp;color=0,0,0&amp;vtp=1&amp;bt=1&amp;bbb=1&amp;hb=1"/>
          <p:cNvSpPr/>
          <p:nvPr/>
        </p:nvSpPr>
        <p:spPr>
          <a:xfrm>
            <a:off x="896112" y="1241552"/>
            <a:ext cx="10387584" cy="3268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2.明明发现，在资料中有几个经常出现的部首，请你写出带有这些部首的字，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 dirty="0" err="1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并完成练习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。（8枚）</a:t>
            </a:r>
            <a:endParaRPr lang="en-US" altLang="zh-CN" sz="2400" dirty="0"/>
          </a:p>
          <a:p>
            <a:pPr algn="ctr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冫____ 氵____ 衤____ 礻____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用“冫”</a:t>
            </a:r>
            <a:r>
              <a:rPr lang="en-US" altLang="zh-CN" sz="2400" b="0" i="0" dirty="0" err="1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作偏旁的字一般与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</a:t>
            </a:r>
            <a:r>
              <a:rPr lang="en-US" altLang="zh-CN" sz="240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_有关，用“____”</a:t>
            </a:r>
            <a:r>
              <a:rPr lang="en-US" altLang="zh-CN" sz="2400" b="0" i="0" dirty="0" err="1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作偏旁的字一般与</a:t>
            </a:r>
            <a:endParaRPr lang="en-US" altLang="zh-CN" sz="2400" b="0" i="0" dirty="0">
              <a:solidFill>
                <a:srgbClr val="000000"/>
              </a:solidFill>
              <a:latin typeface="SimSun" pitchFamily="34" charset="0"/>
              <a:ea typeface="SimSun" pitchFamily="34" charset="-122"/>
              <a:cs typeface="SimSun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0" i="0" dirty="0" err="1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水有关,用“礻”作偏旁的字一般与（衣服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 err="1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祭祀、礼仪）有关，用“衤”作</a:t>
            </a:r>
            <a:endParaRPr lang="en-US" altLang="zh-CN" sz="2400" b="0" i="0" dirty="0">
              <a:solidFill>
                <a:srgbClr val="000000"/>
              </a:solidFill>
              <a:latin typeface="SimSun" pitchFamily="34" charset="0"/>
              <a:ea typeface="SimSun" pitchFamily="34" charset="-122"/>
              <a:cs typeface="SimSun" pitchFamily="34" charset="-120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0" i="0" dirty="0" err="1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偏旁的字一般与（衣服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祭祀、礼仪）有关。（后两问在正确答案上画“√”）</a:t>
            </a:r>
            <a:endParaRPr lang="en-US" altLang="zh-CN" sz="2400" dirty="0"/>
          </a:p>
        </p:txBody>
      </p:sp>
      <p:sp>
        <p:nvSpPr>
          <p:cNvPr id="3" name="QO_4_AN.16_1#be60749bf?vcp=1&amp;pid=b2bd804d8&amp;color=0,0,0&amp;vtp=1&amp;bbb=1"/>
          <p:cNvSpPr/>
          <p:nvPr/>
        </p:nvSpPr>
        <p:spPr>
          <a:xfrm>
            <a:off x="4484043" y="2281474"/>
            <a:ext cx="3963271" cy="59437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冰</a:t>
            </a:r>
            <a:endParaRPr lang="en-US" altLang="zh-CN" sz="2400" dirty="0"/>
          </a:p>
        </p:txBody>
      </p:sp>
      <p:sp>
        <p:nvSpPr>
          <p:cNvPr id="4" name="QO_4_AN.16_1#be60749bf?vcp=1&amp;pid=b2bd804d8&amp;color=0,0,0&amp;vtp=1&amp;bbb=1">
            <a:extLst>
              <a:ext uri="{FF2B5EF4-FFF2-40B4-BE49-F238E27FC236}">
                <a16:creationId xmlns:a16="http://schemas.microsoft.com/office/drawing/2014/main" id="{627AFE2A-A740-22C3-3DB9-D438F3DC3CFE}"/>
              </a:ext>
            </a:extLst>
          </p:cNvPr>
          <p:cNvSpPr/>
          <p:nvPr/>
        </p:nvSpPr>
        <p:spPr>
          <a:xfrm>
            <a:off x="5530255" y="2288239"/>
            <a:ext cx="3963271" cy="59437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海</a:t>
            </a:r>
            <a:endParaRPr lang="en-US" altLang="zh-CN" sz="2400" dirty="0"/>
          </a:p>
        </p:txBody>
      </p:sp>
      <p:sp>
        <p:nvSpPr>
          <p:cNvPr id="5" name="QO_4_AN.16_1#be60749bf?vcp=1&amp;pid=b2bd804d8&amp;color=0,0,0&amp;vtp=1&amp;bbb=1">
            <a:extLst>
              <a:ext uri="{FF2B5EF4-FFF2-40B4-BE49-F238E27FC236}">
                <a16:creationId xmlns:a16="http://schemas.microsoft.com/office/drawing/2014/main" id="{36980AA4-598F-0800-B04D-BF6424CE5A81}"/>
              </a:ext>
            </a:extLst>
          </p:cNvPr>
          <p:cNvSpPr/>
          <p:nvPr/>
        </p:nvSpPr>
        <p:spPr>
          <a:xfrm>
            <a:off x="6576467" y="2288239"/>
            <a:ext cx="3963271" cy="59437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被</a:t>
            </a:r>
            <a:endParaRPr lang="en-US" altLang="zh-CN" sz="2400" dirty="0"/>
          </a:p>
        </p:txBody>
      </p:sp>
      <p:sp>
        <p:nvSpPr>
          <p:cNvPr id="6" name="QO_4_AN.16_1#be60749bf?vcp=1&amp;pid=b2bd804d8&amp;color=0,0,0&amp;vtp=1&amp;bbb=1">
            <a:extLst>
              <a:ext uri="{FF2B5EF4-FFF2-40B4-BE49-F238E27FC236}">
                <a16:creationId xmlns:a16="http://schemas.microsoft.com/office/drawing/2014/main" id="{8B713754-CC9F-5923-D5A9-A96DF5961E6C}"/>
              </a:ext>
            </a:extLst>
          </p:cNvPr>
          <p:cNvSpPr/>
          <p:nvPr/>
        </p:nvSpPr>
        <p:spPr>
          <a:xfrm>
            <a:off x="7622679" y="2359773"/>
            <a:ext cx="3963271" cy="59437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祖</a:t>
            </a:r>
            <a:endParaRPr lang="en-US" altLang="zh-CN" sz="2400" dirty="0"/>
          </a:p>
        </p:txBody>
      </p:sp>
      <p:sp>
        <p:nvSpPr>
          <p:cNvPr id="7" name="QO_4_AN.16_1#be60749bf?vcp=1&amp;pid=b2bd804d8&amp;color=0,0,0&amp;vtp=1&amp;bbb=1">
            <a:extLst>
              <a:ext uri="{FF2B5EF4-FFF2-40B4-BE49-F238E27FC236}">
                <a16:creationId xmlns:a16="http://schemas.microsoft.com/office/drawing/2014/main" id="{45897F52-54D5-F77B-B328-33C0F1B67A8B}"/>
              </a:ext>
            </a:extLst>
          </p:cNvPr>
          <p:cNvSpPr/>
          <p:nvPr/>
        </p:nvSpPr>
        <p:spPr>
          <a:xfrm>
            <a:off x="5265841" y="2889382"/>
            <a:ext cx="3963271" cy="59437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 err="1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冰、冷</a:t>
            </a:r>
            <a:endParaRPr lang="en-US" altLang="zh-CN" sz="2400" dirty="0"/>
          </a:p>
        </p:txBody>
      </p:sp>
      <p:sp>
        <p:nvSpPr>
          <p:cNvPr id="8" name="QO_4_AN.16_1#be60749bf?vcp=1&amp;pid=b2bd804d8&amp;color=0,0,0&amp;vtp=1&amp;bbb=1">
            <a:extLst>
              <a:ext uri="{FF2B5EF4-FFF2-40B4-BE49-F238E27FC236}">
                <a16:creationId xmlns:a16="http://schemas.microsoft.com/office/drawing/2014/main" id="{EA9C9145-AD91-C9C6-3BB7-87D301BE4BD7}"/>
              </a:ext>
            </a:extLst>
          </p:cNvPr>
          <p:cNvSpPr/>
          <p:nvPr/>
        </p:nvSpPr>
        <p:spPr>
          <a:xfrm>
            <a:off x="8071974" y="2850233"/>
            <a:ext cx="3963271" cy="59437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氵</a:t>
            </a:r>
            <a:endParaRPr lang="en-US" altLang="zh-CN" sz="2400" dirty="0"/>
          </a:p>
        </p:txBody>
      </p:sp>
      <p:sp>
        <p:nvSpPr>
          <p:cNvPr id="10" name="QB_5_AN.10_1#18a132127.bracket?vbadefaultcenterpage=1&amp;parentnodeid=0bde3e718&amp;vbapositionanswer=6&amp;vbahtmlprocessed=1">
            <a:extLst>
              <a:ext uri="{FF2B5EF4-FFF2-40B4-BE49-F238E27FC236}">
                <a16:creationId xmlns:a16="http://schemas.microsoft.com/office/drawing/2014/main" id="{0B3740D4-4F46-000D-BA8B-420454C7F7D8}"/>
              </a:ext>
            </a:extLst>
          </p:cNvPr>
          <p:cNvSpPr/>
          <p:nvPr/>
        </p:nvSpPr>
        <p:spPr>
          <a:xfrm>
            <a:off x="7033230" y="3377241"/>
            <a:ext cx="574389" cy="65335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ct val="150000"/>
              </a:lnSpc>
            </a:pPr>
            <a:r>
              <a:rPr lang="en-US" altLang="zh-CN" sz="3600" dirty="0">
                <a:solidFill>
                  <a:srgbClr val="FF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√</a:t>
            </a:r>
            <a:endParaRPr lang="en-US" altLang="zh-CN" sz="3230" dirty="0">
              <a:solidFill>
                <a:srgbClr val="FF0000"/>
              </a:solidFill>
              <a:latin typeface="Sitka Subheading" panose="02000505000000020004" pitchFamily="2" charset="0"/>
            </a:endParaRPr>
          </a:p>
        </p:txBody>
      </p:sp>
      <p:sp>
        <p:nvSpPr>
          <p:cNvPr id="11" name="QB_5_AN.10_1#18a132127.bracket?vbadefaultcenterpage=1&amp;parentnodeid=0bde3e718&amp;vbapositionanswer=6&amp;vbahtmlprocessed=1">
            <a:extLst>
              <a:ext uri="{FF2B5EF4-FFF2-40B4-BE49-F238E27FC236}">
                <a16:creationId xmlns:a16="http://schemas.microsoft.com/office/drawing/2014/main" id="{6B236EFF-9A40-D310-5DED-D22F77A8E4BD}"/>
              </a:ext>
            </a:extLst>
          </p:cNvPr>
          <p:cNvSpPr/>
          <p:nvPr/>
        </p:nvSpPr>
        <p:spPr>
          <a:xfrm>
            <a:off x="3390282" y="3866059"/>
            <a:ext cx="574389" cy="65335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ct val="150000"/>
              </a:lnSpc>
            </a:pPr>
            <a:r>
              <a:rPr lang="en-US" altLang="zh-CN" sz="3600" dirty="0">
                <a:solidFill>
                  <a:srgbClr val="FF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√</a:t>
            </a:r>
            <a:endParaRPr lang="en-US" altLang="zh-CN" sz="3230" dirty="0">
              <a:solidFill>
                <a:srgbClr val="FF0000"/>
              </a:solidFill>
              <a:latin typeface="Sitka Subheading" panose="02000505000000020004" pitchFamily="2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  <p:bldP spid="4" grpId="0" build="p" animBg="1"/>
      <p:bldP spid="5" grpId="0" build="p" animBg="1"/>
      <p:bldP spid="6" grpId="0" build="p" animBg="1"/>
      <p:bldP spid="7" grpId="0" build="p" animBg="1"/>
      <p:bldP spid="8" grpId="0" build="p" animBg="1"/>
      <p:bldP spid="10" grpId="0" animBg="1"/>
      <p:bldP spid="11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&amp;si=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cf5cf014c?vcp=1&amp;pid=23d7efb25&amp;color=0,0,0&amp;vtp=1&amp;bt=1&amp;bbb=1"/>
          <p:cNvSpPr/>
          <p:nvPr/>
        </p:nvSpPr>
        <p:spPr>
          <a:xfrm>
            <a:off x="896112" y="896112"/>
            <a:ext cx="10387584" cy="77622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三、</a:t>
            </a:r>
            <a:r>
              <a:rPr lang="zh-CN" altLang="en-US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明明根据了解到的资料在自己的笔记中写了一段话，请你把</a:t>
            </a:r>
            <a:endParaRPr lang="en-US" altLang="zh-CN" sz="2800" b="1" i="0" dirty="0">
              <a:solidFill>
                <a:srgbClr val="000000"/>
              </a:solidFill>
              <a:latin typeface="SimSun" pitchFamily="34" charset="0"/>
              <a:ea typeface="SimSun" pitchFamily="34" charset="-122"/>
              <a:cs typeface="SimSun" pitchFamily="34" charset="-120"/>
            </a:endParaRPr>
          </a:p>
          <a:p>
            <a:pPr algn="l" latinLnBrk="1">
              <a:lnSpc>
                <a:spcPts val="3400"/>
              </a:lnSpc>
            </a:pPr>
            <a:r>
              <a:rPr lang="zh-CN" altLang="en-US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笔记补充完整。（填序号）（</a:t>
            </a: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4</a:t>
            </a:r>
            <a:r>
              <a:rPr lang="zh-CN" altLang="en-US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枚）</a:t>
            </a:r>
          </a:p>
          <a:p>
            <a:pPr algn="l" latinLnBrk="1">
              <a:lnSpc>
                <a:spcPts val="3400"/>
              </a:lnSpc>
            </a:pPr>
            <a:endParaRPr lang="en-US" altLang="zh-CN" sz="2800" dirty="0"/>
          </a:p>
        </p:txBody>
      </p:sp>
      <p:sp>
        <p:nvSpPr>
          <p:cNvPr id="3" name="QB_4_BD.17_1#496ec7ac2?vcp=1&amp;pid=cf5cf014c&amp;color=0,0,0&amp;vtp=1&amp;bbb=1&amp;hb=1"/>
          <p:cNvSpPr/>
          <p:nvPr/>
        </p:nvSpPr>
        <p:spPr>
          <a:xfrm>
            <a:off x="926592" y="2113661"/>
            <a:ext cx="10387584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①挖 ②数 ③捉 ④采 ⑤赏</a:t>
            </a:r>
            <a:endParaRPr lang="en-US" altLang="zh-CN" sz="2400" dirty="0"/>
          </a:p>
        </p:txBody>
      </p:sp>
      <p:graphicFrame>
        <p:nvGraphicFramePr>
          <p:cNvPr id="8" name="QB_4_BD.17_2#496ec7ac2?colgroup=33&amp;vcp=1&amp;pid=cf5cf014c&amp;color=0,0,0&amp;vtp=1&amp;bbb=1&amp;hb=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17107826"/>
              </p:ext>
            </p:extLst>
          </p:nvPr>
        </p:nvGraphicFramePr>
        <p:xfrm>
          <a:off x="896112" y="3032062"/>
          <a:ext cx="10369296" cy="1458341"/>
        </p:xfrm>
        <a:graphic>
          <a:graphicData uri="http://schemas.openxmlformats.org/drawingml/2006/table">
            <a:tbl>
              <a:tblPr/>
              <a:tblGrid>
                <a:gridCol w="1036929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458341">
                <a:tc>
                  <a:txBody>
                    <a:bodyPr/>
                    <a:lstStyle/>
                    <a:p>
                      <a:pPr marL="0" indent="0" algn="ctr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×月×日 星期六 晴</a:t>
                      </a:r>
                      <a:endParaRPr lang="en-US" altLang="zh-CN" sz="1200" dirty="0"/>
                    </a:p>
                    <a:p>
                      <a:pPr marL="0" indent="0" algn="l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0" i="0" u="none">
                          <a:solidFill>
                            <a:srgbClr val="000000"/>
                          </a:solidFill>
                          <a:latin typeface="SimSun" panose="02010600030101010101" pitchFamily="2" charset="-122"/>
                          <a:ea typeface="SimSun" pitchFamily="34" charset="-122"/>
                          <a:cs typeface="SimSun" pitchFamily="34" charset="-120"/>
                        </a:rPr>
                        <a:t>   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白天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,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始祖山的先祖们会和自己的家人到山上去(    )蘑菇</a:t>
                      </a:r>
                      <a:r>
                        <a:rPr lang="en-US" altLang="zh-CN" sz="2400" b="0" i="0" spc="-10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、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(    )野</a:t>
                      </a:r>
                    </a:p>
                    <a:p>
                      <a:pPr marL="0" lvl="0" indent="0" algn="l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菜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。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晚上,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他们躺在草席上(    )明月</a:t>
                      </a:r>
                      <a:r>
                        <a:rPr lang="en-US" altLang="zh-CN" sz="2400" b="0" i="0" spc="-10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、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(    )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星星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5" name="QB_4_AN.18_1#496ec7ac2.bracket?vcp=1&amp;pid=cf5cf014c&amp;color=0,0,0&amp;vpa=13&amp;vtp=1"/>
          <p:cNvSpPr/>
          <p:nvPr/>
        </p:nvSpPr>
        <p:spPr>
          <a:xfrm>
            <a:off x="7995181" y="3559620"/>
            <a:ext cx="525463" cy="4174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④</a:t>
            </a:r>
            <a:endParaRPr lang="en-US" altLang="zh-CN" sz="2400" dirty="0"/>
          </a:p>
        </p:txBody>
      </p:sp>
      <p:sp>
        <p:nvSpPr>
          <p:cNvPr id="6" name="QB_4_AN.19_1#496ec7ac2.bracket?vcp=1&amp;pid=cf5cf014c&amp;color=0,0,0&amp;vpa=14&amp;vtp=1"/>
          <p:cNvSpPr/>
          <p:nvPr/>
        </p:nvSpPr>
        <p:spPr>
          <a:xfrm>
            <a:off x="9811281" y="3559620"/>
            <a:ext cx="525463" cy="4174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①</a:t>
            </a:r>
            <a:endParaRPr lang="en-US" altLang="zh-CN" sz="2400" dirty="0"/>
          </a:p>
        </p:txBody>
      </p:sp>
      <p:sp>
        <p:nvSpPr>
          <p:cNvPr id="7" name="QB_4_AN.20_1#496ec7ac2.bracket?vcp=1&amp;pid=cf5cf014c&amp;color=0,0,0&amp;vpa=15&amp;vtp=1"/>
          <p:cNvSpPr/>
          <p:nvPr/>
        </p:nvSpPr>
        <p:spPr>
          <a:xfrm>
            <a:off x="4629680" y="4021392"/>
            <a:ext cx="525463" cy="4174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⑤</a:t>
            </a:r>
            <a:endParaRPr lang="en-US" altLang="zh-CN" sz="2400" dirty="0"/>
          </a:p>
        </p:txBody>
      </p:sp>
      <p:sp>
        <p:nvSpPr>
          <p:cNvPr id="4" name="QB_4_AN.21_1#496ec7ac2.bracket?vcp=1&amp;pid=cf5cf014c&amp;color=0,0,0&amp;vpa=16&amp;vtp=1"/>
          <p:cNvSpPr/>
          <p:nvPr/>
        </p:nvSpPr>
        <p:spPr>
          <a:xfrm>
            <a:off x="6445779" y="4021392"/>
            <a:ext cx="525463" cy="4174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②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  <p:bldP spid="6" grpId="0" build="p" animBg="1"/>
      <p:bldP spid="7" grpId="0" build="p" animBg="1"/>
      <p:bldP spid="4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&amp;si=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577712907?vcp=1&amp;pid=23d7efb25&amp;color=0,0,0&amp;vtp=1&amp;bt=1&amp;bbb=1&amp;hb=1"/>
          <p:cNvSpPr/>
          <p:nvPr/>
        </p:nvSpPr>
        <p:spPr>
          <a:xfrm>
            <a:off x="896112" y="896112"/>
            <a:ext cx="10387584" cy="112369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四、甜甜想用近义词替换讲解中的词语</a:t>
            </a: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，句子中的加点词可以用哪</a:t>
            </a:r>
          </a:p>
          <a:p>
            <a:pPr latinLnBrk="1">
              <a:lnSpc>
                <a:spcPts val="3400"/>
              </a:lnSpc>
            </a:pP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个词语代替</a:t>
            </a: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？写一写。（6枚）</a:t>
            </a:r>
            <a:endParaRPr lang="en-US" altLang="zh-CN" sz="2800" dirty="0"/>
          </a:p>
        </p:txBody>
      </p:sp>
      <p:sp>
        <p:nvSpPr>
          <p:cNvPr id="3" name="QB_4_BD.22_1#fbd936bc0?vcp=1&amp;pid=577712907&amp;color=0,0,0&amp;vtp=1&amp;bbb=1"/>
          <p:cNvSpPr/>
          <p:nvPr/>
        </p:nvSpPr>
        <p:spPr>
          <a:xfrm>
            <a:off x="896112" y="1741742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1.她是个慢性子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，说话慢悠悠的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真叫人着急。(                )</a:t>
            </a:r>
            <a:endParaRPr lang="en-US" altLang="zh-CN" sz="2400" dirty="0"/>
          </a:p>
        </p:txBody>
      </p:sp>
      <p:sp>
        <p:nvSpPr>
          <p:cNvPr id="4" name="QB_4_AN.23_1#fbd936bc0.bracket?vcp=1&amp;pid=577712907&amp;color=0,0,0&amp;vpa=17&amp;vtp=1&amp;bbb=1"/>
          <p:cNvSpPr/>
          <p:nvPr/>
        </p:nvSpPr>
        <p:spPr>
          <a:xfrm>
            <a:off x="7465981" y="1730312"/>
            <a:ext cx="23542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【示例】慢吞吞</a:t>
            </a:r>
            <a:endParaRPr lang="en-US" altLang="zh-CN" sz="2400" dirty="0"/>
          </a:p>
        </p:txBody>
      </p:sp>
      <p:sp>
        <p:nvSpPr>
          <p:cNvPr id="5" name="QB_4_BD.24_1#94bb2579d?vcp=1&amp;pid=577712907&amp;color=0,0,0&amp;vtp=1&amp;bbb=1"/>
          <p:cNvSpPr/>
          <p:nvPr/>
        </p:nvSpPr>
        <p:spPr>
          <a:xfrm>
            <a:off x="896112" y="2281555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2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.世界在慢慢变化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万物在自由生长。(      )</a:t>
            </a:r>
            <a:endParaRPr lang="en-US" altLang="zh-CN" sz="2400" dirty="0"/>
          </a:p>
        </p:txBody>
      </p:sp>
      <p:sp>
        <p:nvSpPr>
          <p:cNvPr id="6" name="QB_4_AN.25_1#94bb2579d.bracket?vcp=1&amp;pid=577712907&amp;color=0,0,0&amp;vpa=18&amp;vtp=1&amp;bbb=1"/>
          <p:cNvSpPr/>
          <p:nvPr/>
        </p:nvSpPr>
        <p:spPr>
          <a:xfrm>
            <a:off x="6246780" y="2270125"/>
            <a:ext cx="8302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渐渐</a:t>
            </a:r>
            <a:endParaRPr lang="en-US" altLang="zh-CN" sz="2400" dirty="0"/>
          </a:p>
        </p:txBody>
      </p:sp>
      <p:sp>
        <p:nvSpPr>
          <p:cNvPr id="7" name="QB_4_BD.26_1#1764c0844?vcp=1&amp;pid=577712907&amp;color=0,0,0&amp;vtp=1&amp;bbb=1"/>
          <p:cNvSpPr/>
          <p:nvPr/>
        </p:nvSpPr>
        <p:spPr>
          <a:xfrm>
            <a:off x="896112" y="2816225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3.土地滋润起来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，花草树木繁茂起来。(      )</a:t>
            </a:r>
            <a:endParaRPr lang="en-US" altLang="zh-CN" sz="2400" dirty="0"/>
          </a:p>
        </p:txBody>
      </p:sp>
      <p:sp>
        <p:nvSpPr>
          <p:cNvPr id="8" name="QB_4_AN.27_1#1764c0844.bracket?vcp=1&amp;pid=577712907&amp;color=0,0,0&amp;vpa=19&amp;vtp=1&amp;bbb=1"/>
          <p:cNvSpPr/>
          <p:nvPr/>
        </p:nvSpPr>
        <p:spPr>
          <a:xfrm>
            <a:off x="6246780" y="2804795"/>
            <a:ext cx="8302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茂盛</a:t>
            </a:r>
            <a:endParaRPr lang="en-US" altLang="zh-CN" sz="2400" dirty="0"/>
          </a:p>
        </p:txBody>
      </p:sp>
      <p:sp>
        <p:nvSpPr>
          <p:cNvPr id="9" name="QB_4_BD.22_1#fbd936bc0?vcp=1&amp;pid=577712907&amp;color=0,0,0&amp;vtp=1&amp;bbb=1&amp;zzd= 1">
            <a:extLst>
              <a:ext uri="{FF2B5EF4-FFF2-40B4-BE49-F238E27FC236}">
                <a16:creationId xmlns:a16="http://schemas.microsoft.com/office/drawing/2014/main" id="{4E2A1D96-6EDD-C8A3-E4D7-6797BD7B993B}"/>
              </a:ext>
            </a:extLst>
          </p:cNvPr>
          <p:cNvSpPr/>
          <p:nvPr/>
        </p:nvSpPr>
        <p:spPr>
          <a:xfrm>
            <a:off x="4077494" y="2241741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QB_4_BD.22_1#fbd936bc0?vcp=1&amp;pid=577712907&amp;color=0,0,0&amp;vtp=1&amp;bbb=1&amp;zzd= 1">
            <a:extLst>
              <a:ext uri="{FF2B5EF4-FFF2-40B4-BE49-F238E27FC236}">
                <a16:creationId xmlns:a16="http://schemas.microsoft.com/office/drawing/2014/main" id="{2A7573EE-170D-ADBC-EA4A-AD1A0192D679}"/>
              </a:ext>
            </a:extLst>
          </p:cNvPr>
          <p:cNvSpPr/>
          <p:nvPr/>
        </p:nvSpPr>
        <p:spPr>
          <a:xfrm>
            <a:off x="4382294" y="2241741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QB_4_BD.22_1#fbd936bc0?vcp=1&amp;pid=577712907&amp;color=0,0,0&amp;vtp=1&amp;bbb=1&amp;zzd= 1">
            <a:extLst>
              <a:ext uri="{FF2B5EF4-FFF2-40B4-BE49-F238E27FC236}">
                <a16:creationId xmlns:a16="http://schemas.microsoft.com/office/drawing/2014/main" id="{E37AC6C7-CBB1-E46D-ED21-799ADD6DA19A}"/>
              </a:ext>
            </a:extLst>
          </p:cNvPr>
          <p:cNvSpPr/>
          <p:nvPr/>
        </p:nvSpPr>
        <p:spPr>
          <a:xfrm>
            <a:off x="4687094" y="2241741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QB_4_BD.24_1#94bb2579d?vcp=1&amp;pid=577712907&amp;color=0,0,0&amp;vtp=1&amp;bbb=1&amp;zzd= 1">
            <a:extLst>
              <a:ext uri="{FF2B5EF4-FFF2-40B4-BE49-F238E27FC236}">
                <a16:creationId xmlns:a16="http://schemas.microsoft.com/office/drawing/2014/main" id="{B172AF46-C4A0-9A03-5B6D-ABB70657BAFC}"/>
              </a:ext>
            </a:extLst>
          </p:cNvPr>
          <p:cNvSpPr/>
          <p:nvPr/>
        </p:nvSpPr>
        <p:spPr>
          <a:xfrm>
            <a:off x="2248694" y="2781554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QB_4_BD.24_1#94bb2579d?vcp=1&amp;pid=577712907&amp;color=0,0,0&amp;vtp=1&amp;bbb=1&amp;zzd= 1">
            <a:extLst>
              <a:ext uri="{FF2B5EF4-FFF2-40B4-BE49-F238E27FC236}">
                <a16:creationId xmlns:a16="http://schemas.microsoft.com/office/drawing/2014/main" id="{D6884904-BAAA-622E-BF72-238BB22A5054}"/>
              </a:ext>
            </a:extLst>
          </p:cNvPr>
          <p:cNvSpPr/>
          <p:nvPr/>
        </p:nvSpPr>
        <p:spPr>
          <a:xfrm>
            <a:off x="2553494" y="2781554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QB_4_BD.26_1#1764c0844?vcp=1&amp;pid=577712907&amp;color=0,0,0&amp;vtp=1&amp;bbb=1&amp;zzd= 1">
            <a:extLst>
              <a:ext uri="{FF2B5EF4-FFF2-40B4-BE49-F238E27FC236}">
                <a16:creationId xmlns:a16="http://schemas.microsoft.com/office/drawing/2014/main" id="{A67C4531-9AFC-EF9C-21A9-A9C4B07E01A4}"/>
              </a:ext>
            </a:extLst>
          </p:cNvPr>
          <p:cNvSpPr/>
          <p:nvPr/>
        </p:nvSpPr>
        <p:spPr>
          <a:xfrm>
            <a:off x="4687094" y="3316224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QB_4_BD.26_1#1764c0844?vcp=1&amp;pid=577712907&amp;color=0,0,0&amp;vtp=1&amp;bbb=1&amp;zzd= 1">
            <a:extLst>
              <a:ext uri="{FF2B5EF4-FFF2-40B4-BE49-F238E27FC236}">
                <a16:creationId xmlns:a16="http://schemas.microsoft.com/office/drawing/2014/main" id="{7BD808B7-CDE5-5952-5332-51945B5675E1}"/>
              </a:ext>
            </a:extLst>
          </p:cNvPr>
          <p:cNvSpPr/>
          <p:nvPr/>
        </p:nvSpPr>
        <p:spPr>
          <a:xfrm>
            <a:off x="4991894" y="3316224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6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9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0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5" grpId="0" build="p" animBg="1"/>
      <p:bldP spid="6" grpId="0" build="p" animBg="1"/>
      <p:bldP spid="7" grpId="0" build="p" animBg="1"/>
      <p:bldP spid="8" grpId="0" build="p" animBg="1"/>
      <p:bldP spid="9" grpId="0" build="p" animBg="1"/>
      <p:bldP spid="10" grpId="0" build="p" animBg="1"/>
      <p:bldP spid="11" grpId="0" build="p" animBg="1"/>
      <p:bldP spid="12" grpId="0" build="p" animBg="1"/>
      <p:bldP spid="13" grpId="0" build="p" animBg="1"/>
      <p:bldP spid="14" grpId="0" build="p" animBg="1"/>
      <p:bldP spid="15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&amp;si=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b51686452?vcp=1&amp;pid=23d7efb25&amp;color=0,0,0&amp;vtp=1&amp;bt=1&amp;bbb=1&amp;hb=1"/>
          <p:cNvSpPr/>
          <p:nvPr/>
        </p:nvSpPr>
        <p:spPr>
          <a:xfrm>
            <a:off x="896112" y="896112"/>
            <a:ext cx="10387584" cy="112369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五、整理文化墙内容时，需要把句子再加工</a:t>
            </a: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，请你根据要求帮忙整</a:t>
            </a:r>
          </a:p>
          <a:p>
            <a:pPr latinLnBrk="1">
              <a:lnSpc>
                <a:spcPts val="3400"/>
              </a:lnSpc>
            </a:pP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理一下吧</a:t>
            </a: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。（6枚）</a:t>
            </a:r>
            <a:endParaRPr lang="en-US" altLang="zh-CN" sz="2800" dirty="0"/>
          </a:p>
        </p:txBody>
      </p:sp>
      <p:sp>
        <p:nvSpPr>
          <p:cNvPr id="3" name="QB_4_BD.28_1#e7f25e2f8?sp=1&amp;vcp=1&amp;pid=b51686452&amp;color=0,0,0&amp;vtp=1&amp;bbb=1"/>
          <p:cNvSpPr/>
          <p:nvPr/>
        </p:nvSpPr>
        <p:spPr>
          <a:xfrm>
            <a:off x="896112" y="1741742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1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.十个太阳像十个大火球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，炙烤着大地。（用加点字仿写句子）（2枚）</a:t>
            </a:r>
            <a:endParaRPr lang="en-US" altLang="zh-CN" sz="2400" dirty="0"/>
          </a:p>
          <a:p>
            <a:pPr latinLnBrk="1">
              <a:lnSpc>
                <a:spcPts val="4200"/>
              </a:lnSpc>
            </a:pP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</a:t>
            </a:r>
            <a:endParaRPr lang="en-US" altLang="zh-CN" sz="2400" dirty="0"/>
          </a:p>
        </p:txBody>
      </p:sp>
      <p:sp>
        <p:nvSpPr>
          <p:cNvPr id="4" name="QB_4_AN.29_1#e7f25e2f8.blank?vcp=1&amp;pid=b51686452&amp;color=0,0,0&amp;vpa=20&amp;vtp=1&amp;bbb=1"/>
          <p:cNvSpPr/>
          <p:nvPr/>
        </p:nvSpPr>
        <p:spPr>
          <a:xfrm>
            <a:off x="912780" y="2251012"/>
            <a:ext cx="47926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【示例】星星像宝石一样挂在天上</a:t>
            </a:r>
            <a:endParaRPr lang="en-US" altLang="zh-CN" sz="2400" dirty="0"/>
          </a:p>
        </p:txBody>
      </p:sp>
      <p:sp>
        <p:nvSpPr>
          <p:cNvPr id="5" name="QB_4_BD.30_1#e3004ecdb?sp=1&amp;vcp=1&amp;pid=b51686452&amp;color=0,0,0&amp;vtp=1&amp;bbb=1&amp;hb=1"/>
          <p:cNvSpPr/>
          <p:nvPr/>
        </p:nvSpPr>
        <p:spPr>
          <a:xfrm>
            <a:off x="896112" y="2844483"/>
            <a:ext cx="10387584" cy="21509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2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.最后一个太阳害怕极了，慌慌张张地躲进了大海里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。（照样子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，发挥想象把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句子补充完整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）（4枚）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听到妹妹哭了，妈妈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跑到卧室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</a:t>
            </a:r>
            <a:endParaRPr lang="en-US" altLang="zh-CN" sz="2400" dirty="0"/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看到我拿着母亲节礼物，妈妈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走到我身边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</a:t>
            </a:r>
            <a:endParaRPr lang="en-US" altLang="zh-CN" sz="2400" dirty="0"/>
          </a:p>
        </p:txBody>
      </p:sp>
      <p:sp>
        <p:nvSpPr>
          <p:cNvPr id="6" name="QB_4_AN.31_1#e3004ecdb.blank?vcp=1&amp;pid=b51686452&amp;color=0,0,0&amp;vpa=21&amp;vtp=1&amp;bbb=1"/>
          <p:cNvSpPr/>
          <p:nvPr/>
        </p:nvSpPr>
        <p:spPr>
          <a:xfrm>
            <a:off x="4265580" y="3934143"/>
            <a:ext cx="14398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慌张极了</a:t>
            </a:r>
            <a:endParaRPr lang="en-US" altLang="zh-CN" sz="2400" dirty="0"/>
          </a:p>
        </p:txBody>
      </p:sp>
      <p:sp>
        <p:nvSpPr>
          <p:cNvPr id="7" name="QB_4_AN.32_1#e3004ecdb.blank?vcp=1&amp;pid=b51686452&amp;color=0,0,0&amp;vpa=22&amp;vtp=1&amp;bbb=1"/>
          <p:cNvSpPr/>
          <p:nvPr/>
        </p:nvSpPr>
        <p:spPr>
          <a:xfrm>
            <a:off x="6094380" y="3934143"/>
            <a:ext cx="17446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匆匆忙忙地</a:t>
            </a:r>
            <a:endParaRPr lang="en-US" altLang="zh-CN" sz="2400" dirty="0"/>
          </a:p>
        </p:txBody>
      </p:sp>
      <p:sp>
        <p:nvSpPr>
          <p:cNvPr id="8" name="QB_4_AN.33_1#e3004ecdb.blank?vcp=1&amp;pid=b51686452&amp;color=0,0,0&amp;vpa=23&amp;vtp=1&amp;bbb=1"/>
          <p:cNvSpPr/>
          <p:nvPr/>
        </p:nvSpPr>
        <p:spPr>
          <a:xfrm>
            <a:off x="5484780" y="4471353"/>
            <a:ext cx="14398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高兴极了</a:t>
            </a:r>
            <a:endParaRPr lang="en-US" altLang="zh-CN" sz="2400" dirty="0"/>
          </a:p>
        </p:txBody>
      </p:sp>
      <p:sp>
        <p:nvSpPr>
          <p:cNvPr id="9" name="QB_4_AN.34_1#e3004ecdb.blank?vcp=1&amp;pid=b51686452&amp;color=0,0,0&amp;vpa=24&amp;vtp=1&amp;bbb=1"/>
          <p:cNvSpPr/>
          <p:nvPr/>
        </p:nvSpPr>
        <p:spPr>
          <a:xfrm>
            <a:off x="7313581" y="4471353"/>
            <a:ext cx="17446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笑容满面地</a:t>
            </a:r>
            <a:endParaRPr lang="en-US" altLang="zh-CN" sz="2400" dirty="0"/>
          </a:p>
        </p:txBody>
      </p:sp>
      <p:sp>
        <p:nvSpPr>
          <p:cNvPr id="10" name="QB_4_BD.28_1#e7f25e2f8?sp=1&amp;vcp=1&amp;pid=b51686452&amp;color=0,0,0&amp;vtp=1&amp;bbb=1&amp;zzd= 1">
            <a:extLst>
              <a:ext uri="{FF2B5EF4-FFF2-40B4-BE49-F238E27FC236}">
                <a16:creationId xmlns:a16="http://schemas.microsoft.com/office/drawing/2014/main" id="{897935B0-AB46-1B96-8DF1-F457EFE2912A}"/>
              </a:ext>
            </a:extLst>
          </p:cNvPr>
          <p:cNvSpPr/>
          <p:nvPr/>
        </p:nvSpPr>
        <p:spPr>
          <a:xfrm>
            <a:off x="2553494" y="2313242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QB_4_BD.30_1#e3004ecdb?sp=1&amp;vcp=1&amp;pid=b51686452&amp;color=0,0,0&amp;vtp=1&amp;bbb=1&amp;hb=1&amp;zzd= 1">
            <a:extLst>
              <a:ext uri="{FF2B5EF4-FFF2-40B4-BE49-F238E27FC236}">
                <a16:creationId xmlns:a16="http://schemas.microsoft.com/office/drawing/2014/main" id="{FFD0DF6B-F8EB-6921-A8E8-ADCF17C697AC}"/>
              </a:ext>
            </a:extLst>
          </p:cNvPr>
          <p:cNvSpPr/>
          <p:nvPr/>
        </p:nvSpPr>
        <p:spPr>
          <a:xfrm>
            <a:off x="3163094" y="3415983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QB_4_BD.30_1#e3004ecdb?sp=1&amp;vcp=1&amp;pid=b51686452&amp;color=0,0,0&amp;vtp=1&amp;bbb=1&amp;hb=1&amp;zzd= 1">
            <a:extLst>
              <a:ext uri="{FF2B5EF4-FFF2-40B4-BE49-F238E27FC236}">
                <a16:creationId xmlns:a16="http://schemas.microsoft.com/office/drawing/2014/main" id="{F9CE4702-49B1-06AD-64B5-DC79D459C41C}"/>
              </a:ext>
            </a:extLst>
          </p:cNvPr>
          <p:cNvSpPr/>
          <p:nvPr/>
        </p:nvSpPr>
        <p:spPr>
          <a:xfrm>
            <a:off x="3467894" y="3415983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QB_4_BD.30_1#e3004ecdb?sp=1&amp;vcp=1&amp;pid=b51686452&amp;color=0,0,0&amp;vtp=1&amp;bbb=1&amp;hb=1&amp;zzd= 1">
            <a:extLst>
              <a:ext uri="{FF2B5EF4-FFF2-40B4-BE49-F238E27FC236}">
                <a16:creationId xmlns:a16="http://schemas.microsoft.com/office/drawing/2014/main" id="{076AE1CF-CD4A-FCA2-C566-5A324BD9EA21}"/>
              </a:ext>
            </a:extLst>
          </p:cNvPr>
          <p:cNvSpPr/>
          <p:nvPr/>
        </p:nvSpPr>
        <p:spPr>
          <a:xfrm>
            <a:off x="3772694" y="3415983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QB_4_BD.30_1#e3004ecdb?sp=1&amp;vcp=1&amp;pid=b51686452&amp;color=0,0,0&amp;vtp=1&amp;bbb=1&amp;hb=1&amp;zzd= 1">
            <a:extLst>
              <a:ext uri="{FF2B5EF4-FFF2-40B4-BE49-F238E27FC236}">
                <a16:creationId xmlns:a16="http://schemas.microsoft.com/office/drawing/2014/main" id="{64106851-8430-4F42-F672-54CD0B9994A9}"/>
              </a:ext>
            </a:extLst>
          </p:cNvPr>
          <p:cNvSpPr/>
          <p:nvPr/>
        </p:nvSpPr>
        <p:spPr>
          <a:xfrm>
            <a:off x="4077494" y="3415983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QB_4_BD.30_1#e3004ecdb?sp=1&amp;vcp=1&amp;pid=b51686452&amp;color=0,0,0&amp;vtp=1&amp;bbb=1&amp;hb=1&amp;zzd= 1">
            <a:extLst>
              <a:ext uri="{FF2B5EF4-FFF2-40B4-BE49-F238E27FC236}">
                <a16:creationId xmlns:a16="http://schemas.microsoft.com/office/drawing/2014/main" id="{C58CF9BF-2168-F380-A5BB-71CB562FB133}"/>
              </a:ext>
            </a:extLst>
          </p:cNvPr>
          <p:cNvSpPr/>
          <p:nvPr/>
        </p:nvSpPr>
        <p:spPr>
          <a:xfrm>
            <a:off x="4687094" y="3415983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QB_4_BD.30_1#e3004ecdb?sp=1&amp;vcp=1&amp;pid=b51686452&amp;color=0,0,0&amp;vtp=1&amp;bbb=1&amp;hb=1&amp;zzd= 1">
            <a:extLst>
              <a:ext uri="{FF2B5EF4-FFF2-40B4-BE49-F238E27FC236}">
                <a16:creationId xmlns:a16="http://schemas.microsoft.com/office/drawing/2014/main" id="{D1FD6518-A99D-7D05-6288-63429F4F1D19}"/>
              </a:ext>
            </a:extLst>
          </p:cNvPr>
          <p:cNvSpPr/>
          <p:nvPr/>
        </p:nvSpPr>
        <p:spPr>
          <a:xfrm>
            <a:off x="4991894" y="3415983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QB_4_BD.30_1#e3004ecdb?sp=1&amp;vcp=1&amp;pid=b51686452&amp;color=0,0,0&amp;vtp=1&amp;bbb=1&amp;hb=1&amp;zzd= 1">
            <a:extLst>
              <a:ext uri="{FF2B5EF4-FFF2-40B4-BE49-F238E27FC236}">
                <a16:creationId xmlns:a16="http://schemas.microsoft.com/office/drawing/2014/main" id="{1EF2244E-BB15-B6BC-5C2A-8D9A79CCC9FC}"/>
              </a:ext>
            </a:extLst>
          </p:cNvPr>
          <p:cNvSpPr/>
          <p:nvPr/>
        </p:nvSpPr>
        <p:spPr>
          <a:xfrm>
            <a:off x="5296694" y="3415983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QB_4_BD.30_1#e3004ecdb?sp=1&amp;vcp=1&amp;pid=b51686452&amp;color=0,0,0&amp;vtp=1&amp;bbb=1&amp;hb=1&amp;zzd= 1">
            <a:extLst>
              <a:ext uri="{FF2B5EF4-FFF2-40B4-BE49-F238E27FC236}">
                <a16:creationId xmlns:a16="http://schemas.microsoft.com/office/drawing/2014/main" id="{828B7194-5114-C552-654B-8E099B55D1DE}"/>
              </a:ext>
            </a:extLst>
          </p:cNvPr>
          <p:cNvSpPr/>
          <p:nvPr/>
        </p:nvSpPr>
        <p:spPr>
          <a:xfrm>
            <a:off x="5601494" y="3415983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QB_4_BD.30_1#e3004ecdb?sp=1&amp;vcp=1&amp;pid=b51686452&amp;color=0,0,0&amp;vtp=1&amp;bbb=1&amp;hb=1&amp;zzd= 1">
            <a:extLst>
              <a:ext uri="{FF2B5EF4-FFF2-40B4-BE49-F238E27FC236}">
                <a16:creationId xmlns:a16="http://schemas.microsoft.com/office/drawing/2014/main" id="{F42C0336-BEF4-3AE0-A9F0-5080E3C4B655}"/>
              </a:ext>
            </a:extLst>
          </p:cNvPr>
          <p:cNvSpPr/>
          <p:nvPr/>
        </p:nvSpPr>
        <p:spPr>
          <a:xfrm>
            <a:off x="5906294" y="3415983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4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6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6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7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8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9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0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0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0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3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4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1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2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9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0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3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4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7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8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1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2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5" grpId="0" build="p" animBg="1"/>
      <p:bldP spid="6" grpId="0" build="p" animBg="1"/>
      <p:bldP spid="7" grpId="0" build="p" animBg="1"/>
      <p:bldP spid="8" grpId="0" build="p" animBg="1"/>
      <p:bldP spid="9" grpId="0" build="p" animBg="1"/>
      <p:bldP spid="10" grpId="0" build="p" animBg="1"/>
      <p:bldP spid="11" grpId="0" build="p" animBg="1"/>
      <p:bldP spid="12" grpId="0" build="p" animBg="1"/>
      <p:bldP spid="13" grpId="0" build="p" animBg="1"/>
      <p:bldP spid="14" grpId="0" build="p" animBg="1"/>
      <p:bldP spid="15" grpId="0" build="p" animBg="1"/>
      <p:bldP spid="16" grpId="0" build="p" animBg="1"/>
      <p:bldP spid="17" grpId="0" build="p" animBg="1"/>
      <p:bldP spid="18" grpId="0" build="p" animBg="1"/>
      <p:bldP spid="19" grpId="0" build="p" animBg="1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981</Words>
  <Application>Microsoft Office PowerPoint</Application>
  <PresentationFormat>宽屏</PresentationFormat>
  <Paragraphs>178</Paragraphs>
  <Slides>19</Slides>
  <Notes>19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19</vt:i4>
      </vt:variant>
    </vt:vector>
  </HeadingPairs>
  <TitlesOfParts>
    <vt:vector size="29" baseType="lpstr">
      <vt:lpstr>Heiti SC Medium</vt:lpstr>
      <vt:lpstr>Microsoft YaHei Bold</vt:lpstr>
      <vt:lpstr>华文细黑</vt:lpstr>
      <vt:lpstr>SimSun</vt:lpstr>
      <vt:lpstr>微软雅黑</vt:lpstr>
      <vt:lpstr>Arial</vt:lpstr>
      <vt:lpstr>Calibri</vt:lpstr>
      <vt:lpstr>Sitka Subheading</vt:lpstr>
      <vt:lpstr>Times New Roman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cp:lastModifiedBy>MSI</cp:lastModifiedBy>
  <cp:revision>4</cp:revision>
  <dcterms:created xsi:type="dcterms:W3CDTF">2025-01-21T12:22:07Z</dcterms:created>
  <dcterms:modified xsi:type="dcterms:W3CDTF">2025-01-21T14:11:53Z</dcterms:modified>
  <cp:category/>
  <cp:contentStatus/>
</cp:coreProperties>
</file>