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647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40fb2015?sp=1&amp;vcp=1&amp;pid=aa1df53c2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活动二：走进河南的文化</a:t>
            </a:r>
            <a:endParaRPr lang="en-US" altLang="zh-CN" sz="3000" dirty="0"/>
          </a:p>
        </p:txBody>
      </p:sp>
      <p:sp>
        <p:nvSpPr>
          <p:cNvPr id="3" name="C_3_BD#9f8e50121?vcp=1&amp;pid=740fb2015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二、根据题干提供的信息，完成下题。（24枚）</a:t>
            </a:r>
            <a:endParaRPr lang="en-US" altLang="zh-CN" sz="2800" dirty="0"/>
          </a:p>
        </p:txBody>
      </p:sp>
      <p:sp>
        <p:nvSpPr>
          <p:cNvPr id="4" name="QB_4_BD.29_1#f7e55d98f?sp=1&amp;vcp=1&amp;pid=9f8e50121&amp;color=0,0,0&amp;vtp=1&amp;bbb=1&amp;hb=1"/>
          <p:cNvSpPr/>
          <p:nvPr/>
        </p:nvSpPr>
        <p:spPr>
          <a:xfrm>
            <a:off x="896112" y="1836230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1.新密的黄帝宫曾是轩辕黄帝建宫筑殿、练兵讲武、研创八阵图的地方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来到黄帝宫高兴极了，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补充词语）地跑到练兵场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着那些石雕兵俑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，心里想“啊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，这些兵俑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！”（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想象画面、补充语句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）。小语如果把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这句话说出来，语气应该是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。（填序号）（8枚）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疑问 ②担心 ③难过 ④称赞</a:t>
            </a:r>
            <a:endParaRPr lang="en-US" altLang="zh-CN" sz="2400" dirty="0"/>
          </a:p>
        </p:txBody>
      </p:sp>
      <p:sp>
        <p:nvSpPr>
          <p:cNvPr id="5" name="QB_4_AN.30_1#f7e55d98f.blank?vcp=1&amp;pid=9f8e50121&amp;color=0,0,0&amp;vpa=16&amp;vtp=1&amp;bbb=1"/>
          <p:cNvSpPr/>
          <p:nvPr/>
        </p:nvSpPr>
        <p:spPr>
          <a:xfrm>
            <a:off x="3960780" y="2367090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【示例】兴高采烈</a:t>
            </a:r>
            <a:endParaRPr lang="en-US" altLang="zh-CN" sz="2400" dirty="0"/>
          </a:p>
        </p:txBody>
      </p:sp>
      <p:sp>
        <p:nvSpPr>
          <p:cNvPr id="6" name="QB_4_AN.31_1#f7e55d98f.blank?vcp=1&amp;pid=9f8e50121&amp;color=0,0,0&amp;vpa=17&amp;vtp=1&amp;bbb=1"/>
          <p:cNvSpPr/>
          <p:nvPr/>
        </p:nvSpPr>
        <p:spPr>
          <a:xfrm>
            <a:off x="6399181" y="2925890"/>
            <a:ext cx="4487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身披铠甲，手持兵刃，眼神坚毅</a:t>
            </a:r>
            <a:endParaRPr lang="en-US" altLang="zh-CN" sz="2400" dirty="0"/>
          </a:p>
        </p:txBody>
      </p:sp>
      <p:sp>
        <p:nvSpPr>
          <p:cNvPr id="7" name="QB_4_AN.32_1#f7e55d98f.blank?vcp=1&amp;pid=9f8e50121&amp;color=0,0,0&amp;vpa=18&amp;vtp=1&amp;bbb=1"/>
          <p:cNvSpPr/>
          <p:nvPr/>
        </p:nvSpPr>
        <p:spPr>
          <a:xfrm>
            <a:off x="1522381" y="3484690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一个个威严而庄重的守护者</a:t>
            </a:r>
            <a:endParaRPr lang="en-US" altLang="zh-CN" sz="2400" dirty="0"/>
          </a:p>
        </p:txBody>
      </p:sp>
      <p:sp>
        <p:nvSpPr>
          <p:cNvPr id="8" name="QB_4_AN.33_1#f7e55d98f.blank?vcp=1&amp;pid=9f8e50121&amp;color=0,0,0&amp;vpa=19&amp;vtp=1"/>
          <p:cNvSpPr/>
          <p:nvPr/>
        </p:nvSpPr>
        <p:spPr>
          <a:xfrm>
            <a:off x="4570380" y="404349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34_1#f7e55d98f?vcp=1&amp;pid=9f8e50121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本题考查补全句子和朗读语气。根据“高兴极了”可知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，第一个空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应该填形容人高兴的词语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，可以填：兴高采烈。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补充语句时可以从兵俑的威严、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坚毅等方面来描写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，要表达出赞叹之情。可补充为：啊，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这些兵俑身披铠甲，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手持兵刃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，眼神坚毅，真像一个个威严而庄重的守护者！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根据补充的语句可知，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小语要表达出的是赞叹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、称赞之情，所以此时的语气应是称赞的。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5_1#4707043fe?vcp=1&amp;pid=9f8e50121&amp;color=0,0,0&amp;vtp=1&amp;bt=1&amp;bbb=1&amp;hb=1"/>
          <p:cNvSpPr/>
          <p:nvPr/>
        </p:nvSpPr>
        <p:spPr>
          <a:xfrm>
            <a:off x="896112" y="26373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2.在巩义的杜甫故里有一面记录杜甫古诗的墙壁，其中就收录了杜甫的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两个黄鹂鸣翠柳，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。窗含西岭千秋雪，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3" name="QB_4_AN.36_1#4707043fe.blank?vcp=1&amp;pid=9f8e50121&amp;color=0,0,0&amp;vpa=20&amp;vtp=1&amp;bbb=1"/>
          <p:cNvSpPr/>
          <p:nvPr/>
        </p:nvSpPr>
        <p:spPr>
          <a:xfrm>
            <a:off x="4265580" y="3168205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一行白鹭上青天</a:t>
            </a:r>
            <a:endParaRPr lang="en-US" altLang="zh-CN" sz="2400" dirty="0"/>
          </a:p>
        </p:txBody>
      </p:sp>
      <p:sp>
        <p:nvSpPr>
          <p:cNvPr id="4" name="QB_4_AN.37_1#4707043fe.blank?vcp=1&amp;pid=9f8e50121&amp;color=0,0,0&amp;vpa=21&amp;vtp=1&amp;bbb=1&amp;hb=1"/>
          <p:cNvSpPr/>
          <p:nvPr/>
        </p:nvSpPr>
        <p:spPr>
          <a:xfrm>
            <a:off x="896112" y="3168205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门泊东吴万里船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3bce51549?vcp=1&amp;pid=9f8e50121&amp;color=0,0,0&amp;mp=1&amp;vtp=1&amp;bt=1&amp;bbb=1&amp;hb=1"/>
          <p:cNvSpPr/>
          <p:nvPr/>
        </p:nvSpPr>
        <p:spPr>
          <a:xfrm>
            <a:off x="896112" y="1260603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.新郑的白居易文化产业园里定期举行赛诗会，请你也来试一试吧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。写出描写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春天美景的诗句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草长莺飞二月天，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。”“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万条垂下绿丝绦。”写出描写夏日美景的诗句：“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接天莲叶无穷碧，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写出农民辛苦劳动的诗句：“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春种一粒粟，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写出歌颂野草顽强生命力的诗句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野火烧不尽，</a:t>
            </a:r>
            <a:r>
              <a:rPr lang="en-US" altLang="zh-CN" sz="24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10枚）</a:t>
            </a:r>
            <a:endParaRPr lang="en-US" altLang="zh-CN" sz="2400" spc="-50" dirty="0"/>
          </a:p>
        </p:txBody>
      </p:sp>
      <p:sp>
        <p:nvSpPr>
          <p:cNvPr id="3" name="QB_4_AN.39_1#3bce51549.blank?vcp=1&amp;pid=9f8e50121&amp;color=0,0,0&amp;mp=1&amp;vpa=22&amp;vtp=1&amp;bbb=1"/>
          <p:cNvSpPr/>
          <p:nvPr/>
        </p:nvSpPr>
        <p:spPr>
          <a:xfrm>
            <a:off x="5964205" y="1791462"/>
            <a:ext cx="230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拂堤杨柳醉春烟</a:t>
            </a:r>
            <a:endParaRPr lang="en-US" altLang="zh-CN" sz="2400" spc="-50" dirty="0"/>
          </a:p>
        </p:txBody>
      </p:sp>
      <p:sp>
        <p:nvSpPr>
          <p:cNvPr id="4" name="QB_4_AN.40_1#3bce51549.blank?vcp=1&amp;pid=9f8e50121&amp;color=0,0,0&amp;mp=1&amp;vpa=23&amp;vtp=1&amp;bbb=1&amp;hb=1"/>
          <p:cNvSpPr/>
          <p:nvPr/>
        </p:nvSpPr>
        <p:spPr>
          <a:xfrm>
            <a:off x="896112" y="179146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碧玉妆成一树高</a:t>
            </a:r>
            <a:endParaRPr lang="en-US" altLang="zh-CN" sz="2400" dirty="0"/>
          </a:p>
        </p:txBody>
      </p:sp>
      <p:sp>
        <p:nvSpPr>
          <p:cNvPr id="5" name="QB_4_AN.41_1#3bce51549.blank?vcp=1&amp;pid=9f8e50121&amp;color=0,0,0&amp;mp=1&amp;vpa=24&amp;vtp=1&amp;bbb=1"/>
          <p:cNvSpPr/>
          <p:nvPr/>
        </p:nvSpPr>
        <p:spPr>
          <a:xfrm>
            <a:off x="890555" y="2909063"/>
            <a:ext cx="230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映日荷花别样红</a:t>
            </a:r>
            <a:endParaRPr lang="en-US" altLang="zh-CN" sz="2400" spc="-50" dirty="0"/>
          </a:p>
        </p:txBody>
      </p:sp>
      <p:sp>
        <p:nvSpPr>
          <p:cNvPr id="6" name="QB_4_AN.42_1#3bce51549.blank?vcp=1&amp;pid=9f8e50121&amp;color=0,0,0&amp;mp=1&amp;vpa=25&amp;vtp=1&amp;bbb=1"/>
          <p:cNvSpPr/>
          <p:nvPr/>
        </p:nvSpPr>
        <p:spPr>
          <a:xfrm>
            <a:off x="9431306" y="2909063"/>
            <a:ext cx="17065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秋收万颗子</a:t>
            </a:r>
            <a:endParaRPr lang="en-US" altLang="zh-CN" sz="2400" spc="-50" dirty="0"/>
          </a:p>
        </p:txBody>
      </p:sp>
      <p:sp>
        <p:nvSpPr>
          <p:cNvPr id="7" name="QB_4_AN.43_1#3bce51549.blank?vcp=1&amp;pid=9f8e50121&amp;color=0,0,0&amp;mp=1&amp;vpa=26&amp;vtp=1&amp;bbb=1"/>
          <p:cNvSpPr/>
          <p:nvPr/>
        </p:nvSpPr>
        <p:spPr>
          <a:xfrm>
            <a:off x="7456456" y="3467862"/>
            <a:ext cx="17065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春风吹又生</a:t>
            </a:r>
            <a:endParaRPr lang="en-US" altLang="zh-CN" sz="2400" spc="-50" dirty="0"/>
          </a:p>
        </p:txBody>
      </p:sp>
      <p:sp>
        <p:nvSpPr>
          <p:cNvPr id="8" name="QB_4_AS.44_1#3bce51549?vcp=1&amp;pid=9f8e50121&amp;color=0,0,0&amp;vtp=1&amp;bbb=1&amp;hb=1"/>
          <p:cNvSpPr/>
          <p:nvPr/>
        </p:nvSpPr>
        <p:spPr>
          <a:xfrm>
            <a:off x="896112" y="45627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本题考查汉字的偏旁。“挑、拨、拌、扒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”这几个字的偏旁都是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扌”，这些字都和手部动作有关。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0469d3efd?vcp=1&amp;pid=9f8e50121&amp;color=0,0,0&amp;vtp=1&amp;bt=1&amp;bbb=1&amp;hb=1"/>
          <p:cNvSpPr/>
          <p:nvPr/>
        </p:nvSpPr>
        <p:spPr>
          <a:xfrm>
            <a:off x="896112" y="20861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4.从巩义的康百万庄园看家风的传承，发现豫商精神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。康百万家族秉承以诚信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，义中求财的豫商精神，以及恪守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“小信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的教导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，成就了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一代商业神话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3" name="QB_4_AN.46_1#0469d3efd.blank?vcp=1&amp;pid=9f8e50121&amp;color=0,0,0&amp;vpa=27&amp;vtp=1&amp;bbb=1"/>
          <p:cNvSpPr/>
          <p:nvPr/>
        </p:nvSpPr>
        <p:spPr>
          <a:xfrm>
            <a:off x="7008781" y="2616962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成则大信立</a:t>
            </a:r>
            <a:endParaRPr lang="en-US" altLang="zh-CN" sz="2400" dirty="0"/>
          </a:p>
        </p:txBody>
      </p:sp>
      <p:sp>
        <p:nvSpPr>
          <p:cNvPr id="4" name="QB_4_AS.47_1#0469d3efd?vcp=1&amp;pid=9f8e50121&amp;color=0,0,0&amp;vtp=1&amp;bbb=1&amp;hb=1"/>
          <p:cNvSpPr/>
          <p:nvPr/>
        </p:nvSpPr>
        <p:spPr>
          <a:xfrm>
            <a:off x="896112" y="37372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本题考查汉字分析。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和“箸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”的字形上可以看出最早的筷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子是由木和竹做成的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5" name="QB_4_AS.47_1#0469d3efd?vcp=1&amp;pid=9f8e50121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1055" y="3846957"/>
            <a:ext cx="374904" cy="329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d3361308?sp=1&amp;vcp=1&amp;pid=aa1df53c2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活动三：阅读筷子与河南的故事</a:t>
            </a:r>
            <a:endParaRPr lang="en-US" altLang="zh-CN" sz="3000" dirty="0"/>
          </a:p>
        </p:txBody>
      </p:sp>
      <p:sp>
        <p:nvSpPr>
          <p:cNvPr id="3" name="C_3_BD#1aa2b889a?vcp=1&amp;pid=9d3361308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三、阅读短文，根据要求，完成小题。（17枚）</a:t>
            </a:r>
            <a:endParaRPr lang="en-US" altLang="zh-CN" sz="2800" dirty="0"/>
          </a:p>
        </p:txBody>
      </p:sp>
      <p:sp>
        <p:nvSpPr>
          <p:cNvPr id="4" name="QM_4_BD.48_1#669670faa?vcp=1&amp;pid=1aa2b889a&amp;color=0,0,0&amp;vtp=1&amp;bbb=1&amp;hb=1"/>
          <p:cNvSpPr/>
          <p:nvPr/>
        </p:nvSpPr>
        <p:spPr>
          <a:xfrm>
            <a:off x="896112" y="1836230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中国是筷子的发源地，以筷进餐少说已有3000年历史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，是世界上以筷为食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的母国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。筷子没有产生以前，人们都是用手抓饭吃的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。筷子看起来只是非常简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单的两根小细棒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，但它有挑、拨、夹、拌、扒等功能，且使用方便，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价廉物美。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嵩山地区流传着大禹发明筷子的传说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2#669670faa?vcp=1&amp;pid=1aa2b889a&amp;color=0,0,0&amp;mp=1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传说尧舜时代，洪水泛滥成灾，舜命禹去治理水患。大禹受命后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，发誓要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为民清除洪水之患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，所以三过家门而不入。他日日夜夜和凶水恶浪搏斗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，别说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休息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，就是吃饭睡觉也舍不得耽误一分一秒。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有一次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，大禹乘船来到洪水中的一个岛上，饥饿难忍，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就架起陶锅煮肉。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肉在水中煮沸后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，因为烫手无法用手抓食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。大禹不愿等肉锅冷却而白白浪费时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，他要赶在洪峰到来之前治水，所以就砍下两根树枝把肉从热汤中夹出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了起来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8_3#669670faa?vcp=1&amp;pid=1aa2b889a&amp;color=0,0,0&amp;mp=1&amp;vtp=1&amp;bt=1&amp;bbb=1&amp;hb=1"/>
          <p:cNvSpPr/>
          <p:nvPr/>
        </p:nvSpPr>
        <p:spPr>
          <a:xfrm>
            <a:off x="896112" y="153371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从此，为节约时间，大禹总是以树枝、细竹从沸滚的热锅中捞食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。这样可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省出时间来治理洪水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。久而久之，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大禹练就了熟练使用细棍夹取食物的本领。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手下的人见他这样吃饭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，既不烫手，又不会使手上沾染油腻，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于是纷纷效仿，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就这样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，渐渐形成了筷子的雏形。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先秦时人们管筷子叫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“木夹（ji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）”，到了汉代，人们把筷子叫“箸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”。中国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目前最早发现的筷子是河南省安阳市殷墟出土的铜筷子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。“一筷子到河南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”的说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法让美食与河南联结在一起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7c5155011?vcp=1&amp;pid=669670faa&amp;color=0,0,0&amp;vtp=1&amp;bt=1&amp;bbb=1&amp;hb=1"/>
          <p:cNvSpPr/>
          <p:nvPr/>
        </p:nvSpPr>
        <p:spPr>
          <a:xfrm>
            <a:off x="896112" y="18272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.这篇短文有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个自然段，第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自然段写了大禹发明筷子的故事。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B_5_AN.50_1#7c5155011.blank?vcp=1&amp;pid=669670faa&amp;color=0,0,0&amp;vpa=28&amp;vtp=1"/>
          <p:cNvSpPr/>
          <p:nvPr/>
        </p:nvSpPr>
        <p:spPr>
          <a:xfrm>
            <a:off x="2741581" y="1799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</a:t>
            </a:r>
            <a:endParaRPr lang="en-US" altLang="zh-CN" sz="2400" dirty="0"/>
          </a:p>
        </p:txBody>
      </p:sp>
      <p:sp>
        <p:nvSpPr>
          <p:cNvPr id="4" name="QB_5_AN.51_1#7c5155011.blank?vcp=1&amp;pid=669670faa&amp;color=0,0,0&amp;vpa=29&amp;vtp=1"/>
          <p:cNvSpPr/>
          <p:nvPr/>
        </p:nvSpPr>
        <p:spPr>
          <a:xfrm>
            <a:off x="5179980" y="1799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</a:t>
            </a:r>
            <a:endParaRPr lang="en-US" altLang="zh-CN" sz="2400" dirty="0"/>
          </a:p>
        </p:txBody>
      </p:sp>
      <p:sp>
        <p:nvSpPr>
          <p:cNvPr id="5" name="QB_5_AN.52_1#7c5155011.blank?vcp=1&amp;pid=669670faa&amp;color=0,0,0&amp;vpa=30&amp;vtp=1"/>
          <p:cNvSpPr/>
          <p:nvPr/>
        </p:nvSpPr>
        <p:spPr>
          <a:xfrm>
            <a:off x="6094380" y="17993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</a:t>
            </a:r>
            <a:endParaRPr lang="en-US" altLang="zh-CN" sz="2400" dirty="0"/>
          </a:p>
        </p:txBody>
      </p:sp>
      <p:sp>
        <p:nvSpPr>
          <p:cNvPr id="6" name="QB_5_AS.53_1#7c5155011?vcp=1&amp;pid=669670faa&amp;color=0,0,0&amp;vtp=1&amp;bbb=1&amp;hb=1"/>
          <p:cNvSpPr/>
          <p:nvPr/>
        </p:nvSpPr>
        <p:spPr>
          <a:xfrm>
            <a:off x="896112" y="293560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本题考查自然段落和内容分析。本文共有五个自然段。结合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“传说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尧舜时代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，洪水泛滥成灾，舜命禹去治理水患。大禹受命后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，发誓要为民清除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洪水之患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就这样，渐渐形成了筷子的雏形”分析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，第二到四自然段写了大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禹发明筷子的故事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43bd50e94?vcp=1&amp;pid=669670faa&amp;color=0,0,0&amp;vtp=1&amp;bt=1&amp;bbb=1&amp;hb=1"/>
          <p:cNvSpPr/>
          <p:nvPr/>
        </p:nvSpPr>
        <p:spPr>
          <a:xfrm>
            <a:off x="896112" y="896113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2.小语不认识“耽误”的“耽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”，他可以用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查字法查字典，先查部首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。（3枚）</a:t>
            </a:r>
            <a:endParaRPr lang="en-US" altLang="zh-CN" sz="2400" dirty="0"/>
          </a:p>
        </p:txBody>
      </p:sp>
      <p:sp>
        <p:nvSpPr>
          <p:cNvPr id="3" name="QB_5_AN.69_1#43bd50e94.blank?vcp=1&amp;pid=669670faa&amp;color=0,0,0&amp;vpa=31&amp;vtp=1&amp;bbb=1"/>
          <p:cNvSpPr/>
          <p:nvPr/>
        </p:nvSpPr>
        <p:spPr>
          <a:xfrm>
            <a:off x="6703981" y="866649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部首</a:t>
            </a:r>
            <a:endParaRPr lang="en-US" altLang="zh-CN" sz="2400" dirty="0"/>
          </a:p>
        </p:txBody>
      </p:sp>
      <p:sp>
        <p:nvSpPr>
          <p:cNvPr id="4" name="QB_5_AN.71_1#43bd50e94.blank?vcp=1&amp;pid=669670faa&amp;color=0,0,0&amp;vpa=32&amp;vtp=1"/>
          <p:cNvSpPr/>
          <p:nvPr/>
        </p:nvSpPr>
        <p:spPr>
          <a:xfrm>
            <a:off x="912780" y="137566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耳</a:t>
            </a:r>
            <a:endParaRPr lang="en-US" altLang="zh-CN" sz="2400" dirty="0"/>
          </a:p>
        </p:txBody>
      </p:sp>
      <p:sp>
        <p:nvSpPr>
          <p:cNvPr id="5" name="QB_5_AN.72_1#43bd50e94.blank?vcp=1&amp;pid=669670faa&amp;color=0,0,0&amp;vpa=33&amp;vtp=1"/>
          <p:cNvSpPr/>
          <p:nvPr/>
        </p:nvSpPr>
        <p:spPr>
          <a:xfrm>
            <a:off x="2436781" y="137566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</a:t>
            </a:r>
            <a:endParaRPr lang="en-US" altLang="zh-CN" sz="2400" dirty="0"/>
          </a:p>
        </p:txBody>
      </p:sp>
      <p:sp>
        <p:nvSpPr>
          <p:cNvPr id="6" name="QB_5_BD.73_1#8a4c845f6?vcp=1&amp;pid=669670faa&amp;color=0,0,0&amp;vtp=1&amp;bbb=1&amp;hb=1"/>
          <p:cNvSpPr/>
          <p:nvPr/>
        </p:nvSpPr>
        <p:spPr>
          <a:xfrm>
            <a:off x="896112" y="1920367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3.小语发现“挑、拨、拌、扒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”这几个字的偏旁都是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，这些字都和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7" name="QB_5_AN.75_1#8a4c845f6.blank?vcp=1&amp;pid=669670faa&amp;color=0,0,0&amp;vpa=34&amp;vtp=1"/>
          <p:cNvSpPr/>
          <p:nvPr/>
        </p:nvSpPr>
        <p:spPr>
          <a:xfrm>
            <a:off x="7923181" y="1890903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扌</a:t>
            </a:r>
            <a:endParaRPr lang="en-US" altLang="zh-CN" sz="2400" dirty="0"/>
          </a:p>
        </p:txBody>
      </p:sp>
      <p:sp>
        <p:nvSpPr>
          <p:cNvPr id="8" name="QB_5_AN.74_1#8a4c845f6.blank?vcp=1&amp;pid=669670faa&amp;color=0,0,0&amp;vpa=35&amp;vtp=1&amp;bbb=1&amp;hb=1"/>
          <p:cNvSpPr/>
          <p:nvPr/>
        </p:nvSpPr>
        <p:spPr>
          <a:xfrm>
            <a:off x="896112" y="1890903"/>
            <a:ext cx="10387584" cy="9706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手部动作</a:t>
            </a:r>
            <a:endParaRPr lang="en-US" altLang="zh-CN" sz="2400" dirty="0"/>
          </a:p>
        </p:txBody>
      </p:sp>
      <p:sp>
        <p:nvSpPr>
          <p:cNvPr id="9" name="QB_5_BD.76_1#f2779553f?vcp=1&amp;pid=669670faa&amp;color=0,0,0&amp;vtp=1&amp;bbb=1&amp;hb=1"/>
          <p:cNvSpPr/>
          <p:nvPr/>
        </p:nvSpPr>
        <p:spPr>
          <a:xfrm>
            <a:off x="896112" y="2949067"/>
            <a:ext cx="10387584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4.从“木夹”和“箸”的字形上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，我们可以看出最早的筷子是由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10" name="QB_5_AN.77_1#f2779553f.blank?vcp=1&amp;pid=669670faa&amp;color=0,0,0&amp;vpa=36&amp;vtp=1"/>
          <p:cNvSpPr/>
          <p:nvPr/>
        </p:nvSpPr>
        <p:spPr>
          <a:xfrm>
            <a:off x="9447181" y="2919603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木</a:t>
            </a:r>
            <a:endParaRPr lang="en-US" altLang="zh-CN" sz="2400" dirty="0"/>
          </a:p>
        </p:txBody>
      </p:sp>
      <p:sp>
        <p:nvSpPr>
          <p:cNvPr id="11" name="QB_5_AN.78_1#f2779553f.blank?vcp=1&amp;pid=669670faa&amp;color=0,0,0&amp;vpa=37&amp;vtp=1"/>
          <p:cNvSpPr/>
          <p:nvPr/>
        </p:nvSpPr>
        <p:spPr>
          <a:xfrm>
            <a:off x="10361581" y="2919603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竹</a:t>
            </a:r>
            <a:endParaRPr lang="en-US" altLang="zh-CN" sz="2400" dirty="0"/>
          </a:p>
        </p:txBody>
      </p:sp>
      <p:sp>
        <p:nvSpPr>
          <p:cNvPr id="12" name="QB_5_BD.79_1#668224195?sp=1&amp;vcp=1&amp;pid=669670faa&amp;color=0,0,0&amp;vtp=1&amp;bbb=1"/>
          <p:cNvSpPr/>
          <p:nvPr/>
        </p:nvSpPr>
        <p:spPr>
          <a:xfrm>
            <a:off x="896112" y="3980243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5.如果让你给外国人推荐筷子，你会说些什么？（3枚）</a:t>
            </a:r>
            <a:endParaRPr lang="en-US" altLang="zh-CN" sz="2400" dirty="0"/>
          </a:p>
        </p:txBody>
      </p:sp>
      <p:sp>
        <p:nvSpPr>
          <p:cNvPr id="13" name="QB_5_BD.79_2#668224195?sp=1&amp;vcp=1&amp;pid=669670faa&amp;color=0,0,0&amp;vtp=1&amp;bbb=1&amp;hb=1&amp;hltap=1"/>
          <p:cNvSpPr/>
          <p:nvPr/>
        </p:nvSpPr>
        <p:spPr>
          <a:xfrm>
            <a:off x="896112" y="4495419"/>
            <a:ext cx="10387584" cy="14643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  <a:endParaRPr lang="en-US" altLang="zh-CN" sz="2400" dirty="0">
              <a:solidFill>
                <a:srgbClr val="000000"/>
              </a:solidFill>
              <a:latin typeface="SimSun" panose="02010600030101010101" pitchFamily="2" charset="-122"/>
            </a:endParaRPr>
          </a:p>
        </p:txBody>
      </p:sp>
      <p:sp>
        <p:nvSpPr>
          <p:cNvPr id="14" name="QB_5_AN.80_1#668224195?sp=1&amp;vcp=1&amp;pid=669670faa&amp;color=0,0,0&amp;vtp=1&amp;bbb=1&amp;hb=1&amp;hla=1">
            <a:extLst>
              <a:ext uri="{FF2B5EF4-FFF2-40B4-BE49-F238E27FC236}">
                <a16:creationId xmlns:a16="http://schemas.microsoft.com/office/drawing/2014/main" id="{AAAB5FD0-94BF-0540-ABA7-B44E549DB365}"/>
              </a:ext>
            </a:extLst>
          </p:cNvPr>
          <p:cNvSpPr/>
          <p:nvPr/>
        </p:nvSpPr>
        <p:spPr>
          <a:xfrm>
            <a:off x="896112" y="4470019"/>
            <a:ext cx="10387584" cy="14366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【示例】筷子是中国不可或缺的餐具，拥有悠久的历史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。它不仅是实用的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进食工具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，也是中国文明的象征。使用筷子需要一定的练习，但一旦掌握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</a:t>
            </a:r>
          </a:p>
          <a:p>
            <a:pPr latinLnBrk="1">
              <a:lnSpc>
                <a:spcPts val="39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会发现它方便又高效。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a1df53c2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郑州金水区期末检测卷</a:t>
            </a:r>
            <a:endParaRPr lang="en-US" altLang="zh-CN" sz="6000" dirty="0"/>
          </a:p>
        </p:txBody>
      </p:sp>
      <p:sp>
        <p:nvSpPr>
          <p:cNvPr id="3" name="C_1_BD#aa1df53c2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cdf014d?sp=1&amp;vcp=1&amp;pid=aa1df53c2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活动四：介绍同行的伙伴</a:t>
            </a:r>
            <a:endParaRPr lang="en-US" altLang="zh-CN" sz="3000" dirty="0"/>
          </a:p>
        </p:txBody>
      </p:sp>
      <p:sp>
        <p:nvSpPr>
          <p:cNvPr id="3" name="C_3_BD#02d0fd4be?vcp=1&amp;pid=e7cdf014d&amp;color=0,0,0&amp;vtp=1&amp;bbb=1"/>
          <p:cNvSpPr/>
          <p:nvPr/>
        </p:nvSpPr>
        <p:spPr>
          <a:xfrm>
            <a:off x="896112" y="1416807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这次的活动，你想和谁一起出行？他（她）长什么样子？你为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什么想和他（她）一起出行？你们之间有什么难忘的事情？快把他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（她）介绍给大家吧！（不能出现真实姓名）（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4" name="QO_4_BD.65_1#09490ccd9?vcp=1&amp;pid=02d0fd4be&amp;color=0,0,0&amp;vtp=1&amp;bbb=1&amp;hb=1"/>
          <p:cNvSpPr/>
          <p:nvPr/>
        </p:nvSpPr>
        <p:spPr>
          <a:xfrm>
            <a:off x="896112" y="183623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66_1#09490ccd9?vcp=1&amp;pid=02d0fd4be&amp;color=0,0,0&amp;vtp=1&amp;bt=1&amp;bbb=1&amp;hb=1"/>
          <p:cNvSpPr/>
          <p:nvPr/>
        </p:nvSpPr>
        <p:spPr>
          <a:xfrm>
            <a:off x="896112" y="124669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我想和小李一起出行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在这次梦寐以求的郑州之旅中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，我希望能与我的好友小李一同前行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。小李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是我最好的朋友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，拥有一头乌黑亮丽的长发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，一双明亮的眼睛总是闪烁着智慧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的光芒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，她的笑容总是那么温暖人心。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我想和小李一起出行的原因有很多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。首先，我们有共同的兴趣爱好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，比如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我们都热爱旅行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，喜欢探索大自然的奥秘。我相信在旅途中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，我们会有很多共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同话题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，会一起分享沿途的美景，一起记录每一个难忘的瞬间。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66_2#09490ccd9?vcp=1&amp;pid=02d0fd4be&amp;color=0,0,0&amp;mp=1&amp;vtp=1&amp;bt=1&amp;bbb=1&amp;hb=1"/>
          <p:cNvSpPr/>
          <p:nvPr/>
        </p:nvSpPr>
        <p:spPr>
          <a:xfrm>
            <a:off x="896112" y="1808035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我们之间最难忘的事情发生在一个雨后的午后。那天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，我们相约去公园散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，不料突然下起了大雨。我们被困在了一个凉亭里，雨水打在瓦片上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清脆的声音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。正当我们觉得无聊时，小李提议背诵诗歌，那个下午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，我们背诵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了很多经典的诗词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，雨声和诗声交织在一起，成为我记忆中最美好的画面之一。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这就是我要介绍给各位的朋友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——小李。她的善良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、聪明和乐观一直激励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着我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，我希望在未来的日子里，我们能一起创造更多、更美好的回忆。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67_1#09490ccd9?vcp=1&amp;pid=02d0fd4be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【点评】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这篇作文描述了作者对郑州之旅的期待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，并且详细介绍了希望一起出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行的好友小李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。文章情感真挚，通过对小李外貌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、性格以及两人之间共同经历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的描述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，展现了两人深厚的友情以及作者对旅行伙伴的重视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。文中对小李的描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绘充满了赞美和感激之情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，让读者感受到了友谊的美好。总的来说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，这是一篇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充满感情的优秀作文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27a49f2ef?vcp=1&amp;pid=aa1df53c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27a49f2ef?vcp=1&amp;pid=aa1df53c2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二（4）班的同学们准备在暑假期间组织一次“畅游河南”研学活动，请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你运用所学知识，帮助他们策划活动吧。</a:t>
            </a:r>
            <a:endParaRPr lang="en-US" altLang="zh-CN" sz="100" dirty="0"/>
          </a:p>
        </p:txBody>
      </p:sp>
      <p:pic>
        <p:nvPicPr>
          <p:cNvPr id="4" name="P_2_BD#27a49f2ef?vcp=1&amp;pid=aa1df53c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09265b4a?sp=1&amp;vcp=1&amp;pid=aa1df53c2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活动一：了解河南的历史</a:t>
            </a:r>
            <a:endParaRPr lang="en-US" altLang="zh-CN" sz="3000" dirty="0"/>
          </a:p>
        </p:txBody>
      </p:sp>
      <p:sp>
        <p:nvSpPr>
          <p:cNvPr id="3" name="C_3_BD#8af3e4e46?vcp=1&amp;pid=c09265b4a&amp;color=0,0,0&amp;vtp=1&amp;bbb=1"/>
          <p:cNvSpPr/>
          <p:nvPr/>
        </p:nvSpPr>
        <p:spPr>
          <a:xfrm>
            <a:off x="896112" y="1416807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一、结合资料，根据要求，完成下题。（39枚）</a:t>
            </a:r>
            <a:endParaRPr lang="en-US" altLang="zh-CN" sz="2800" dirty="0"/>
          </a:p>
        </p:txBody>
      </p:sp>
      <p:sp>
        <p:nvSpPr>
          <p:cNvPr id="4" name="QM_4_BD.1_1#b9cc9fd08?vcp=1&amp;pid=8af3e4e46&amp;color=0,0,0&amp;vtp=1&amp;bbb=1&amp;hb=1"/>
          <p:cNvSpPr/>
          <p:nvPr/>
        </p:nvSpPr>
        <p:spPr>
          <a:xfrm>
            <a:off x="896112" y="1836230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shén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zhōu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大地，多c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i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河南。河南，是hu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夏文明的发祥地。zǔ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xi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在这里留下了fèn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斗的zú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jì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行（xínɡ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h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á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nɡ）走在河南的地域上，你会jīnɡ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qí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于中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原大地的厚重（chònɡ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zhònɡ）与宽广。</a:t>
            </a: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巍峨的嵩山、秀美的黄河，构成了河</a:t>
            </a:r>
            <a:endParaRPr lang="en-US" altLang="zh-CN" sz="2400" b="0" i="0" u="sng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u="sng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南特别的地貌画卷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（ju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ju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n）。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在这片土地上，曾诞生了无数杰出的历史人</a:t>
            </a:r>
            <a:endParaRPr lang="en-US" altLang="zh-CN" sz="2400" b="0" i="0" dirty="0">
              <a:solidFill>
                <a:srgbClr val="000000"/>
              </a:solidFill>
              <a:latin typeface="Times New Roman" pitchFamily="34" charset="0"/>
              <a:ea typeface="KaiTi" pitchFamily="34" charset="-122"/>
              <a:cs typeface="Times New Roma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物和文化瑰（ɡuī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ɡūi）宝。从殷墟的ji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ɡǔ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wén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到洛阳的龙门石窟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从郑州的嵩阳书院到开封的清明上河园，每一处都见证了河南的辉煌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M_4_BD.1_1#b9cc9fd08?vcp=1&amp;pid=8af3e4e46&amp;color=0,0,0&amp;vtp=1&amp;bbb=1&amp;hb=1&amp;zzd= 3">
            <a:extLst>
              <a:ext uri="{FF2B5EF4-FFF2-40B4-BE49-F238E27FC236}">
                <a16:creationId xmlns:a16="http://schemas.microsoft.com/office/drawing/2014/main" id="{1FD3A9C8-C99C-E3EF-6296-4CD4515867D0}"/>
              </a:ext>
            </a:extLst>
          </p:cNvPr>
          <p:cNvSpPr/>
          <p:nvPr/>
        </p:nvSpPr>
        <p:spPr>
          <a:xfrm>
            <a:off x="2705894" y="35253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1_1#b9cc9fd08?vcp=1&amp;pid=8af3e4e46&amp;color=0,0,0&amp;vtp=1&amp;bbb=1&amp;hb=1&amp;zzd= 4">
            <a:extLst>
              <a:ext uri="{FF2B5EF4-FFF2-40B4-BE49-F238E27FC236}">
                <a16:creationId xmlns:a16="http://schemas.microsoft.com/office/drawing/2014/main" id="{B93ABC08-B95A-E124-9AED-EF999F0E6C0B}"/>
              </a:ext>
            </a:extLst>
          </p:cNvPr>
          <p:cNvSpPr/>
          <p:nvPr/>
        </p:nvSpPr>
        <p:spPr>
          <a:xfrm>
            <a:off x="2553494" y="40841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M_4_BD.1_1#b9cc9fd08?vcp=1&amp;pid=8af3e4e46&amp;color=0,0,0&amp;vtp=1&amp;bbb=1&amp;hb=1&amp;zzd= 5">
            <a:extLst>
              <a:ext uri="{FF2B5EF4-FFF2-40B4-BE49-F238E27FC236}">
                <a16:creationId xmlns:a16="http://schemas.microsoft.com/office/drawing/2014/main" id="{0C89E537-4660-4DCB-C9E7-AC45BA6B617A}"/>
              </a:ext>
            </a:extLst>
          </p:cNvPr>
          <p:cNvSpPr/>
          <p:nvPr/>
        </p:nvSpPr>
        <p:spPr>
          <a:xfrm>
            <a:off x="3163094" y="46429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M_4_BD.1_1#b9cc9fd08?vcp=1&amp;pid=8af3e4e46&amp;color=0,0,0&amp;vtp=1&amp;bbb=1&amp;hb=1&amp;zzd= 6">
            <a:extLst>
              <a:ext uri="{FF2B5EF4-FFF2-40B4-BE49-F238E27FC236}">
                <a16:creationId xmlns:a16="http://schemas.microsoft.com/office/drawing/2014/main" id="{EDBC8A4F-E63B-EEBE-7D0E-C118F2155490}"/>
              </a:ext>
            </a:extLst>
          </p:cNvPr>
          <p:cNvSpPr/>
          <p:nvPr/>
        </p:nvSpPr>
        <p:spPr>
          <a:xfrm>
            <a:off x="2248694" y="52017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O_5_AN.3_1#16aab6ca1?vcp=1&amp;pid=b9cc9fd08&amp;color=0,0,0&amp;vtp=1&amp;bbb=1"/>
          <p:cNvSpPr/>
          <p:nvPr/>
        </p:nvSpPr>
        <p:spPr>
          <a:xfrm>
            <a:off x="3163094" y="1805241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神州</a:t>
            </a:r>
            <a:endParaRPr lang="en-US" altLang="zh-CN" sz="2400" dirty="0"/>
          </a:p>
        </p:txBody>
      </p:sp>
      <p:sp>
        <p:nvSpPr>
          <p:cNvPr id="10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B6FBD894-E3D8-C7D4-0A17-A25711FF9378}"/>
              </a:ext>
            </a:extLst>
          </p:cNvPr>
          <p:cNvSpPr/>
          <p:nvPr/>
        </p:nvSpPr>
        <p:spPr>
          <a:xfrm>
            <a:off x="6312843" y="1836230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彩</a:t>
            </a:r>
            <a:endParaRPr lang="en-US" altLang="zh-CN" sz="2400" dirty="0"/>
          </a:p>
        </p:txBody>
      </p:sp>
      <p:sp>
        <p:nvSpPr>
          <p:cNvPr id="11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DFE20674-BB17-2A67-6F92-45E125433BA1}"/>
              </a:ext>
            </a:extLst>
          </p:cNvPr>
          <p:cNvSpPr/>
          <p:nvPr/>
        </p:nvSpPr>
        <p:spPr>
          <a:xfrm>
            <a:off x="10500072" y="1825716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华</a:t>
            </a:r>
            <a:endParaRPr lang="en-US" altLang="zh-CN" sz="2400" dirty="0"/>
          </a:p>
        </p:txBody>
      </p:sp>
      <p:sp>
        <p:nvSpPr>
          <p:cNvPr id="12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326BB613-752B-6C8D-94A9-0BA684BA6D33}"/>
              </a:ext>
            </a:extLst>
          </p:cNvPr>
          <p:cNvSpPr/>
          <p:nvPr/>
        </p:nvSpPr>
        <p:spPr>
          <a:xfrm>
            <a:off x="4750936" y="2388518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祖先</a:t>
            </a:r>
            <a:endParaRPr lang="en-US" altLang="zh-CN" sz="2400" dirty="0"/>
          </a:p>
        </p:txBody>
      </p:sp>
      <p:sp>
        <p:nvSpPr>
          <p:cNvPr id="13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B79B8498-C944-7F3F-DE24-D28E7CA58BBC}"/>
              </a:ext>
            </a:extLst>
          </p:cNvPr>
          <p:cNvSpPr/>
          <p:nvPr/>
        </p:nvSpPr>
        <p:spPr>
          <a:xfrm>
            <a:off x="8605760" y="2378004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奋</a:t>
            </a:r>
            <a:endParaRPr lang="en-US" altLang="zh-CN" sz="2400" dirty="0"/>
          </a:p>
        </p:txBody>
      </p:sp>
      <p:sp>
        <p:nvSpPr>
          <p:cNvPr id="14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506A1E25-65D6-DE79-5DB5-6E8D6DC9879F}"/>
              </a:ext>
            </a:extLst>
          </p:cNvPr>
          <p:cNvSpPr/>
          <p:nvPr/>
        </p:nvSpPr>
        <p:spPr>
          <a:xfrm>
            <a:off x="1240478" y="2893319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足迹</a:t>
            </a:r>
            <a:endParaRPr lang="en-US" altLang="zh-CN" sz="2400" dirty="0"/>
          </a:p>
        </p:txBody>
      </p:sp>
      <p:sp>
        <p:nvSpPr>
          <p:cNvPr id="15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5A45270D-6202-6B66-ADF1-4007FB9E51ED}"/>
              </a:ext>
            </a:extLst>
          </p:cNvPr>
          <p:cNvSpPr/>
          <p:nvPr/>
        </p:nvSpPr>
        <p:spPr>
          <a:xfrm>
            <a:off x="9529124" y="2865922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惊奇</a:t>
            </a:r>
            <a:endParaRPr lang="en-US" altLang="zh-CN" sz="2400" dirty="0"/>
          </a:p>
        </p:txBody>
      </p:sp>
      <p:sp>
        <p:nvSpPr>
          <p:cNvPr id="16" name="QO_5_AN.3_1#16aab6ca1?vcp=1&amp;pid=b9cc9fd08&amp;color=0,0,0&amp;vtp=1&amp;bbb=1">
            <a:extLst>
              <a:ext uri="{FF2B5EF4-FFF2-40B4-BE49-F238E27FC236}">
                <a16:creationId xmlns:a16="http://schemas.microsoft.com/office/drawing/2014/main" id="{228AB9B0-44C8-522C-1416-A00D594E05B1}"/>
              </a:ext>
            </a:extLst>
          </p:cNvPr>
          <p:cNvSpPr/>
          <p:nvPr/>
        </p:nvSpPr>
        <p:spPr>
          <a:xfrm>
            <a:off x="7598965" y="4642571"/>
            <a:ext cx="469152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甲骨文</a:t>
            </a:r>
            <a:endParaRPr lang="en-US" altLang="zh-CN" sz="2400" dirty="0"/>
          </a:p>
        </p:txBody>
      </p:sp>
      <p:sp>
        <p:nvSpPr>
          <p:cNvPr id="18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6C8E93D8-D2EB-B86B-B8F2-B9DFFD1D8A09}"/>
              </a:ext>
            </a:extLst>
          </p:cNvPr>
          <p:cNvSpPr/>
          <p:nvPr/>
        </p:nvSpPr>
        <p:spPr>
          <a:xfrm>
            <a:off x="3201194" y="2819514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19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C153DBBD-18E1-6DA3-DEB4-BD2FD84E27F8}"/>
              </a:ext>
            </a:extLst>
          </p:cNvPr>
          <p:cNvSpPr/>
          <p:nvPr/>
        </p:nvSpPr>
        <p:spPr>
          <a:xfrm>
            <a:off x="4020545" y="3398120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20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0F4A81B5-A7BA-82BC-4F15-304B94BC61D2}"/>
              </a:ext>
            </a:extLst>
          </p:cNvPr>
          <p:cNvSpPr/>
          <p:nvPr/>
        </p:nvSpPr>
        <p:spPr>
          <a:xfrm>
            <a:off x="4374817" y="4040560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21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D039985D-B723-FF1B-0273-313A5A6B05B2}"/>
              </a:ext>
            </a:extLst>
          </p:cNvPr>
          <p:cNvSpPr/>
          <p:nvPr/>
        </p:nvSpPr>
        <p:spPr>
          <a:xfrm>
            <a:off x="3196011" y="4418476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_1#16aab6ca1?vcp=1&amp;pid=b9cc9fd08&amp;color=0,0,0&amp;vtp=1&amp;bt=1&amp;bbb=1"/>
          <p:cNvSpPr/>
          <p:nvPr/>
        </p:nvSpPr>
        <p:spPr>
          <a:xfrm>
            <a:off x="908304" y="17961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1.结合语境，读拼音，在横线上写出对应的汉字。（14枚）</a:t>
            </a:r>
            <a:endParaRPr lang="en-US" altLang="zh-CN" sz="2400" dirty="0"/>
          </a:p>
        </p:txBody>
      </p:sp>
      <p:sp>
        <p:nvSpPr>
          <p:cNvPr id="4" name="QO_5_BD.4_1#bfbf0a72c?vcp=1&amp;pid=b9cc9fd08&amp;color=0,0,0&amp;vtp=1&amp;bbb=1"/>
          <p:cNvSpPr/>
          <p:nvPr/>
        </p:nvSpPr>
        <p:spPr>
          <a:xfrm>
            <a:off x="920496" y="22988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2.结合语境，将加点字的正确读音写在横线上。（4枚）</a:t>
            </a:r>
            <a:endParaRPr lang="en-US" altLang="zh-CN" sz="2400" dirty="0"/>
          </a:p>
        </p:txBody>
      </p:sp>
      <p:sp>
        <p:nvSpPr>
          <p:cNvPr id="6" name="QB_5_BD.6_1#3c953367a?vcp=1&amp;pid=b9cc9fd08&amp;color=0,0,0&amp;vtp=1&amp;bbb=1&amp;hb=1"/>
          <p:cNvSpPr/>
          <p:nvPr/>
        </p:nvSpPr>
        <p:spPr>
          <a:xfrm>
            <a:off x="908304" y="274535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3.小语不认识“域”和“墟”字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，他根据偏旁猜测这两个字的意思大概和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；他根据“煌”的构字特点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，猜测这个字的读音可能是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，他还能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写出两个带有这个偏旁的字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；他根据自己对嵩山的了解，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猜测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“巍峨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”的意思可能是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5枚）</a:t>
            </a:r>
            <a:endParaRPr lang="en-US" altLang="zh-CN" sz="2400" dirty="0"/>
          </a:p>
        </p:txBody>
      </p:sp>
      <p:sp>
        <p:nvSpPr>
          <p:cNvPr id="7" name="QB_5_AN.7_1#3c953367a.blank?vcp=1&amp;pid=b9cc9fd08&amp;color=0,0,0&amp;vpa=1&amp;vtp=1"/>
          <p:cNvSpPr/>
          <p:nvPr/>
        </p:nvSpPr>
        <p:spPr>
          <a:xfrm>
            <a:off x="10678573" y="27174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土</a:t>
            </a:r>
            <a:endParaRPr lang="en-US" altLang="zh-CN" sz="2400" dirty="0"/>
          </a:p>
        </p:txBody>
      </p:sp>
      <p:sp>
        <p:nvSpPr>
          <p:cNvPr id="8" name="QB_5_AN.8_1#3c953367a.blank?vcp=1&amp;pid=b9cc9fd08&amp;color=0,0,0&amp;vpa=2&amp;vtp=1&amp;bbb=1"/>
          <p:cNvSpPr/>
          <p:nvPr/>
        </p:nvSpPr>
        <p:spPr>
          <a:xfrm>
            <a:off x="8849773" y="3276219"/>
            <a:ext cx="98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hu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9" name="QB_5_AN.9_1#3c953367a.blank?vcp=1&amp;pid=b9cc9fd08&amp;color=0,0,0&amp;vpa=3&amp;vtp=1&amp;bbb=1"/>
          <p:cNvSpPr/>
          <p:nvPr/>
        </p:nvSpPr>
        <p:spPr>
          <a:xfrm>
            <a:off x="4582572" y="383501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【示例】烁</a:t>
            </a:r>
            <a:endParaRPr lang="en-US" altLang="zh-CN" sz="2400" dirty="0"/>
          </a:p>
        </p:txBody>
      </p:sp>
      <p:sp>
        <p:nvSpPr>
          <p:cNvPr id="10" name="QB_5_AN.10_1#3c953367a.blank?vcp=1&amp;pid=b9cc9fd08&amp;color=0,0,0&amp;vpa=4&amp;vtp=1"/>
          <p:cNvSpPr/>
          <p:nvPr/>
        </p:nvSpPr>
        <p:spPr>
          <a:xfrm>
            <a:off x="6716173" y="38350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炫</a:t>
            </a:r>
            <a:endParaRPr lang="en-US" altLang="zh-CN" sz="2400" dirty="0"/>
          </a:p>
        </p:txBody>
      </p:sp>
      <p:sp>
        <p:nvSpPr>
          <p:cNvPr id="11" name="QB_5_AN.11_1#3c953367a.blank?vcp=1&amp;pid=b9cc9fd08&amp;color=0,0,0&amp;vpa=5&amp;vtp=1&amp;bbb=1"/>
          <p:cNvSpPr/>
          <p:nvPr/>
        </p:nvSpPr>
        <p:spPr>
          <a:xfrm>
            <a:off x="4582572" y="4372229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形容山或建筑物高大雄伟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2_1#473a3de83?sp=1&amp;vcp=1&amp;pid=b9cc9fd08&amp;color=0,0,0&amp;vtp=1&amp;bt=1&amp;bbb=1&amp;hb=1"/>
          <p:cNvSpPr/>
          <p:nvPr/>
        </p:nvSpPr>
        <p:spPr>
          <a:xfrm>
            <a:off x="896112" y="234067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4.“特别”在不同的语境中有不同的意思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。它在文中画线句子中的意思是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“信阳的南湾湖给我留下了特别深刻的印象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。”这句话中的意思是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填序号）（4枚）</a:t>
            </a:r>
            <a:endParaRPr lang="en-US" altLang="zh-CN" sz="2400" dirty="0"/>
          </a:p>
        </p:txBody>
      </p:sp>
      <p:graphicFrame>
        <p:nvGraphicFramePr>
          <p:cNvPr id="7" name="QB_5_BD.12_2#473a3de83?colgroup=33&amp;vcp=1&amp;pid=b9cc9fd08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89961"/>
              </p:ext>
            </p:extLst>
          </p:nvPr>
        </p:nvGraphicFramePr>
        <p:xfrm>
          <a:off x="896112" y="4060761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［注释］特别①与众不同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不普通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②格外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③特地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④尤其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B_5_AN.13_1#473a3de83.blank?vcp=1&amp;pid=b9cc9fd08&amp;color=0,0,0&amp;vpa=6&amp;vtp=1"/>
          <p:cNvSpPr/>
          <p:nvPr/>
        </p:nvSpPr>
        <p:spPr>
          <a:xfrm>
            <a:off x="10666381" y="231273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5_AN.14_1#473a3de83.blank?vcp=1&amp;pid=b9cc9fd08&amp;color=0,0,0&amp;vpa=7&amp;vtp=1"/>
          <p:cNvSpPr/>
          <p:nvPr/>
        </p:nvSpPr>
        <p:spPr>
          <a:xfrm>
            <a:off x="10056781" y="287153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5_1#473a3de83?vcp=1&amp;pid=b9cc9fd08&amp;color=0,0,0&amp;vtp=1&amp;bt=1&amp;bbb=1&amp;hb=1"/>
          <p:cNvSpPr/>
          <p:nvPr/>
        </p:nvSpPr>
        <p:spPr>
          <a:xfrm>
            <a:off x="896112" y="15400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本题考查词语理解。“巍峨的嵩山、秀美的黄河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，构成了河南特别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的地貌画卷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”中的“特别”可以理解为“独特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”，指的是河南的地貌画卷因为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有巍峨的嵩山和秀美的黄河而拥有了与众不同的特色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。这里的“特别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”强调了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由于这些自然景观的存在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，使得河南的地貌具有了独一无二的魅力。因此选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信阳的南湾湖给我留下了特别深刻的印象”中的“特别”一词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，是强调印象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的深刻程度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，表达的是比一般的“深刻”更为深入的感受。也就是说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，南湾湖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给作者留下的印象非同一般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，有着超过通常印象的深度或影响力。因此选②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74a381170?sp=1&amp;vcp=1&amp;pid=b9cc9fd08&amp;color=0,0,0&amp;vtp=1&amp;bt=1&amp;bbb=1&amp;hb=1"/>
          <p:cNvSpPr/>
          <p:nvPr/>
        </p:nvSpPr>
        <p:spPr>
          <a:xfrm>
            <a:off x="896112" y="900000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5.从汉代开始，我国就形成了用十二种动物对应十二地支的习俗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，也就是十二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。下面是河南出土的几件文物，请你根据图片，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填写出对应的十二生肖。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pic>
        <p:nvPicPr>
          <p:cNvPr id="3" name="QB_5_BD.16_2#74a381170?vcp=1&amp;pid=b9cc9fd08&amp;color=0,0,0&amp;tib=255,255,255&amp;vip=8#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5608" y="2513916"/>
            <a:ext cx="932688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17_1#74a381170.blank?vcp=1&amp;pid=b9cc9fd08&amp;color=0,0,0&amp;vpa=8&amp;vtp=1"/>
          <p:cNvSpPr/>
          <p:nvPr/>
        </p:nvSpPr>
        <p:spPr>
          <a:xfrm>
            <a:off x="2221992" y="3867228"/>
            <a:ext cx="393192" cy="24688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</a:t>
            </a:r>
            <a:endParaRPr lang="en-US" altLang="zh-CN" dirty="0"/>
          </a:p>
        </p:txBody>
      </p:sp>
      <p:sp>
        <p:nvSpPr>
          <p:cNvPr id="5" name="QB_5_AN.18_1#74a381170.blank?vcp=1&amp;pid=b9cc9fd08&amp;color=0,0,0&amp;vpa=9&amp;vtp=1"/>
          <p:cNvSpPr/>
          <p:nvPr/>
        </p:nvSpPr>
        <p:spPr>
          <a:xfrm>
            <a:off x="5404104" y="3912948"/>
            <a:ext cx="420624" cy="19202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</a:t>
            </a:r>
            <a:endParaRPr lang="en-US" altLang="zh-CN" dirty="0"/>
          </a:p>
        </p:txBody>
      </p:sp>
      <p:sp>
        <p:nvSpPr>
          <p:cNvPr id="6" name="QB_5_AN.19_1#74a381170.blank?vcp=1&amp;pid=b9cc9fd08&amp;color=0,0,0&amp;vpa=10&amp;vtp=1"/>
          <p:cNvSpPr/>
          <p:nvPr/>
        </p:nvSpPr>
        <p:spPr>
          <a:xfrm>
            <a:off x="8055864" y="3912948"/>
            <a:ext cx="438912" cy="21945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羊</a:t>
            </a:r>
            <a:endParaRPr lang="en-US" altLang="zh-CN" dirty="0"/>
          </a:p>
        </p:txBody>
      </p:sp>
      <p:sp>
        <p:nvSpPr>
          <p:cNvPr id="7" name="QB_5_AN.20_1#74a381170.blank?vcp=1&amp;pid=b9cc9fd08&amp;color=0,0,0&amp;vpa=11&amp;vtp=1"/>
          <p:cNvSpPr/>
          <p:nvPr/>
        </p:nvSpPr>
        <p:spPr>
          <a:xfrm>
            <a:off x="10268712" y="3903804"/>
            <a:ext cx="429768" cy="2011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</a:t>
            </a:r>
            <a:endParaRPr lang="en-US" altLang="zh-CN" dirty="0"/>
          </a:p>
        </p:txBody>
      </p:sp>
      <p:sp>
        <p:nvSpPr>
          <p:cNvPr id="8" name="QB_5_BD.21_1#055ff475f?sp=1&amp;vcp=1&amp;pid=b9cc9fd08&amp;color=0,0,0&amp;vtp=1&amp;bbb=1"/>
          <p:cNvSpPr/>
          <p:nvPr/>
        </p:nvSpPr>
        <p:spPr>
          <a:xfrm>
            <a:off x="896112" y="4355416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100"/>
              </a:lnSpc>
              <a:tabLst>
                <a:tab pos="52699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6.小语今年8岁了，属羊，他哥哥比他大三岁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，哥哥属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  <a:p>
            <a:pPr latinLnBrk="1">
              <a:lnSpc>
                <a:spcPts val="4100"/>
              </a:lnSpc>
              <a:tabLst>
                <a:tab pos="52699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①猪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马</a:t>
            </a:r>
            <a:endParaRPr lang="en-US" altLang="zh-CN" sz="2400" dirty="0"/>
          </a:p>
          <a:p>
            <a:pPr latinLnBrk="1">
              <a:lnSpc>
                <a:spcPts val="4000"/>
              </a:lnSpc>
              <a:tabLst>
                <a:tab pos="52699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③龙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虎</a:t>
            </a:r>
            <a:endParaRPr lang="en-US" altLang="zh-CN" sz="2400" dirty="0"/>
          </a:p>
        </p:txBody>
      </p:sp>
      <p:sp>
        <p:nvSpPr>
          <p:cNvPr id="9" name="QB_5_AN.22_1#055ff475f.blank?vcp=1&amp;pid=b9cc9fd08&amp;color=0,0,0&amp;vpa=12&amp;vtp=1"/>
          <p:cNvSpPr/>
          <p:nvPr/>
        </p:nvSpPr>
        <p:spPr>
          <a:xfrm>
            <a:off x="8075581" y="4325952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3_1#43e7b10d8?vcp=1&amp;pid=b9cc9fd08&amp;color=0,0,0&amp;vtp=1&amp;bt=1&amp;bbb=1&amp;hb=1"/>
          <p:cNvSpPr/>
          <p:nvPr/>
        </p:nvSpPr>
        <p:spPr>
          <a:xfrm>
            <a:off x="896112" y="12606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7.在安阳的文字博物馆里，我学到了很多汉字知识，我发现“教诲、柔软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”这类词语中的两个字的意思相近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，我也能写出这样的词语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3" name="QB_5_AN.24_1#43e7b10d8.blank?vcp=1&amp;pid=b9cc9fd08&amp;color=0,0,0&amp;vpa=13&amp;vtp=1&amp;bbb=1"/>
          <p:cNvSpPr/>
          <p:nvPr/>
        </p:nvSpPr>
        <p:spPr>
          <a:xfrm>
            <a:off x="9142381" y="1791462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【示例】温暖</a:t>
            </a:r>
            <a:endParaRPr lang="en-US" altLang="zh-CN" sz="2400" dirty="0"/>
          </a:p>
        </p:txBody>
      </p:sp>
      <p:sp>
        <p:nvSpPr>
          <p:cNvPr id="4" name="QB_5_AN.25_1#43e7b10d8.blank?vcp=1&amp;pid=b9cc9fd08&amp;color=0,0,0&amp;vpa=14&amp;vtp=1&amp;bbb=1"/>
          <p:cNvSpPr/>
          <p:nvPr/>
        </p:nvSpPr>
        <p:spPr>
          <a:xfrm>
            <a:off x="912780" y="232867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明亮</a:t>
            </a:r>
            <a:endParaRPr lang="en-US" altLang="zh-CN" sz="2400" dirty="0"/>
          </a:p>
        </p:txBody>
      </p:sp>
      <p:sp>
        <p:nvSpPr>
          <p:cNvPr id="5" name="QB_5_BD.26_1#dbdd9568d?vcp=1&amp;pid=b9cc9fd08&amp;color=0,0,0&amp;vtp=1&amp;bbb=1&amp;hb=1"/>
          <p:cNvSpPr/>
          <p:nvPr/>
        </p:nvSpPr>
        <p:spPr>
          <a:xfrm>
            <a:off x="896112" y="291172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8.作为中国传统文化之一的二十四节气，发源地在登封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，被国际气象界誉为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中国第五大发明”。2025年6月5日的节气是“芒种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”，根据你积累的节气知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，推测一下2025年6月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21日的节气是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6" name="QB_5_AN.27_1#dbdd9568d.blank?vcp=1&amp;pid=b9cc9fd08&amp;color=0,0,0&amp;vpa=15&amp;vtp=1&amp;bbb=1"/>
          <p:cNvSpPr/>
          <p:nvPr/>
        </p:nvSpPr>
        <p:spPr>
          <a:xfrm>
            <a:off x="5941980" y="397979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夏至</a:t>
            </a:r>
            <a:endParaRPr lang="en-US" altLang="zh-CN" sz="2400" dirty="0"/>
          </a:p>
        </p:txBody>
      </p:sp>
      <p:sp>
        <p:nvSpPr>
          <p:cNvPr id="7" name="QB_5_AS.28_1#dbdd9568d?vcp=1&amp;pid=b9cc9fd08&amp;color=0,0,0&amp;vtp=1&amp;bbb=1&amp;hb=1"/>
          <p:cNvSpPr/>
          <p:nvPr/>
        </p:nvSpPr>
        <p:spPr>
          <a:xfrm>
            <a:off x="896112" y="456272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本题考查二十四节气。根据二十四节气的顺序，每年的6月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21日左右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通常是夏至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1174</Words>
  <Application>Microsoft Office PowerPoint</Application>
  <PresentationFormat>宽屏</PresentationFormat>
  <Paragraphs>210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Heiti SC Medium</vt:lpstr>
      <vt:lpstr>Microsoft YaHei Bold</vt:lpstr>
      <vt:lpstr>SimSun</vt:lpstr>
      <vt:lpstr>微软雅黑</vt:lpstr>
      <vt:lpstr>Arial</vt:lpstr>
      <vt:lpstr>Calibri</vt:lpstr>
      <vt:lpstr>Sitka Subheading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2025-01-21T12:41:43Z</dcterms:created>
  <dcterms:modified xsi:type="dcterms:W3CDTF">2025-01-21T12:59:38Z</dcterms:modified>
  <cp:category/>
  <cp:contentStatus/>
</cp:coreProperties>
</file>