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87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11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56902b27175c497a5eb#tid=678b6a2058ebf60009e42d6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7_1#55d478ae1?vcp=1&amp;vopoq=1&amp;pid=7cc74d459&amp;color=0,0,0&amp;vtp=1&amp;bt=1&amp;bbb=1&amp;hb=1"/>
          <p:cNvSpPr/>
          <p:nvPr/>
        </p:nvSpPr>
        <p:spPr>
          <a:xfrm>
            <a:off x="896112" y="235051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3.“优优最爱吃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的糖果和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的红烧肉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。”下列词语填入句中横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线上最恰当的是哪一项?(     )</a:t>
            </a:r>
            <a:endParaRPr lang="en-US" altLang="zh-CN" sz="2400" dirty="0"/>
          </a:p>
        </p:txBody>
      </p:sp>
      <p:sp>
        <p:nvSpPr>
          <p:cNvPr id="3" name="QC_3_AN.38_1#55d478ae1.bracket?vcp=1&amp;vopoq=1&amp;pid=7cc74d459&amp;color=0,0,0&amp;vpa=22&amp;vtp=1"/>
          <p:cNvSpPr/>
          <p:nvPr/>
        </p:nvSpPr>
        <p:spPr>
          <a:xfrm>
            <a:off x="4417980" y="289788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3_BD.37_2#55d478ae1.choices?vcp=1&amp;vopoq=1&amp;pid=7cc74d459&amp;color=0,0,0&amp;vtp=1&amp;bbb=1"/>
          <p:cNvSpPr/>
          <p:nvPr/>
        </p:nvSpPr>
        <p:spPr>
          <a:xfrm>
            <a:off x="896112" y="345884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油腻腻 香喷喷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.脆生生 辣乎乎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甜津津 香喷喷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.香喷喷 酸溜溜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9_1#9d9da4062?vcp=1&amp;vopoq=1&amp;pid=7cc74d459&amp;color=0,0,0&amp;vtp=1&amp;bt=1&amp;bbb=1"/>
          <p:cNvSpPr/>
          <p:nvPr/>
        </p:nvSpPr>
        <p:spPr>
          <a:xfrm>
            <a:off x="896112" y="124434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4.下列关于课文内容的理解，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说法正确的是哪一项?(     )</a:t>
            </a:r>
            <a:endParaRPr lang="en-US" altLang="zh-CN" sz="2400" dirty="0"/>
          </a:p>
        </p:txBody>
      </p:sp>
      <p:sp>
        <p:nvSpPr>
          <p:cNvPr id="3" name="QC_3_AN.40_1#9d9da4062.bracket?vcp=1&amp;vopoq=1&amp;pid=7cc74d459&amp;color=0,0,0&amp;vpa=23&amp;vtp=1"/>
          <p:cNvSpPr/>
          <p:nvPr/>
        </p:nvSpPr>
        <p:spPr>
          <a:xfrm>
            <a:off x="8075581" y="123291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3_BD.39_2#9d9da4062.choices?vcp=1&amp;vopoq=1&amp;pid=7cc74d459&amp;color=0,0,0&amp;vtp=1&amp;bbb=1"/>
          <p:cNvSpPr/>
          <p:nvPr/>
        </p:nvSpPr>
        <p:spPr>
          <a:xfrm>
            <a:off x="896112" y="178371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A.“一匹出色的马”在文中指一根又长又细的枝条。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.《太空生活趣事多》一文中，在空间站里，站着睡觉很不舒服。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.《沙滩上的童话》一文讲了魔王攻打城堡的故事。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.“祖先的摇篮”指祖先睡觉的床。</a:t>
            </a:r>
            <a:endParaRPr lang="en-US" altLang="zh-CN" sz="2400" dirty="0"/>
          </a:p>
        </p:txBody>
      </p:sp>
      <p:sp>
        <p:nvSpPr>
          <p:cNvPr id="5" name="QC_3_AS.41_1#9d9da4062?vcp=1&amp;vopoq=1&amp;pid=7cc74d459&amp;color=0,0,0&amp;vtp=1&amp;bbb=1&amp;hb=1"/>
          <p:cNvSpPr/>
          <p:nvPr/>
        </p:nvSpPr>
        <p:spPr>
          <a:xfrm>
            <a:off x="896112" y="398081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本题考查对课文内容的理解。B项，在空间站里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，站着睡觉和躺着睡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觉一样舒服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。C项，《沙滩上的童话》讲的是“我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”和小伙伴们在沙滩上玩耍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的故事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。D项，“祖先的摇篮”指的是原始森林。故选A项。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42_1#ad6f49a31?sp=1&amp;vcp=1&amp;vopoq=1&amp;pid=7cc74d459&amp;color=0,0,0&amp;vtp=1&amp;bt=1&amp;bbb=1"/>
          <p:cNvSpPr/>
          <p:nvPr/>
        </p:nvSpPr>
        <p:spPr>
          <a:xfrm>
            <a:off x="896112" y="180267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5.将下面的句子插入语段中，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位置最恰当的是哪一项?(     )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雷雨过后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，太阳又露出了笑脸。</a:t>
            </a:r>
            <a:endParaRPr lang="en-US" altLang="zh-CN" sz="2400" dirty="0"/>
          </a:p>
        </p:txBody>
      </p:sp>
      <p:sp>
        <p:nvSpPr>
          <p:cNvPr id="3" name="QC_3_AN.43_1#ad6f49a31.bracket?vcp=1&amp;vopoq=1&amp;pid=7cc74d459&amp;color=0,0,0&amp;vpa=24&amp;vtp=1"/>
          <p:cNvSpPr/>
          <p:nvPr/>
        </p:nvSpPr>
        <p:spPr>
          <a:xfrm>
            <a:off x="8380381" y="1812831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3_BD.42_2#ad6f49a31?vcp=1&amp;vopoq=1&amp;pid=7cc74d459&amp;color=0,0,0&amp;vtp=1&amp;bbb=1&amp;hb=1"/>
          <p:cNvSpPr/>
          <p:nvPr/>
        </p:nvSpPr>
        <p:spPr>
          <a:xfrm>
            <a:off x="896112" y="291099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①天边出现了一道美丽的彩虹。②家家户户都打开了窗户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，清新的空气迎面扑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。③碧绿的柳枝经过大雨的冲洗，变得更加绿油油的。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④柔软的小草也醒过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，点着头洒下雨滴。</a:t>
            </a:r>
            <a:endParaRPr lang="en-US" altLang="zh-CN" sz="2400" dirty="0"/>
          </a:p>
        </p:txBody>
      </p:sp>
      <p:sp>
        <p:nvSpPr>
          <p:cNvPr id="5" name="QC_3_BD.42_3#ad6f49a31.choices?vcp=1&amp;vopoq=1&amp;pid=7cc74d459&amp;color=0,0,0&amp;vtp=1&amp;bbb=1"/>
          <p:cNvSpPr/>
          <p:nvPr/>
        </p:nvSpPr>
        <p:spPr>
          <a:xfrm>
            <a:off x="896112" y="455533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504821" algn="l"/>
                <a:tab pos="5301742" algn="l"/>
                <a:tab pos="80986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①之前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①②之间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②③之间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.④之后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392719e8?vcp=1&amp;pid=12beb433d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七、照样子，写句子。（6枚）</a:t>
            </a:r>
            <a:endParaRPr lang="en-US" altLang="zh-CN" sz="2800" dirty="0"/>
          </a:p>
        </p:txBody>
      </p:sp>
      <p:sp>
        <p:nvSpPr>
          <p:cNvPr id="3" name="QB_3_BD.44_1#05c9782a9?sp=1&amp;vcp=1&amp;pid=3392719e8&amp;color=0,0,0&amp;vtp=1&amp;bbb=1"/>
          <p:cNvSpPr/>
          <p:nvPr/>
        </p:nvSpPr>
        <p:spPr>
          <a:xfrm>
            <a:off x="896112" y="13175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：小羊一会儿吃青草，一会儿追着小鸟跑，一会儿在水坑里打滚儿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一会儿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,一会儿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,一会儿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3_AN.45_1#05c9782a9.blank?vcp=1&amp;pid=3392719e8&amp;color=0,0,0&amp;vpa=25&amp;vtp=1&amp;bbb=1"/>
          <p:cNvSpPr/>
          <p:nvPr/>
        </p:nvSpPr>
        <p:spPr>
          <a:xfrm>
            <a:off x="912780" y="1826832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【示例】我</a:t>
            </a:r>
            <a:endParaRPr lang="en-US" altLang="zh-CN" sz="2400" dirty="0"/>
          </a:p>
        </p:txBody>
      </p:sp>
      <p:sp>
        <p:nvSpPr>
          <p:cNvPr id="5" name="QB_3_AN.46_1#05c9782a9.blank?vcp=1&amp;pid=3392719e8&amp;color=0,0,0&amp;vpa=26&amp;vtp=1&amp;bbb=1"/>
          <p:cNvSpPr/>
          <p:nvPr/>
        </p:nvSpPr>
        <p:spPr>
          <a:xfrm>
            <a:off x="3655980" y="1826832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看电视</a:t>
            </a:r>
            <a:endParaRPr lang="en-US" altLang="zh-CN" sz="2400" dirty="0"/>
          </a:p>
        </p:txBody>
      </p:sp>
      <p:sp>
        <p:nvSpPr>
          <p:cNvPr id="6" name="QB_3_AN.47_1#05c9782a9.blank?vcp=1&amp;pid=3392719e8&amp;color=0,0,0&amp;vpa=27&amp;vtp=1&amp;bbb=1"/>
          <p:cNvSpPr/>
          <p:nvPr/>
        </p:nvSpPr>
        <p:spPr>
          <a:xfrm>
            <a:off x="5941980" y="1826832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玩玩具</a:t>
            </a:r>
            <a:endParaRPr lang="en-US" altLang="zh-CN" sz="2400" dirty="0"/>
          </a:p>
        </p:txBody>
      </p:sp>
      <p:sp>
        <p:nvSpPr>
          <p:cNvPr id="7" name="QB_3_AN.48_1#05c9782a9.blank?vcp=1&amp;pid=3392719e8&amp;color=0,0,0&amp;vpa=28&amp;vtp=1&amp;bbb=1"/>
          <p:cNvSpPr/>
          <p:nvPr/>
        </p:nvSpPr>
        <p:spPr>
          <a:xfrm>
            <a:off x="8227981" y="1826832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吃零食</a:t>
            </a:r>
            <a:endParaRPr lang="en-US" altLang="zh-CN" sz="2400" dirty="0"/>
          </a:p>
        </p:txBody>
      </p:sp>
      <p:sp>
        <p:nvSpPr>
          <p:cNvPr id="8" name="QB_3_BD.49_1#079647a84?sp=1&amp;vcp=1&amp;pid=3392719e8&amp;color=0,0,0&amp;vtp=1&amp;bbb=1"/>
          <p:cNvSpPr/>
          <p:nvPr/>
        </p:nvSpPr>
        <p:spPr>
          <a:xfrm>
            <a:off x="896112" y="242030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:大象只要把它的大耳朵一扇，就能把虫子赶跑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只要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,就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9" name="QB_3_AN.50_1#079647a84.blank?vcp=1&amp;pid=3392719e8&amp;color=0,0,0&amp;vpa=29&amp;vtp=1&amp;bbb=1"/>
          <p:cNvSpPr/>
          <p:nvPr/>
        </p:nvSpPr>
        <p:spPr>
          <a:xfrm>
            <a:off x="912780" y="292957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明天</a:t>
            </a:r>
            <a:endParaRPr lang="en-US" altLang="zh-CN" sz="2400" dirty="0"/>
          </a:p>
        </p:txBody>
      </p:sp>
      <p:sp>
        <p:nvSpPr>
          <p:cNvPr id="10" name="QB_3_AN.51_1#079647a84.blank?vcp=1&amp;pid=3392719e8&amp;color=0,0,0&amp;vpa=30&amp;vtp=1&amp;bbb=1"/>
          <p:cNvSpPr/>
          <p:nvPr/>
        </p:nvSpPr>
        <p:spPr>
          <a:xfrm>
            <a:off x="2436781" y="292957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下雨</a:t>
            </a:r>
            <a:endParaRPr lang="en-US" altLang="zh-CN" sz="2400" dirty="0"/>
          </a:p>
        </p:txBody>
      </p:sp>
      <p:sp>
        <p:nvSpPr>
          <p:cNvPr id="11" name="QB_3_AN.52_1#079647a84.blank?vcp=1&amp;pid=3392719e8&amp;color=0,0,0&amp;vpa=31&amp;vtp=1&amp;bbb=1"/>
          <p:cNvSpPr/>
          <p:nvPr/>
        </p:nvSpPr>
        <p:spPr>
          <a:xfrm>
            <a:off x="3808380" y="2929573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取消运动会</a:t>
            </a:r>
            <a:endParaRPr lang="en-US" altLang="zh-CN" sz="2400" dirty="0"/>
          </a:p>
        </p:txBody>
      </p:sp>
      <p:sp>
        <p:nvSpPr>
          <p:cNvPr id="12" name="QB_3_BD.53_1#4196d97b0?sp=1&amp;vcp=1&amp;pid=3392719e8&amp;color=0,0,0&amp;vtp=1&amp;bbb=1"/>
          <p:cNvSpPr/>
          <p:nvPr/>
        </p:nvSpPr>
        <p:spPr>
          <a:xfrm>
            <a:off x="896112" y="352393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3.例:他在田边转来转去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。他在田边焦急地转来转去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小兔在草地上跳来跳去。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</a:t>
            </a:r>
            <a:endParaRPr lang="en-US" altLang="zh-CN" sz="2400" dirty="0"/>
          </a:p>
        </p:txBody>
      </p:sp>
      <p:sp>
        <p:nvSpPr>
          <p:cNvPr id="13" name="QB_3_AN.54_1#4196d97b0.blank?vcp=1&amp;pid=3392719e8&amp;color=0,0,0&amp;vpa=32&amp;vtp=1&amp;bbb=1"/>
          <p:cNvSpPr/>
          <p:nvPr/>
        </p:nvSpPr>
        <p:spPr>
          <a:xfrm>
            <a:off x="4265580" y="4033203"/>
            <a:ext cx="448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小兔在草地上快乐地跳来跳去。</a:t>
            </a:r>
            <a:endParaRPr lang="en-US" altLang="zh-CN" sz="2400" dirty="0"/>
          </a:p>
        </p:txBody>
      </p:sp>
      <p:sp>
        <p:nvSpPr>
          <p:cNvPr id="14" name="QB_3_BD.44_1#05c9782a9?sp=1&amp;vcp=1&amp;pid=3392719e8&amp;color=0,0,0&amp;vtp=1&amp;bbb=1&amp;zzd= 1">
            <a:extLst>
              <a:ext uri="{FF2B5EF4-FFF2-40B4-BE49-F238E27FC236}">
                <a16:creationId xmlns:a16="http://schemas.microsoft.com/office/drawing/2014/main" id="{8ED86302-5518-B1BF-574C-CE4A030F8206}"/>
              </a:ext>
            </a:extLst>
          </p:cNvPr>
          <p:cNvSpPr/>
          <p:nvPr/>
        </p:nvSpPr>
        <p:spPr>
          <a:xfrm>
            <a:off x="2553494" y="18890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3_BD.44_1#05c9782a9?sp=1&amp;vcp=1&amp;pid=3392719e8&amp;color=0,0,0&amp;vtp=1&amp;bbb=1&amp;zzd= 1">
            <a:extLst>
              <a:ext uri="{FF2B5EF4-FFF2-40B4-BE49-F238E27FC236}">
                <a16:creationId xmlns:a16="http://schemas.microsoft.com/office/drawing/2014/main" id="{3B6708BD-2C69-EF87-9C3E-66315E22FF4E}"/>
              </a:ext>
            </a:extLst>
          </p:cNvPr>
          <p:cNvSpPr/>
          <p:nvPr/>
        </p:nvSpPr>
        <p:spPr>
          <a:xfrm>
            <a:off x="2858294" y="18890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3_BD.44_1#05c9782a9?sp=1&amp;vcp=1&amp;pid=3392719e8&amp;color=0,0,0&amp;vtp=1&amp;bbb=1&amp;zzd= 1">
            <a:extLst>
              <a:ext uri="{FF2B5EF4-FFF2-40B4-BE49-F238E27FC236}">
                <a16:creationId xmlns:a16="http://schemas.microsoft.com/office/drawing/2014/main" id="{A8BDD493-BC5B-543F-A882-36F8E98D8E35}"/>
              </a:ext>
            </a:extLst>
          </p:cNvPr>
          <p:cNvSpPr/>
          <p:nvPr/>
        </p:nvSpPr>
        <p:spPr>
          <a:xfrm>
            <a:off x="3163094" y="18890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3_BD.44_1#05c9782a9?sp=1&amp;vcp=1&amp;pid=3392719e8&amp;color=0,0,0&amp;vtp=1&amp;bbb=1&amp;zzd= 1">
            <a:extLst>
              <a:ext uri="{FF2B5EF4-FFF2-40B4-BE49-F238E27FC236}">
                <a16:creationId xmlns:a16="http://schemas.microsoft.com/office/drawing/2014/main" id="{A51C03EA-B5DF-4390-AA72-D7097B61FF00}"/>
              </a:ext>
            </a:extLst>
          </p:cNvPr>
          <p:cNvSpPr/>
          <p:nvPr/>
        </p:nvSpPr>
        <p:spPr>
          <a:xfrm>
            <a:off x="4687094" y="18890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3_BD.44_1#05c9782a9?sp=1&amp;vcp=1&amp;pid=3392719e8&amp;color=0,0,0&amp;vtp=1&amp;bbb=1&amp;zzd= 1">
            <a:extLst>
              <a:ext uri="{FF2B5EF4-FFF2-40B4-BE49-F238E27FC236}">
                <a16:creationId xmlns:a16="http://schemas.microsoft.com/office/drawing/2014/main" id="{1C5DAF45-2E8D-0C39-7997-D75F2E3A3837}"/>
              </a:ext>
            </a:extLst>
          </p:cNvPr>
          <p:cNvSpPr/>
          <p:nvPr/>
        </p:nvSpPr>
        <p:spPr>
          <a:xfrm>
            <a:off x="4991894" y="18890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3_BD.44_1#05c9782a9?sp=1&amp;vcp=1&amp;pid=3392719e8&amp;color=0,0,0&amp;vtp=1&amp;bbb=1&amp;zzd= 1">
            <a:extLst>
              <a:ext uri="{FF2B5EF4-FFF2-40B4-BE49-F238E27FC236}">
                <a16:creationId xmlns:a16="http://schemas.microsoft.com/office/drawing/2014/main" id="{57E4B7A7-58C2-9547-CFF8-863232138002}"/>
              </a:ext>
            </a:extLst>
          </p:cNvPr>
          <p:cNvSpPr/>
          <p:nvPr/>
        </p:nvSpPr>
        <p:spPr>
          <a:xfrm>
            <a:off x="5296694" y="18890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3_BD.44_1#05c9782a9?sp=1&amp;vcp=1&amp;pid=3392719e8&amp;color=0,0,0&amp;vtp=1&amp;bbb=1&amp;zzd= 1">
            <a:extLst>
              <a:ext uri="{FF2B5EF4-FFF2-40B4-BE49-F238E27FC236}">
                <a16:creationId xmlns:a16="http://schemas.microsoft.com/office/drawing/2014/main" id="{1FE0FFD2-61C5-66A9-EA0E-CA58B378B634}"/>
              </a:ext>
            </a:extLst>
          </p:cNvPr>
          <p:cNvSpPr/>
          <p:nvPr/>
        </p:nvSpPr>
        <p:spPr>
          <a:xfrm>
            <a:off x="7430294" y="18890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3_BD.44_1#05c9782a9?sp=1&amp;vcp=1&amp;pid=3392719e8&amp;color=0,0,0&amp;vtp=1&amp;bbb=1&amp;zzd= 1">
            <a:extLst>
              <a:ext uri="{FF2B5EF4-FFF2-40B4-BE49-F238E27FC236}">
                <a16:creationId xmlns:a16="http://schemas.microsoft.com/office/drawing/2014/main" id="{0DB0C3C5-B44A-9975-2936-C386087FFFAC}"/>
              </a:ext>
            </a:extLst>
          </p:cNvPr>
          <p:cNvSpPr/>
          <p:nvPr/>
        </p:nvSpPr>
        <p:spPr>
          <a:xfrm>
            <a:off x="7735094" y="18890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3_BD.44_1#05c9782a9?sp=1&amp;vcp=1&amp;pid=3392719e8&amp;color=0,0,0&amp;vtp=1&amp;bbb=1&amp;zzd= 1">
            <a:extLst>
              <a:ext uri="{FF2B5EF4-FFF2-40B4-BE49-F238E27FC236}">
                <a16:creationId xmlns:a16="http://schemas.microsoft.com/office/drawing/2014/main" id="{B3C3D377-7AE4-26B9-F726-BDA036494EF4}"/>
              </a:ext>
            </a:extLst>
          </p:cNvPr>
          <p:cNvSpPr/>
          <p:nvPr/>
        </p:nvSpPr>
        <p:spPr>
          <a:xfrm>
            <a:off x="8039894" y="18890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3_BD.49_1#079647a84?sp=1&amp;vcp=1&amp;pid=3392719e8&amp;color=0,0,0&amp;vtp=1&amp;bbb=1&amp;zzd= 1">
            <a:extLst>
              <a:ext uri="{FF2B5EF4-FFF2-40B4-BE49-F238E27FC236}">
                <a16:creationId xmlns:a16="http://schemas.microsoft.com/office/drawing/2014/main" id="{C6CB3A1C-2677-C642-9FA4-715629D0471A}"/>
              </a:ext>
            </a:extLst>
          </p:cNvPr>
          <p:cNvSpPr/>
          <p:nvPr/>
        </p:nvSpPr>
        <p:spPr>
          <a:xfrm>
            <a:off x="2401094" y="299180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QB_3_BD.49_1#079647a84?sp=1&amp;vcp=1&amp;pid=3392719e8&amp;color=0,0,0&amp;vtp=1&amp;bbb=1&amp;zzd= 1">
            <a:extLst>
              <a:ext uri="{FF2B5EF4-FFF2-40B4-BE49-F238E27FC236}">
                <a16:creationId xmlns:a16="http://schemas.microsoft.com/office/drawing/2014/main" id="{42050D6E-5251-D38A-3AD5-92C36FF47D4F}"/>
              </a:ext>
            </a:extLst>
          </p:cNvPr>
          <p:cNvSpPr/>
          <p:nvPr/>
        </p:nvSpPr>
        <p:spPr>
          <a:xfrm>
            <a:off x="2705894" y="299180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QB_3_BD.49_1#079647a84?sp=1&amp;vcp=1&amp;pid=3392719e8&amp;color=0,0,0&amp;vtp=1&amp;bbb=1&amp;zzd= 1">
            <a:extLst>
              <a:ext uri="{FF2B5EF4-FFF2-40B4-BE49-F238E27FC236}">
                <a16:creationId xmlns:a16="http://schemas.microsoft.com/office/drawing/2014/main" id="{70789868-319C-7742-C319-5DDB7A8FEE3A}"/>
              </a:ext>
            </a:extLst>
          </p:cNvPr>
          <p:cNvSpPr/>
          <p:nvPr/>
        </p:nvSpPr>
        <p:spPr>
          <a:xfrm>
            <a:off x="5753894" y="299180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QB_3_BD.53_1#4196d97b0?sp=1&amp;vcp=1&amp;pid=3392719e8&amp;color=0,0,0&amp;vtp=1&amp;bbb=1&amp;zzd= 1">
            <a:extLst>
              <a:ext uri="{FF2B5EF4-FFF2-40B4-BE49-F238E27FC236}">
                <a16:creationId xmlns:a16="http://schemas.microsoft.com/office/drawing/2014/main" id="{ED2D0B91-5098-0423-341D-717679278F7A}"/>
              </a:ext>
            </a:extLst>
          </p:cNvPr>
          <p:cNvSpPr/>
          <p:nvPr/>
        </p:nvSpPr>
        <p:spPr>
          <a:xfrm>
            <a:off x="5753894" y="409543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QB_3_BD.53_1#4196d97b0?sp=1&amp;vcp=1&amp;pid=3392719e8&amp;color=0,0,0&amp;vtp=1&amp;bbb=1&amp;zzd= 1">
            <a:extLst>
              <a:ext uri="{FF2B5EF4-FFF2-40B4-BE49-F238E27FC236}">
                <a16:creationId xmlns:a16="http://schemas.microsoft.com/office/drawing/2014/main" id="{0F9FEB02-860E-FA7F-1BAE-CF96D39DEE4F}"/>
              </a:ext>
            </a:extLst>
          </p:cNvPr>
          <p:cNvSpPr/>
          <p:nvPr/>
        </p:nvSpPr>
        <p:spPr>
          <a:xfrm>
            <a:off x="6058694" y="409543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QB_3_BD.53_1#4196d97b0?sp=1&amp;vcp=1&amp;pid=3392719e8&amp;color=0,0,0&amp;vtp=1&amp;bbb=1&amp;zzd= 1">
            <a:extLst>
              <a:ext uri="{FF2B5EF4-FFF2-40B4-BE49-F238E27FC236}">
                <a16:creationId xmlns:a16="http://schemas.microsoft.com/office/drawing/2014/main" id="{89AF7FEE-88BF-5A65-6619-B0CB7173ECCF}"/>
              </a:ext>
            </a:extLst>
          </p:cNvPr>
          <p:cNvSpPr/>
          <p:nvPr/>
        </p:nvSpPr>
        <p:spPr>
          <a:xfrm>
            <a:off x="6363494" y="409543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  <p:bldP spid="24" grpId="0" build="p" animBg="1"/>
      <p:bldP spid="25" grpId="0" build="p" animBg="1"/>
      <p:bldP spid="26" grpId="0" build="p" animBg="1"/>
      <p:bldP spid="27" grpId="0" build="p" animBg="1"/>
      <p:bldP spid="28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03bf4959?vcp=1&amp;pid=12beb433d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八、根据所学知识填空。（6枚）</a:t>
            </a:r>
            <a:endParaRPr lang="en-US" altLang="zh-CN" sz="2800" dirty="0"/>
          </a:p>
        </p:txBody>
      </p:sp>
      <p:sp>
        <p:nvSpPr>
          <p:cNvPr id="3" name="QB_3_BD.55_1#889cc414c?vcp=1&amp;pid=a03bf4959&amp;color=0,0,0&amp;vtp=1&amp;bbb=1&amp;hb=1"/>
          <p:cNvSpPr/>
          <p:nvPr/>
        </p:nvSpPr>
        <p:spPr>
          <a:xfrm>
            <a:off x="896112" y="131756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1.妈妈常用《弟子规》中的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“冠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,纽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袜与履，俱紧切”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教育我: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帽子要戴端正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，穿衣服要把纽扣扣好，袜子要穿得平整，鞋带要系紧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，这样着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装才整齐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3_AN.56_1#889cc414c.blank?vcp=1&amp;pid=a03bf4959&amp;color=0,0,0&amp;vpa=33&amp;vtp=1&amp;bbb=1"/>
          <p:cNvSpPr/>
          <p:nvPr/>
        </p:nvSpPr>
        <p:spPr>
          <a:xfrm>
            <a:off x="5179980" y="128962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必正</a:t>
            </a:r>
            <a:endParaRPr lang="en-US" altLang="zh-CN" sz="2400" dirty="0"/>
          </a:p>
        </p:txBody>
      </p:sp>
      <p:sp>
        <p:nvSpPr>
          <p:cNvPr id="5" name="QB_3_AN.57_1#889cc414c.blank?vcp=1&amp;pid=a03bf4959&amp;color=0,0,0&amp;vpa=34&amp;vtp=1&amp;bbb=1"/>
          <p:cNvSpPr/>
          <p:nvPr/>
        </p:nvSpPr>
        <p:spPr>
          <a:xfrm>
            <a:off x="6551581" y="128962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必结</a:t>
            </a:r>
            <a:endParaRPr lang="en-US" altLang="zh-CN" sz="2400" dirty="0"/>
          </a:p>
        </p:txBody>
      </p:sp>
      <p:sp>
        <p:nvSpPr>
          <p:cNvPr id="6" name="QB_3_BD.58_1#2b2300785?vcp=1&amp;pid=a03bf4959&amp;color=0,0,0&amp;vtp=1&amp;bbb=1"/>
          <p:cNvSpPr/>
          <p:nvPr/>
        </p:nvSpPr>
        <p:spPr>
          <a:xfrm>
            <a:off x="896112" y="29610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.《雷雨》中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，“树上的叶子</a:t>
            </a:r>
            <a:r>
              <a:rPr lang="en-US" altLang="zh-CN" sz="240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</a:t>
            </a:r>
            <a:r>
              <a:rPr lang="en-US" altLang="zh-CN" sz="240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写出了雷雨前的宁静。</a:t>
            </a:r>
            <a:endParaRPr lang="en-US" altLang="zh-CN" sz="2400" spc="-100" dirty="0"/>
          </a:p>
        </p:txBody>
      </p:sp>
      <p:sp>
        <p:nvSpPr>
          <p:cNvPr id="7" name="QB_3_AN.59_1#2b2300785.blank?vcp=1&amp;pid=a03bf4959&amp;color=0,0,0&amp;vpa=35&amp;vtp=1&amp;bbb=1"/>
          <p:cNvSpPr/>
          <p:nvPr/>
        </p:nvSpPr>
        <p:spPr>
          <a:xfrm>
            <a:off x="4678330" y="2911475"/>
            <a:ext cx="13763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一动不动</a:t>
            </a:r>
            <a:endParaRPr lang="en-US" altLang="zh-CN" sz="2400" spc="-100" dirty="0"/>
          </a:p>
        </p:txBody>
      </p:sp>
      <p:sp>
        <p:nvSpPr>
          <p:cNvPr id="8" name="QB_3_AN.60_1#2b2300785.blank?vcp=1&amp;pid=a03bf4959&amp;color=0,0,0&amp;vpa=36&amp;vtp=1&amp;bbb=1"/>
          <p:cNvSpPr/>
          <p:nvPr/>
        </p:nvSpPr>
        <p:spPr>
          <a:xfrm>
            <a:off x="6202330" y="2911475"/>
            <a:ext cx="19605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蝉一声也不出</a:t>
            </a:r>
            <a:endParaRPr lang="en-US" altLang="zh-CN" sz="2400" spc="-100" dirty="0"/>
          </a:p>
        </p:txBody>
      </p:sp>
      <p:sp>
        <p:nvSpPr>
          <p:cNvPr id="9" name="QB_3_BD.61_1#6dd98a003?vcp=1&amp;pid=a03bf4959&amp;color=0,0,0&amp;vtp=1&amp;bbb=1&amp;hb=1"/>
          <p:cNvSpPr/>
          <p:nvPr/>
        </p:nvSpPr>
        <p:spPr>
          <a:xfrm>
            <a:off x="896112" y="350234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3.古代农民辛苦劳作，可是最后却没有粮食吃，真是可悲啊，难怪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《悯农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其一）》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中这样写道:“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endParaRPr lang="en-US" altLang="zh-CN" sz="2400" dirty="0"/>
          </a:p>
        </p:txBody>
      </p:sp>
      <p:sp>
        <p:nvSpPr>
          <p:cNvPr id="10" name="QB_3_AN.62_1#6dd98a003.blank?vcp=1&amp;pid=a03bf4959&amp;color=0,0,0&amp;vpa=37&amp;vtp=1&amp;bbb=1"/>
          <p:cNvSpPr/>
          <p:nvPr/>
        </p:nvSpPr>
        <p:spPr>
          <a:xfrm>
            <a:off x="4417980" y="4011613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四海无闲田</a:t>
            </a:r>
            <a:endParaRPr lang="en-US" altLang="zh-CN" sz="2400" dirty="0"/>
          </a:p>
        </p:txBody>
      </p:sp>
      <p:sp>
        <p:nvSpPr>
          <p:cNvPr id="11" name="QB_3_AN.63_1#6dd98a003.blank?vcp=1&amp;pid=a03bf4959&amp;color=0,0,0&amp;vpa=38&amp;vtp=1&amp;bbb=1"/>
          <p:cNvSpPr/>
          <p:nvPr/>
        </p:nvSpPr>
        <p:spPr>
          <a:xfrm>
            <a:off x="6551581" y="4011613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农夫犹饿死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63610287?vcp=1&amp;pid=12beb433d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九、阅读短文，完成练习。（13枚）</a:t>
            </a:r>
            <a:endParaRPr lang="en-US" altLang="zh-CN" sz="2800" dirty="0"/>
          </a:p>
        </p:txBody>
      </p:sp>
      <p:sp>
        <p:nvSpPr>
          <p:cNvPr id="3" name="QM_3_BD.64_1#6d9231aab?vcp=1&amp;pid=063610287&amp;color=0,0,0&amp;vtp=1&amp;bbb=1&amp;hb=1"/>
          <p:cNvSpPr/>
          <p:nvPr/>
        </p:nvSpPr>
        <p:spPr>
          <a:xfrm>
            <a:off x="896112" y="1317562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小溪流的歌（节选）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小溪流一边奔流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，一边玩耍。他一会儿拍拍岸边五颜六色的鹅卵（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lu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，一会儿摸摸沙地上伸出脑袋来的小草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他一会儿让那些漂浮着的小树叶打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个转儿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，一会儿挠（n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á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o）挠那些追赶他的小蝌蚪的痒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（y</a:t>
            </a:r>
            <a:r>
              <a:rPr lang="en-US" altLang="zh-CN" sz="2400" b="0" i="0" u="sng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ǎ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nɡ）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痒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小树叶不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害怕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，轻轻转了两个圈儿，就又往前漂;小蝌蚪可有些怕痒，赶快向岸边游去。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64_2#6d9231aab?vcp=1&amp;pid=063610287&amp;color=0,0,0&amp;mp=1&amp;vtp=1&amp;bt=1&amp;bbb=1&amp;hb=1"/>
          <p:cNvSpPr/>
          <p:nvPr/>
        </p:nvSpPr>
        <p:spPr>
          <a:xfrm>
            <a:off x="896112" y="1256062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小溪流笑着往前跑。有巨大的石块拦住他的去路，他就轻轻跳跃两下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股劲儿冲了下去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，什么也阻止不了他的奔流。他用清亮的嗓子歌唱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，山谷里不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断响着的回声也是清脆的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，叫人听了就会忘记疲劳和忧愁。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小溪流就这样不知疲倦地奔流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，奔流，渐渐地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，又有许多别的小溪流来同他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汇合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。小溪流就长大了，长成了小河，长成了大江，唱着歌儿冲向茫茫的海洋。</a:t>
            </a:r>
            <a:endParaRPr lang="en-US" altLang="zh-CN" sz="2400" spc="-100" dirty="0"/>
          </a:p>
          <a:p>
            <a:pPr algn="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选文有删改）</a:t>
            </a:r>
            <a:endParaRPr lang="en-US" altLang="zh-CN" sz="2400" dirty="0"/>
          </a:p>
        </p:txBody>
      </p:sp>
      <p:sp>
        <p:nvSpPr>
          <p:cNvPr id="3" name="QC_4_BD.65_1#f4c4b7681?vcp=1&amp;vopoq=1&amp;pid=6d9231aab&amp;color=0,0,0&amp;vtp=1&amp;bbb=1"/>
          <p:cNvSpPr/>
          <p:nvPr/>
        </p:nvSpPr>
        <p:spPr>
          <a:xfrm>
            <a:off x="896112" y="454440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小溪流在奔流的过程中被什么拦住了去路?(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2枚）</a:t>
            </a:r>
            <a:endParaRPr lang="en-US" altLang="zh-CN" sz="2400" dirty="0"/>
          </a:p>
        </p:txBody>
      </p:sp>
      <p:sp>
        <p:nvSpPr>
          <p:cNvPr id="4" name="QC_4_AN.66_1#f4c4b7681.bracket?vcp=1&amp;vopoq=1&amp;pid=6d9231aab&amp;color=0,0,0&amp;vpa=39&amp;vtp=1"/>
          <p:cNvSpPr/>
          <p:nvPr/>
        </p:nvSpPr>
        <p:spPr>
          <a:xfrm>
            <a:off x="7161181" y="4532979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4_BD.65_2#f4c4b7681.choices?vcp=1&amp;vopoq=1&amp;pid=6d9231aab&amp;color=0,0,0&amp;vtp=1&amp;bbb=1"/>
          <p:cNvSpPr/>
          <p:nvPr/>
        </p:nvSpPr>
        <p:spPr>
          <a:xfrm>
            <a:off x="896112" y="507907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885821" algn="l"/>
                <a:tab pos="5454142" algn="l"/>
                <a:tab pos="80224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.小蝌蚪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B.石块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C.山谷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.小河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7_1#82ab9191f?vcp=1&amp;pid=6d9231aab&amp;color=0,0,0&amp;vtp=1&amp;bt=1&amp;bbb=1&amp;hb=1"/>
          <p:cNvSpPr/>
          <p:nvPr/>
        </p:nvSpPr>
        <p:spPr>
          <a:xfrm>
            <a:off x="896112" y="210159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.这篇短文应该用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的语气来朗读。文中画横线的句子体现了小溪流的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4枚）</a:t>
            </a:r>
            <a:endParaRPr lang="en-US" altLang="zh-CN" sz="2400" dirty="0"/>
          </a:p>
        </p:txBody>
      </p:sp>
      <p:sp>
        <p:nvSpPr>
          <p:cNvPr id="3" name="QB_4_AN.68_1#82ab9191f.blank?vcp=1&amp;pid=6d9231aab&amp;color=0,0,0&amp;vpa=40&amp;vtp=1&amp;bbb=1"/>
          <p:cNvSpPr/>
          <p:nvPr/>
        </p:nvSpPr>
        <p:spPr>
          <a:xfrm>
            <a:off x="3351180" y="207365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快乐</a:t>
            </a:r>
            <a:endParaRPr lang="en-US" altLang="zh-CN" sz="2400" dirty="0"/>
          </a:p>
        </p:txBody>
      </p:sp>
      <p:sp>
        <p:nvSpPr>
          <p:cNvPr id="4" name="QB_4_AN.69_1#82ab9191f.blank?vcp=1&amp;pid=6d9231aab&amp;color=0,0,0&amp;vpa=41&amp;vtp=1&amp;bbb=1"/>
          <p:cNvSpPr/>
          <p:nvPr/>
        </p:nvSpPr>
        <p:spPr>
          <a:xfrm>
            <a:off x="912780" y="2610867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活泼可爱</a:t>
            </a:r>
            <a:endParaRPr lang="en-US" altLang="zh-CN" sz="2400" dirty="0"/>
          </a:p>
        </p:txBody>
      </p:sp>
      <p:sp>
        <p:nvSpPr>
          <p:cNvPr id="5" name="QB_4_AS.70_1#82ab9191f?vcp=1&amp;pid=6d9231aab&amp;color=0,0,0&amp;vtp=1&amp;bbb=1&amp;hb=1"/>
          <p:cNvSpPr/>
          <p:nvPr/>
        </p:nvSpPr>
        <p:spPr>
          <a:xfrm>
            <a:off x="896112" y="320992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本题考查对短文内容的理解。短文中的小溪流唱着歌，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一路玩耍着、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笑着向前流动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。所以应该用欢快的、快乐的语气来朗读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。短文中画线的句子写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出了小溪流逗弄小树叶和小蝌蚪时的样子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，体现出他的活泼可爱。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1_1#f88b819f9?vcp=1&amp;pid=6d9231aab&amp;color=0,0,0&amp;vtp=1&amp;bt=1&amp;bbb=1&amp;hb=1"/>
          <p:cNvSpPr/>
          <p:nvPr/>
        </p:nvSpPr>
        <p:spPr>
          <a:xfrm>
            <a:off x="896112" y="182172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3.小溪流遇到阻拦时是怎么做的?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请在文中用“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画出来。（2枚）</a:t>
            </a:r>
            <a:endParaRPr lang="en-US" altLang="zh-CN" sz="2400" dirty="0"/>
          </a:p>
        </p:txBody>
      </p:sp>
      <p:sp>
        <p:nvSpPr>
          <p:cNvPr id="3" name="QB_4_AN.72_1#f88b819f9.blank?vcp=1&amp;pid=6d9231aab&amp;color=0,0,0&amp;vpa=42&amp;vtp=1&amp;bbb=1&amp;hb=1"/>
          <p:cNvSpPr/>
          <p:nvPr/>
        </p:nvSpPr>
        <p:spPr>
          <a:xfrm>
            <a:off x="896112" y="1793780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u="sng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</a:t>
            </a:r>
            <a:r>
              <a:rPr lang="en-US" altLang="zh-CN" sz="2400" b="0" i="0" u="sng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他就轻轻跳跃两下，一股劲儿冲了下去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，什么也阻止不了他的奔流。</a:t>
            </a:r>
            <a:endParaRPr lang="en-US" altLang="zh-CN" sz="2400" dirty="0"/>
          </a:p>
        </p:txBody>
      </p:sp>
      <p:sp>
        <p:nvSpPr>
          <p:cNvPr id="4" name="QB_4_BD.73_1#a7e2c2ace?sp=1&amp;vcp=1&amp;pid=6d9231aab&amp;color=0,0,0&amp;vtp=1&amp;bbb=1"/>
          <p:cNvSpPr/>
          <p:nvPr/>
        </p:nvSpPr>
        <p:spPr>
          <a:xfrm>
            <a:off x="896112" y="293004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4.小溪流长大后依次变成了什么?请填一填。（3枚）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小溪流→ (      )→ (      )→(      )</a:t>
            </a:r>
            <a:endParaRPr lang="en-US" altLang="zh-CN" sz="2400" dirty="0"/>
          </a:p>
        </p:txBody>
      </p:sp>
      <p:sp>
        <p:nvSpPr>
          <p:cNvPr id="5" name="QB_4_AN.74_1#a7e2c2ace.bracket?vcp=1&amp;pid=6d9231aab&amp;color=0,0,0&amp;vpa=43&amp;vtp=1&amp;bbb=1"/>
          <p:cNvSpPr/>
          <p:nvPr/>
        </p:nvSpPr>
        <p:spPr>
          <a:xfrm>
            <a:off x="2436781" y="347741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小河</a:t>
            </a:r>
            <a:endParaRPr lang="en-US" altLang="zh-CN" sz="2400" dirty="0"/>
          </a:p>
        </p:txBody>
      </p:sp>
      <p:sp>
        <p:nvSpPr>
          <p:cNvPr id="6" name="QB_4_AN.75_1#a7e2c2ace.bracket?vcp=1&amp;pid=6d9231aab&amp;color=0,0,0&amp;vpa=44&amp;vtp=1&amp;bbb=1"/>
          <p:cNvSpPr/>
          <p:nvPr/>
        </p:nvSpPr>
        <p:spPr>
          <a:xfrm>
            <a:off x="4113180" y="347741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大江</a:t>
            </a:r>
            <a:endParaRPr lang="en-US" altLang="zh-CN" sz="2400" dirty="0"/>
          </a:p>
        </p:txBody>
      </p:sp>
      <p:sp>
        <p:nvSpPr>
          <p:cNvPr id="7" name="QB_4_AN.76_1#a7e2c2ace.bracket?vcp=1&amp;pid=6d9231aab&amp;color=0,0,0&amp;vpa=45&amp;vtp=1&amp;bbb=1"/>
          <p:cNvSpPr/>
          <p:nvPr/>
        </p:nvSpPr>
        <p:spPr>
          <a:xfrm>
            <a:off x="5637180" y="347741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海洋</a:t>
            </a:r>
            <a:endParaRPr lang="en-US" altLang="zh-CN" sz="2400" dirty="0"/>
          </a:p>
        </p:txBody>
      </p:sp>
      <p:sp>
        <p:nvSpPr>
          <p:cNvPr id="8" name="QO_4_BD.77_1#06288420e?vcp=1&amp;pid=6d9231aab&amp;color=0,0,0&amp;vtp=1&amp;bbb=1"/>
          <p:cNvSpPr/>
          <p:nvPr/>
        </p:nvSpPr>
        <p:spPr>
          <a:xfrm>
            <a:off x="896112" y="402701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5.你喜欢文中的小溪流吗?为什么?（2枚）</a:t>
            </a:r>
            <a:endParaRPr lang="en-US" altLang="zh-CN" sz="2400" dirty="0"/>
          </a:p>
        </p:txBody>
      </p:sp>
      <p:sp>
        <p:nvSpPr>
          <p:cNvPr id="9" name="QO_4_AN.78_1#06288420e?vcp=1&amp;pid=6d9231aab&amp;color=0,0,0&amp;vtp=1&amp;bbb=1"/>
          <p:cNvSpPr/>
          <p:nvPr/>
        </p:nvSpPr>
        <p:spPr>
          <a:xfrm>
            <a:off x="896112" y="456168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【示例】喜欢。因为小溪流不怕困难，勇往直前。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735ad69f?vcp=1&amp;pid=12beb433d&amp;color=0,0,0&amp;vtp=1&amp;bt=1&amp;bbb=1"/>
          <p:cNvSpPr/>
          <p:nvPr/>
        </p:nvSpPr>
        <p:spPr>
          <a:xfrm>
            <a:off x="896112" y="896112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十、写话。（25枚）</a:t>
            </a:r>
            <a:endParaRPr lang="en-US" altLang="zh-CN" sz="2800" dirty="0"/>
          </a:p>
        </p:txBody>
      </p:sp>
      <p:sp>
        <p:nvSpPr>
          <p:cNvPr id="3" name="QO_3_BD.79_1#cf69b4a09?vcp=1&amp;pid=0735ad69f&amp;color=0,0,0&amp;vtp=1&amp;bbb=1"/>
          <p:cNvSpPr/>
          <p:nvPr/>
        </p:nvSpPr>
        <p:spPr>
          <a:xfrm>
            <a:off x="896112" y="1317562"/>
            <a:ext cx="10387584" cy="9762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阅读给出的开头，想一想:接下来会发生什么?发挥想象，续编故事。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，小熊发现大树伯伯掉了很多树叶，大树伯伯带着一脸痛苦的表情，</a:t>
            </a:r>
            <a:endParaRPr lang="en-US" altLang="zh-CN" sz="2400" dirty="0"/>
          </a:p>
        </p:txBody>
      </p:sp>
      <p:sp>
        <p:nvSpPr>
          <p:cNvPr id="4" name="QO_3_AN.80_1#cf69b4a09?vcp=1&amp;pid=0735ad69f&amp;color=0,0,0&amp;vtp=1&amp;bbb=1&amp;hb=1"/>
          <p:cNvSpPr/>
          <p:nvPr/>
        </p:nvSpPr>
        <p:spPr>
          <a:xfrm>
            <a:off x="896112" y="2356169"/>
            <a:ext cx="10387584" cy="35797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于是小熊问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：“大树伯伯，您怎么了呀？我可以帮您做点什么吗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？”大树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伯伯说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：“小熊啊，我的树干里有虫子在咬我呢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，你快去帮我把啄木鸟医生叫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来吧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，不然我的叶子都要掉光了。”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小熊赶忙去把啄木鸟医生叫来了。啄木鸟医生立刻就找到了虫子的位置把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它捉了出来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。大树伯伯脸上不再有痛苦的表情了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，它笑着对小熊和啄木鸟医生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说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：“谢谢你们，我终于可以睡个好觉了。”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12beb433d.fixed?vcp=1&amp;color=0,0,0&amp;vtp=1&amp;bbb=1"/>
          <p:cNvSpPr/>
          <p:nvPr/>
        </p:nvSpPr>
        <p:spPr>
          <a:xfrm>
            <a:off x="384048" y="1719072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郑州高新区期末检测卷</a:t>
            </a:r>
            <a:endParaRPr lang="en-US" altLang="zh-CN" sz="6000" dirty="0"/>
          </a:p>
        </p:txBody>
      </p:sp>
      <p:sp>
        <p:nvSpPr>
          <p:cNvPr id="3" name="C_1_BD#12beb433d.fixed?vcp=1&amp;color=0,0,0&amp;vtp=1&amp;bbb=1"/>
          <p:cNvSpPr/>
          <p:nvPr/>
        </p:nvSpPr>
        <p:spPr>
          <a:xfrm>
            <a:off x="384048" y="29169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（2023-2024学年度第二学期）</a:t>
            </a:r>
            <a:endParaRPr lang="en-US" altLang="zh-CN" sz="60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8aba622e5?vcp=1&amp;pid=12beb433d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8868" y="1055448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8aba622e5?vcp=1&amp;pid=12beb433d&amp;color=0,0,0&amp;vtp=1&amp;bt=1&amp;bbb=1"/>
          <p:cNvSpPr/>
          <p:nvPr/>
        </p:nvSpPr>
        <p:spPr>
          <a:xfrm>
            <a:off x="896112" y="90000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：100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枚 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lang="en-US" altLang="zh-CN" sz="100" dirty="0"/>
          </a:p>
        </p:txBody>
      </p:sp>
      <p:pic>
        <p:nvPicPr>
          <p:cNvPr id="4" name="P_2_BD#8aba622e5?vcp=1&amp;pid=12beb433d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33814" y="1032588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2_BD#16778c546?vcp=1&amp;pid=12beb433d&amp;color=0,0,0&amp;vtp=1&amp;bbb=1"/>
          <p:cNvSpPr/>
          <p:nvPr/>
        </p:nvSpPr>
        <p:spPr>
          <a:xfrm>
            <a:off x="896112" y="1979246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根据字形结构把加点字抄写在田字格里。（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枚）</a:t>
            </a:r>
          </a:p>
          <a:p>
            <a:pPr algn="l" latinLnBrk="1">
              <a:lnSpc>
                <a:spcPts val="3400"/>
              </a:lnSpc>
            </a:pPr>
            <a:endParaRPr lang="en-US" altLang="zh-CN" sz="2800" dirty="0"/>
          </a:p>
        </p:txBody>
      </p:sp>
      <p:sp>
        <p:nvSpPr>
          <p:cNvPr id="7" name="QB_3_BD.1_1#e21c3869b?vcp=1&amp;pid=16778c546&amp;color=0,0,0&amp;vtp=1&amp;bbb=1"/>
          <p:cNvSpPr/>
          <p:nvPr/>
        </p:nvSpPr>
        <p:spPr>
          <a:xfrm>
            <a:off x="896112" y="293720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借人物，及时还，后有急，借不难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。——《弟子规》</a:t>
            </a:r>
            <a:endParaRPr lang="en-US" altLang="zh-CN" sz="2400" dirty="0"/>
          </a:p>
        </p:txBody>
      </p:sp>
      <p:sp>
        <p:nvSpPr>
          <p:cNvPr id="8" name="QB_3_BD.1_2#e21c3869b?vcp=1&amp;pid=16778c546&amp;color=0,0,0&amp;vtp=1&amp;bbb=1"/>
          <p:cNvSpPr/>
          <p:nvPr/>
        </p:nvSpPr>
        <p:spPr>
          <a:xfrm>
            <a:off x="896112" y="3397138"/>
            <a:ext cx="10387584" cy="1981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左上包围的字:</a:t>
            </a:r>
            <a:r>
              <a:rPr lang="en-US" altLang="zh-CN" sz="3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</a:t>
            </a:r>
          </a:p>
          <a:p>
            <a:pPr marL="0" marR="0" lvl="0" indent="0" defTabSz="914400" rtl="0" eaLnBrk="1" fontAlgn="auto" latinLnBrk="1" hangingPunct="1">
              <a:lnSpc>
                <a:spcPts val="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左下包围的字:</a:t>
            </a:r>
            <a:r>
              <a:rPr kumimoji="0" lang="en-US" altLang="zh-CN" sz="4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</a:t>
            </a:r>
            <a:endParaRPr kumimoji="0" lang="en-US" altLang="zh-CN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algn="l" latinLnBrk="1">
              <a:lnSpc>
                <a:spcPct val="150000"/>
              </a:lnSpc>
            </a:pP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9" name="QB_3_BD.1_2#e21c3869b?vcp=1&amp;pid=16778c546&amp;color=0,0,0&amp;tib=255,255,255&amp;iip=3&amp;vip=1#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4776" y="3462289"/>
            <a:ext cx="1316736" cy="70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B_3_BD.1_3#e21c3869b?vcp=1&amp;pid=16778c546&amp;color=0,0,0&amp;tib=255,255,255&amp;iip=4&amp;vip=3#3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6775" y="4321825"/>
            <a:ext cx="932688" cy="95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2" name="QB_3_AN.2_1#e21c3869b.blank?vcp=1&amp;pid=16778c546&amp;color=0,0,0&amp;vpa=1&amp;vtp=1"/>
          <p:cNvSpPr/>
          <p:nvPr/>
        </p:nvSpPr>
        <p:spPr>
          <a:xfrm>
            <a:off x="2959640" y="3544585"/>
            <a:ext cx="521208" cy="51206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后</a:t>
            </a:r>
            <a:endParaRPr lang="en-US" altLang="zh-CN" sz="2400" dirty="0"/>
          </a:p>
        </p:txBody>
      </p:sp>
      <p:sp>
        <p:nvSpPr>
          <p:cNvPr id="13" name="QB_3_AN.3_1#e21c3869b.blank?vcp=1&amp;pid=16778c546&amp;color=0,0,0&amp;vpa=2&amp;vtp=1"/>
          <p:cNvSpPr/>
          <p:nvPr/>
        </p:nvSpPr>
        <p:spPr>
          <a:xfrm>
            <a:off x="3608864" y="3535441"/>
            <a:ext cx="512064" cy="51206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</a:t>
            </a:r>
            <a:endParaRPr lang="en-US" altLang="zh-CN" sz="2400" dirty="0"/>
          </a:p>
        </p:txBody>
      </p:sp>
      <p:sp>
        <p:nvSpPr>
          <p:cNvPr id="14" name="QB_3_AN.4_1#e21c3869b.blank?vcp=1&amp;pid=16778c546&amp;color=0,0,0&amp;vpa=3&amp;vtp=1"/>
          <p:cNvSpPr/>
          <p:nvPr/>
        </p:nvSpPr>
        <p:spPr>
          <a:xfrm>
            <a:off x="2997359" y="4440697"/>
            <a:ext cx="658368" cy="6949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还</a:t>
            </a:r>
            <a:endParaRPr lang="en-US" altLang="zh-CN" sz="2400" dirty="0"/>
          </a:p>
        </p:txBody>
      </p:sp>
      <p:sp>
        <p:nvSpPr>
          <p:cNvPr id="15" name="QB_3_BD.1_1#e21c3869b?vcp=1&amp;pid=16778c546&amp;color=0,0,0&amp;vtp=1&amp;bbb=1&amp;zzd= 3">
            <a:extLst>
              <a:ext uri="{FF2B5EF4-FFF2-40B4-BE49-F238E27FC236}">
                <a16:creationId xmlns:a16="http://schemas.microsoft.com/office/drawing/2014/main" id="{8A4F526F-379E-EC17-F09E-E796B9DF4A4B}"/>
              </a:ext>
            </a:extLst>
          </p:cNvPr>
          <p:cNvSpPr/>
          <p:nvPr/>
        </p:nvSpPr>
        <p:spPr>
          <a:xfrm>
            <a:off x="2858294" y="341580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3_BD.1_1#e21c3869b?vcp=1&amp;pid=16778c546&amp;color=0,0,0&amp;vtp=1&amp;bbb=1&amp;zzd= 3">
            <a:extLst>
              <a:ext uri="{FF2B5EF4-FFF2-40B4-BE49-F238E27FC236}">
                <a16:creationId xmlns:a16="http://schemas.microsoft.com/office/drawing/2014/main" id="{A137E6C7-E604-06B8-DA2A-5FBB6138207B}"/>
              </a:ext>
            </a:extLst>
          </p:cNvPr>
          <p:cNvSpPr/>
          <p:nvPr/>
        </p:nvSpPr>
        <p:spPr>
          <a:xfrm>
            <a:off x="3467894" y="341580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3_BD.1_1#e21c3869b?vcp=1&amp;pid=16778c546&amp;color=0,0,0&amp;vtp=1&amp;bbb=1&amp;zzd= 3">
            <a:extLst>
              <a:ext uri="{FF2B5EF4-FFF2-40B4-BE49-F238E27FC236}">
                <a16:creationId xmlns:a16="http://schemas.microsoft.com/office/drawing/2014/main" id="{AFFD574A-7CBA-D187-032D-DBDA28022F9F}"/>
              </a:ext>
            </a:extLst>
          </p:cNvPr>
          <p:cNvSpPr/>
          <p:nvPr/>
        </p:nvSpPr>
        <p:spPr>
          <a:xfrm>
            <a:off x="3772694" y="341580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c7494383?vcp=1&amp;pid=12beb433d&amp;color=0,0,0&amp;vtp=1&amp;bt=1&amp;bbb=1"/>
          <p:cNvSpPr/>
          <p:nvPr/>
        </p:nvSpPr>
        <p:spPr>
          <a:xfrm>
            <a:off x="826443" y="1210374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读句子，看拼音写词语。（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14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枚）</a:t>
            </a:r>
          </a:p>
          <a:p>
            <a:pPr algn="l" latinLnBrk="1">
              <a:lnSpc>
                <a:spcPts val="3400"/>
              </a:lnSpc>
            </a:pPr>
            <a:endParaRPr lang="en-US" altLang="zh-CN" sz="2800" dirty="0"/>
          </a:p>
        </p:txBody>
      </p:sp>
      <p:sp>
        <p:nvSpPr>
          <p:cNvPr id="3" name="QB_3_BD.5_1#031de0603?vcp=1&amp;pid=8c7494383&amp;color=0,0,0&amp;vtp=1&amp;bbb=1"/>
          <p:cNvSpPr/>
          <p:nvPr/>
        </p:nvSpPr>
        <p:spPr>
          <a:xfrm>
            <a:off x="896112" y="1317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endParaRPr lang="en-US" altLang="zh-CN" sz="2400" dirty="0"/>
          </a:p>
        </p:txBody>
      </p:sp>
      <p:sp>
        <p:nvSpPr>
          <p:cNvPr id="4" name="QB_3_BD.5_2#031de0603?vcp=1&amp;pid=8c7494383&amp;color=0,0,0&amp;vtp=1&amp;bbb=1&amp;hb=1"/>
          <p:cNvSpPr/>
          <p:nvPr/>
        </p:nvSpPr>
        <p:spPr>
          <a:xfrm>
            <a:off x="896112" y="1801432"/>
            <a:ext cx="10387584" cy="32452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新新</a:t>
            </a:r>
            <a:r>
              <a:rPr lang="en-US" altLang="zh-CN" sz="3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解决不了的事情总是爱钻牛角尖，并且不听别人的</a:t>
            </a:r>
            <a:r>
              <a:rPr lang="en-US" altLang="zh-CN" sz="3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10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常常把自己折腾得</a:t>
            </a:r>
            <a:r>
              <a:rPr lang="en-US" altLang="zh-CN" sz="55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55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在邻居许</a:t>
            </a:r>
            <a:r>
              <a:rPr lang="en-US" altLang="zh-CN" sz="55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</a:t>
            </a:r>
          </a:p>
          <a:p>
            <a:pPr latinLnBrk="1">
              <a:lnSpc>
                <a:spcPts val="10000"/>
              </a:lnSpc>
            </a:pPr>
            <a:r>
              <a:rPr lang="en-US" altLang="zh-CN" sz="5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，新新终于有所改变。</a:t>
            </a:r>
            <a:endParaRPr lang="en-US" altLang="zh-CN" sz="2400" dirty="0"/>
          </a:p>
        </p:txBody>
      </p:sp>
      <p:pic>
        <p:nvPicPr>
          <p:cNvPr id="5" name="QB_3_BD.5_2#031de0603?vcp=1&amp;pid=8c7494383&amp;color=0,0,0&amp;tib=255,255,255&amp;iip=5&amp;vip=4#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9347" y="1803718"/>
            <a:ext cx="1152144" cy="88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3_BD.5_2#031de0603?vcp=1&amp;pid=8c7494383&amp;color=0,0,0&amp;tib=255,255,255&amp;iip=6&amp;vip=6#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37096" y="1858582"/>
            <a:ext cx="996696" cy="77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5_2#031de0603?vcp=1&amp;pid=8c7494383&amp;color=0,0,0&amp;tib=255,255,255&amp;iip=7&amp;vip=8#11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9690" y="2792413"/>
            <a:ext cx="2578608" cy="106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3_BD.5_2#031de0603?vcp=1&amp;pid=8c7494383&amp;color=0,0,0&amp;tib=255,255,255&amp;iip=8&amp;vip=12#13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92247" y="2810701"/>
            <a:ext cx="1380744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3_BD.5_2#031de0603?vcp=1&amp;pid=8c7494383&amp;color=0,0,0&amp;tib=255,255,255&amp;iip=9&amp;vip=14#1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32196" y="2847277"/>
            <a:ext cx="1225296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3_BD.5_2#031de0603?vcp=1&amp;pid=8c7494383&amp;color=0,0,0&amp;tib=255,255,255&amp;iip=10&amp;vip=16#17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1003" y="3962528"/>
            <a:ext cx="1399032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1" name="QB_3_AN.6_1#031de0603.blank?vcp=1&amp;pid=8c7494383&amp;color=0,0,0&amp;vpa=4&amp;vtp=1"/>
          <p:cNvSpPr/>
          <p:nvPr/>
        </p:nvSpPr>
        <p:spPr>
          <a:xfrm>
            <a:off x="2203355" y="2132902"/>
            <a:ext cx="466344" cy="46634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遇</a:t>
            </a:r>
            <a:endParaRPr lang="en-US" altLang="zh-CN" sz="2300" dirty="0"/>
          </a:p>
        </p:txBody>
      </p:sp>
      <p:sp>
        <p:nvSpPr>
          <p:cNvPr id="12" name="QB_3_AN.7_1#031de0603.blank?vcp=1&amp;pid=8c7494383&amp;color=0,0,0&amp;vpa=5&amp;vtp=1"/>
          <p:cNvSpPr/>
          <p:nvPr/>
        </p:nvSpPr>
        <p:spPr>
          <a:xfrm>
            <a:off x="2751995" y="2132902"/>
            <a:ext cx="466344" cy="48463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到</a:t>
            </a:r>
            <a:endParaRPr lang="en-US" altLang="zh-CN" sz="2300" dirty="0"/>
          </a:p>
        </p:txBody>
      </p:sp>
      <p:sp>
        <p:nvSpPr>
          <p:cNvPr id="13" name="QB_3_AN.8_1#031de0603.blank?vcp=1&amp;pid=8c7494383&amp;color=0,0,0&amp;vpa=6&amp;vtp=1"/>
          <p:cNvSpPr/>
          <p:nvPr/>
        </p:nvSpPr>
        <p:spPr>
          <a:xfrm>
            <a:off x="10101104" y="2169478"/>
            <a:ext cx="402336" cy="4023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劝</a:t>
            </a:r>
            <a:endParaRPr lang="en-US" altLang="zh-CN" sz="2300" dirty="0"/>
          </a:p>
        </p:txBody>
      </p:sp>
      <p:sp>
        <p:nvSpPr>
          <p:cNvPr id="14" name="QB_3_AN.9_1#031de0603.blank?vcp=1&amp;pid=8c7494383&amp;color=0,0,0&amp;vpa=7&amp;vtp=1"/>
          <p:cNvSpPr/>
          <p:nvPr/>
        </p:nvSpPr>
        <p:spPr>
          <a:xfrm>
            <a:off x="10576592" y="2151190"/>
            <a:ext cx="384048" cy="43891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告</a:t>
            </a:r>
            <a:endParaRPr lang="en-US" altLang="zh-CN" sz="2300" dirty="0"/>
          </a:p>
        </p:txBody>
      </p:sp>
      <p:sp>
        <p:nvSpPr>
          <p:cNvPr id="15" name="QB_3_AN.10_1#031de0603.blank?vcp=1&amp;pid=8c7494383&amp;color=0,0,0&amp;vpa=8&amp;vtp=1"/>
          <p:cNvSpPr/>
          <p:nvPr/>
        </p:nvSpPr>
        <p:spPr>
          <a:xfrm>
            <a:off x="3478562" y="3249613"/>
            <a:ext cx="493776" cy="51206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筋</a:t>
            </a:r>
            <a:endParaRPr lang="en-US" altLang="zh-CN" sz="2300" dirty="0"/>
          </a:p>
        </p:txBody>
      </p:sp>
      <p:sp>
        <p:nvSpPr>
          <p:cNvPr id="16" name="QB_3_AN.11_1#031de0603.blank?vcp=1&amp;pid=8c7494383&amp;color=0,0,0&amp;vpa=9&amp;vtp=1"/>
          <p:cNvSpPr/>
          <p:nvPr/>
        </p:nvSpPr>
        <p:spPr>
          <a:xfrm>
            <a:off x="4100354" y="3240469"/>
            <a:ext cx="530352" cy="51206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疲</a:t>
            </a:r>
            <a:endParaRPr lang="en-US" altLang="zh-CN" sz="2300" dirty="0"/>
          </a:p>
        </p:txBody>
      </p:sp>
      <p:sp>
        <p:nvSpPr>
          <p:cNvPr id="17" name="QB_3_AN.12_1#031de0603.blank?vcp=1&amp;pid=8c7494383&amp;color=0,0,0&amp;vpa=10&amp;vtp=1"/>
          <p:cNvSpPr/>
          <p:nvPr/>
        </p:nvSpPr>
        <p:spPr>
          <a:xfrm>
            <a:off x="4722146" y="3231325"/>
            <a:ext cx="502920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力</a:t>
            </a:r>
            <a:endParaRPr lang="en-US" altLang="zh-CN" sz="2300" dirty="0"/>
          </a:p>
        </p:txBody>
      </p:sp>
      <p:sp>
        <p:nvSpPr>
          <p:cNvPr id="18" name="QB_3_AN.13_1#031de0603.blank?vcp=1&amp;pid=8c7494383&amp;color=0,0,0&amp;vpa=11&amp;vtp=1"/>
          <p:cNvSpPr/>
          <p:nvPr/>
        </p:nvSpPr>
        <p:spPr>
          <a:xfrm>
            <a:off x="5362226" y="3231325"/>
            <a:ext cx="521208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尽</a:t>
            </a:r>
            <a:endParaRPr lang="en-US" altLang="zh-CN" sz="2300" dirty="0"/>
          </a:p>
        </p:txBody>
      </p:sp>
      <p:sp>
        <p:nvSpPr>
          <p:cNvPr id="19" name="QB_3_AN.14_1#031de0603.blank?vcp=1&amp;pid=8c7494383&amp;color=0,0,0&amp;vpa=12&amp;vtp=1"/>
          <p:cNvSpPr/>
          <p:nvPr/>
        </p:nvSpPr>
        <p:spPr>
          <a:xfrm>
            <a:off x="6456839" y="3231325"/>
            <a:ext cx="512064" cy="49377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后</a:t>
            </a:r>
            <a:endParaRPr lang="en-US" altLang="zh-CN" sz="2300" dirty="0"/>
          </a:p>
        </p:txBody>
      </p:sp>
      <p:sp>
        <p:nvSpPr>
          <p:cNvPr id="20" name="QB_3_AN.15_1#031de0603.blank?vcp=1&amp;pid=8c7494383&amp;color=0,0,0&amp;vpa=13&amp;vtp=1"/>
          <p:cNvSpPr/>
          <p:nvPr/>
        </p:nvSpPr>
        <p:spPr>
          <a:xfrm>
            <a:off x="7069486" y="3231325"/>
            <a:ext cx="484632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</a:t>
            </a:r>
            <a:endParaRPr lang="en-US" altLang="zh-CN" sz="2300" dirty="0"/>
          </a:p>
        </p:txBody>
      </p:sp>
      <p:sp>
        <p:nvSpPr>
          <p:cNvPr id="21" name="QB_3_AN.16_1#031de0603.blank?vcp=1&amp;pid=8c7494383&amp;color=0,0,0&amp;vpa=14&amp;vtp=1"/>
          <p:cNvSpPr/>
          <p:nvPr/>
        </p:nvSpPr>
        <p:spPr>
          <a:xfrm>
            <a:off x="9023636" y="3249613"/>
            <a:ext cx="484632" cy="4754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叔</a:t>
            </a:r>
            <a:endParaRPr lang="en-US" altLang="zh-CN" sz="2300" dirty="0"/>
          </a:p>
        </p:txBody>
      </p:sp>
      <p:sp>
        <p:nvSpPr>
          <p:cNvPr id="22" name="QB_3_AN.17_1#031de0603.blank?vcp=1&amp;pid=8c7494383&amp;color=0,0,0&amp;vpa=15&amp;vtp=1"/>
          <p:cNvSpPr/>
          <p:nvPr/>
        </p:nvSpPr>
        <p:spPr>
          <a:xfrm>
            <a:off x="9617996" y="3258757"/>
            <a:ext cx="46634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叔</a:t>
            </a:r>
            <a:endParaRPr lang="en-US" altLang="zh-CN" sz="2300" dirty="0"/>
          </a:p>
        </p:txBody>
      </p:sp>
      <p:sp>
        <p:nvSpPr>
          <p:cNvPr id="23" name="QB_3_AN.18_1#031de0603.blank?vcp=1&amp;pid=8c7494383&amp;color=0,0,0&amp;vpa=16&amp;vtp=1"/>
          <p:cNvSpPr/>
          <p:nvPr/>
        </p:nvSpPr>
        <p:spPr>
          <a:xfrm>
            <a:off x="993299" y="4383152"/>
            <a:ext cx="576072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帮</a:t>
            </a:r>
            <a:endParaRPr lang="en-US" altLang="zh-CN" sz="2300" dirty="0"/>
          </a:p>
        </p:txBody>
      </p:sp>
      <p:sp>
        <p:nvSpPr>
          <p:cNvPr id="24" name="QB_3_AN.19_1#031de0603.blank?vcp=1&amp;pid=8c7494383&amp;color=0,0,0&amp;vpa=17&amp;vtp=1"/>
          <p:cNvSpPr/>
          <p:nvPr/>
        </p:nvSpPr>
        <p:spPr>
          <a:xfrm>
            <a:off x="1660811" y="4383152"/>
            <a:ext cx="594360" cy="57607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助</a:t>
            </a:r>
            <a:endParaRPr lang="en-US" altLang="zh-CN" sz="23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  <p:bldP spid="2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160a97c8?vcp=1&amp;pid=12beb433d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三、用“√”选出正确的读音或汉字。（6枚）</a:t>
            </a:r>
            <a:endParaRPr lang="en-US" altLang="zh-CN" sz="2800" dirty="0"/>
          </a:p>
        </p:txBody>
      </p:sp>
      <p:sp>
        <p:nvSpPr>
          <p:cNvPr id="3" name="QB_3_BD.1_1#ec23db7a0?vcp=1&amp;pid=1160a97c8&amp;color=0,0,0&amp;vtp=1&amp;bbb=1"/>
          <p:cNvSpPr/>
          <p:nvPr/>
        </p:nvSpPr>
        <p:spPr>
          <a:xfrm>
            <a:off x="896112" y="1317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1.老板把炸（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zh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好的油条放到了漂（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pi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 pi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亮的盘子里。</a:t>
            </a:r>
            <a:endParaRPr lang="en-US" altLang="zh-CN" sz="2400" dirty="0"/>
          </a:p>
        </p:txBody>
      </p:sp>
      <p:sp>
        <p:nvSpPr>
          <p:cNvPr id="4" name="QB_3_BD.4_1#167f8463a?vcp=1&amp;pid=1160a97c8&amp;color=0,0,0&amp;vtp=1&amp;bbb=1"/>
          <p:cNvSpPr/>
          <p:nvPr/>
        </p:nvSpPr>
        <p:spPr>
          <a:xfrm>
            <a:off x="896112" y="18573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按（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n）照约定，他在晌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（xi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 sh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午来到了图书馆。</a:t>
            </a:r>
            <a:endParaRPr lang="en-US" altLang="zh-CN" sz="2400" dirty="0"/>
          </a:p>
        </p:txBody>
      </p:sp>
      <p:sp>
        <p:nvSpPr>
          <p:cNvPr id="5" name="QB_3_BD.7_1#9c9c4eb4d?vcp=1&amp;pid=1160a97c8&amp;color=0,0,0&amp;vtp=1&amp;bbb=1"/>
          <p:cNvSpPr/>
          <p:nvPr/>
        </p:nvSpPr>
        <p:spPr>
          <a:xfrm>
            <a:off x="896112" y="239204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3.（休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体）息日，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我和爸爸一起参加了小区组织的（植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值）树活动。</a:t>
            </a:r>
            <a:endParaRPr lang="en-US" altLang="zh-CN" sz="2400" dirty="0"/>
          </a:p>
        </p:txBody>
      </p:sp>
      <p:sp>
        <p:nvSpPr>
          <p:cNvPr id="6" name="QB_3_AN.2_1#ec23db7a0&amp;bc=1">
            <a:extLst>
              <a:ext uri="{FF2B5EF4-FFF2-40B4-BE49-F238E27FC236}">
                <a16:creationId xmlns:a16="http://schemas.microsoft.com/office/drawing/2014/main" id="{96A0ABE2-C9B6-AAB7-1C63-B9284F02DE4B}"/>
              </a:ext>
            </a:extLst>
          </p:cNvPr>
          <p:cNvSpPr txBox="1"/>
          <p:nvPr/>
        </p:nvSpPr>
        <p:spPr>
          <a:xfrm>
            <a:off x="3372612" y="1469962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7" name="QB_3_AN.3_1#ec23db7a0&amp;bc=1">
            <a:extLst>
              <a:ext uri="{FF2B5EF4-FFF2-40B4-BE49-F238E27FC236}">
                <a16:creationId xmlns:a16="http://schemas.microsoft.com/office/drawing/2014/main" id="{D22D4223-53A5-3C6C-BEA4-41BB168E0254}"/>
              </a:ext>
            </a:extLst>
          </p:cNvPr>
          <p:cNvSpPr txBox="1"/>
          <p:nvPr/>
        </p:nvSpPr>
        <p:spPr>
          <a:xfrm>
            <a:off x="7716012" y="1469962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8" name="QB_3_AN.5_1#167f8463a&amp;bc=1">
            <a:extLst>
              <a:ext uri="{FF2B5EF4-FFF2-40B4-BE49-F238E27FC236}">
                <a16:creationId xmlns:a16="http://schemas.microsoft.com/office/drawing/2014/main" id="{4193A58C-5778-8F0A-41BD-E16E211AF526}"/>
              </a:ext>
            </a:extLst>
          </p:cNvPr>
          <p:cNvSpPr txBox="1"/>
          <p:nvPr/>
        </p:nvSpPr>
        <p:spPr>
          <a:xfrm>
            <a:off x="1772412" y="2009775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9" name="QB_3_AN.6_1#167f8463a&amp;bc=1">
            <a:extLst>
              <a:ext uri="{FF2B5EF4-FFF2-40B4-BE49-F238E27FC236}">
                <a16:creationId xmlns:a16="http://schemas.microsoft.com/office/drawing/2014/main" id="{C56606D1-72ED-563D-7311-C09A19B9C9C5}"/>
              </a:ext>
            </a:extLst>
          </p:cNvPr>
          <p:cNvSpPr txBox="1"/>
          <p:nvPr/>
        </p:nvSpPr>
        <p:spPr>
          <a:xfrm>
            <a:off x="6573012" y="2009775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0" name="QB_3_AN.8_1#9c9c4eb4d&amp;bc=1">
            <a:extLst>
              <a:ext uri="{FF2B5EF4-FFF2-40B4-BE49-F238E27FC236}">
                <a16:creationId xmlns:a16="http://schemas.microsoft.com/office/drawing/2014/main" id="{7D742E3A-3B7B-9319-0B1F-A6BFAEB12F04}"/>
              </a:ext>
            </a:extLst>
          </p:cNvPr>
          <p:cNvSpPr txBox="1"/>
          <p:nvPr/>
        </p:nvSpPr>
        <p:spPr>
          <a:xfrm>
            <a:off x="1467612" y="2544445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1" name="QB_3_AN.9_1#9c9c4eb4d&amp;bc=1">
            <a:extLst>
              <a:ext uri="{FF2B5EF4-FFF2-40B4-BE49-F238E27FC236}">
                <a16:creationId xmlns:a16="http://schemas.microsoft.com/office/drawing/2014/main" id="{3C98BB7F-FC3F-C50B-ED1E-2C0CCFE2E81C}"/>
              </a:ext>
            </a:extLst>
          </p:cNvPr>
          <p:cNvSpPr txBox="1"/>
          <p:nvPr/>
        </p:nvSpPr>
        <p:spPr>
          <a:xfrm>
            <a:off x="8020812" y="2544445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836bda12?vcp=1&amp;pid=12beb433d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读一读，连一连。（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枚）</a:t>
            </a:r>
          </a:p>
          <a:p>
            <a:pPr algn="l" latinLnBrk="1">
              <a:lnSpc>
                <a:spcPts val="3400"/>
              </a:lnSpc>
            </a:pPr>
            <a:endParaRPr lang="en-US" altLang="zh-CN" sz="2800" dirty="0"/>
          </a:p>
        </p:txBody>
      </p:sp>
      <p:sp>
        <p:nvSpPr>
          <p:cNvPr id="3" name="QO_3_BD.23_1#73dcaad18?vcp=1&amp;pid=4836bda12&amp;color=0,0,0&amp;vtp=1&amp;bbb=1"/>
          <p:cNvSpPr/>
          <p:nvPr/>
        </p:nvSpPr>
        <p:spPr>
          <a:xfrm>
            <a:off x="896112" y="1317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endParaRPr lang="en-US" altLang="zh-CN" sz="2400" dirty="0"/>
          </a:p>
        </p:txBody>
      </p:sp>
      <p:pic>
        <p:nvPicPr>
          <p:cNvPr id="4" name="QO_3_BD.23_2#73dcaad18?htil=1&amp;vcp=1&amp;pid=4836bda1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7824" y="2504694"/>
            <a:ext cx="5157216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3_AN.24_1#73dcaad18?htil=1&amp;vcp=1&amp;pid=4836bda12&amp;color=0,0,0&amp;vtp=1&amp;bbb=1"/>
          <p:cNvSpPr/>
          <p:nvPr/>
        </p:nvSpPr>
        <p:spPr>
          <a:xfrm>
            <a:off x="6089904" y="1857375"/>
            <a:ext cx="519379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endParaRPr lang="en-US" altLang="zh-CN" sz="2400" dirty="0"/>
          </a:p>
        </p:txBody>
      </p:sp>
      <p:pic>
        <p:nvPicPr>
          <p:cNvPr id="6" name="QO_3_AN.24_2#73dcaad18?htil=1&amp;vcp=1&amp;pid=4836bda12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08192" y="2458974"/>
            <a:ext cx="3099816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2bb0c7d0?vcp=1&amp;pid=12beb433d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五、读句子，为加点词语选择恰当的解释。（填序号）（4枚）</a:t>
            </a:r>
            <a:endParaRPr lang="en-US" altLang="zh-CN" sz="2800" dirty="0"/>
          </a:p>
        </p:txBody>
      </p:sp>
      <p:sp>
        <p:nvSpPr>
          <p:cNvPr id="3" name="QM_3_BD.25_1#daaf801d9?vcp=1&amp;pid=e2bb0c7d0&amp;color=0,0,0&amp;vtp=1&amp;bbb=1"/>
          <p:cNvSpPr/>
          <p:nvPr/>
        </p:nvSpPr>
        <p:spPr>
          <a:xfrm>
            <a:off x="896112" y="1317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经过:①通过（处所、时间、动作等）;②过程，经历。</a:t>
            </a:r>
            <a:endParaRPr lang="en-US" altLang="zh-CN" sz="2400" dirty="0"/>
          </a:p>
        </p:txBody>
      </p:sp>
      <p:sp>
        <p:nvSpPr>
          <p:cNvPr id="4" name="QB_4_BD.26_1#538c3ee09?vcp=1&amp;pid=daaf801d9&amp;color=0,0,0&amp;vtp=1&amp;bbb=1"/>
          <p:cNvSpPr/>
          <p:nvPr/>
        </p:nvSpPr>
        <p:spPr>
          <a:xfrm>
            <a:off x="896112" y="18573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1.29路公交车正好经过我们学校门口。(    )</a:t>
            </a:r>
            <a:endParaRPr lang="en-US" altLang="zh-CN" sz="2400" dirty="0"/>
          </a:p>
        </p:txBody>
      </p:sp>
      <p:sp>
        <p:nvSpPr>
          <p:cNvPr id="5" name="QB_4_AN.27_1#538c3ee09.bracket?vcp=1&amp;pid=daaf801d9&amp;color=0,0,0&amp;vpa=18&amp;vtp=1"/>
          <p:cNvSpPr/>
          <p:nvPr/>
        </p:nvSpPr>
        <p:spPr>
          <a:xfrm>
            <a:off x="6246780" y="184594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6" name="QB_4_AS.28_1#538c3ee09?vcp=1&amp;pid=daaf801d9&amp;color=0,0,0&amp;vtp=1&amp;bbb=1&amp;hb=1"/>
          <p:cNvSpPr/>
          <p:nvPr/>
        </p:nvSpPr>
        <p:spPr>
          <a:xfrm>
            <a:off x="896112" y="239871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本题考查词语理解和运用。句子的意思是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29路公交车正好通过我们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学校门口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，其中“我们学校门口”是处所，所以选①。</a:t>
            </a:r>
            <a:endParaRPr lang="en-US" altLang="zh-CN" sz="2400" dirty="0"/>
          </a:p>
        </p:txBody>
      </p:sp>
      <p:sp>
        <p:nvSpPr>
          <p:cNvPr id="7" name="QB_4_BD.29_1#0eaa12695?vcp=1&amp;pid=daaf801d9&amp;color=0,0,0&amp;vtp=1&amp;bbb=1"/>
          <p:cNvSpPr/>
          <p:nvPr/>
        </p:nvSpPr>
        <p:spPr>
          <a:xfrm>
            <a:off x="896112" y="34956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.爸爸正在向我讲述他探险的经过。(    )</a:t>
            </a:r>
            <a:endParaRPr lang="en-US" altLang="zh-CN" sz="2400" dirty="0"/>
          </a:p>
        </p:txBody>
      </p:sp>
      <p:sp>
        <p:nvSpPr>
          <p:cNvPr id="8" name="QB_4_AN.30_1#0eaa12695.bracket?vcp=1&amp;pid=daaf801d9&amp;color=0,0,0&amp;vpa=19&amp;vtp=1"/>
          <p:cNvSpPr/>
          <p:nvPr/>
        </p:nvSpPr>
        <p:spPr>
          <a:xfrm>
            <a:off x="5941980" y="348424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9" name="QB_4_BD.26_1#538c3ee09?vcp=1&amp;pid=daaf801d9&amp;color=0,0,0&amp;vtp=1&amp;bbb=1&amp;zzd= 1">
            <a:extLst>
              <a:ext uri="{FF2B5EF4-FFF2-40B4-BE49-F238E27FC236}">
                <a16:creationId xmlns:a16="http://schemas.microsoft.com/office/drawing/2014/main" id="{838B4EBC-4033-7CD9-2E4D-93CBCEAB3843}"/>
              </a:ext>
            </a:extLst>
          </p:cNvPr>
          <p:cNvSpPr/>
          <p:nvPr/>
        </p:nvSpPr>
        <p:spPr>
          <a:xfrm>
            <a:off x="3467894" y="23573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4_BD.26_1#538c3ee09?vcp=1&amp;pid=daaf801d9&amp;color=0,0,0&amp;vtp=1&amp;bbb=1&amp;zzd= 1">
            <a:extLst>
              <a:ext uri="{FF2B5EF4-FFF2-40B4-BE49-F238E27FC236}">
                <a16:creationId xmlns:a16="http://schemas.microsoft.com/office/drawing/2014/main" id="{B5E83B0C-F1F8-DB7F-1CD0-8E2F62461A43}"/>
              </a:ext>
            </a:extLst>
          </p:cNvPr>
          <p:cNvSpPr/>
          <p:nvPr/>
        </p:nvSpPr>
        <p:spPr>
          <a:xfrm>
            <a:off x="3772694" y="23573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4_BD.29_1#0eaa12695?vcp=1&amp;pid=daaf801d9&amp;color=0,0,0&amp;vtp=1&amp;bbb=1&amp;zzd= 1">
            <a:extLst>
              <a:ext uri="{FF2B5EF4-FFF2-40B4-BE49-F238E27FC236}">
                <a16:creationId xmlns:a16="http://schemas.microsoft.com/office/drawing/2014/main" id="{E3AAC0D6-884D-0D2E-C502-0D36D1B99F32}"/>
              </a:ext>
            </a:extLst>
          </p:cNvPr>
          <p:cNvSpPr/>
          <p:nvPr/>
        </p:nvSpPr>
        <p:spPr>
          <a:xfrm>
            <a:off x="4991894" y="39956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4_BD.29_1#0eaa12695?vcp=1&amp;pid=daaf801d9&amp;color=0,0,0&amp;vtp=1&amp;bbb=1&amp;zzd= 1">
            <a:extLst>
              <a:ext uri="{FF2B5EF4-FFF2-40B4-BE49-F238E27FC236}">
                <a16:creationId xmlns:a16="http://schemas.microsoft.com/office/drawing/2014/main" id="{F2ECD8F6-80F4-7EFD-DC04-DCE81294BEE0}"/>
              </a:ext>
            </a:extLst>
          </p:cNvPr>
          <p:cNvSpPr/>
          <p:nvPr/>
        </p:nvSpPr>
        <p:spPr>
          <a:xfrm>
            <a:off x="5296694" y="39956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cc74d459?vcp=1&amp;pid=12beb433d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六、选一选，将正确答案的选项填入括号里。（15枚）</a:t>
            </a:r>
            <a:endParaRPr lang="en-US" altLang="zh-CN" sz="2800" dirty="0"/>
          </a:p>
        </p:txBody>
      </p:sp>
      <p:sp>
        <p:nvSpPr>
          <p:cNvPr id="3" name="QC_3_BD.31_1#74caa8812?vcp=1&amp;vopoq=1&amp;pid=7cc74d459&amp;color=0,0,0&amp;vtp=1&amp;bbb=1"/>
          <p:cNvSpPr/>
          <p:nvPr/>
        </p:nvSpPr>
        <p:spPr>
          <a:xfrm>
            <a:off x="896112" y="1317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1.下列词语中，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没有错别字的是哪一项?(     )</a:t>
            </a:r>
            <a:endParaRPr lang="en-US" altLang="zh-CN" sz="2400" dirty="0"/>
          </a:p>
        </p:txBody>
      </p:sp>
      <p:sp>
        <p:nvSpPr>
          <p:cNvPr id="4" name="QC_3_AN.32_1#74caa8812.bracket?vcp=1&amp;vopoq=1&amp;pid=7cc74d459&amp;color=0,0,0&amp;vpa=20&amp;vtp=1"/>
          <p:cNvSpPr/>
          <p:nvPr/>
        </p:nvSpPr>
        <p:spPr>
          <a:xfrm>
            <a:off x="6551581" y="130613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3_BD.31_2#74caa8812.choices?vcp=1&amp;vopoq=1&amp;pid=7cc74d459&amp;color=0,0,0&amp;vtp=1&amp;bbb=1"/>
          <p:cNvSpPr/>
          <p:nvPr/>
        </p:nvSpPr>
        <p:spPr>
          <a:xfrm>
            <a:off x="896112" y="18573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坚难 团结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花纹 浴室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看忘 仔细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.方便 决对</a:t>
            </a:r>
            <a:endParaRPr lang="en-US" altLang="zh-CN" sz="2400" dirty="0"/>
          </a:p>
        </p:txBody>
      </p:sp>
      <p:sp>
        <p:nvSpPr>
          <p:cNvPr id="6" name="QC_3_AS.33_1#74caa8812?vcp=1&amp;vopoq=1&amp;pid=7cc74d459&amp;color=0,0,0&amp;vtp=1&amp;bbb=1&amp;hb=1"/>
          <p:cNvSpPr/>
          <p:nvPr/>
        </p:nvSpPr>
        <p:spPr>
          <a:xfrm>
            <a:off x="896112" y="239871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本题考查字形。A项，“坚难”应该为“艰难”。C项，“看忘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”应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该为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“看望”。D项，“决对”应该为“绝对”。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4_1#900372675?vcp=1&amp;vopoq=1&amp;pid=7cc74d459&amp;color=0,0,0&amp;vtp=1&amp;bt=1&amp;bbb=1"/>
          <p:cNvSpPr/>
          <p:nvPr/>
        </p:nvSpPr>
        <p:spPr>
          <a:xfrm>
            <a:off x="896112" y="208889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2.下列哪一项的意思与“刀”或“切割”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有关?(     )</a:t>
            </a:r>
            <a:endParaRPr lang="en-US" altLang="zh-CN" sz="2400" dirty="0"/>
          </a:p>
        </p:txBody>
      </p:sp>
      <p:sp>
        <p:nvSpPr>
          <p:cNvPr id="3" name="QC_3_AN.35_1#900372675.bracket?vcp=1&amp;vopoq=1&amp;pid=7cc74d459&amp;color=0,0,0&amp;vpa=21&amp;vtp=1"/>
          <p:cNvSpPr/>
          <p:nvPr/>
        </p:nvSpPr>
        <p:spPr>
          <a:xfrm>
            <a:off x="7465981" y="2077467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3_BD.34_2#900372675.choices?vcp=1&amp;vopoq=1&amp;pid=7cc74d459&amp;color=0,0,0&amp;vtp=1&amp;bbb=1"/>
          <p:cNvSpPr/>
          <p:nvPr/>
        </p:nvSpPr>
        <p:spPr>
          <a:xfrm>
            <a:off x="896112" y="262159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.照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B.刻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C.烧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.匆</a:t>
            </a:r>
            <a:endParaRPr lang="en-US" altLang="zh-CN" sz="2400" dirty="0"/>
          </a:p>
        </p:txBody>
      </p:sp>
      <p:sp>
        <p:nvSpPr>
          <p:cNvPr id="5" name="QC_3_AS.36_1#900372675?vcp=1&amp;vopoq=1&amp;pid=7cc74d459&amp;color=0,0,0&amp;vtp=1&amp;bbb=1&amp;hb=1"/>
          <p:cNvSpPr/>
          <p:nvPr/>
        </p:nvSpPr>
        <p:spPr>
          <a:xfrm>
            <a:off x="896112" y="316293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本题考查对部首的理解。“照”的部首为四点底，与火有关。“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刻”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的部首为立刀旁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，与“刀”或“切割”有关。“烧”的部首为火字旁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，与火有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关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。“匆”的部首为“勹”，与包裹有关。故选B。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954</Words>
  <Application>Microsoft Office PowerPoint</Application>
  <PresentationFormat>宽屏</PresentationFormat>
  <Paragraphs>172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Heiti SC Medium</vt:lpstr>
      <vt:lpstr>Microsoft YaHei Bold</vt:lpstr>
      <vt:lpstr>华文细黑</vt:lpstr>
      <vt:lpstr>SimSun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2025-01-21T12:28:17Z</dcterms:created>
  <dcterms:modified xsi:type="dcterms:W3CDTF">2025-01-21T12:55:32Z</dcterms:modified>
  <cp:category/>
  <cp:contentStatus/>
</cp:coreProperties>
</file>