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8" d="100"/>
          <a:sy n="108" d="100"/>
        </p:scale>
        <p:origin x="12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071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06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56902b27175c497a5eb#tid=678b6a2058ebf60009e42d5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70_1#d168193c8?vcp=1&amp;pid=57ff739e2&amp;color=0,0,0&amp;vtp=1&amp;bt=1&amp;bbb=1"/>
          <p:cNvSpPr/>
          <p:nvPr/>
        </p:nvSpPr>
        <p:spPr>
          <a:xfrm>
            <a:off x="896112" y="153492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［词语排序］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按时间顺序给下面词语排序。</a:t>
            </a:r>
            <a:endParaRPr lang="en-US" altLang="zh-CN" sz="2400" dirty="0"/>
          </a:p>
        </p:txBody>
      </p:sp>
      <p:sp>
        <p:nvSpPr>
          <p:cNvPr id="3" name="QB_4_BD.71_1#6d9c114fd?sp=1&amp;vcp=1&amp;pid=d168193c8&amp;color=0,0,0&amp;vtp=1&amp;bbb=1"/>
          <p:cNvSpPr/>
          <p:nvPr/>
        </p:nvSpPr>
        <p:spPr>
          <a:xfrm>
            <a:off x="896112" y="208241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2798877" algn="l"/>
                <a:tab pos="4823054" algn="l"/>
                <a:tab pos="6847230" algn="l"/>
                <a:tab pos="8566607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（1）寅虎</a:t>
            </a:r>
            <a:r>
              <a:rPr lang="en-US" altLang="zh-CN" sz="24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卯兔</a:t>
            </a:r>
            <a:r>
              <a:rPr lang="en-US" altLang="zh-CN" sz="24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子鼠</a:t>
            </a:r>
            <a:r>
              <a:rPr lang="en-US" altLang="zh-CN" sz="24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丑牛</a:t>
            </a:r>
            <a:r>
              <a:rPr lang="en-US" altLang="zh-CN" sz="24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辰龙</a:t>
            </a:r>
            <a:endParaRPr lang="en-US" altLang="zh-CN" sz="2400" b="0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vl="0" latinLnBrk="1">
              <a:lnSpc>
                <a:spcPts val="4200"/>
              </a:lnSpc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24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endParaRPr lang="en-US" altLang="zh-CN" sz="2400" dirty="0"/>
          </a:p>
        </p:txBody>
      </p:sp>
      <p:sp>
        <p:nvSpPr>
          <p:cNvPr id="5" name="QB_4_AN.72_1#6d9c114fd.blank?vcp=1&amp;pid=d168193c8&amp;color=0,0,0&amp;vpa=36&amp;vtp=1&amp;bbb=1"/>
          <p:cNvSpPr/>
          <p:nvPr/>
        </p:nvSpPr>
        <p:spPr>
          <a:xfrm>
            <a:off x="912780" y="259168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endParaRPr lang="en-US" altLang="zh-CN" sz="2400" dirty="0"/>
          </a:p>
        </p:txBody>
      </p:sp>
      <p:sp>
        <p:nvSpPr>
          <p:cNvPr id="6" name="QB_4_AN.73_1#6d9c114fd?vcp=1&amp;pid=d168193c8&amp;color=0,0,0&amp;vtp=1&amp;bbb=1"/>
          <p:cNvSpPr/>
          <p:nvPr/>
        </p:nvSpPr>
        <p:spPr>
          <a:xfrm>
            <a:off x="912780" y="254215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子鼠</a:t>
            </a:r>
            <a:r>
              <a:rPr lang="en-US" altLang="zh-CN" sz="24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; </a:t>
            </a: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丑牛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; 寅虎; 卯兔; 辰龙</a:t>
            </a:r>
            <a:endParaRPr lang="en-US" altLang="zh-CN" sz="2400" dirty="0"/>
          </a:p>
        </p:txBody>
      </p:sp>
      <p:sp>
        <p:nvSpPr>
          <p:cNvPr id="7" name="QB_4_BD.74_1#71fe4b99d?sp=1&amp;vcp=1&amp;pid=d168193c8&amp;color=0,0,0&amp;vtp=1&amp;bbb=1"/>
          <p:cNvSpPr/>
          <p:nvPr/>
        </p:nvSpPr>
        <p:spPr>
          <a:xfrm>
            <a:off x="896112" y="320401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2798877" algn="l"/>
                <a:tab pos="4823054" algn="l"/>
                <a:tab pos="6847230" algn="l"/>
                <a:tab pos="8566607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（2）端午节</a:t>
            </a:r>
            <a:r>
              <a:rPr lang="en-US" altLang="zh-CN" sz="24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重阳节</a:t>
            </a:r>
            <a:r>
              <a:rPr lang="en-US" altLang="zh-CN" sz="24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清明节</a:t>
            </a:r>
            <a:r>
              <a:rPr lang="en-US" altLang="zh-CN" sz="24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春节</a:t>
            </a:r>
            <a:r>
              <a:rPr lang="en-US" altLang="zh-CN" sz="24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元宵节</a:t>
            </a:r>
            <a:endParaRPr lang="en-US" altLang="zh-CN" sz="2400" b="0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vl="0" latinLnBrk="1">
              <a:lnSpc>
                <a:spcPts val="4200"/>
              </a:lnSpc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endParaRPr lang="en-US" altLang="zh-CN" sz="2400" dirty="0"/>
          </a:p>
        </p:txBody>
      </p:sp>
      <p:sp>
        <p:nvSpPr>
          <p:cNvPr id="9" name="QB_4_AN.75_1#71fe4b99d.blank?vcp=1&amp;pid=d168193c8&amp;color=0,0,0&amp;vpa=37&amp;vtp=1&amp;bbb=1"/>
          <p:cNvSpPr/>
          <p:nvPr/>
        </p:nvSpPr>
        <p:spPr>
          <a:xfrm>
            <a:off x="912780" y="371328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endParaRPr lang="en-US" altLang="zh-CN" sz="2400" dirty="0"/>
          </a:p>
        </p:txBody>
      </p:sp>
      <p:sp>
        <p:nvSpPr>
          <p:cNvPr id="10" name="QB_4_AN.76_1#71fe4b99d?vcp=1&amp;pid=d168193c8&amp;color=0,0,0&amp;vtp=1&amp;bbb=1"/>
          <p:cNvSpPr/>
          <p:nvPr/>
        </p:nvSpPr>
        <p:spPr>
          <a:xfrm>
            <a:off x="908304" y="3672589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春节;</a:t>
            </a: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元宵节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; 清明节; 端午节; 重阳节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5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77_1#710057584?sp=1&amp;vcp=1&amp;pid=57ff739e2&amp;color=0,0,0&amp;vtp=1&amp;bt=1&amp;bbb=1&amp;hb=1"/>
          <p:cNvSpPr/>
          <p:nvPr/>
        </p:nvSpPr>
        <p:spPr>
          <a:xfrm>
            <a:off x="896112" y="153825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［词义］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结合语境，猜猜加点词语的意思，再选一选。（填序号）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明白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：①内容、意思等使人容易了解；清楚；明确。②知道；了解。③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聪明；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懂道理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。④公开的；不含糊的。</a:t>
            </a:r>
            <a:endParaRPr lang="en-US" altLang="zh-CN" sz="2400" dirty="0"/>
          </a:p>
        </p:txBody>
      </p:sp>
      <p:sp>
        <p:nvSpPr>
          <p:cNvPr id="3" name="QB_4_BD.78_1#ef707c42d?vcp=1&amp;pid=710057584&amp;color=0,0,0&amp;vtp=1&amp;bbb=1"/>
          <p:cNvSpPr/>
          <p:nvPr/>
        </p:nvSpPr>
        <p:spPr>
          <a:xfrm>
            <a:off x="896112" y="318271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）他是一个明白人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不用多说就知道。(    )</a:t>
            </a:r>
            <a:endParaRPr lang="en-US" altLang="zh-CN" sz="2400" dirty="0"/>
          </a:p>
        </p:txBody>
      </p:sp>
      <p:sp>
        <p:nvSpPr>
          <p:cNvPr id="4" name="QB_4_AN.79_1#ef707c42d.bracket?vcp=1&amp;pid=710057584&amp;color=0,0,0&amp;vpa=38&amp;vtp=1"/>
          <p:cNvSpPr/>
          <p:nvPr/>
        </p:nvSpPr>
        <p:spPr>
          <a:xfrm>
            <a:off x="6703981" y="317128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5" name="QB_4_BD.80_1#e77fd439a?vcp=1&amp;pid=710057584&amp;color=0,0,0&amp;vtp=1&amp;bbb=1"/>
          <p:cNvSpPr/>
          <p:nvPr/>
        </p:nvSpPr>
        <p:spPr>
          <a:xfrm>
            <a:off x="896112" y="371738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（2）看完这本书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，我终于明白了其中的道理。(    )</a:t>
            </a:r>
            <a:endParaRPr lang="en-US" altLang="zh-CN" sz="2400" dirty="0"/>
          </a:p>
        </p:txBody>
      </p:sp>
      <p:sp>
        <p:nvSpPr>
          <p:cNvPr id="6" name="QB_4_AN.81_1#e77fd439a.bracket?vcp=1&amp;pid=710057584&amp;color=0,0,0&amp;vpa=39&amp;vtp=1"/>
          <p:cNvSpPr/>
          <p:nvPr/>
        </p:nvSpPr>
        <p:spPr>
          <a:xfrm>
            <a:off x="7313581" y="370595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7" name="QB_4_BD.82_1#6bbc69601?vcp=1&amp;pid=710057584&amp;color=0,0,0&amp;vtp=1&amp;bbb=1"/>
          <p:cNvSpPr/>
          <p:nvPr/>
        </p:nvSpPr>
        <p:spPr>
          <a:xfrm>
            <a:off x="896112" y="425205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）有意见就明白提出来。(    )</a:t>
            </a:r>
            <a:endParaRPr lang="en-US" altLang="zh-CN" sz="2400" dirty="0"/>
          </a:p>
        </p:txBody>
      </p:sp>
      <p:sp>
        <p:nvSpPr>
          <p:cNvPr id="8" name="QB_4_AN.83_1#6bbc69601.bracket?vcp=1&amp;pid=710057584&amp;color=0,0,0&amp;vpa=40&amp;vtp=1"/>
          <p:cNvSpPr/>
          <p:nvPr/>
        </p:nvSpPr>
        <p:spPr>
          <a:xfrm>
            <a:off x="4875180" y="424062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9" name="QB_4_BD.84_1#8eb70319c?vcp=1&amp;pid=710057584&amp;color=0,0,0&amp;vtp=1&amp;bbb=1"/>
          <p:cNvSpPr/>
          <p:nvPr/>
        </p:nvSpPr>
        <p:spPr>
          <a:xfrm>
            <a:off x="896112" y="478672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）他讲得十分明白。(    )</a:t>
            </a:r>
            <a:endParaRPr lang="en-US" altLang="zh-CN" sz="2400" dirty="0"/>
          </a:p>
        </p:txBody>
      </p:sp>
      <p:sp>
        <p:nvSpPr>
          <p:cNvPr id="10" name="QB_4_AN.85_1#8eb70319c.bracket?vcp=1&amp;pid=710057584&amp;color=0,0,0&amp;vpa=41&amp;vtp=1"/>
          <p:cNvSpPr/>
          <p:nvPr/>
        </p:nvSpPr>
        <p:spPr>
          <a:xfrm>
            <a:off x="4265580" y="477529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11" name="QB_4_BD.78_1#ef707c42d?vcp=1&amp;pid=710057584&amp;color=0,0,0&amp;vtp=1&amp;bbb=1&amp;zzd= 1">
            <a:extLst>
              <a:ext uri="{FF2B5EF4-FFF2-40B4-BE49-F238E27FC236}">
                <a16:creationId xmlns:a16="http://schemas.microsoft.com/office/drawing/2014/main" id="{B6FE361F-560F-0A91-A303-604BD0984AE5}"/>
              </a:ext>
            </a:extLst>
          </p:cNvPr>
          <p:cNvSpPr/>
          <p:nvPr/>
        </p:nvSpPr>
        <p:spPr>
          <a:xfrm>
            <a:off x="3010694" y="36827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4_BD.78_1#ef707c42d?vcp=1&amp;pid=710057584&amp;color=0,0,0&amp;vtp=1&amp;bbb=1&amp;zzd= 1">
            <a:extLst>
              <a:ext uri="{FF2B5EF4-FFF2-40B4-BE49-F238E27FC236}">
                <a16:creationId xmlns:a16="http://schemas.microsoft.com/office/drawing/2014/main" id="{BABB0E7C-DE38-30D0-C763-8D88CB4CE84F}"/>
              </a:ext>
            </a:extLst>
          </p:cNvPr>
          <p:cNvSpPr/>
          <p:nvPr/>
        </p:nvSpPr>
        <p:spPr>
          <a:xfrm>
            <a:off x="3315494" y="36827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4_BD.80_1#e77fd439a?vcp=1&amp;pid=710057584&amp;color=0,0,0&amp;vtp=1&amp;bbb=1&amp;zzd= 1">
            <a:extLst>
              <a:ext uri="{FF2B5EF4-FFF2-40B4-BE49-F238E27FC236}">
                <a16:creationId xmlns:a16="http://schemas.microsoft.com/office/drawing/2014/main" id="{D46CE532-F622-B89E-2753-68051EC9BC63}"/>
              </a:ext>
            </a:extLst>
          </p:cNvPr>
          <p:cNvSpPr/>
          <p:nvPr/>
        </p:nvSpPr>
        <p:spPr>
          <a:xfrm>
            <a:off x="4534694" y="421738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4_BD.80_1#e77fd439a?vcp=1&amp;pid=710057584&amp;color=0,0,0&amp;vtp=1&amp;bbb=1&amp;zzd= 1">
            <a:extLst>
              <a:ext uri="{FF2B5EF4-FFF2-40B4-BE49-F238E27FC236}">
                <a16:creationId xmlns:a16="http://schemas.microsoft.com/office/drawing/2014/main" id="{75730994-61E1-FD24-97DF-6B9C58E7CB99}"/>
              </a:ext>
            </a:extLst>
          </p:cNvPr>
          <p:cNvSpPr/>
          <p:nvPr/>
        </p:nvSpPr>
        <p:spPr>
          <a:xfrm>
            <a:off x="4839494" y="421738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4_BD.82_1#6bbc69601?vcp=1&amp;pid=710057584&amp;color=0,0,0&amp;vtp=1&amp;bbb=1&amp;zzd= 1">
            <a:extLst>
              <a:ext uri="{FF2B5EF4-FFF2-40B4-BE49-F238E27FC236}">
                <a16:creationId xmlns:a16="http://schemas.microsoft.com/office/drawing/2014/main" id="{24920AF6-4BEF-A8A2-112C-4FBB68C8ED00}"/>
              </a:ext>
            </a:extLst>
          </p:cNvPr>
          <p:cNvSpPr/>
          <p:nvPr/>
        </p:nvSpPr>
        <p:spPr>
          <a:xfrm>
            <a:off x="3010694" y="47520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4_BD.82_1#6bbc69601?vcp=1&amp;pid=710057584&amp;color=0,0,0&amp;vtp=1&amp;bbb=1&amp;zzd= 1">
            <a:extLst>
              <a:ext uri="{FF2B5EF4-FFF2-40B4-BE49-F238E27FC236}">
                <a16:creationId xmlns:a16="http://schemas.microsoft.com/office/drawing/2014/main" id="{756FF9DC-8BD3-5B92-F65B-669A69A74B65}"/>
              </a:ext>
            </a:extLst>
          </p:cNvPr>
          <p:cNvSpPr/>
          <p:nvPr/>
        </p:nvSpPr>
        <p:spPr>
          <a:xfrm>
            <a:off x="3315494" y="47520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4_BD.84_1#8eb70319c?vcp=1&amp;pid=710057584&amp;color=0,0,0&amp;vtp=1&amp;bbb=1&amp;zzd= 1">
            <a:extLst>
              <a:ext uri="{FF2B5EF4-FFF2-40B4-BE49-F238E27FC236}">
                <a16:creationId xmlns:a16="http://schemas.microsoft.com/office/drawing/2014/main" id="{87E022A0-0E73-4FF7-A199-41E086F609A3}"/>
              </a:ext>
            </a:extLst>
          </p:cNvPr>
          <p:cNvSpPr/>
          <p:nvPr/>
        </p:nvSpPr>
        <p:spPr>
          <a:xfrm>
            <a:off x="3315494" y="52867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4_BD.84_1#8eb70319c?vcp=1&amp;pid=710057584&amp;color=0,0,0&amp;vtp=1&amp;bbb=1&amp;zzd= 1">
            <a:extLst>
              <a:ext uri="{FF2B5EF4-FFF2-40B4-BE49-F238E27FC236}">
                <a16:creationId xmlns:a16="http://schemas.microsoft.com/office/drawing/2014/main" id="{334BF067-605C-7B6A-FC9B-72D46BD69E0C}"/>
              </a:ext>
            </a:extLst>
          </p:cNvPr>
          <p:cNvSpPr/>
          <p:nvPr/>
        </p:nvSpPr>
        <p:spPr>
          <a:xfrm>
            <a:off x="3620294" y="52867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86_1#3123bc9dc?sp=1&amp;vcp=1&amp;pid=57ff739e2&amp;color=0,0,0&amp;vtp=1&amp;bt=1&amp;bbb=1"/>
          <p:cNvSpPr/>
          <p:nvPr/>
        </p:nvSpPr>
        <p:spPr>
          <a:xfrm>
            <a:off x="896112" y="98234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［词义］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将下列词语与其对应的意思连起来。</a:t>
            </a:r>
            <a:endParaRPr lang="en-US" altLang="zh-CN" sz="2400" dirty="0"/>
          </a:p>
        </p:txBody>
      </p:sp>
      <p:pic>
        <p:nvPicPr>
          <p:cNvPr id="3" name="QO_3_BD.86_2#3123bc9dc?vcp=1&amp;pid=57ff739e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44" y="1594231"/>
            <a:ext cx="10351008" cy="255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3_BD.88_1#5fe103625?vcp=1&amp;pid=57ff739e2&amp;color=0,0,0&amp;vtp=1&amp;bbb=1&amp;hb=1"/>
          <p:cNvSpPr/>
          <p:nvPr/>
        </p:nvSpPr>
        <p:spPr>
          <a:xfrm>
            <a:off x="896112" y="401493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9.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［根据反义词猜词义］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“喧闹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”的反义词是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，我通过反义词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猜测它的意思是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①折腾 ②喧哗吵闹）（填序号）。</a:t>
            </a:r>
            <a:endParaRPr lang="en-US" altLang="zh-CN" sz="2400" dirty="0"/>
          </a:p>
        </p:txBody>
      </p:sp>
      <p:sp>
        <p:nvSpPr>
          <p:cNvPr id="6" name="QB_3_AN.89_1#5fe103625.blank?vcp=1&amp;pid=57ff739e2&amp;color=0,0,0&amp;vpa=42&amp;vtp=1&amp;bbb=1"/>
          <p:cNvSpPr/>
          <p:nvPr/>
        </p:nvSpPr>
        <p:spPr>
          <a:xfrm>
            <a:off x="7024656" y="3986990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【示例】安静</a:t>
            </a:r>
            <a:endParaRPr lang="en-US" altLang="zh-CN" sz="2400" dirty="0"/>
          </a:p>
        </p:txBody>
      </p:sp>
      <p:sp>
        <p:nvSpPr>
          <p:cNvPr id="7" name="QB_3_AN.90_1#5fe103625.blank?vcp=1&amp;pid=57ff739e2&amp;color=0,0,0&amp;vpa=43&amp;vtp=1"/>
          <p:cNvSpPr/>
          <p:nvPr/>
        </p:nvSpPr>
        <p:spPr>
          <a:xfrm>
            <a:off x="3046381" y="4524200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EC4C123F-C180-1B9D-37AD-6CE88393BB20}"/>
              </a:ext>
            </a:extLst>
          </p:cNvPr>
          <p:cNvCxnSpPr>
            <a:cxnSpLocks/>
          </p:cNvCxnSpPr>
          <p:nvPr/>
        </p:nvCxnSpPr>
        <p:spPr>
          <a:xfrm>
            <a:off x="3154424" y="2124808"/>
            <a:ext cx="2012921" cy="2721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DE3C08B8-69BC-3CB9-8D08-63541E0DF271}"/>
              </a:ext>
            </a:extLst>
          </p:cNvPr>
          <p:cNvCxnSpPr>
            <a:cxnSpLocks/>
          </p:cNvCxnSpPr>
          <p:nvPr/>
        </p:nvCxnSpPr>
        <p:spPr>
          <a:xfrm>
            <a:off x="3154423" y="2668499"/>
            <a:ext cx="2012921" cy="2721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F76C5E01-E61C-CE8E-053C-BBE18B9447AE}"/>
              </a:ext>
            </a:extLst>
          </p:cNvPr>
          <p:cNvCxnSpPr>
            <a:cxnSpLocks/>
          </p:cNvCxnSpPr>
          <p:nvPr/>
        </p:nvCxnSpPr>
        <p:spPr>
          <a:xfrm>
            <a:off x="3306823" y="3177769"/>
            <a:ext cx="1860522" cy="73957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3611FAAA-657D-C934-ACC4-76156274D841}"/>
              </a:ext>
            </a:extLst>
          </p:cNvPr>
          <p:cNvCxnSpPr>
            <a:cxnSpLocks/>
          </p:cNvCxnSpPr>
          <p:nvPr/>
        </p:nvCxnSpPr>
        <p:spPr>
          <a:xfrm flipV="1">
            <a:off x="3306822" y="1887701"/>
            <a:ext cx="1931003" cy="181225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7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63e40b6a?vcp=1&amp;pid=232360e36&amp;color=0,0,0&amp;vtp=1&amp;bt=1&amp;bbb=1"/>
          <p:cNvSpPr/>
          <p:nvPr/>
        </p:nvSpPr>
        <p:spPr>
          <a:xfrm>
            <a:off x="896112" y="896112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二、句子练习。</a:t>
            </a:r>
            <a:endParaRPr lang="en-US" altLang="zh-CN" sz="2800" dirty="0"/>
          </a:p>
        </p:txBody>
      </p:sp>
      <p:sp>
        <p:nvSpPr>
          <p:cNvPr id="3" name="QO_3_BD.91_1#4ce85f1b7?vcp=1&amp;pid=063e40b6a&amp;color=0,0,0&amp;vtp=1&amp;bbb=1"/>
          <p:cNvSpPr/>
          <p:nvPr/>
        </p:nvSpPr>
        <p:spPr>
          <a:xfrm>
            <a:off x="896112" y="13175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1.［连词成句］把下面错乱的词语连成通顺的话，并加上标点。</a:t>
            </a:r>
            <a:endParaRPr lang="en-US" altLang="zh-CN" sz="2400" dirty="0"/>
          </a:p>
        </p:txBody>
      </p:sp>
      <p:sp>
        <p:nvSpPr>
          <p:cNvPr id="4" name="QB_4_BD.92_1#0c85730b6?vcp=1&amp;pid=4ce85f1b7&amp;color=0,0,0&amp;vtp=1&amp;bbb=1"/>
          <p:cNvSpPr/>
          <p:nvPr/>
        </p:nvSpPr>
        <p:spPr>
          <a:xfrm>
            <a:off x="896112" y="186404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1950212" algn="l"/>
                <a:tab pos="3430524" algn="l"/>
                <a:tab pos="5215636" algn="l"/>
                <a:tab pos="6391148" algn="l"/>
                <a:tab pos="7871460" algn="l"/>
                <a:tab pos="935177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）的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枫树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渡口旁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一棵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我们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村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1950212" algn="l"/>
                <a:tab pos="3430524" algn="l"/>
                <a:tab pos="5215636" algn="l"/>
                <a:tab pos="6391148" algn="l"/>
                <a:tab pos="7871460" algn="l"/>
                <a:tab pos="9351772" algn="l"/>
              </a:tabLst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  <a:endParaRPr lang="en-US" altLang="zh-CN" sz="2400" dirty="0"/>
          </a:p>
        </p:txBody>
      </p:sp>
      <p:sp>
        <p:nvSpPr>
          <p:cNvPr id="5" name="QB_4_AN.93_1#0c85730b6.blank?vcp=1&amp;pid=4ce85f1b7&amp;color=0,0,0&amp;vpa=44&amp;vtp=1&amp;bbb=1"/>
          <p:cNvSpPr/>
          <p:nvPr/>
        </p:nvSpPr>
        <p:spPr>
          <a:xfrm>
            <a:off x="938180" y="2373313"/>
            <a:ext cx="418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我们村的渡口旁有一棵枫树。</a:t>
            </a:r>
            <a:endParaRPr lang="en-US" altLang="zh-CN" sz="2400" dirty="0"/>
          </a:p>
        </p:txBody>
      </p:sp>
      <p:sp>
        <p:nvSpPr>
          <p:cNvPr id="6" name="QB_4_BD.94_1#fc1045069?sp=1&amp;vcp=1&amp;pid=4ce85f1b7&amp;color=0,0,0&amp;vtp=1&amp;bbb=1"/>
          <p:cNvSpPr/>
          <p:nvPr/>
        </p:nvSpPr>
        <p:spPr>
          <a:xfrm>
            <a:off x="896112" y="296767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2461514" algn="l"/>
                <a:tab pos="3843528" algn="l"/>
                <a:tab pos="5530342" algn="l"/>
                <a:tab pos="7217156" algn="l"/>
                <a:tab pos="8903970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）建造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了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一座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城堡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我们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亲手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endParaRPr lang="en-US" altLang="zh-CN" sz="2400" dirty="0"/>
          </a:p>
        </p:txBody>
      </p:sp>
      <p:sp>
        <p:nvSpPr>
          <p:cNvPr id="8" name="QB_4_AN.95_1#fc1045069.blank?vcp=1&amp;pid=4ce85f1b7&amp;color=0,0,0&amp;vpa=45&amp;vtp=1&amp;bbb=1"/>
          <p:cNvSpPr/>
          <p:nvPr/>
        </p:nvSpPr>
        <p:spPr>
          <a:xfrm>
            <a:off x="938180" y="3476943"/>
            <a:ext cx="3878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我们亲手建造了一座城堡。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8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96_1#15fe41c82?vcp=1&amp;pid=063e40b6a&amp;color=0,0,0&amp;vtp=1&amp;bt=1&amp;bbb=1"/>
          <p:cNvSpPr/>
          <p:nvPr/>
        </p:nvSpPr>
        <p:spPr>
          <a:xfrm>
            <a:off x="896112" y="124028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［句子仿写·常考］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用加点的词语造句。</a:t>
            </a:r>
            <a:endParaRPr lang="en-US" altLang="zh-CN" sz="2400" dirty="0"/>
          </a:p>
        </p:txBody>
      </p:sp>
      <p:sp>
        <p:nvSpPr>
          <p:cNvPr id="3" name="QB_4_BD.97_1#71254257e?sp=1&amp;vcp=1&amp;pid=15fe41c82&amp;color=0,0,0&amp;vtp=1&amp;bbb=1"/>
          <p:cNvSpPr/>
          <p:nvPr/>
        </p:nvSpPr>
        <p:spPr>
          <a:xfrm>
            <a:off x="896112" y="178777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我有一大把彩色的梦，有的长，有的圆，有的硬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，有的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，有的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，有的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4_AN.98_1#71254257e.blank?vcp=1&amp;pid=15fe41c82&amp;color=0,0,0&amp;vpa=46&amp;vtp=1&amp;bbb=1"/>
          <p:cNvSpPr/>
          <p:nvPr/>
        </p:nvSpPr>
        <p:spPr>
          <a:xfrm>
            <a:off x="912780" y="2297049"/>
            <a:ext cx="2963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【示例】天上的云彩</a:t>
            </a:r>
            <a:endParaRPr lang="en-US" altLang="zh-CN" sz="2400" dirty="0"/>
          </a:p>
        </p:txBody>
      </p:sp>
      <p:sp>
        <p:nvSpPr>
          <p:cNvPr id="5" name="QB_4_AN.99_1#71254257e.blank?vcp=1&amp;pid=15fe41c82&amp;color=0,0,0&amp;vpa=47&amp;vtp=1&amp;bbb=1"/>
          <p:cNvSpPr/>
          <p:nvPr/>
        </p:nvSpPr>
        <p:spPr>
          <a:xfrm>
            <a:off x="4875180" y="2297049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像棉花糖</a:t>
            </a:r>
            <a:endParaRPr lang="en-US" altLang="zh-CN" sz="2400" dirty="0"/>
          </a:p>
        </p:txBody>
      </p:sp>
      <p:sp>
        <p:nvSpPr>
          <p:cNvPr id="6" name="QB_4_AN.100_1#71254257e.blank?vcp=1&amp;pid=15fe41c82&amp;color=0,0,0&amp;vpa=48&amp;vtp=1&amp;bbb=1"/>
          <p:cNvSpPr/>
          <p:nvPr/>
        </p:nvSpPr>
        <p:spPr>
          <a:xfrm>
            <a:off x="7313581" y="2297049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像骆驼</a:t>
            </a:r>
            <a:endParaRPr lang="en-US" altLang="zh-CN" sz="2400" dirty="0"/>
          </a:p>
        </p:txBody>
      </p:sp>
      <p:sp>
        <p:nvSpPr>
          <p:cNvPr id="7" name="QB_4_AN.101_1#71254257e.blank?vcp=1&amp;pid=15fe41c82&amp;color=0,0,0&amp;vpa=49&amp;vtp=1&amp;bbb=1"/>
          <p:cNvSpPr/>
          <p:nvPr/>
        </p:nvSpPr>
        <p:spPr>
          <a:xfrm>
            <a:off x="9447181" y="2297049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像羊群</a:t>
            </a:r>
            <a:endParaRPr lang="en-US" altLang="zh-CN" sz="2400" dirty="0"/>
          </a:p>
        </p:txBody>
      </p:sp>
      <p:sp>
        <p:nvSpPr>
          <p:cNvPr id="8" name="QB_4_BD.102_1#60fd2f0f1?sp=1&amp;vcp=1&amp;pid=15fe41c82&amp;color=0,0,0&amp;vtp=1&amp;bbb=1"/>
          <p:cNvSpPr/>
          <p:nvPr/>
        </p:nvSpPr>
        <p:spPr>
          <a:xfrm>
            <a:off x="896112" y="289140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）小柏树像战士一样笔直地站在那里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像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一样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9" name="QB_4_AN.103_1#60fd2f0f1.blank?vcp=1&amp;pid=15fe41c82&amp;color=0,0,0&amp;vpa=50&amp;vtp=1&amp;bbb=1"/>
          <p:cNvSpPr/>
          <p:nvPr/>
        </p:nvSpPr>
        <p:spPr>
          <a:xfrm>
            <a:off x="912780" y="3400679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天上的星星</a:t>
            </a:r>
            <a:endParaRPr lang="en-US" altLang="zh-CN" sz="2400" dirty="0"/>
          </a:p>
        </p:txBody>
      </p:sp>
      <p:sp>
        <p:nvSpPr>
          <p:cNvPr id="10" name="QB_4_AN.104_1#60fd2f0f1.blank?vcp=1&amp;pid=15fe41c82&amp;color=0,0,0&amp;vpa=51&amp;vtp=1&amp;bbb=1"/>
          <p:cNvSpPr/>
          <p:nvPr/>
        </p:nvSpPr>
        <p:spPr>
          <a:xfrm>
            <a:off x="3046381" y="3400679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孩子的眼睛</a:t>
            </a:r>
            <a:endParaRPr lang="en-US" altLang="zh-CN" sz="2400" dirty="0"/>
          </a:p>
        </p:txBody>
      </p:sp>
      <p:sp>
        <p:nvSpPr>
          <p:cNvPr id="11" name="QB_4_AN.105_1#60fd2f0f1.blank?vcp=1&amp;pid=15fe41c82&amp;color=0,0,0&amp;vpa=52&amp;vtp=1&amp;bbb=1"/>
          <p:cNvSpPr/>
          <p:nvPr/>
        </p:nvSpPr>
        <p:spPr>
          <a:xfrm>
            <a:off x="5484780" y="3400679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一眨一眨的</a:t>
            </a:r>
            <a:endParaRPr lang="en-US" altLang="zh-CN" sz="2400" dirty="0"/>
          </a:p>
        </p:txBody>
      </p:sp>
      <p:sp>
        <p:nvSpPr>
          <p:cNvPr id="12" name="QB_4_BD.106_1#05c21e6c5?sp=1&amp;vcp=1&amp;pid=15fe41c82&amp;color=0,0,0&amp;vtp=1&amp;bbb=1"/>
          <p:cNvSpPr/>
          <p:nvPr/>
        </p:nvSpPr>
        <p:spPr>
          <a:xfrm>
            <a:off x="896112" y="399503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）小猴一会儿捉蜻蜓，一会儿追蝴蝶，一会儿荡秋千。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400" dirty="0"/>
          </a:p>
        </p:txBody>
      </p:sp>
      <p:sp>
        <p:nvSpPr>
          <p:cNvPr id="14" name="QB_4_AN.107_1#05c21e6c5.blank?vcp=1&amp;pid=15fe41c82&amp;color=0,0,0&amp;vpa=53&amp;vtp=1&amp;bbb=1&amp;hb=1"/>
          <p:cNvSpPr/>
          <p:nvPr/>
        </p:nvSpPr>
        <p:spPr>
          <a:xfrm>
            <a:off x="896112" y="4525898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小燕子真有趣，一会儿掠过湖面，一会儿飞向树梢，一会儿停留在碧绿的草地上。</a:t>
            </a:r>
            <a:endParaRPr lang="en-US" altLang="zh-CN" sz="2400" dirty="0"/>
          </a:p>
        </p:txBody>
      </p:sp>
      <p:sp>
        <p:nvSpPr>
          <p:cNvPr id="15" name="QB_4_BD.97_1#71254257e?sp=1&amp;vcp=1&amp;pid=15fe41c82&amp;color=0,0,0&amp;vtp=1&amp;bbb=1&amp;zzd= 1">
            <a:extLst>
              <a:ext uri="{FF2B5EF4-FFF2-40B4-BE49-F238E27FC236}">
                <a16:creationId xmlns:a16="http://schemas.microsoft.com/office/drawing/2014/main" id="{147F22BA-E86B-D337-33AF-922C13E339AF}"/>
              </a:ext>
            </a:extLst>
          </p:cNvPr>
          <p:cNvSpPr/>
          <p:nvPr/>
        </p:nvSpPr>
        <p:spPr>
          <a:xfrm>
            <a:off x="4839494" y="235927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4_BD.97_1#71254257e?sp=1&amp;vcp=1&amp;pid=15fe41c82&amp;color=0,0,0&amp;vtp=1&amp;bbb=1&amp;zzd= 1">
            <a:extLst>
              <a:ext uri="{FF2B5EF4-FFF2-40B4-BE49-F238E27FC236}">
                <a16:creationId xmlns:a16="http://schemas.microsoft.com/office/drawing/2014/main" id="{EE3D9B8E-15AC-1A9A-9430-E02FD7DE5F4C}"/>
              </a:ext>
            </a:extLst>
          </p:cNvPr>
          <p:cNvSpPr/>
          <p:nvPr/>
        </p:nvSpPr>
        <p:spPr>
          <a:xfrm>
            <a:off x="5144294" y="235927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4_BD.97_1#71254257e?sp=1&amp;vcp=1&amp;pid=15fe41c82&amp;color=0,0,0&amp;vtp=1&amp;bbb=1&amp;zzd= 1">
            <a:extLst>
              <a:ext uri="{FF2B5EF4-FFF2-40B4-BE49-F238E27FC236}">
                <a16:creationId xmlns:a16="http://schemas.microsoft.com/office/drawing/2014/main" id="{82413ACD-D39A-687E-054B-A7DFC8BABB8D}"/>
              </a:ext>
            </a:extLst>
          </p:cNvPr>
          <p:cNvSpPr/>
          <p:nvPr/>
        </p:nvSpPr>
        <p:spPr>
          <a:xfrm>
            <a:off x="6058694" y="235927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4_BD.97_1#71254257e?sp=1&amp;vcp=1&amp;pid=15fe41c82&amp;color=0,0,0&amp;vtp=1&amp;bbb=1&amp;zzd= 1">
            <a:extLst>
              <a:ext uri="{FF2B5EF4-FFF2-40B4-BE49-F238E27FC236}">
                <a16:creationId xmlns:a16="http://schemas.microsoft.com/office/drawing/2014/main" id="{CA28A49C-533B-3F98-1255-BDFFD6961852}"/>
              </a:ext>
            </a:extLst>
          </p:cNvPr>
          <p:cNvSpPr/>
          <p:nvPr/>
        </p:nvSpPr>
        <p:spPr>
          <a:xfrm>
            <a:off x="6363494" y="235927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4_BD.97_1#71254257e?sp=1&amp;vcp=1&amp;pid=15fe41c82&amp;color=0,0,0&amp;vtp=1&amp;bbb=1&amp;zzd= 1">
            <a:extLst>
              <a:ext uri="{FF2B5EF4-FFF2-40B4-BE49-F238E27FC236}">
                <a16:creationId xmlns:a16="http://schemas.microsoft.com/office/drawing/2014/main" id="{E96E3DD1-0794-EA4D-E087-8320DDFB1571}"/>
              </a:ext>
            </a:extLst>
          </p:cNvPr>
          <p:cNvSpPr/>
          <p:nvPr/>
        </p:nvSpPr>
        <p:spPr>
          <a:xfrm>
            <a:off x="7277894" y="235927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4_BD.97_1#71254257e?sp=1&amp;vcp=1&amp;pid=15fe41c82&amp;color=0,0,0&amp;vtp=1&amp;bbb=1&amp;zzd= 1">
            <a:extLst>
              <a:ext uri="{FF2B5EF4-FFF2-40B4-BE49-F238E27FC236}">
                <a16:creationId xmlns:a16="http://schemas.microsoft.com/office/drawing/2014/main" id="{605DC4EA-B37E-8D6A-7871-1A469946098E}"/>
              </a:ext>
            </a:extLst>
          </p:cNvPr>
          <p:cNvSpPr/>
          <p:nvPr/>
        </p:nvSpPr>
        <p:spPr>
          <a:xfrm>
            <a:off x="7582694" y="235927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4_BD.102_1#60fd2f0f1?sp=1&amp;vcp=1&amp;pid=15fe41c82&amp;color=0,0,0&amp;vtp=1&amp;bbb=1&amp;zzd= 1">
            <a:extLst>
              <a:ext uri="{FF2B5EF4-FFF2-40B4-BE49-F238E27FC236}">
                <a16:creationId xmlns:a16="http://schemas.microsoft.com/office/drawing/2014/main" id="{01796F84-9B9E-1253-A4C3-0E860F7A70AA}"/>
              </a:ext>
            </a:extLst>
          </p:cNvPr>
          <p:cNvSpPr/>
          <p:nvPr/>
        </p:nvSpPr>
        <p:spPr>
          <a:xfrm>
            <a:off x="2705894" y="346290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B_4_BD.102_1#60fd2f0f1?sp=1&amp;vcp=1&amp;pid=15fe41c82&amp;color=0,0,0&amp;vtp=1&amp;bbb=1&amp;zzd= 1">
            <a:extLst>
              <a:ext uri="{FF2B5EF4-FFF2-40B4-BE49-F238E27FC236}">
                <a16:creationId xmlns:a16="http://schemas.microsoft.com/office/drawing/2014/main" id="{32BC7A99-7CF4-905E-8C15-0C5DC74B7DF5}"/>
              </a:ext>
            </a:extLst>
          </p:cNvPr>
          <p:cNvSpPr/>
          <p:nvPr/>
        </p:nvSpPr>
        <p:spPr>
          <a:xfrm>
            <a:off x="3620294" y="346290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B_4_BD.102_1#60fd2f0f1?sp=1&amp;vcp=1&amp;pid=15fe41c82&amp;color=0,0,0&amp;vtp=1&amp;bbb=1&amp;zzd= 1">
            <a:extLst>
              <a:ext uri="{FF2B5EF4-FFF2-40B4-BE49-F238E27FC236}">
                <a16:creationId xmlns:a16="http://schemas.microsoft.com/office/drawing/2014/main" id="{044B0CF4-62CB-F95E-687E-32369E908618}"/>
              </a:ext>
            </a:extLst>
          </p:cNvPr>
          <p:cNvSpPr/>
          <p:nvPr/>
        </p:nvSpPr>
        <p:spPr>
          <a:xfrm>
            <a:off x="3925094" y="346290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QB_4_BD.106_1#05c21e6c5?sp=1&amp;vcp=1&amp;pid=15fe41c82&amp;color=0,0,0&amp;vtp=1&amp;bbb=1&amp;zzd= 1">
            <a:extLst>
              <a:ext uri="{FF2B5EF4-FFF2-40B4-BE49-F238E27FC236}">
                <a16:creationId xmlns:a16="http://schemas.microsoft.com/office/drawing/2014/main" id="{B903515F-5145-25C8-E116-0FC2A557C220}"/>
              </a:ext>
            </a:extLst>
          </p:cNvPr>
          <p:cNvSpPr/>
          <p:nvPr/>
        </p:nvSpPr>
        <p:spPr>
          <a:xfrm>
            <a:off x="2401094" y="456653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QB_4_BD.106_1#05c21e6c5?sp=1&amp;vcp=1&amp;pid=15fe41c82&amp;color=0,0,0&amp;vtp=1&amp;bbb=1&amp;zzd= 1">
            <a:extLst>
              <a:ext uri="{FF2B5EF4-FFF2-40B4-BE49-F238E27FC236}">
                <a16:creationId xmlns:a16="http://schemas.microsoft.com/office/drawing/2014/main" id="{89216B49-95C0-3262-C4E4-7CECBA976105}"/>
              </a:ext>
            </a:extLst>
          </p:cNvPr>
          <p:cNvSpPr/>
          <p:nvPr/>
        </p:nvSpPr>
        <p:spPr>
          <a:xfrm>
            <a:off x="2705894" y="456653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QB_4_BD.106_1#05c21e6c5?sp=1&amp;vcp=1&amp;pid=15fe41c82&amp;color=0,0,0&amp;vtp=1&amp;bbb=1&amp;zzd= 1">
            <a:extLst>
              <a:ext uri="{FF2B5EF4-FFF2-40B4-BE49-F238E27FC236}">
                <a16:creationId xmlns:a16="http://schemas.microsoft.com/office/drawing/2014/main" id="{1F95F1C2-85C2-5793-707C-26D037B7ADC0}"/>
              </a:ext>
            </a:extLst>
          </p:cNvPr>
          <p:cNvSpPr/>
          <p:nvPr/>
        </p:nvSpPr>
        <p:spPr>
          <a:xfrm>
            <a:off x="3010694" y="456653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QB_4_BD.106_1#05c21e6c5?sp=1&amp;vcp=1&amp;pid=15fe41c82&amp;color=0,0,0&amp;vtp=1&amp;bbb=1&amp;zzd= 1">
            <a:extLst>
              <a:ext uri="{FF2B5EF4-FFF2-40B4-BE49-F238E27FC236}">
                <a16:creationId xmlns:a16="http://schemas.microsoft.com/office/drawing/2014/main" id="{E61FC1D3-43B9-8654-7ABA-2857AA341DEC}"/>
              </a:ext>
            </a:extLst>
          </p:cNvPr>
          <p:cNvSpPr/>
          <p:nvPr/>
        </p:nvSpPr>
        <p:spPr>
          <a:xfrm>
            <a:off x="4534694" y="456653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QB_4_BD.106_1#05c21e6c5?sp=1&amp;vcp=1&amp;pid=15fe41c82&amp;color=0,0,0&amp;vtp=1&amp;bbb=1&amp;zzd= 1">
            <a:extLst>
              <a:ext uri="{FF2B5EF4-FFF2-40B4-BE49-F238E27FC236}">
                <a16:creationId xmlns:a16="http://schemas.microsoft.com/office/drawing/2014/main" id="{80C74F04-EE99-32AA-A73D-34280FB0178C}"/>
              </a:ext>
            </a:extLst>
          </p:cNvPr>
          <p:cNvSpPr/>
          <p:nvPr/>
        </p:nvSpPr>
        <p:spPr>
          <a:xfrm>
            <a:off x="4839494" y="456653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QB_4_BD.106_1#05c21e6c5?sp=1&amp;vcp=1&amp;pid=15fe41c82&amp;color=0,0,0&amp;vtp=1&amp;bbb=1&amp;zzd= 1">
            <a:extLst>
              <a:ext uri="{FF2B5EF4-FFF2-40B4-BE49-F238E27FC236}">
                <a16:creationId xmlns:a16="http://schemas.microsoft.com/office/drawing/2014/main" id="{9DF1F55C-92AB-7145-E8F3-775C3688B90E}"/>
              </a:ext>
            </a:extLst>
          </p:cNvPr>
          <p:cNvSpPr/>
          <p:nvPr/>
        </p:nvSpPr>
        <p:spPr>
          <a:xfrm>
            <a:off x="5144294" y="456653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QB_4_BD.106_1#05c21e6c5?sp=1&amp;vcp=1&amp;pid=15fe41c82&amp;color=0,0,0&amp;vtp=1&amp;bbb=1&amp;zzd= 1">
            <a:extLst>
              <a:ext uri="{FF2B5EF4-FFF2-40B4-BE49-F238E27FC236}">
                <a16:creationId xmlns:a16="http://schemas.microsoft.com/office/drawing/2014/main" id="{6ED98A7D-57B7-D89D-BCC8-A51701665982}"/>
              </a:ext>
            </a:extLst>
          </p:cNvPr>
          <p:cNvSpPr/>
          <p:nvPr/>
        </p:nvSpPr>
        <p:spPr>
          <a:xfrm>
            <a:off x="6668294" y="456653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QB_4_BD.106_1#05c21e6c5?sp=1&amp;vcp=1&amp;pid=15fe41c82&amp;color=0,0,0&amp;vtp=1&amp;bbb=1&amp;zzd= 1">
            <a:extLst>
              <a:ext uri="{FF2B5EF4-FFF2-40B4-BE49-F238E27FC236}">
                <a16:creationId xmlns:a16="http://schemas.microsoft.com/office/drawing/2014/main" id="{033D1841-1B20-E702-08A2-ED3476B8E501}"/>
              </a:ext>
            </a:extLst>
          </p:cNvPr>
          <p:cNvSpPr/>
          <p:nvPr/>
        </p:nvSpPr>
        <p:spPr>
          <a:xfrm>
            <a:off x="6973094" y="456653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QB_4_BD.106_1#05c21e6c5?sp=1&amp;vcp=1&amp;pid=15fe41c82&amp;color=0,0,0&amp;vtp=1&amp;bbb=1&amp;zzd= 1">
            <a:extLst>
              <a:ext uri="{FF2B5EF4-FFF2-40B4-BE49-F238E27FC236}">
                <a16:creationId xmlns:a16="http://schemas.microsoft.com/office/drawing/2014/main" id="{BB14C985-9E32-01E4-6B8A-0C181B52FD1E}"/>
              </a:ext>
            </a:extLst>
          </p:cNvPr>
          <p:cNvSpPr/>
          <p:nvPr/>
        </p:nvSpPr>
        <p:spPr>
          <a:xfrm>
            <a:off x="7277894" y="456653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7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1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2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3" grpId="0" build="p" animBg="1"/>
      <p:bldP spid="24" grpId="0" build="p" animBg="1"/>
      <p:bldP spid="25" grpId="0" build="p" animBg="1"/>
      <p:bldP spid="26" grpId="0" build="p" animBg="1"/>
      <p:bldP spid="27" grpId="0" build="p" animBg="1"/>
      <p:bldP spid="28" grpId="0" build="p" animBg="1"/>
      <p:bldP spid="29" grpId="0" build="p" animBg="1"/>
      <p:bldP spid="30" grpId="0" build="p" animBg="1"/>
      <p:bldP spid="31" grpId="0" build="p" animBg="1"/>
      <p:bldP spid="3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08_1#cf61ef6ca?vcp=1&amp;pid=063e40b6a&amp;color=0,0,0&amp;vtp=1&amp;bt=1&amp;bbb=1"/>
          <p:cNvSpPr/>
          <p:nvPr/>
        </p:nvSpPr>
        <p:spPr>
          <a:xfrm>
            <a:off x="896112" y="12580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3.［关联词］用关联词，把下列两题中的两句话合并为一句话。</a:t>
            </a:r>
            <a:endParaRPr lang="en-US" altLang="zh-CN" sz="2400" dirty="0"/>
          </a:p>
        </p:txBody>
      </p:sp>
      <p:sp>
        <p:nvSpPr>
          <p:cNvPr id="3" name="QB_4_BD.109_1#e6db34625?sp=1&amp;vcp=1&amp;pid=cf61ef6ca&amp;color=0,0,0&amp;vtp=1&amp;bbb=1"/>
          <p:cNvSpPr/>
          <p:nvPr/>
        </p:nvSpPr>
        <p:spPr>
          <a:xfrm>
            <a:off x="896112" y="180555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（1）一条小毛虫趴在一片叶子上。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一条小毛虫用新奇的目光打量着周围的一切。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400" spc="-50" dirty="0"/>
          </a:p>
        </p:txBody>
      </p:sp>
      <p:sp>
        <p:nvSpPr>
          <p:cNvPr id="5" name="QB_4_AN.110_1#e6db34625.blank?vcp=1&amp;pid=cf61ef6ca&amp;color=0,0,0&amp;vpa=54&amp;vtp=1&amp;bbb=1&amp;hb=1"/>
          <p:cNvSpPr/>
          <p:nvPr/>
        </p:nvSpPr>
        <p:spPr>
          <a:xfrm>
            <a:off x="896112" y="2336419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【示例】一条小毛虫一边趴在一片叶子上，一边用新奇的目光打量着周围的一切。</a:t>
            </a:r>
            <a:endParaRPr lang="en-US" altLang="zh-CN" sz="2400" dirty="0"/>
          </a:p>
        </p:txBody>
      </p:sp>
      <p:sp>
        <p:nvSpPr>
          <p:cNvPr id="6" name="QB_4_BD.111_1#533bab2a1?sp=1&amp;vcp=1&amp;pid=cf61ef6ca&amp;color=0,0,0&amp;vtp=1&amp;bbb=1&amp;hb=1"/>
          <p:cNvSpPr/>
          <p:nvPr/>
        </p:nvSpPr>
        <p:spPr>
          <a:xfrm>
            <a:off x="896112" y="3456559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（2）屎壳郎搬运食物的时候，从来不看路。走在外面一定要小心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，别被屎壳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郎撞伤。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2400" dirty="0"/>
          </a:p>
        </p:txBody>
      </p:sp>
      <p:sp>
        <p:nvSpPr>
          <p:cNvPr id="8" name="QB_4_AN.112_1#533bab2a1.blank?vcp=1&amp;pid=cf61ef6ca&amp;color=0,0,0&amp;vpa=55&amp;vtp=1&amp;bbb=1&amp;hb=1"/>
          <p:cNvSpPr/>
          <p:nvPr/>
        </p:nvSpPr>
        <p:spPr>
          <a:xfrm>
            <a:off x="896112" y="4546219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因为屎壳郎搬运食物的时候，从来不看路，所以走在外面一定要小心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，别被屎壳郎撞伤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5" grpId="0" build="p" animBg="1"/>
      <p:bldP spid="6" grpId="0" build="p" animBg="1"/>
      <p:bldP spid="8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13_1#1cf37b8e6?sp=1&amp;vcp=1&amp;pid=063e40b6a&amp;color=0,0,0&amp;vtp=1&amp;bt=1&amp;bbb=1"/>
          <p:cNvSpPr/>
          <p:nvPr/>
        </p:nvSpPr>
        <p:spPr>
          <a:xfrm>
            <a:off x="896112" y="152095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4.［改写句子］照样子，改写句子。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：冬天来了，春天还会远吗？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冬天来了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，春天不会远了。</a:t>
            </a:r>
            <a:endParaRPr lang="en-US" altLang="zh-CN" sz="2400" dirty="0"/>
          </a:p>
        </p:txBody>
      </p:sp>
      <p:sp>
        <p:nvSpPr>
          <p:cNvPr id="3" name="QB_4_BD.114_1#a7cae1c34?sp=1&amp;vcp=1&amp;pid=1cf37b8e6&amp;color=0,0,0&amp;vtp=1&amp;bbb=1"/>
          <p:cNvSpPr/>
          <p:nvPr/>
        </p:nvSpPr>
        <p:spPr>
          <a:xfrm>
            <a:off x="896112" y="317207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老师的教诲怎能不让我终生难忘？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</a:t>
            </a:r>
            <a:endParaRPr lang="en-US" altLang="zh-CN" sz="2400" dirty="0"/>
          </a:p>
        </p:txBody>
      </p:sp>
      <p:sp>
        <p:nvSpPr>
          <p:cNvPr id="5" name="QB_4_AN.115_1#a7cae1c34.blank?vcp=1&amp;pid=1cf37b8e6&amp;color=0,0,0&amp;vpa=56&amp;vtp=1&amp;bbb=1"/>
          <p:cNvSpPr/>
          <p:nvPr/>
        </p:nvSpPr>
        <p:spPr>
          <a:xfrm>
            <a:off x="938180" y="3681349"/>
            <a:ext cx="5097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【示例】老师的教诲让我终生难忘。</a:t>
            </a:r>
            <a:endParaRPr lang="en-US" altLang="zh-CN" sz="2400" dirty="0"/>
          </a:p>
        </p:txBody>
      </p:sp>
      <p:sp>
        <p:nvSpPr>
          <p:cNvPr id="6" name="QB_4_BD.116_1#d9c0e4fa3?sp=1&amp;vcp=1&amp;pid=1cf37b8e6&amp;color=0,0,0&amp;vtp=1&amp;bbb=1"/>
          <p:cNvSpPr/>
          <p:nvPr/>
        </p:nvSpPr>
        <p:spPr>
          <a:xfrm>
            <a:off x="896112" y="427570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（2）羊已经丢了，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还修羊圈干什么？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  <a:endParaRPr lang="en-US" altLang="zh-CN" sz="2400" dirty="0"/>
          </a:p>
        </p:txBody>
      </p:sp>
      <p:sp>
        <p:nvSpPr>
          <p:cNvPr id="8" name="QB_4_AN.117_1#d9c0e4fa3.blank?vcp=1&amp;pid=1cf37b8e6&amp;color=0,0,0&amp;vpa=57&amp;vtp=1&amp;bbb=1"/>
          <p:cNvSpPr/>
          <p:nvPr/>
        </p:nvSpPr>
        <p:spPr>
          <a:xfrm>
            <a:off x="938180" y="4784979"/>
            <a:ext cx="418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羊已经丢了，不用修羊圈了。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5" grpId="0" build="p" animBg="1"/>
      <p:bldP spid="6" grpId="0" build="p" animBg="1"/>
      <p:bldP spid="8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18_1#f47c18f61?sp=1&amp;vcp=1&amp;pid=063e40b6a&amp;color=0,0,0&amp;vtp=1&amp;bt=1&amp;bbb=1"/>
          <p:cNvSpPr/>
          <p:nvPr/>
        </p:nvSpPr>
        <p:spPr>
          <a:xfrm>
            <a:off x="896112" y="150825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5.［扩写句子］照样子，根据提示扩写句子。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：门前开着鲜花。（开着多少鲜花？怎样的鲜花？ 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门前开着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（一大片） （绚丽多彩的）鲜花。</a:t>
            </a:r>
            <a:endParaRPr lang="en-US" altLang="zh-CN" sz="2400" dirty="0"/>
          </a:p>
        </p:txBody>
      </p:sp>
      <p:sp>
        <p:nvSpPr>
          <p:cNvPr id="3" name="QB_4_BD.119_1#c2b320bd3?sp=1&amp;vcp=1&amp;pid=f47c18f61&amp;color=0,0,0&amp;vtp=1&amp;bbb=1"/>
          <p:cNvSpPr/>
          <p:nvPr/>
        </p:nvSpPr>
        <p:spPr>
          <a:xfrm>
            <a:off x="896112" y="315937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（1）种子睡在泥土里。（什么样的种子？睡在什么样的泥土里？ 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         )的种子睡在(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的泥土里。</a:t>
            </a:r>
            <a:endParaRPr lang="en-US" altLang="zh-CN" sz="2400" dirty="0"/>
          </a:p>
        </p:txBody>
      </p:sp>
      <p:sp>
        <p:nvSpPr>
          <p:cNvPr id="4" name="QB_4_AN.120_1#c2b320bd3.bracket?vcp=1&amp;pid=f47c18f61&amp;color=0,0,0&amp;vpa=58&amp;vtp=1&amp;bbb=1"/>
          <p:cNvSpPr/>
          <p:nvPr/>
        </p:nvSpPr>
        <p:spPr>
          <a:xfrm>
            <a:off x="1065180" y="3706749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【示例】饱满</a:t>
            </a:r>
            <a:endParaRPr lang="en-US" altLang="zh-CN" sz="2400" dirty="0"/>
          </a:p>
        </p:txBody>
      </p:sp>
      <p:sp>
        <p:nvSpPr>
          <p:cNvPr id="5" name="QB_4_AN.121_1#c2b320bd3.bracket?vcp=1&amp;pid=f47c18f61&amp;color=0,0,0&amp;vpa=59&amp;vtp=1&amp;bbb=1"/>
          <p:cNvSpPr/>
          <p:nvPr/>
        </p:nvSpPr>
        <p:spPr>
          <a:xfrm>
            <a:off x="5027580" y="370674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肥沃</a:t>
            </a:r>
            <a:endParaRPr lang="en-US" altLang="zh-CN" sz="2400" dirty="0"/>
          </a:p>
        </p:txBody>
      </p:sp>
      <p:sp>
        <p:nvSpPr>
          <p:cNvPr id="6" name="QB_4_BD.122_1#248a2ae79?sp=1&amp;vcp=1&amp;pid=f47c18f61&amp;color=0,0,0&amp;vtp=1&amp;bbb=1"/>
          <p:cNvSpPr/>
          <p:nvPr/>
        </p:nvSpPr>
        <p:spPr>
          <a:xfrm>
            <a:off x="896112" y="426300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（2）邓爷爷挑选了一棵柏树苗。（怎样地挑选？什么样的柏树苗？）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邓爷爷(      )挑选了一棵(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的柏树苗。</a:t>
            </a:r>
            <a:endParaRPr lang="en-US" altLang="zh-CN" sz="2400" dirty="0"/>
          </a:p>
        </p:txBody>
      </p:sp>
      <p:sp>
        <p:nvSpPr>
          <p:cNvPr id="7" name="QB_4_AN.123_1#248a2ae79.bracket?vcp=1&amp;pid=f47c18f61&amp;color=0,0,0&amp;vpa=60&amp;vtp=1&amp;bbb=1"/>
          <p:cNvSpPr/>
          <p:nvPr/>
        </p:nvSpPr>
        <p:spPr>
          <a:xfrm>
            <a:off x="1979581" y="481037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精心</a:t>
            </a:r>
            <a:endParaRPr lang="en-US" altLang="zh-CN" sz="2400" dirty="0"/>
          </a:p>
        </p:txBody>
      </p:sp>
      <p:sp>
        <p:nvSpPr>
          <p:cNvPr id="8" name="QB_4_AN.124_1#248a2ae79.bracket?vcp=1&amp;pid=f47c18f61&amp;color=0,0,0&amp;vpa=61&amp;vtp=1&amp;bbb=1"/>
          <p:cNvSpPr/>
          <p:nvPr/>
        </p:nvSpPr>
        <p:spPr>
          <a:xfrm>
            <a:off x="4722780" y="481037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茁壮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25_1#236c99fc8?sp=1&amp;vcp=1&amp;pid=063e40b6a&amp;color=0,0,0&amp;vtp=1&amp;bt=1&amp;bbb=1"/>
          <p:cNvSpPr/>
          <p:nvPr/>
        </p:nvSpPr>
        <p:spPr>
          <a:xfrm>
            <a:off x="896112" y="180670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6.［重音·易错］照样子，根据括号里的问题，用“·”标出要重读的部分。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例：种子睡在松软的泥土里。（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种子睡在哪里？）</a:t>
            </a:r>
            <a:endParaRPr lang="en-US" altLang="zh-CN" sz="2400" dirty="0"/>
          </a:p>
        </p:txBody>
      </p:sp>
      <p:sp>
        <p:nvSpPr>
          <p:cNvPr id="3" name="QO_4_BD.126_1#0819f5318?vcp=1&amp;pid=236c99fc8&amp;color=0,0,0&amp;vtp=1&amp;bbb=1"/>
          <p:cNvSpPr/>
          <p:nvPr/>
        </p:nvSpPr>
        <p:spPr>
          <a:xfrm>
            <a:off x="896112" y="290379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（1）小鸟在树枝上自由自在地歌唱。（小鸟在哪里歌唱？）</a:t>
            </a:r>
            <a:endParaRPr lang="en-US" altLang="zh-CN" sz="2400" dirty="0"/>
          </a:p>
        </p:txBody>
      </p:sp>
      <p:sp>
        <p:nvSpPr>
          <p:cNvPr id="4" name="QO_4_AN.127_1#0819f5318?vcp=1&amp;pid=236c99fc8&amp;color=0,0,0&amp;vtp=1&amp;bbb=1"/>
          <p:cNvSpPr/>
          <p:nvPr/>
        </p:nvSpPr>
        <p:spPr>
          <a:xfrm>
            <a:off x="896112" y="343846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小鸟在树枝上自由自在地歌唱。</a:t>
            </a:r>
            <a:endParaRPr lang="en-US" altLang="zh-CN" sz="2400" dirty="0"/>
          </a:p>
        </p:txBody>
      </p:sp>
      <p:sp>
        <p:nvSpPr>
          <p:cNvPr id="5" name="QO_4_AS.128_1#0819f5318?vcp=1&amp;pid=236c99fc8&amp;color=0,0,0&amp;vtp=1&amp;bbb=1&amp;hb=1"/>
          <p:cNvSpPr/>
          <p:nvPr/>
        </p:nvSpPr>
        <p:spPr>
          <a:xfrm>
            <a:off x="896112" y="397979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第（1）小题，要强调小鸟在哪里歌唱，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就应该重读表示地点的词语，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即句子中的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“树枝上”。</a:t>
            </a:r>
            <a:endParaRPr lang="en-US" altLang="zh-CN" sz="2400" dirty="0"/>
          </a:p>
        </p:txBody>
      </p:sp>
      <p:sp>
        <p:nvSpPr>
          <p:cNvPr id="6" name="QO_3_BD.125_1#236c99fc8?sp=1&amp;vcp=1&amp;pid=063e40b6a&amp;color=0,0,0&amp;vtp=1&amp;bt=1&amp;bbb=1&amp;zzd= 3">
            <a:extLst>
              <a:ext uri="{FF2B5EF4-FFF2-40B4-BE49-F238E27FC236}">
                <a16:creationId xmlns:a16="http://schemas.microsoft.com/office/drawing/2014/main" id="{CF5DEE4A-A317-149D-7A1E-F65FF72511DF}"/>
              </a:ext>
            </a:extLst>
          </p:cNvPr>
          <p:cNvSpPr/>
          <p:nvPr/>
        </p:nvSpPr>
        <p:spPr>
          <a:xfrm>
            <a:off x="3772694" y="286550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O_3_BD.125_1#236c99fc8?sp=1&amp;vcp=1&amp;pid=063e40b6a&amp;color=0,0,0&amp;vtp=1&amp;bt=1&amp;bbb=1&amp;zzd= 3">
            <a:extLst>
              <a:ext uri="{FF2B5EF4-FFF2-40B4-BE49-F238E27FC236}">
                <a16:creationId xmlns:a16="http://schemas.microsoft.com/office/drawing/2014/main" id="{6ABE9FE0-7B48-4FDB-06BC-5CAA4862F866}"/>
              </a:ext>
            </a:extLst>
          </p:cNvPr>
          <p:cNvSpPr/>
          <p:nvPr/>
        </p:nvSpPr>
        <p:spPr>
          <a:xfrm>
            <a:off x="4077494" y="286550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O_3_BD.125_1#236c99fc8?sp=1&amp;vcp=1&amp;pid=063e40b6a&amp;color=0,0,0&amp;vtp=1&amp;bt=1&amp;bbb=1&amp;zzd= 3">
            <a:extLst>
              <a:ext uri="{FF2B5EF4-FFF2-40B4-BE49-F238E27FC236}">
                <a16:creationId xmlns:a16="http://schemas.microsoft.com/office/drawing/2014/main" id="{F98A829E-FEF8-DE0A-3489-6B7CCA654AE7}"/>
              </a:ext>
            </a:extLst>
          </p:cNvPr>
          <p:cNvSpPr/>
          <p:nvPr/>
        </p:nvSpPr>
        <p:spPr>
          <a:xfrm>
            <a:off x="4382294" y="286550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29_1#cb204b69d?vcp=1&amp;pid=236c99fc8&amp;color=0,0,0&amp;vtp=1&amp;bt=1&amp;bbb=1&amp;hb=1"/>
          <p:cNvSpPr/>
          <p:nvPr/>
        </p:nvSpPr>
        <p:spPr>
          <a:xfrm>
            <a:off x="896112" y="181130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（2）路的一边是田野，葱葱绿绿的，非常可爱，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像一片柔软的绿毯。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田野像什么？）</a:t>
            </a:r>
            <a:endParaRPr lang="en-US" altLang="zh-CN" sz="2400" dirty="0"/>
          </a:p>
        </p:txBody>
      </p:sp>
      <p:sp>
        <p:nvSpPr>
          <p:cNvPr id="3" name="QO_4_AN.130_1#cb204b69d?vcp=1&amp;pid=236c99fc8&amp;color=0,0,0&amp;vtp=1&amp;bbb=1"/>
          <p:cNvSpPr/>
          <p:nvPr/>
        </p:nvSpPr>
        <p:spPr>
          <a:xfrm>
            <a:off x="896112" y="290839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路的一边是田野，葱葱绿绿的，非常可爱，像一片柔软的绿毯。</a:t>
            </a:r>
            <a:endParaRPr lang="en-US" altLang="zh-CN" sz="2400" dirty="0"/>
          </a:p>
        </p:txBody>
      </p:sp>
      <p:sp>
        <p:nvSpPr>
          <p:cNvPr id="4" name="QO_4_AS.131_1#cb204b69d?vcp=1&amp;pid=236c99fc8&amp;color=0,0,0&amp;vtp=1&amp;bbb=1&amp;hb=1"/>
          <p:cNvSpPr/>
          <p:nvPr/>
        </p:nvSpPr>
        <p:spPr>
          <a:xfrm>
            <a:off x="896112" y="344973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第（2）小题，要强调田野像什么，就应该重读喻体的部分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，即句子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中的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“一片柔软的绿毯”。</a:t>
            </a:r>
            <a:endParaRPr lang="en-US" altLang="zh-CN" sz="2400" dirty="0"/>
          </a:p>
        </p:txBody>
      </p:sp>
      <p:sp>
        <p:nvSpPr>
          <p:cNvPr id="5" name="QO_3_AS.132_1#236c99fc8?vcp=1&amp;pid=063e40b6a&amp;color=0,0,0&amp;vtp=1&amp;bbb=1"/>
          <p:cNvSpPr/>
          <p:nvPr/>
        </p:nvSpPr>
        <p:spPr>
          <a:xfrm>
            <a:off x="896112" y="454669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本题考查重音。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232360e36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字词句运用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33_1#8099d8104?sp=1&amp;vcp=1&amp;pid=063e40b6a&amp;color=0,0,0&amp;vtp=1&amp;bt=1&amp;bbb=1"/>
          <p:cNvSpPr/>
          <p:nvPr/>
        </p:nvSpPr>
        <p:spPr>
          <a:xfrm>
            <a:off x="896112" y="181130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  <a:tabLst>
                <a:tab pos="2962021" algn="l"/>
                <a:tab pos="5454142" algn="l"/>
                <a:tab pos="85558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7.［语气］下列句子应该用怎样的语气朗读？选一选，填序号。</a:t>
            </a:r>
            <a:endParaRPr lang="en-US" altLang="zh-CN" sz="2400" dirty="0"/>
          </a:p>
          <a:p>
            <a:pPr algn="ctr" latinLnBrk="1">
              <a:lnSpc>
                <a:spcPts val="4200"/>
              </a:lnSpc>
              <a:tabLst>
                <a:tab pos="2962021" algn="l"/>
                <a:tab pos="5454142" algn="l"/>
                <a:tab pos="855586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①坚定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②亲切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③吞吞吐吐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难过</a:t>
            </a:r>
            <a:endParaRPr lang="en-US" altLang="zh-CN" sz="2400" dirty="0"/>
          </a:p>
        </p:txBody>
      </p:sp>
      <p:sp>
        <p:nvSpPr>
          <p:cNvPr id="3" name="QB_4_BD.134_1#e5a39daa8?vcp=1&amp;pid=8099d8104&amp;color=0,0,0&amp;vtp=1&amp;bbb=1"/>
          <p:cNvSpPr/>
          <p:nvPr/>
        </p:nvSpPr>
        <p:spPr>
          <a:xfrm>
            <a:off x="896112" y="290839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（1）“不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像。”“像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五角星。”(    )</a:t>
            </a:r>
            <a:endParaRPr lang="en-US" altLang="zh-CN" sz="2400" dirty="0"/>
          </a:p>
        </p:txBody>
      </p:sp>
      <p:sp>
        <p:nvSpPr>
          <p:cNvPr id="4" name="QB_4_AN.135_1#e5a39daa8.bracket?vcp=1&amp;pid=8099d8104&amp;color=0,0,0&amp;vpa=62&amp;vtp=1"/>
          <p:cNvSpPr/>
          <p:nvPr/>
        </p:nvSpPr>
        <p:spPr>
          <a:xfrm>
            <a:off x="7618381" y="289696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5" name="QB_4_BD.136_1#96e529ecb?vcp=1&amp;pid=8099d8104&amp;color=0,0,0&amp;vtp=1&amp;bbb=1"/>
          <p:cNvSpPr/>
          <p:nvPr/>
        </p:nvSpPr>
        <p:spPr>
          <a:xfrm>
            <a:off x="896112" y="344306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（2）老马说：“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你去试一试就知道了。”(    )</a:t>
            </a:r>
            <a:endParaRPr lang="en-US" altLang="zh-CN" sz="2400" dirty="0"/>
          </a:p>
        </p:txBody>
      </p:sp>
      <p:sp>
        <p:nvSpPr>
          <p:cNvPr id="6" name="QB_4_AN.137_1#96e529ecb.bracket?vcp=1&amp;pid=8099d8104&amp;color=0,0,0&amp;vpa=63&amp;vtp=1"/>
          <p:cNvSpPr/>
          <p:nvPr/>
        </p:nvSpPr>
        <p:spPr>
          <a:xfrm>
            <a:off x="6703981" y="343163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7" name="QB_4_BD.138_1#d95c01c4a?vcp=1&amp;pid=8099d8104&amp;color=0,0,0&amp;vtp=1&amp;bbb=1"/>
          <p:cNvSpPr/>
          <p:nvPr/>
        </p:nvSpPr>
        <p:spPr>
          <a:xfrm>
            <a:off x="896112" y="397773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（3）妈妈说：“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我养的多肉植物枯萎了。”(    )</a:t>
            </a:r>
            <a:endParaRPr lang="en-US" altLang="zh-CN" sz="2400" dirty="0"/>
          </a:p>
        </p:txBody>
      </p:sp>
      <p:sp>
        <p:nvSpPr>
          <p:cNvPr id="8" name="QB_4_AN.139_1#d95c01c4a.bracket?vcp=1&amp;pid=8099d8104&amp;color=0,0,0&amp;vpa=64&amp;vtp=1"/>
          <p:cNvSpPr/>
          <p:nvPr/>
        </p:nvSpPr>
        <p:spPr>
          <a:xfrm>
            <a:off x="7008781" y="396630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9" name="QB_4_BD.140_1#31f4351d0?vcp=1&amp;pid=8099d8104&amp;color=0,0,0&amp;vtp=1&amp;bbb=1"/>
          <p:cNvSpPr/>
          <p:nvPr/>
        </p:nvSpPr>
        <p:spPr>
          <a:xfrm>
            <a:off x="896112" y="451240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（4）我还是让耳朵耷拉着吧。人家是人家，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我是我。(    )</a:t>
            </a:r>
            <a:endParaRPr lang="en-US" altLang="zh-CN" sz="2400" dirty="0"/>
          </a:p>
        </p:txBody>
      </p:sp>
      <p:sp>
        <p:nvSpPr>
          <p:cNvPr id="10" name="QB_4_AN.141_1#31f4351d0.bracket?vcp=1&amp;pid=8099d8104&amp;color=0,0,0&amp;vpa=65&amp;vtp=1"/>
          <p:cNvSpPr/>
          <p:nvPr/>
        </p:nvSpPr>
        <p:spPr>
          <a:xfrm>
            <a:off x="8227981" y="450097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42_1#acc0b66e3?vcp=1&amp;pid=063e40b6a&amp;color=0,0,0&amp;vtp=1&amp;bt=1&amp;bbb=1"/>
          <p:cNvSpPr/>
          <p:nvPr/>
        </p:nvSpPr>
        <p:spPr>
          <a:xfrm>
            <a:off x="896112" y="109251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8.［标点符号·易错］给下列句子加上恰当的标点。</a:t>
            </a:r>
            <a:endParaRPr lang="en-US" altLang="zh-CN" sz="2400" dirty="0"/>
          </a:p>
        </p:txBody>
      </p:sp>
      <p:sp>
        <p:nvSpPr>
          <p:cNvPr id="3" name="QB_4_BD.143_1#ece5b26c1?vcp=1&amp;pid=acc0b66e3&amp;color=0,0,0&amp;vtp=1&amp;bbb=1"/>
          <p:cNvSpPr/>
          <p:nvPr/>
        </p:nvSpPr>
        <p:spPr>
          <a:xfrm>
            <a:off x="896112" y="1679702"/>
            <a:ext cx="10387584" cy="579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）妹妹笑着说</a:t>
            </a:r>
            <a:r>
              <a:rPr lang="en-US" altLang="zh-CN" sz="30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我早回来了</a:t>
            </a:r>
            <a:r>
              <a:rPr lang="en-US" altLang="zh-CN" sz="30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4" name="QB_4_BD.143_1#ece5b26c1?vcp=1&amp;pid=acc0b66e3&amp;color=0,0,0&amp;tib=255,255,255&amp;iip=1&amp;vip=66#6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89002" y="1682815"/>
            <a:ext cx="557784" cy="585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4_BD.143_1#ece5b26c1?vcp=1&amp;pid=acc0b66e3&amp;color=0,0,0&amp;tib=255,255,255&amp;iip=2&amp;vip=67#6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4502" y="1682815"/>
            <a:ext cx="557784" cy="585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B_4_AN.144_1#ece5b26c1.blank?vcp=1&amp;pid=acc0b66e3&amp;color=0,0,0&amp;vpa=66&amp;vtp=1"/>
          <p:cNvSpPr/>
          <p:nvPr/>
        </p:nvSpPr>
        <p:spPr>
          <a:xfrm>
            <a:off x="3280442" y="1783398"/>
            <a:ext cx="411480" cy="402336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：“</a:t>
            </a:r>
            <a:endParaRPr lang="en-US" altLang="zh-CN" dirty="0"/>
          </a:p>
        </p:txBody>
      </p:sp>
      <p:sp>
        <p:nvSpPr>
          <p:cNvPr id="7" name="QB_4_AN.145_1#ece5b26c1.blank?vcp=1&amp;pid=acc0b66e3&amp;color=0,0,0&amp;vpa=67&amp;vtp=1"/>
          <p:cNvSpPr/>
          <p:nvPr/>
        </p:nvSpPr>
        <p:spPr>
          <a:xfrm>
            <a:off x="5375942" y="1783398"/>
            <a:ext cx="411480" cy="4023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l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  <a:endParaRPr lang="en-US" altLang="zh-CN" dirty="0"/>
          </a:p>
        </p:txBody>
      </p:sp>
      <p:sp>
        <p:nvSpPr>
          <p:cNvPr id="8" name="QB_4_BD.146_1#616f0bb35?vcp=1&amp;pid=acc0b66e3&amp;color=0,0,0&amp;vtp=1&amp;bbb=1"/>
          <p:cNvSpPr/>
          <p:nvPr/>
        </p:nvSpPr>
        <p:spPr>
          <a:xfrm>
            <a:off x="896112" y="2323273"/>
            <a:ext cx="10387584" cy="579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）一不留神</a:t>
            </a:r>
            <a:r>
              <a:rPr lang="en-US" altLang="zh-CN" sz="30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我们蹦进了很深很深的水里</a:t>
            </a:r>
            <a:r>
              <a:rPr lang="en-US" altLang="zh-CN" sz="30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被淹得昏头昏脑</a:t>
            </a:r>
            <a:r>
              <a:rPr lang="en-US" altLang="zh-CN" sz="30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9" name="QB_4_BD.146_1#616f0bb35?vcp=1&amp;pid=acc0b66e3&amp;color=0,0,0&amp;tib=255,255,255&amp;iip=3&amp;vip=68#6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84202" y="2326386"/>
            <a:ext cx="557784" cy="585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B_4_BD.146_1#616f0bb35?vcp=1&amp;pid=acc0b66e3&amp;color=0,0,0&amp;tib=255,255,255&amp;iip=4&amp;vip=69#6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13302" y="2326386"/>
            <a:ext cx="557784" cy="585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QB_4_BD.146_1#616f0bb35?vcp=1&amp;pid=acc0b66e3&amp;color=0,0,0&amp;tib=255,255,255&amp;iip=5&amp;vip=70#7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18402" y="2326386"/>
            <a:ext cx="557784" cy="585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2" name="QB_4_AN.147_1#616f0bb35.blank?vcp=1&amp;pid=acc0b66e3&amp;color=0,0,0&amp;vpa=68&amp;vtp=1"/>
          <p:cNvSpPr/>
          <p:nvPr/>
        </p:nvSpPr>
        <p:spPr>
          <a:xfrm>
            <a:off x="2975642" y="2426970"/>
            <a:ext cx="411480" cy="4023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endParaRPr lang="en-US" altLang="zh-CN" sz="2300" dirty="0"/>
          </a:p>
        </p:txBody>
      </p:sp>
      <p:sp>
        <p:nvSpPr>
          <p:cNvPr id="13" name="QB_4_AN.148_1#616f0bb35.blank?vcp=1&amp;pid=acc0b66e3&amp;color=0,0,0&amp;vpa=69&amp;vtp=1"/>
          <p:cNvSpPr/>
          <p:nvPr/>
        </p:nvSpPr>
        <p:spPr>
          <a:xfrm>
            <a:off x="7204742" y="2426970"/>
            <a:ext cx="411480" cy="4023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endParaRPr lang="en-US" altLang="zh-CN" sz="2300" dirty="0"/>
          </a:p>
        </p:txBody>
      </p:sp>
      <p:sp>
        <p:nvSpPr>
          <p:cNvPr id="14" name="QB_4_AN.149_1#616f0bb35.blank?vcp=1&amp;pid=acc0b66e3&amp;color=0,0,0&amp;vpa=70&amp;vtp=1"/>
          <p:cNvSpPr/>
          <p:nvPr/>
        </p:nvSpPr>
        <p:spPr>
          <a:xfrm>
            <a:off x="9909842" y="2426970"/>
            <a:ext cx="411480" cy="4023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300" dirty="0"/>
          </a:p>
        </p:txBody>
      </p:sp>
      <p:sp>
        <p:nvSpPr>
          <p:cNvPr id="15" name="QB_4_BD.150_1#b7da266ba?vcp=1&amp;pid=acc0b66e3&amp;color=0,0,0&amp;vtp=1&amp;bbb=1"/>
          <p:cNvSpPr/>
          <p:nvPr/>
        </p:nvSpPr>
        <p:spPr>
          <a:xfrm>
            <a:off x="896112" y="2971925"/>
            <a:ext cx="10387584" cy="56324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）“这个泥塘好是好</a:t>
            </a:r>
            <a:r>
              <a:rPr lang="en-US" altLang="zh-CN" sz="29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野鸭说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，“就是塘里的水太少了</a:t>
            </a:r>
            <a:r>
              <a:rPr lang="en-US" altLang="zh-CN" sz="2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endParaRPr lang="en-US" altLang="zh-CN" sz="2400" dirty="0"/>
          </a:p>
        </p:txBody>
      </p:sp>
      <p:pic>
        <p:nvPicPr>
          <p:cNvPr id="16" name="QB_4_BD.150_1#b7da266ba?vcp=1&amp;pid=acc0b66e3&amp;color=0,0,0&amp;tib=255,255,255&amp;iip=6&amp;vip=71#7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03402" y="2969958"/>
            <a:ext cx="557784" cy="585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7" name="QB_4_BD.150_1#b7da266ba?vcp=1&amp;pid=acc0b66e3&amp;color=0,0,0&amp;tib=255,255,255&amp;iip=7&amp;vip=72#7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46902" y="2969958"/>
            <a:ext cx="557784" cy="585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8" name="QB_4_AN.151_1#b7da266ba.blank?vcp=1&amp;pid=acc0b66e3&amp;color=0,0,0&amp;vpa=71&amp;vtp=1"/>
          <p:cNvSpPr/>
          <p:nvPr/>
        </p:nvSpPr>
        <p:spPr>
          <a:xfrm>
            <a:off x="4194842" y="3070541"/>
            <a:ext cx="411480" cy="4023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endParaRPr lang="en-US" altLang="zh-CN" sz="2300" dirty="0"/>
          </a:p>
        </p:txBody>
      </p:sp>
      <p:sp>
        <p:nvSpPr>
          <p:cNvPr id="19" name="QB_4_AN.152_1#b7da266ba.blank?vcp=1&amp;pid=acc0b66e3&amp;color=0,0,0&amp;vpa=72&amp;vtp=1"/>
          <p:cNvSpPr/>
          <p:nvPr/>
        </p:nvSpPr>
        <p:spPr>
          <a:xfrm>
            <a:off x="9338342" y="3070541"/>
            <a:ext cx="411480" cy="40233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300" dirty="0"/>
          </a:p>
        </p:txBody>
      </p:sp>
      <p:sp>
        <p:nvSpPr>
          <p:cNvPr id="20" name="QB_3_BD.153_1#beccb3f77?sp=1&amp;vcp=1&amp;pid=063e40b6a&amp;color=0,0,0&amp;vtp=1&amp;bbb=1"/>
          <p:cNvSpPr/>
          <p:nvPr/>
        </p:nvSpPr>
        <p:spPr>
          <a:xfrm>
            <a:off x="896112" y="3546855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9.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［句子仿写］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仿照例句，把自己喜欢的景物写下来。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例：天上的云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雪白雪白的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30174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像一堆堆柔软的棉花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lang="en-US" altLang="zh-CN" sz="2400" dirty="0"/>
          </a:p>
        </p:txBody>
      </p:sp>
      <p:sp>
        <p:nvSpPr>
          <p:cNvPr id="21" name="QB_3_AN.154_1#beccb3f77.blank?vcp=1&amp;pid=063e40b6a&amp;color=0,0,0&amp;vpa=73&amp;vtp=1&amp;bbb=1"/>
          <p:cNvSpPr/>
          <p:nvPr/>
        </p:nvSpPr>
        <p:spPr>
          <a:xfrm>
            <a:off x="6214396" y="4077715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【示例】河水</a:t>
            </a:r>
            <a:endParaRPr lang="en-US" altLang="zh-CN" sz="2400" dirty="0"/>
          </a:p>
        </p:txBody>
      </p:sp>
      <p:sp>
        <p:nvSpPr>
          <p:cNvPr id="22" name="QB_3_AN.155_1#beccb3f77.blank?vcp=1&amp;pid=063e40b6a&amp;color=0,0,0&amp;vpa=74&amp;vtp=1&amp;bbb=1"/>
          <p:cNvSpPr/>
          <p:nvPr/>
        </p:nvSpPr>
        <p:spPr>
          <a:xfrm>
            <a:off x="6214396" y="4636515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碧绿碧绿的</a:t>
            </a:r>
            <a:endParaRPr lang="en-US" altLang="zh-CN" sz="2400" dirty="0"/>
          </a:p>
        </p:txBody>
      </p:sp>
      <p:sp>
        <p:nvSpPr>
          <p:cNvPr id="23" name="QB_3_AN.156_1#beccb3f77.blank?vcp=1&amp;pid=063e40b6a&amp;color=0,0,0&amp;vpa=75&amp;vtp=1&amp;bbb=1"/>
          <p:cNvSpPr/>
          <p:nvPr/>
        </p:nvSpPr>
        <p:spPr>
          <a:xfrm>
            <a:off x="6214396" y="5173725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像一块美丽的碧玉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6" grpId="0" build="p" animBg="1"/>
      <p:bldP spid="7" grpId="0" build="p" animBg="1"/>
      <p:bldP spid="8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157_1#e3abd9c8b?sp=1&amp;vcp=1&amp;pid=063e40b6a&amp;color=0,0,0&amp;vtp=1&amp;bt=1&amp;bbb=1"/>
          <p:cNvSpPr/>
          <p:nvPr/>
        </p:nvSpPr>
        <p:spPr>
          <a:xfrm>
            <a:off x="896112" y="262464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［想象画面写句子］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根据提示想象画面，照样子写句子。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：（表现太阳很害怕）最后一个太阳害怕极了，慌慌张张地躲进了大海里。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表现兔子很开心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）兔子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地回了森林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3_AN.158_1#e3abd9c8b.blank?vcp=1&amp;pid=063e40b6a&amp;color=0,0,0&amp;vpa=76&amp;vtp=1&amp;bbb=1"/>
          <p:cNvSpPr/>
          <p:nvPr/>
        </p:nvSpPr>
        <p:spPr>
          <a:xfrm>
            <a:off x="4265580" y="3692716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【示例】开心极了</a:t>
            </a:r>
            <a:endParaRPr lang="en-US" altLang="zh-CN" sz="2400" dirty="0"/>
          </a:p>
        </p:txBody>
      </p:sp>
      <p:sp>
        <p:nvSpPr>
          <p:cNvPr id="4" name="QB_3_AN.159_1#e3abd9c8b.blank?vcp=1&amp;pid=063e40b6a&amp;color=0,0,0&amp;vpa=77&amp;vtp=1&amp;bbb=1"/>
          <p:cNvSpPr/>
          <p:nvPr/>
        </p:nvSpPr>
        <p:spPr>
          <a:xfrm>
            <a:off x="7313581" y="3692716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蹦蹦跳跳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2_BD#f2824736a?sp=1&amp;vcp=1&amp;pid=232360e36&amp;color=0,0,0&amp;vtp=1&amp;bt=1&amp;bbb=1"/>
          <p:cNvSpPr/>
          <p:nvPr/>
        </p:nvSpPr>
        <p:spPr>
          <a:xfrm>
            <a:off x="896112" y="900000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lang="en-US" altLang="zh-CN" sz="2400" dirty="0"/>
          </a:p>
        </p:txBody>
      </p:sp>
      <p:sp>
        <p:nvSpPr>
          <p:cNvPr id="3" name="C_2_BD#57ff739e2?sp=1&amp;vcp=1&amp;pid=232360e36&amp;color=0,0,0&amp;vtp=1&amp;bbb=1"/>
          <p:cNvSpPr/>
          <p:nvPr/>
        </p:nvSpPr>
        <p:spPr>
          <a:xfrm>
            <a:off x="896112" y="1338848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一、词语。</a:t>
            </a:r>
            <a:endParaRPr lang="en-US" altLang="zh-CN" sz="2800" dirty="0"/>
          </a:p>
        </p:txBody>
      </p:sp>
      <p:sp>
        <p:nvSpPr>
          <p:cNvPr id="4" name="QO_3_BD.1_1#25fdbc902?sp=1&amp;vcp=1&amp;pid=57ff739e2&amp;color=0,0,0&amp;vtp=1&amp;bbb=1"/>
          <p:cNvSpPr/>
          <p:nvPr/>
        </p:nvSpPr>
        <p:spPr>
          <a:xfrm>
            <a:off x="896112" y="1754710"/>
            <a:ext cx="10387584" cy="957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  <a:tabLst>
                <a:tab pos="3995928" algn="l"/>
                <a:tab pos="752195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［词语辨析·易错］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选词填空。</a:t>
            </a:r>
            <a:endParaRPr lang="en-US" altLang="zh-CN" sz="2400" dirty="0"/>
          </a:p>
          <a:p>
            <a:pPr algn="ctr" latinLnBrk="1">
              <a:lnSpc>
                <a:spcPts val="3800"/>
              </a:lnSpc>
              <a:tabLst>
                <a:tab pos="3995928" algn="l"/>
                <a:tab pos="752195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融化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熔化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溶化</a:t>
            </a:r>
            <a:endParaRPr lang="en-US" altLang="zh-CN" sz="2400" dirty="0"/>
          </a:p>
        </p:txBody>
      </p:sp>
      <p:sp>
        <p:nvSpPr>
          <p:cNvPr id="5" name="QB_4_BD.2_1#de433db34?vcp=1&amp;pid=25fdbc902&amp;color=0,0,0&amp;vtp=1&amp;bbb=1"/>
          <p:cNvSpPr/>
          <p:nvPr/>
        </p:nvSpPr>
        <p:spPr>
          <a:xfrm>
            <a:off x="896112" y="2768804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白糖在水里慢慢地(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了。</a:t>
            </a:r>
            <a:endParaRPr lang="en-US" altLang="zh-CN" sz="2400" dirty="0"/>
          </a:p>
        </p:txBody>
      </p:sp>
      <p:sp>
        <p:nvSpPr>
          <p:cNvPr id="6" name="QB_4_AN.3_1#de433db34.bracket?vcp=1&amp;pid=25fdbc902&amp;color=0,0,0&amp;vpa=1&amp;vtp=1&amp;bbb=1"/>
          <p:cNvSpPr/>
          <p:nvPr/>
        </p:nvSpPr>
        <p:spPr>
          <a:xfrm>
            <a:off x="4265580" y="2749436"/>
            <a:ext cx="8302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溶化</a:t>
            </a:r>
            <a:endParaRPr lang="en-US" altLang="zh-CN" sz="2400" dirty="0"/>
          </a:p>
        </p:txBody>
      </p:sp>
      <p:sp>
        <p:nvSpPr>
          <p:cNvPr id="7" name="QB_4_AS.4_1#de433db34?vcp=1&amp;pid=25fdbc902&amp;color=0,0,0&amp;vtp=1&amp;bbb=1"/>
          <p:cNvSpPr/>
          <p:nvPr/>
        </p:nvSpPr>
        <p:spPr>
          <a:xfrm>
            <a:off x="896112" y="3270136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填“溶化”，</a:t>
            </a:r>
            <a:endParaRPr lang="en-US" altLang="zh-CN" sz="2400" dirty="0"/>
          </a:p>
        </p:txBody>
      </p:sp>
      <p:sp>
        <p:nvSpPr>
          <p:cNvPr id="8" name="QB_4_BD.5_1#7375b966d?vcp=1&amp;pid=25fdbc902&amp;color=0,0,0&amp;vtp=1&amp;bbb=1"/>
          <p:cNvSpPr/>
          <p:nvPr/>
        </p:nvSpPr>
        <p:spPr>
          <a:xfrm>
            <a:off x="896112" y="3771468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（2）春天来了，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冰雪(      )，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燕子归来。</a:t>
            </a:r>
            <a:endParaRPr lang="en-US" altLang="zh-CN" sz="2400" dirty="0"/>
          </a:p>
        </p:txBody>
      </p:sp>
      <p:sp>
        <p:nvSpPr>
          <p:cNvPr id="9" name="QB_4_AN.6_1#7375b966d.bracket?vcp=1&amp;pid=25fdbc902&amp;color=0,0,0&amp;vpa=2&amp;vtp=1&amp;bbb=1"/>
          <p:cNvSpPr/>
          <p:nvPr/>
        </p:nvSpPr>
        <p:spPr>
          <a:xfrm>
            <a:off x="3960780" y="3752100"/>
            <a:ext cx="8302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融化</a:t>
            </a:r>
            <a:endParaRPr lang="en-US" altLang="zh-CN" sz="2400" dirty="0"/>
          </a:p>
        </p:txBody>
      </p:sp>
      <p:sp>
        <p:nvSpPr>
          <p:cNvPr id="10" name="QB_4_AS.7_1#7375b966d?vcp=1&amp;pid=25fdbc902&amp;color=0,0,0&amp;vtp=1&amp;bbb=1"/>
          <p:cNvSpPr/>
          <p:nvPr/>
        </p:nvSpPr>
        <p:spPr>
          <a:xfrm>
            <a:off x="896112" y="4272800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填“融化”，</a:t>
            </a:r>
            <a:endParaRPr lang="en-US" altLang="zh-CN" sz="2400" dirty="0"/>
          </a:p>
        </p:txBody>
      </p:sp>
      <p:sp>
        <p:nvSpPr>
          <p:cNvPr id="11" name="QB_4_BD.8_1#6c0b67208?vcp=1&amp;pid=25fdbc902&amp;color=0,0,0&amp;vtp=1&amp;bbb=1"/>
          <p:cNvSpPr/>
          <p:nvPr/>
        </p:nvSpPr>
        <p:spPr>
          <a:xfrm>
            <a:off x="896112" y="4774132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（3）这块铁在高温下，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渐渐(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成了铁水。</a:t>
            </a:r>
            <a:endParaRPr lang="en-US" altLang="zh-CN" sz="2400" dirty="0"/>
          </a:p>
        </p:txBody>
      </p:sp>
      <p:sp>
        <p:nvSpPr>
          <p:cNvPr id="12" name="QB_4_AN.9_1#6c0b67208.bracket?vcp=1&amp;pid=25fdbc902&amp;color=0,0,0&amp;vpa=3&amp;vtp=1&amp;bbb=1"/>
          <p:cNvSpPr/>
          <p:nvPr/>
        </p:nvSpPr>
        <p:spPr>
          <a:xfrm>
            <a:off x="4875180" y="4754764"/>
            <a:ext cx="8302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熔化</a:t>
            </a:r>
            <a:endParaRPr lang="en-US" altLang="zh-CN" sz="2400" dirty="0"/>
          </a:p>
        </p:txBody>
      </p:sp>
      <p:sp>
        <p:nvSpPr>
          <p:cNvPr id="13" name="QB_4_AS.10_1#6c0b67208?vcp=1&amp;pid=25fdbc902&amp;color=0,0,0&amp;vtp=1&amp;bbb=1"/>
          <p:cNvSpPr/>
          <p:nvPr/>
        </p:nvSpPr>
        <p:spPr>
          <a:xfrm>
            <a:off x="896112" y="5275464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填“熔化”。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c686ad68b?vcp=1&amp;pid=25fdbc902&amp;color=0,0,0&amp;vtp=1&amp;bt=1&amp;bbb=1"/>
          <p:cNvSpPr/>
          <p:nvPr/>
        </p:nvSpPr>
        <p:spPr>
          <a:xfrm>
            <a:off x="896112" y="900000"/>
            <a:ext cx="10387584" cy="4133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  <a:tabLst>
                <a:tab pos="560654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即使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也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虽然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但是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endParaRPr lang="en-US" altLang="zh-CN" sz="2400" dirty="0">
              <a:latin typeface="SimSun" panose="02010600030101010101" pitchFamily="2" charset="-122"/>
            </a:endParaRPr>
          </a:p>
        </p:txBody>
      </p:sp>
      <p:sp>
        <p:nvSpPr>
          <p:cNvPr id="3" name="QB_4_BD.11_1#4798c3403?vcp=1&amp;pid=25fdbc902&amp;color=0,0,0&amp;vtp=1&amp;bbb=1"/>
          <p:cNvSpPr/>
          <p:nvPr/>
        </p:nvSpPr>
        <p:spPr>
          <a:xfrm>
            <a:off x="896112" y="1339294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4）(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这次考试我得了100分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 (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我没有骄傲。</a:t>
            </a:r>
            <a:endParaRPr lang="en-US" altLang="zh-CN" sz="2400" dirty="0"/>
          </a:p>
        </p:txBody>
      </p:sp>
      <p:sp>
        <p:nvSpPr>
          <p:cNvPr id="4" name="QB_4_AN.12_1#4798c3403.bracket?vcp=1&amp;pid=25fdbc902&amp;color=0,0,0&amp;vpa=4&amp;vtp=1&amp;bbb=1"/>
          <p:cNvSpPr/>
          <p:nvPr/>
        </p:nvSpPr>
        <p:spPr>
          <a:xfrm>
            <a:off x="1827181" y="1322657"/>
            <a:ext cx="8302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虽然</a:t>
            </a:r>
            <a:endParaRPr lang="en-US" altLang="zh-CN" sz="2400" dirty="0"/>
          </a:p>
        </p:txBody>
      </p:sp>
      <p:sp>
        <p:nvSpPr>
          <p:cNvPr id="5" name="QB_4_AN.13_1#4798c3403.bracket?vcp=1&amp;pid=25fdbc902&amp;color=0,0,0&amp;vpa=5&amp;vtp=1&amp;bbb=1"/>
          <p:cNvSpPr/>
          <p:nvPr/>
        </p:nvSpPr>
        <p:spPr>
          <a:xfrm>
            <a:off x="6399181" y="1322657"/>
            <a:ext cx="8302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但是</a:t>
            </a:r>
            <a:endParaRPr lang="en-US" altLang="zh-CN" sz="2400" dirty="0"/>
          </a:p>
        </p:txBody>
      </p:sp>
      <p:sp>
        <p:nvSpPr>
          <p:cNvPr id="6" name="QB_4_AS.14_1#4798c3403?vcp=1&amp;pid=25fdbc902&amp;color=0,0,0&amp;vtp=1&amp;bbb=1&amp;hb=1"/>
          <p:cNvSpPr/>
          <p:nvPr/>
        </p:nvSpPr>
        <p:spPr>
          <a:xfrm>
            <a:off x="896112" y="1833769"/>
            <a:ext cx="10387584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第（4）题“这次考试我得了100分”与“我没有骄傲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”之间是转折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关系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，因此填“虽然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但是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</a:t>
            </a:r>
            <a:endParaRPr lang="en-US" altLang="zh-CN" sz="2400" dirty="0"/>
          </a:p>
        </p:txBody>
      </p:sp>
      <p:sp>
        <p:nvSpPr>
          <p:cNvPr id="7" name="QB_4_BD.15_1#fede01c02?vcp=1&amp;pid=25fdbc902&amp;color=0,0,0&amp;vtp=1&amp;bbb=1"/>
          <p:cNvSpPr/>
          <p:nvPr/>
        </p:nvSpPr>
        <p:spPr>
          <a:xfrm>
            <a:off x="896112" y="2840687"/>
            <a:ext cx="10387584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5）(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把杯子倒过来，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水(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不会往下流。</a:t>
            </a:r>
            <a:endParaRPr lang="en-US" altLang="zh-CN" sz="2400" dirty="0"/>
          </a:p>
        </p:txBody>
      </p:sp>
      <p:sp>
        <p:nvSpPr>
          <p:cNvPr id="8" name="QB_4_AN.16_1#fede01c02.bracket?vcp=1&amp;pid=25fdbc902&amp;color=0,0,0&amp;vpa=6&amp;vtp=1&amp;bbb=1"/>
          <p:cNvSpPr/>
          <p:nvPr/>
        </p:nvSpPr>
        <p:spPr>
          <a:xfrm>
            <a:off x="1827181" y="2824050"/>
            <a:ext cx="8302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即使</a:t>
            </a:r>
            <a:endParaRPr lang="en-US" altLang="zh-CN" sz="2400" dirty="0"/>
          </a:p>
        </p:txBody>
      </p:sp>
      <p:sp>
        <p:nvSpPr>
          <p:cNvPr id="9" name="QB_4_AN.17_1#fede01c02.bracket?vcp=1&amp;pid=25fdbc902&amp;color=0,0,0&amp;vpa=7&amp;vtp=1"/>
          <p:cNvSpPr/>
          <p:nvPr/>
        </p:nvSpPr>
        <p:spPr>
          <a:xfrm>
            <a:off x="5484780" y="2824050"/>
            <a:ext cx="5254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也</a:t>
            </a:r>
            <a:endParaRPr lang="en-US" altLang="zh-CN" sz="2400" dirty="0"/>
          </a:p>
        </p:txBody>
      </p:sp>
      <p:sp>
        <p:nvSpPr>
          <p:cNvPr id="10" name="QB_4_AS.18_1#fede01c02?vcp=1&amp;pid=25fdbc902&amp;color=0,0,0&amp;vtp=1&amp;bbb=1&amp;hb=1"/>
          <p:cNvSpPr/>
          <p:nvPr/>
        </p:nvSpPr>
        <p:spPr>
          <a:xfrm>
            <a:off x="896112" y="3340433"/>
            <a:ext cx="10387584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第（5）题“把杯子倒过来”是假设条件，“也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”后接假设情况下的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结果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，因此填“即使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也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</a:t>
            </a:r>
            <a:endParaRPr lang="en-US" altLang="zh-CN" sz="2400" dirty="0"/>
          </a:p>
        </p:txBody>
      </p:sp>
      <p:sp>
        <p:nvSpPr>
          <p:cNvPr id="11" name="QO_3_AS.19_1#25fdbc902?vcp=1&amp;pid=57ff739e2&amp;color=0,0,0&amp;vtp=1&amp;bbb=1&amp;hb=1"/>
          <p:cNvSpPr/>
          <p:nvPr/>
        </p:nvSpPr>
        <p:spPr>
          <a:xfrm>
            <a:off x="896112" y="4343034"/>
            <a:ext cx="10387584" cy="1452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本题考查词语以及关联词的辨析。融化：（冰、雪等）变成水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。熔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化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：固体加热到一定温度变为液体。溶化：（固体）溶解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。结合词语意思和语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境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，可知，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20_1#1c60bc7bb?sp=1&amp;vcp=1&amp;pid=57ff739e2&amp;color=0,0,0&amp;vtp=1&amp;bt=1&amp;bbb=1"/>
          <p:cNvSpPr/>
          <p:nvPr/>
        </p:nvSpPr>
        <p:spPr>
          <a:xfrm>
            <a:off x="896112" y="206330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3555746" algn="l"/>
                <a:tab pos="5879592" algn="l"/>
                <a:tab pos="8203438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［动词运用］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照样子，在下列括号中填上恰当的动词。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3555746" algn="l"/>
                <a:tab pos="5879592" algn="l"/>
                <a:tab pos="8203438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：（挖）野草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3555746" algn="l"/>
                <a:tab pos="5879592" algn="l"/>
                <a:tab pos="8203438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       )秋千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)龙舟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)懒腰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玻璃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3555746" algn="l"/>
                <a:tab pos="5879592" algn="l"/>
                <a:tab pos="8203438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：（冲出）家门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3555746" algn="l"/>
                <a:tab pos="5879592" algn="l"/>
                <a:tab pos="8203438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 )春天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 )城堡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   )波纹</a:t>
            </a:r>
            <a:endParaRPr lang="en-US" altLang="zh-CN" sz="2400" dirty="0"/>
          </a:p>
        </p:txBody>
      </p:sp>
      <p:sp>
        <p:nvSpPr>
          <p:cNvPr id="3" name="QB_3_AN.21_1#1c60bc7bb.bracket?vcp=1&amp;pid=57ff739e2&amp;color=0,0,0&amp;vpa=8&amp;vtp=1&amp;bbb=1"/>
          <p:cNvSpPr/>
          <p:nvPr/>
        </p:nvSpPr>
        <p:spPr>
          <a:xfrm>
            <a:off x="1065180" y="3191066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【示例】荡</a:t>
            </a:r>
            <a:endParaRPr lang="en-US" altLang="zh-CN" sz="2400" dirty="0"/>
          </a:p>
        </p:txBody>
      </p:sp>
      <p:sp>
        <p:nvSpPr>
          <p:cNvPr id="4" name="QB_3_AN.22_1#1c60bc7bb.bracket?vcp=1&amp;pid=57ff739e2&amp;color=0,0,0&amp;vpa=9&amp;vtp=1"/>
          <p:cNvSpPr/>
          <p:nvPr/>
        </p:nvSpPr>
        <p:spPr>
          <a:xfrm>
            <a:off x="4621180" y="319106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赛</a:t>
            </a:r>
            <a:endParaRPr lang="en-US" altLang="zh-CN" sz="2400" dirty="0"/>
          </a:p>
        </p:txBody>
      </p:sp>
      <p:sp>
        <p:nvSpPr>
          <p:cNvPr id="5" name="QB_3_AN.23_1#1c60bc7bb.bracket?vcp=1&amp;pid=57ff739e2&amp;color=0,0,0&amp;vpa=10&amp;vtp=1"/>
          <p:cNvSpPr/>
          <p:nvPr/>
        </p:nvSpPr>
        <p:spPr>
          <a:xfrm>
            <a:off x="6944646" y="319106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伸</a:t>
            </a:r>
            <a:endParaRPr lang="en-US" altLang="zh-CN" sz="2400" dirty="0"/>
          </a:p>
        </p:txBody>
      </p:sp>
      <p:sp>
        <p:nvSpPr>
          <p:cNvPr id="6" name="QB_3_AN.24_1#1c60bc7bb.bracket?vcp=1&amp;pid=57ff739e2&amp;color=0,0,0&amp;vpa=11&amp;vtp=1"/>
          <p:cNvSpPr/>
          <p:nvPr/>
        </p:nvSpPr>
        <p:spPr>
          <a:xfrm>
            <a:off x="9268746" y="319106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擦</a:t>
            </a:r>
            <a:endParaRPr lang="en-US" altLang="zh-CN" sz="2400" dirty="0"/>
          </a:p>
        </p:txBody>
      </p:sp>
      <p:sp>
        <p:nvSpPr>
          <p:cNvPr id="7" name="QB_3_AN.25_1#1c60bc7bb.bracket?vcp=1&amp;pid=57ff739e2&amp;color=0,0,0&amp;vpa=12&amp;vtp=1&amp;bbb=1"/>
          <p:cNvSpPr/>
          <p:nvPr/>
        </p:nvSpPr>
        <p:spPr>
          <a:xfrm>
            <a:off x="1065180" y="428707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寻找</a:t>
            </a:r>
            <a:endParaRPr lang="en-US" altLang="zh-CN" sz="2400" dirty="0"/>
          </a:p>
        </p:txBody>
      </p:sp>
      <p:sp>
        <p:nvSpPr>
          <p:cNvPr id="8" name="QB_3_AN.26_1#1c60bc7bb.bracket?vcp=1&amp;pid=57ff739e2&amp;color=0,0,0&amp;vpa=13&amp;vtp=1&amp;bbb=1"/>
          <p:cNvSpPr/>
          <p:nvPr/>
        </p:nvSpPr>
        <p:spPr>
          <a:xfrm>
            <a:off x="4621180" y="428707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建造</a:t>
            </a:r>
            <a:endParaRPr lang="en-US" altLang="zh-CN" sz="2400" dirty="0"/>
          </a:p>
        </p:txBody>
      </p:sp>
      <p:sp>
        <p:nvSpPr>
          <p:cNvPr id="9" name="QB_3_AN.27_1#1c60bc7bb.bracket?vcp=1&amp;pid=57ff739e2&amp;color=0,0,0&amp;vpa=14&amp;vtp=1&amp;bbb=1"/>
          <p:cNvSpPr/>
          <p:nvPr/>
        </p:nvSpPr>
        <p:spPr>
          <a:xfrm>
            <a:off x="6944646" y="428707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泛起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28_1#2049e08ef?sp=1&amp;vcp=1&amp;pid=57ff739e2&amp;color=0,0,0&amp;vtp=1&amp;bt=1&amp;bbb=1"/>
          <p:cNvSpPr/>
          <p:nvPr/>
        </p:nvSpPr>
        <p:spPr>
          <a:xfrm>
            <a:off x="896112" y="207800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3619161" algn="l"/>
                <a:tab pos="692082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［词语搭配·常考］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补充词语，再完成练习。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3619161" algn="l"/>
                <a:tab pos="69208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①引人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采烈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③碧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3619161" algn="l"/>
                <a:tab pos="69208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④万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无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⑤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昌盛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⑥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发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强</a:t>
            </a:r>
            <a:endParaRPr lang="en-US" altLang="zh-CN" sz="2400" dirty="0"/>
          </a:p>
        </p:txBody>
      </p:sp>
      <p:sp>
        <p:nvSpPr>
          <p:cNvPr id="3" name="QB_3_AN.29_1#2049e08ef.blank?vcp=1&amp;pid=57ff739e2&amp;color=0,0,0&amp;vpa=15&amp;vtp=1&amp;bbb=1"/>
          <p:cNvSpPr/>
          <p:nvPr/>
        </p:nvSpPr>
        <p:spPr>
          <a:xfrm>
            <a:off x="1827181" y="260886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注目</a:t>
            </a:r>
            <a:endParaRPr lang="en-US" altLang="zh-CN" sz="2400" dirty="0"/>
          </a:p>
        </p:txBody>
      </p:sp>
      <p:sp>
        <p:nvSpPr>
          <p:cNvPr id="4" name="QB_3_AN.30_1#2049e08ef.blank?vcp=1&amp;pid=57ff739e2&amp;color=0,0,0&amp;vpa=16&amp;vtp=1&amp;bbb=1"/>
          <p:cNvSpPr/>
          <p:nvPr/>
        </p:nvSpPr>
        <p:spPr>
          <a:xfrm>
            <a:off x="4836446" y="260886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兴高</a:t>
            </a:r>
            <a:endParaRPr lang="en-US" altLang="zh-CN" sz="2400" dirty="0"/>
          </a:p>
        </p:txBody>
      </p:sp>
      <p:sp>
        <p:nvSpPr>
          <p:cNvPr id="5" name="QB_3_AN.31_1#2049e08ef.blank?vcp=1&amp;pid=57ff739e2&amp;color=0,0,0&amp;vpa=17&amp;vtp=1"/>
          <p:cNvSpPr/>
          <p:nvPr/>
        </p:nvSpPr>
        <p:spPr>
          <a:xfrm>
            <a:off x="8443246" y="260886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空</a:t>
            </a:r>
            <a:endParaRPr lang="en-US" altLang="zh-CN" sz="2400" dirty="0"/>
          </a:p>
        </p:txBody>
      </p:sp>
      <p:sp>
        <p:nvSpPr>
          <p:cNvPr id="6" name="QB_3_AN.32_1#2049e08ef.blank?vcp=1&amp;pid=57ff739e2&amp;color=0,0,0&amp;vpa=18&amp;vtp=1"/>
          <p:cNvSpPr/>
          <p:nvPr/>
        </p:nvSpPr>
        <p:spPr>
          <a:xfrm>
            <a:off x="9357646" y="260886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洗</a:t>
            </a:r>
            <a:endParaRPr lang="en-US" altLang="zh-CN" sz="2400" dirty="0"/>
          </a:p>
        </p:txBody>
      </p:sp>
      <p:sp>
        <p:nvSpPr>
          <p:cNvPr id="7" name="QB_3_AN.33_1#2049e08ef.blank?vcp=1&amp;pid=57ff739e2&amp;color=0,0,0&amp;vpa=19&amp;vtp=1"/>
          <p:cNvSpPr/>
          <p:nvPr/>
        </p:nvSpPr>
        <p:spPr>
          <a:xfrm>
            <a:off x="1522381" y="314607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里</a:t>
            </a:r>
            <a:endParaRPr lang="en-US" altLang="zh-CN" sz="2400" dirty="0"/>
          </a:p>
        </p:txBody>
      </p:sp>
      <p:sp>
        <p:nvSpPr>
          <p:cNvPr id="8" name="QB_3_AN.34_1#2049e08ef.blank?vcp=1&amp;pid=57ff739e2&amp;color=0,0,0&amp;vpa=20&amp;vtp=1"/>
          <p:cNvSpPr/>
          <p:nvPr/>
        </p:nvSpPr>
        <p:spPr>
          <a:xfrm>
            <a:off x="2436781" y="314607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云</a:t>
            </a:r>
            <a:endParaRPr lang="en-US" altLang="zh-CN" sz="2400" dirty="0"/>
          </a:p>
        </p:txBody>
      </p:sp>
      <p:sp>
        <p:nvSpPr>
          <p:cNvPr id="9" name="QB_3_AN.35_1#2049e08ef.blank?vcp=1&amp;pid=57ff739e2&amp;color=0,0,0&amp;vpa=21&amp;vtp=1&amp;bbb=1"/>
          <p:cNvSpPr/>
          <p:nvPr/>
        </p:nvSpPr>
        <p:spPr>
          <a:xfrm>
            <a:off x="4836446" y="314607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繁荣</a:t>
            </a:r>
            <a:endParaRPr lang="en-US" altLang="zh-CN" sz="2400" dirty="0"/>
          </a:p>
        </p:txBody>
      </p:sp>
      <p:sp>
        <p:nvSpPr>
          <p:cNvPr id="10" name="QB_3_AN.36_1#2049e08ef.blank?vcp=1&amp;pid=57ff739e2&amp;color=0,0,0&amp;vpa=22&amp;vtp=1"/>
          <p:cNvSpPr/>
          <p:nvPr/>
        </p:nvSpPr>
        <p:spPr>
          <a:xfrm>
            <a:off x="8138446" y="314607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奋</a:t>
            </a:r>
            <a:endParaRPr lang="en-US" altLang="zh-CN" sz="2400" dirty="0"/>
          </a:p>
        </p:txBody>
      </p:sp>
      <p:sp>
        <p:nvSpPr>
          <p:cNvPr id="11" name="QB_3_AN.37_1#2049e08ef.blank?vcp=1&amp;pid=57ff739e2&amp;color=0,0,0&amp;vpa=23&amp;vtp=1"/>
          <p:cNvSpPr/>
          <p:nvPr/>
        </p:nvSpPr>
        <p:spPr>
          <a:xfrm>
            <a:off x="9052846" y="314607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图</a:t>
            </a:r>
            <a:endParaRPr lang="en-US" altLang="zh-CN" sz="2400" dirty="0"/>
          </a:p>
        </p:txBody>
      </p:sp>
      <p:sp>
        <p:nvSpPr>
          <p:cNvPr id="12" name="QB_4_BD.38_1#e359cff71?vcp=1&amp;pid=2049e08ef&amp;color=0,0,0&amp;vtp=1&amp;bbb=1"/>
          <p:cNvSpPr/>
          <p:nvPr/>
        </p:nvSpPr>
        <p:spPr>
          <a:xfrm>
            <a:off x="896112" y="3722464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）形容高兴的词语是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  <a:endParaRPr lang="en-US" altLang="zh-CN" sz="2400" dirty="0"/>
          </a:p>
        </p:txBody>
      </p:sp>
      <p:sp>
        <p:nvSpPr>
          <p:cNvPr id="13" name="QB_4_AN.39_1#e359cff71.blank?vcp=1&amp;pid=2049e08ef&amp;color=0,0,0&amp;vpa=24&amp;vtp=1"/>
          <p:cNvSpPr/>
          <p:nvPr/>
        </p:nvSpPr>
        <p:spPr>
          <a:xfrm>
            <a:off x="4113180" y="3672934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4" name="QB_4_BD.40_1#cf0abea93?vcp=1&amp;pid=2049e08ef&amp;color=0,0,0&amp;vtp=1&amp;bbb=1"/>
          <p:cNvSpPr/>
          <p:nvPr/>
        </p:nvSpPr>
        <p:spPr>
          <a:xfrm>
            <a:off x="896112" y="4257134"/>
            <a:ext cx="10812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表示高兴的四字词语我还能写出两个: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5" name="QB_4_AN.41_1#cf0abea93.blank?vcp=1&amp;pid=2049e08ef&amp;color=0,0,0&amp;vpa=25&amp;vtp=1&amp;bbb=1"/>
          <p:cNvSpPr/>
          <p:nvPr/>
        </p:nvSpPr>
        <p:spPr>
          <a:xfrm>
            <a:off x="6703981" y="4207604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【示例】心花怒放</a:t>
            </a:r>
            <a:endParaRPr lang="en-US" altLang="zh-CN" sz="2400" dirty="0"/>
          </a:p>
        </p:txBody>
      </p:sp>
      <p:sp>
        <p:nvSpPr>
          <p:cNvPr id="16" name="QB_4_AN.42_1#cf0abea93.blank?vcp=1&amp;pid=2049e08ef&amp;color=0,0,0&amp;vpa=26&amp;vtp=1&amp;bbb=1"/>
          <p:cNvSpPr/>
          <p:nvPr/>
        </p:nvSpPr>
        <p:spPr>
          <a:xfrm>
            <a:off x="9751981" y="4207604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欣喜若狂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3_1#bc862511c?vcp=1&amp;pid=2049e08ef&amp;color=0,0,0&amp;vtp=1&amp;bt=1&amp;bbb=1"/>
          <p:cNvSpPr/>
          <p:nvPr/>
        </p:nvSpPr>
        <p:spPr>
          <a:xfrm>
            <a:off x="896112" y="210667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我们应该努力学习，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，把我们的国家建设得更加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  <a:endParaRPr lang="en-US" altLang="zh-CN" sz="2400" dirty="0"/>
          </a:p>
        </p:txBody>
      </p:sp>
      <p:sp>
        <p:nvSpPr>
          <p:cNvPr id="3" name="QB_4_AN.44_1#bc862511c.blank?vcp=1&amp;pid=2049e08ef&amp;color=0,0,0&amp;vpa=27&amp;vtp=1"/>
          <p:cNvSpPr/>
          <p:nvPr/>
        </p:nvSpPr>
        <p:spPr>
          <a:xfrm>
            <a:off x="4417980" y="205714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⑥</a:t>
            </a:r>
            <a:endParaRPr lang="en-US" altLang="zh-CN" sz="2400" dirty="0"/>
          </a:p>
        </p:txBody>
      </p:sp>
      <p:sp>
        <p:nvSpPr>
          <p:cNvPr id="4" name="QB_4_AN.45_1#bc862511c.blank?vcp=1&amp;pid=2049e08ef&amp;color=0,0,0&amp;vpa=28&amp;vtp=1"/>
          <p:cNvSpPr/>
          <p:nvPr/>
        </p:nvSpPr>
        <p:spPr>
          <a:xfrm>
            <a:off x="8685181" y="2057146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⑤</a:t>
            </a:r>
            <a:endParaRPr lang="en-US" altLang="zh-CN" sz="2400" dirty="0"/>
          </a:p>
        </p:txBody>
      </p:sp>
      <p:sp>
        <p:nvSpPr>
          <p:cNvPr id="5" name="QB_4_AS.46_1#bc862511c?vcp=1&amp;pid=2049e08ef&amp;color=0,0,0&amp;vtp=1&amp;bbb=1&amp;hb=1"/>
          <p:cNvSpPr/>
          <p:nvPr/>
        </p:nvSpPr>
        <p:spPr>
          <a:xfrm>
            <a:off x="896112" y="2646045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本题考查对词语的理解。引人注目：指引起人们的注意或注视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。兴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高采烈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：兴致高，情绪热烈。碧空如洗：蓝色的天空像洗过的一样明净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，形容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天气晴朗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。万里无云：形容天气晴朗。繁荣昌盛：指国家或事业蓬勃发展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，兴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旺发达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。奋发图强：振作精神，努力自强。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47_1#e2167a6ac?vcp=1&amp;pid=57ff739e2&amp;color=0,0,0&amp;vtp=1&amp;bt=1&amp;bbb=1"/>
          <p:cNvSpPr/>
          <p:nvPr/>
        </p:nvSpPr>
        <p:spPr>
          <a:xfrm>
            <a:off x="896112" y="209070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［反义词］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写出下列句子中加点词语的反义词。</a:t>
            </a:r>
            <a:endParaRPr lang="en-US" altLang="zh-CN" sz="2400" dirty="0"/>
          </a:p>
        </p:txBody>
      </p:sp>
      <p:sp>
        <p:nvSpPr>
          <p:cNvPr id="3" name="QB_4_BD.48_1#d3211bcae?vcp=1&amp;pid=e2167a6ac&amp;color=0,0,0&amp;vtp=1&amp;bbb=1"/>
          <p:cNvSpPr/>
          <p:nvPr/>
        </p:nvSpPr>
        <p:spPr>
          <a:xfrm>
            <a:off x="896112" y="263153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（1）教师节到了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，我为老师准备了一份特别的礼物。(              )</a:t>
            </a:r>
            <a:endParaRPr lang="en-US" altLang="zh-CN" sz="2400" dirty="0"/>
          </a:p>
        </p:txBody>
      </p:sp>
      <p:sp>
        <p:nvSpPr>
          <p:cNvPr id="4" name="QB_4_AN.49_1#d3211bcae.bracket?vcp=1&amp;pid=e2167a6ac&amp;color=0,0,0&amp;vpa=29&amp;vtp=1&amp;bbb=1"/>
          <p:cNvSpPr/>
          <p:nvPr/>
        </p:nvSpPr>
        <p:spPr>
          <a:xfrm>
            <a:off x="8227981" y="2620105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【示例】普通</a:t>
            </a:r>
            <a:endParaRPr lang="en-US" altLang="zh-CN" sz="2400" dirty="0"/>
          </a:p>
        </p:txBody>
      </p:sp>
      <p:sp>
        <p:nvSpPr>
          <p:cNvPr id="5" name="QB_4_BD.50_1#cb0a214bd?vcp=1&amp;pid=e2167a6ac&amp;color=0,0,0&amp;vtp=1&amp;bbb=1"/>
          <p:cNvSpPr/>
          <p:nvPr/>
        </p:nvSpPr>
        <p:spPr>
          <a:xfrm>
            <a:off x="896112" y="316620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（2）课余时间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，我喜欢看科普类的读物。(      )</a:t>
            </a:r>
            <a:endParaRPr lang="en-US" altLang="zh-CN" sz="2400" dirty="0"/>
          </a:p>
        </p:txBody>
      </p:sp>
      <p:sp>
        <p:nvSpPr>
          <p:cNvPr id="6" name="QB_4_AN.51_1#cb0a214bd.bracket?vcp=1&amp;pid=e2167a6ac&amp;color=0,0,0&amp;vpa=30&amp;vtp=1&amp;bbb=1"/>
          <p:cNvSpPr/>
          <p:nvPr/>
        </p:nvSpPr>
        <p:spPr>
          <a:xfrm>
            <a:off x="6703981" y="315477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讨厌</a:t>
            </a:r>
            <a:endParaRPr lang="en-US" altLang="zh-CN" sz="2400" dirty="0"/>
          </a:p>
        </p:txBody>
      </p:sp>
      <p:sp>
        <p:nvSpPr>
          <p:cNvPr id="7" name="QB_4_BD.52_1#8b2d7fd62?vcp=1&amp;pid=e2167a6ac&amp;color=0,0,0&amp;vtp=1&amp;bbb=1"/>
          <p:cNvSpPr/>
          <p:nvPr/>
        </p:nvSpPr>
        <p:spPr>
          <a:xfrm>
            <a:off x="896112" y="370087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（3）猫头鹰静静地坐着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，开始想那些令人伤心的事情。(      )</a:t>
            </a:r>
            <a:endParaRPr lang="en-US" altLang="zh-CN" sz="2400" dirty="0"/>
          </a:p>
        </p:txBody>
      </p:sp>
      <p:sp>
        <p:nvSpPr>
          <p:cNvPr id="8" name="QB_4_AN.53_1#8b2d7fd62.bracket?vcp=1&amp;pid=e2167a6ac&amp;color=0,0,0&amp;vpa=31&amp;vtp=1&amp;bbb=1"/>
          <p:cNvSpPr/>
          <p:nvPr/>
        </p:nvSpPr>
        <p:spPr>
          <a:xfrm>
            <a:off x="8532781" y="368944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高兴</a:t>
            </a:r>
            <a:endParaRPr lang="en-US" altLang="zh-CN" sz="2400" dirty="0"/>
          </a:p>
        </p:txBody>
      </p:sp>
      <p:sp>
        <p:nvSpPr>
          <p:cNvPr id="9" name="QB_4_BD.54_1#410143f7f?vcp=1&amp;pid=e2167a6ac&amp;color=0,0,0&amp;vtp=1&amp;bbb=1"/>
          <p:cNvSpPr/>
          <p:nvPr/>
        </p:nvSpPr>
        <p:spPr>
          <a:xfrm>
            <a:off x="896112" y="423554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）小男孩虽然生活艰难，但仍坚持学习。(      )</a:t>
            </a:r>
            <a:endParaRPr lang="en-US" altLang="zh-CN" sz="2400" dirty="0"/>
          </a:p>
        </p:txBody>
      </p:sp>
      <p:sp>
        <p:nvSpPr>
          <p:cNvPr id="10" name="QB_4_AN.55_1#410143f7f.bracket?vcp=1&amp;pid=e2167a6ac&amp;color=0,0,0&amp;vpa=32&amp;vtp=1&amp;bbb=1"/>
          <p:cNvSpPr/>
          <p:nvPr/>
        </p:nvSpPr>
        <p:spPr>
          <a:xfrm>
            <a:off x="7008781" y="422411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安适</a:t>
            </a:r>
            <a:endParaRPr lang="en-US" altLang="zh-CN" sz="2400" dirty="0"/>
          </a:p>
        </p:txBody>
      </p:sp>
      <p:sp>
        <p:nvSpPr>
          <p:cNvPr id="11" name="QB_4_BD.48_1#d3211bcae?vcp=1&amp;pid=e2167a6ac&amp;color=0,0,0&amp;vtp=1&amp;bbb=1&amp;zzd= 1">
            <a:extLst>
              <a:ext uri="{FF2B5EF4-FFF2-40B4-BE49-F238E27FC236}">
                <a16:creationId xmlns:a16="http://schemas.microsoft.com/office/drawing/2014/main" id="{79864687-188F-3D29-0F2C-8F51D6B9F90A}"/>
              </a:ext>
            </a:extLst>
          </p:cNvPr>
          <p:cNvSpPr/>
          <p:nvPr/>
        </p:nvSpPr>
        <p:spPr>
          <a:xfrm>
            <a:off x="6363494" y="313153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4_BD.48_1#d3211bcae?vcp=1&amp;pid=e2167a6ac&amp;color=0,0,0&amp;vtp=1&amp;bbb=1&amp;zzd= 1">
            <a:extLst>
              <a:ext uri="{FF2B5EF4-FFF2-40B4-BE49-F238E27FC236}">
                <a16:creationId xmlns:a16="http://schemas.microsoft.com/office/drawing/2014/main" id="{65DEFED6-8AEC-79F6-EBDA-27B83DBCBAF0}"/>
              </a:ext>
            </a:extLst>
          </p:cNvPr>
          <p:cNvSpPr/>
          <p:nvPr/>
        </p:nvSpPr>
        <p:spPr>
          <a:xfrm>
            <a:off x="6668294" y="313153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4_BD.50_1#cb0a214bd?vcp=1&amp;pid=e2167a6ac&amp;color=0,0,0&amp;vtp=1&amp;bbb=1&amp;zzd= 1">
            <a:extLst>
              <a:ext uri="{FF2B5EF4-FFF2-40B4-BE49-F238E27FC236}">
                <a16:creationId xmlns:a16="http://schemas.microsoft.com/office/drawing/2014/main" id="{E193E9B9-183D-812C-5D73-AAF8CB004692}"/>
              </a:ext>
            </a:extLst>
          </p:cNvPr>
          <p:cNvSpPr/>
          <p:nvPr/>
        </p:nvSpPr>
        <p:spPr>
          <a:xfrm>
            <a:off x="3620294" y="366620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4_BD.50_1#cb0a214bd?vcp=1&amp;pid=e2167a6ac&amp;color=0,0,0&amp;vtp=1&amp;bbb=1&amp;zzd= 1">
            <a:extLst>
              <a:ext uri="{FF2B5EF4-FFF2-40B4-BE49-F238E27FC236}">
                <a16:creationId xmlns:a16="http://schemas.microsoft.com/office/drawing/2014/main" id="{7BADC465-9441-5116-8C19-37AE3562E425}"/>
              </a:ext>
            </a:extLst>
          </p:cNvPr>
          <p:cNvSpPr/>
          <p:nvPr/>
        </p:nvSpPr>
        <p:spPr>
          <a:xfrm>
            <a:off x="3925094" y="366620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4_BD.52_1#8b2d7fd62?vcp=1&amp;pid=e2167a6ac&amp;color=0,0,0&amp;vtp=1&amp;bbb=1&amp;zzd= 1">
            <a:extLst>
              <a:ext uri="{FF2B5EF4-FFF2-40B4-BE49-F238E27FC236}">
                <a16:creationId xmlns:a16="http://schemas.microsoft.com/office/drawing/2014/main" id="{6C70C252-B654-79E8-A006-19ABF1B4C163}"/>
              </a:ext>
            </a:extLst>
          </p:cNvPr>
          <p:cNvSpPr/>
          <p:nvPr/>
        </p:nvSpPr>
        <p:spPr>
          <a:xfrm>
            <a:off x="6668294" y="42008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4_BD.52_1#8b2d7fd62?vcp=1&amp;pid=e2167a6ac&amp;color=0,0,0&amp;vtp=1&amp;bbb=1&amp;zzd= 1">
            <a:extLst>
              <a:ext uri="{FF2B5EF4-FFF2-40B4-BE49-F238E27FC236}">
                <a16:creationId xmlns:a16="http://schemas.microsoft.com/office/drawing/2014/main" id="{73C5BBE9-2757-4B07-1574-E8B74A5C8E10}"/>
              </a:ext>
            </a:extLst>
          </p:cNvPr>
          <p:cNvSpPr/>
          <p:nvPr/>
        </p:nvSpPr>
        <p:spPr>
          <a:xfrm>
            <a:off x="6973094" y="42008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4_BD.54_1#410143f7f?vcp=1&amp;pid=e2167a6ac&amp;color=0,0,0&amp;vtp=1&amp;bbb=1&amp;zzd= 1">
            <a:extLst>
              <a:ext uri="{FF2B5EF4-FFF2-40B4-BE49-F238E27FC236}">
                <a16:creationId xmlns:a16="http://schemas.microsoft.com/office/drawing/2014/main" id="{49861BFF-D22D-C3E1-B7E2-D4642815A5C0}"/>
              </a:ext>
            </a:extLst>
          </p:cNvPr>
          <p:cNvSpPr/>
          <p:nvPr/>
        </p:nvSpPr>
        <p:spPr>
          <a:xfrm>
            <a:off x="3925094" y="47355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4_BD.54_1#410143f7f?vcp=1&amp;pid=e2167a6ac&amp;color=0,0,0&amp;vtp=1&amp;bbb=1&amp;zzd= 1">
            <a:extLst>
              <a:ext uri="{FF2B5EF4-FFF2-40B4-BE49-F238E27FC236}">
                <a16:creationId xmlns:a16="http://schemas.microsoft.com/office/drawing/2014/main" id="{FED6E344-F079-93CD-D62A-BBB084B779AF}"/>
              </a:ext>
            </a:extLst>
          </p:cNvPr>
          <p:cNvSpPr/>
          <p:nvPr/>
        </p:nvSpPr>
        <p:spPr>
          <a:xfrm>
            <a:off x="4229894" y="47355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56_1#29c428c8e?vcp=1&amp;pid=57ff739e2&amp;color=0,0,0&amp;vtp=1&amp;bt=1&amp;bbb=1&amp;hb=1"/>
          <p:cNvSpPr/>
          <p:nvPr/>
        </p:nvSpPr>
        <p:spPr>
          <a:xfrm>
            <a:off x="718558" y="79695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［词语分类］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将每组中不是同一类的词用“____”划去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，并在括号中再写一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个同类词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4_BD.57_1#d7b822a77?vcp=1&amp;pid=29c428c8e&amp;color=0,0,0&amp;vtp=1&amp;bbb=1"/>
          <p:cNvSpPr/>
          <p:nvPr/>
        </p:nvSpPr>
        <p:spPr>
          <a:xfrm>
            <a:off x="718558" y="189404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006397" algn="l"/>
                <a:tab pos="3238094" algn="l"/>
                <a:tab pos="4774591" algn="l"/>
                <a:tab pos="6311087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）陀螺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毽子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文具盒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溜溜球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不倒翁(                )</a:t>
            </a:r>
            <a:endParaRPr lang="en-US" altLang="zh-CN" sz="2400" dirty="0"/>
          </a:p>
        </p:txBody>
      </p:sp>
      <p:sp>
        <p:nvSpPr>
          <p:cNvPr id="4" name="QB_4_AN.58_1#d7b822a77.bracket?vcp=1&amp;pid=29c428c8e&amp;color=0,0,0&amp;vpa=33&amp;vtp=1&amp;bbb=1"/>
          <p:cNvSpPr/>
          <p:nvPr/>
        </p:nvSpPr>
        <p:spPr>
          <a:xfrm>
            <a:off x="8113292" y="1882616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【示例】纸飞机</a:t>
            </a:r>
            <a:endParaRPr lang="en-US" altLang="zh-CN" sz="2400" dirty="0"/>
          </a:p>
        </p:txBody>
      </p:sp>
      <p:sp>
        <p:nvSpPr>
          <p:cNvPr id="6" name="QB_4_AS.60_1#d7b822a77?vcp=1&amp;pid=29c428c8e&amp;color=0,0,0&amp;vtp=1&amp;bbb=1"/>
          <p:cNvSpPr/>
          <p:nvPr/>
        </p:nvSpPr>
        <p:spPr>
          <a:xfrm>
            <a:off x="807335" y="242871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陀螺、毽子、溜溜球、不倒翁都是玩具，文具盒是学习用具。</a:t>
            </a:r>
            <a:endParaRPr lang="en-US" altLang="zh-CN" sz="2400" dirty="0"/>
          </a:p>
        </p:txBody>
      </p:sp>
      <p:sp>
        <p:nvSpPr>
          <p:cNvPr id="7" name="QB_4_BD.61_1#60ce85ed9?vcp=1&amp;pid=29c428c8e&amp;color=0,0,0&amp;vtp=1&amp;bbb=1"/>
          <p:cNvSpPr/>
          <p:nvPr/>
        </p:nvSpPr>
        <p:spPr>
          <a:xfrm>
            <a:off x="718558" y="290434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006397" algn="l"/>
                <a:tab pos="3238094" algn="l"/>
                <a:tab pos="4774591" algn="l"/>
                <a:tab pos="6311087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）亥猪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巳蛇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猎豹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寅虎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卯兔(              )</a:t>
            </a:r>
            <a:endParaRPr lang="en-US" altLang="zh-CN" sz="2400" dirty="0"/>
          </a:p>
        </p:txBody>
      </p:sp>
      <p:sp>
        <p:nvSpPr>
          <p:cNvPr id="8" name="QB_4_AN.62_1#60ce85ed9.bracket?vcp=1&amp;pid=29c428c8e&amp;color=0,0,0&amp;vpa=34&amp;vtp=1&amp;bbb=1"/>
          <p:cNvSpPr/>
          <p:nvPr/>
        </p:nvSpPr>
        <p:spPr>
          <a:xfrm>
            <a:off x="7808492" y="2892915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【示例】申猴</a:t>
            </a:r>
            <a:endParaRPr lang="en-US" altLang="zh-CN" sz="2400" dirty="0"/>
          </a:p>
        </p:txBody>
      </p:sp>
      <p:sp>
        <p:nvSpPr>
          <p:cNvPr id="10" name="QB_4_AS.64_1#60ce85ed9?vcp=1&amp;pid=29c428c8e&amp;color=0,0,0&amp;vtp=1&amp;bbb=1"/>
          <p:cNvSpPr/>
          <p:nvPr/>
        </p:nvSpPr>
        <p:spPr>
          <a:xfrm>
            <a:off x="718558" y="343594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亥猪、巳蛇、寅虎、卯兔是十二生肖，猎豹不是十二生肖。</a:t>
            </a:r>
            <a:endParaRPr lang="en-US" altLang="zh-CN" sz="2400" dirty="0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2127682B-7457-EFE2-BDE9-89FF13B05D49}"/>
              </a:ext>
            </a:extLst>
          </p:cNvPr>
          <p:cNvCxnSpPr>
            <a:cxnSpLocks/>
          </p:cNvCxnSpPr>
          <p:nvPr/>
        </p:nvCxnSpPr>
        <p:spPr>
          <a:xfrm>
            <a:off x="4024435" y="2208548"/>
            <a:ext cx="86716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1C1F6312-B946-54B5-C9BA-B2AF5EC7A127}"/>
              </a:ext>
            </a:extLst>
          </p:cNvPr>
          <p:cNvCxnSpPr>
            <a:cxnSpLocks/>
          </p:cNvCxnSpPr>
          <p:nvPr/>
        </p:nvCxnSpPr>
        <p:spPr>
          <a:xfrm>
            <a:off x="3944536" y="3212818"/>
            <a:ext cx="85828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QB_4_BD.65_1#2b3644156?vcp=1&amp;pid=29c428c8e&amp;color=0,0,0&amp;vtp=1&amp;bt=1&amp;bbb=1">
            <a:extLst>
              <a:ext uri="{FF2B5EF4-FFF2-40B4-BE49-F238E27FC236}">
                <a16:creationId xmlns:a16="http://schemas.microsoft.com/office/drawing/2014/main" id="{BA6645E9-3B5C-F4B7-B5C4-143486304AF5}"/>
              </a:ext>
            </a:extLst>
          </p:cNvPr>
          <p:cNvSpPr/>
          <p:nvPr/>
        </p:nvSpPr>
        <p:spPr>
          <a:xfrm>
            <a:off x="724654" y="391700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006397" algn="l"/>
                <a:tab pos="3238094" algn="l"/>
                <a:tab pos="4774591" algn="l"/>
                <a:tab pos="6311087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）牡丹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芍药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海棠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鲜花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月季(                )</a:t>
            </a:r>
            <a:endParaRPr lang="en-US" altLang="zh-CN" sz="2400" dirty="0"/>
          </a:p>
        </p:txBody>
      </p:sp>
      <p:sp>
        <p:nvSpPr>
          <p:cNvPr id="16" name="QB_4_AN.66_1#2b3644156.bracket?vcp=1&amp;pid=29c428c8e&amp;color=0,0,0&amp;vpa=35&amp;vtp=1&amp;bbb=1">
            <a:extLst>
              <a:ext uri="{FF2B5EF4-FFF2-40B4-BE49-F238E27FC236}">
                <a16:creationId xmlns:a16="http://schemas.microsoft.com/office/drawing/2014/main" id="{C82ABF10-2D8A-6D46-D34B-BDBFB37C2E9E}"/>
              </a:ext>
            </a:extLst>
          </p:cNvPr>
          <p:cNvSpPr/>
          <p:nvPr/>
        </p:nvSpPr>
        <p:spPr>
          <a:xfrm>
            <a:off x="7814588" y="3905577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【示例】郁金香</a:t>
            </a:r>
            <a:endParaRPr lang="en-US" altLang="zh-CN" sz="2400" dirty="0"/>
          </a:p>
        </p:txBody>
      </p:sp>
      <p:sp>
        <p:nvSpPr>
          <p:cNvPr id="17" name="QB_4_AS.68_1#2b3644156?vcp=1&amp;pid=29c428c8e&amp;color=0,0,0&amp;vtp=1&amp;bbb=1">
            <a:extLst>
              <a:ext uri="{FF2B5EF4-FFF2-40B4-BE49-F238E27FC236}">
                <a16:creationId xmlns:a16="http://schemas.microsoft.com/office/drawing/2014/main" id="{64A055E2-9A89-EBEF-DAC1-081D895F967B}"/>
              </a:ext>
            </a:extLst>
          </p:cNvPr>
          <p:cNvSpPr/>
          <p:nvPr/>
        </p:nvSpPr>
        <p:spPr>
          <a:xfrm>
            <a:off x="730750" y="446767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牡丹、芍药、海棠、月季都是花朵的品种，鲜花是统称。二、句子练习。</a:t>
            </a:r>
            <a:endParaRPr lang="en-US" altLang="zh-CN" sz="2400" spc="-100" dirty="0"/>
          </a:p>
        </p:txBody>
      </p:sp>
      <p:sp>
        <p:nvSpPr>
          <p:cNvPr id="18" name="QO_3_AS.69_1#29c428c8e?vcp=1&amp;pid=57ff739e2&amp;color=0,0,0&amp;vtp=1&amp;bbb=1&amp;hb=1">
            <a:extLst>
              <a:ext uri="{FF2B5EF4-FFF2-40B4-BE49-F238E27FC236}">
                <a16:creationId xmlns:a16="http://schemas.microsoft.com/office/drawing/2014/main" id="{4B3DA1C9-07DA-2C82-6BDF-D0E970C7944B}"/>
              </a:ext>
            </a:extLst>
          </p:cNvPr>
          <p:cNvSpPr/>
          <p:nvPr/>
        </p:nvSpPr>
        <p:spPr>
          <a:xfrm>
            <a:off x="730750" y="500901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本题考查词语归类。作答本题，需要在理解词语含义的基础上给词</a:t>
            </a:r>
            <a:endParaRPr lang="en-US" altLang="zh-CN" sz="2400" b="0" i="0" dirty="0">
              <a:solidFill>
                <a:srgbClr val="FF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语划分类别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D1C2A845-BB91-A60A-06D4-09E5D5E2C16A}"/>
              </a:ext>
            </a:extLst>
          </p:cNvPr>
          <p:cNvCxnSpPr>
            <a:cxnSpLocks/>
          </p:cNvCxnSpPr>
          <p:nvPr/>
        </p:nvCxnSpPr>
        <p:spPr>
          <a:xfrm>
            <a:off x="5368100" y="4190391"/>
            <a:ext cx="84940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6" grpId="0" build="p" animBg="1"/>
      <p:bldP spid="7" grpId="0" build="p" animBg="1"/>
      <p:bldP spid="8" grpId="0" build="p" animBg="1"/>
      <p:bldP spid="10" grpId="0" build="p" animBg="1"/>
      <p:bldP spid="15" grpId="0" build="p" animBg="1"/>
      <p:bldP spid="16" grpId="0" build="p" animBg="1"/>
      <p:bldP spid="17" grpId="0" build="p" animBg="1"/>
      <p:bldP spid="18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1229</Words>
  <Application>Microsoft Office PowerPoint</Application>
  <PresentationFormat>宽屏</PresentationFormat>
  <Paragraphs>231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8" baseType="lpstr">
      <vt:lpstr>Heiti SC Medium</vt:lpstr>
      <vt:lpstr>Microsoft YaHei Bold</vt:lpstr>
      <vt:lpstr>SimSun</vt:lpstr>
      <vt:lpstr>Arial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2025-01-21T12:24:04Z</dcterms:created>
  <dcterms:modified xsi:type="dcterms:W3CDTF">2025-01-21T12:45:29Z</dcterms:modified>
  <cp:category/>
  <cp:contentStatus/>
</cp:coreProperties>
</file>