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7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3433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5_1#d3db7e691?sp=1&amp;vcp=1&amp;pid=3c6ed565d&amp;color=0,0,0&amp;vtp=1&amp;bt=1&amp;bbb=1"/>
          <p:cNvSpPr/>
          <p:nvPr/>
        </p:nvSpPr>
        <p:spPr>
          <a:xfrm>
            <a:off x="896112" y="23505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945128" algn="l"/>
                <a:tab pos="7267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3.奇奇观察字的部首后猜测“焖”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是一种(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945128" algn="l"/>
                <a:tab pos="7267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①烹饪方法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②饼干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面食</a:t>
            </a:r>
            <a:endParaRPr lang="en-US" altLang="zh-CN" sz="2400" dirty="0"/>
          </a:p>
        </p:txBody>
      </p:sp>
      <p:sp>
        <p:nvSpPr>
          <p:cNvPr id="3" name="QB_4_AN.36_1#d3db7e691.bracket?vcp=1&amp;pid=3c6ed565d&amp;color=0,0,0&amp;vpa=26&amp;vtp=1"/>
          <p:cNvSpPr/>
          <p:nvPr/>
        </p:nvSpPr>
        <p:spPr>
          <a:xfrm>
            <a:off x="6551581" y="23606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4" name="QB_4_AS.37_1#d3db7e691?vcp=1&amp;pid=3c6ed565d&amp;color=0,0,0&amp;vtp=1&amp;bbb=1&amp;hb=1"/>
          <p:cNvSpPr/>
          <p:nvPr/>
        </p:nvSpPr>
        <p:spPr>
          <a:xfrm>
            <a:off x="896112" y="345884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本题考查形声字。“焖”是一种烹饪方式，意思是盖紧锅盖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火把饭菜煮热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8_1#c24a8b273?sp=1&amp;vcp=1&amp;pid=3c6ed565d&amp;color=0,0,0&amp;vtp=1&amp;bt=1&amp;bbb=1"/>
          <p:cNvSpPr/>
          <p:nvPr/>
        </p:nvSpPr>
        <p:spPr>
          <a:xfrm>
            <a:off x="896112" y="18018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玲玲最喜欢菜单中(    )的香煎豆腐和(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的凉拌黄瓜。（4枚）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①香喷喷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②脆生生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甜津津</a:t>
            </a:r>
            <a:endParaRPr lang="en-US" altLang="zh-CN" sz="2400" dirty="0"/>
          </a:p>
        </p:txBody>
      </p:sp>
      <p:sp>
        <p:nvSpPr>
          <p:cNvPr id="3" name="QB_4_AN.39_1#c24a8b273.bracket?vcp=1&amp;pid=3c6ed565d&amp;color=0,0,0&amp;vpa=27&amp;vtp=1"/>
          <p:cNvSpPr/>
          <p:nvPr/>
        </p:nvSpPr>
        <p:spPr>
          <a:xfrm>
            <a:off x="3808380" y="18120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4" name="QB_4_AN.40_1#c24a8b273.bracket?vcp=1&amp;pid=3c6ed565d&amp;color=0,0,0&amp;vpa=28&amp;vtp=1"/>
          <p:cNvSpPr/>
          <p:nvPr/>
        </p:nvSpPr>
        <p:spPr>
          <a:xfrm>
            <a:off x="6551581" y="18120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B_4_AS.41_1#c24a8b273?vcp=1&amp;pid=3c6ed565d&amp;color=0,0,0&amp;vtp=1&amp;bbb=1&amp;hb=1"/>
          <p:cNvSpPr/>
          <p:nvPr/>
        </p:nvSpPr>
        <p:spPr>
          <a:xfrm>
            <a:off x="896112" y="291020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本题考查词语理解。香喷喷：形容香气扑鼻。脆生生：（食物）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脆。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甜津津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：状态词，甜丝丝。根据语境中的“香煎豆腐”可知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，第一个空应填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香喷喷”，故选①；根据语境中的“凉拌黄瓜”可知，第二个空应填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“脆生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”，故选②。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b8efd07c?vcp=1&amp;pid=5287a4293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四、吃完饭走在大街上，你们发现了一些小细节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。请你根据观察进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行填空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。（6枚）</a:t>
            </a:r>
            <a:endParaRPr lang="en-US" altLang="zh-CN" sz="2800" dirty="0"/>
          </a:p>
        </p:txBody>
      </p:sp>
      <p:pic>
        <p:nvPicPr>
          <p:cNvPr id="3" name="QB_3_BD.42_1#8efe5dcba?vcp=1&amp;pid=7b8efd07c&amp;color=0,0,0&amp;tib=255,255,255&amp;vip=29#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3352" y="1868742"/>
            <a:ext cx="8842248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BD.42_2#8efe5dcba?sp=1&amp;vcp=1&amp;pid=7b8efd07c&amp;color=0,0,0&amp;vtp=1&amp;bbb=1"/>
          <p:cNvSpPr/>
          <p:nvPr/>
        </p:nvSpPr>
        <p:spPr>
          <a:xfrm>
            <a:off x="896112" y="38118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1.请你将序号填在对应的图片下。（4枚）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包粽子 ②五彩绳 ③赛龙舟 ④挂艾草</a:t>
            </a:r>
            <a:endParaRPr lang="en-US" altLang="zh-CN" sz="2400" dirty="0"/>
          </a:p>
        </p:txBody>
      </p:sp>
      <p:sp>
        <p:nvSpPr>
          <p:cNvPr id="5" name="QB_3_AN.43_1#8efe5dcba.blank?vcp=1&amp;pid=7b8efd07c&amp;color=0,0,0&amp;vpa=29&amp;vtp=1"/>
          <p:cNvSpPr/>
          <p:nvPr/>
        </p:nvSpPr>
        <p:spPr>
          <a:xfrm>
            <a:off x="2295144" y="3359214"/>
            <a:ext cx="301752" cy="29260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1900" dirty="0"/>
          </a:p>
        </p:txBody>
      </p:sp>
      <p:sp>
        <p:nvSpPr>
          <p:cNvPr id="6" name="QB_3_AN.44_1#8efe5dcba.blank?vcp=1&amp;pid=7b8efd07c&amp;color=0,0,0&amp;vpa=30&amp;vtp=1"/>
          <p:cNvSpPr/>
          <p:nvPr/>
        </p:nvSpPr>
        <p:spPr>
          <a:xfrm>
            <a:off x="4599432" y="3359214"/>
            <a:ext cx="384048" cy="2743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1900" dirty="0"/>
          </a:p>
        </p:txBody>
      </p:sp>
      <p:sp>
        <p:nvSpPr>
          <p:cNvPr id="7" name="QB_3_AN.45_1#8efe5dcba.blank?vcp=1&amp;pid=7b8efd07c&amp;color=0,0,0&amp;vpa=31&amp;vtp=1"/>
          <p:cNvSpPr/>
          <p:nvPr/>
        </p:nvSpPr>
        <p:spPr>
          <a:xfrm>
            <a:off x="7040880" y="3331782"/>
            <a:ext cx="393192" cy="3200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1900" dirty="0"/>
          </a:p>
        </p:txBody>
      </p:sp>
      <p:sp>
        <p:nvSpPr>
          <p:cNvPr id="8" name="QB_3_AN.46_1#8efe5dcba.blank?vcp=1&amp;pid=7b8efd07c&amp;color=0,0,0&amp;vpa=32&amp;vtp=1"/>
          <p:cNvSpPr/>
          <p:nvPr/>
        </p:nvSpPr>
        <p:spPr>
          <a:xfrm>
            <a:off x="9765792" y="3350070"/>
            <a:ext cx="429768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1900" dirty="0"/>
          </a:p>
        </p:txBody>
      </p:sp>
      <p:sp>
        <p:nvSpPr>
          <p:cNvPr id="9" name="QB_3_BD.47_1#021530062?vcp=1&amp;pid=7b8efd07c&amp;color=0,0,0&amp;vtp=1&amp;bbb=1"/>
          <p:cNvSpPr/>
          <p:nvPr/>
        </p:nvSpPr>
        <p:spPr>
          <a:xfrm>
            <a:off x="896112" y="49079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2.从这些细节中可以判断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，今天是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。（2枚）</a:t>
            </a:r>
            <a:endParaRPr lang="en-US" altLang="zh-CN" sz="2400" dirty="0"/>
          </a:p>
        </p:txBody>
      </p:sp>
      <p:sp>
        <p:nvSpPr>
          <p:cNvPr id="10" name="QB_3_AN.48_1#021530062.blank?vcp=1&amp;pid=7b8efd07c&amp;color=0,0,0&amp;vpa=33&amp;vtp=1&amp;bbb=1"/>
          <p:cNvSpPr/>
          <p:nvPr/>
        </p:nvSpPr>
        <p:spPr>
          <a:xfrm>
            <a:off x="5484780" y="485838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端午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43c09444?vcp=1&amp;pid=5287a4293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路边有小摊在卖面具，请你猜猜空缺的面具都是什么生肖。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B_3_BD.49_1#b1964c702?vcp=1&amp;pid=143c09444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pic>
        <p:nvPicPr>
          <p:cNvPr id="4" name="QB_3_BD.49_2#b1964c702?vcp=1&amp;pid=143c09444&amp;color=0,0,0&amp;tib=255,255,255&amp;vip=34#3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1928432"/>
            <a:ext cx="10351008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AN.50_1#b1964c702.blank?vcp=1&amp;pid=143c09444&amp;color=0,0,0&amp;vpa=34&amp;vtp=1"/>
          <p:cNvSpPr/>
          <p:nvPr/>
        </p:nvSpPr>
        <p:spPr>
          <a:xfrm>
            <a:off x="1856232" y="2019872"/>
            <a:ext cx="566928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牛</a:t>
            </a:r>
            <a:endParaRPr lang="en-US" altLang="zh-CN" sz="2400" dirty="0"/>
          </a:p>
        </p:txBody>
      </p:sp>
      <p:sp>
        <p:nvSpPr>
          <p:cNvPr id="6" name="QB_3_AN.51_1#b1964c702.blank?vcp=1&amp;pid=143c09444&amp;color=0,0,0&amp;vpa=35&amp;vtp=1"/>
          <p:cNvSpPr/>
          <p:nvPr/>
        </p:nvSpPr>
        <p:spPr>
          <a:xfrm>
            <a:off x="4416552" y="2029016"/>
            <a:ext cx="585216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龙</a:t>
            </a:r>
            <a:endParaRPr lang="en-US" altLang="zh-CN" sz="2400" dirty="0"/>
          </a:p>
        </p:txBody>
      </p:sp>
      <p:sp>
        <p:nvSpPr>
          <p:cNvPr id="7" name="QB_3_AN.52_1#b1964c702.blank?vcp=1&amp;pid=143c09444&amp;color=0,0,0&amp;vpa=36&amp;vtp=1"/>
          <p:cNvSpPr/>
          <p:nvPr/>
        </p:nvSpPr>
        <p:spPr>
          <a:xfrm>
            <a:off x="6976872" y="2029016"/>
            <a:ext cx="557784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羊</a:t>
            </a:r>
            <a:endParaRPr lang="en-US" altLang="zh-CN" sz="2400" dirty="0"/>
          </a:p>
        </p:txBody>
      </p:sp>
      <p:sp>
        <p:nvSpPr>
          <p:cNvPr id="8" name="QB_3_AN.53_1#b1964c702.blank?vcp=1&amp;pid=143c09444&amp;color=0,0,0&amp;vpa=37&amp;vtp=1"/>
          <p:cNvSpPr/>
          <p:nvPr/>
        </p:nvSpPr>
        <p:spPr>
          <a:xfrm>
            <a:off x="10625328" y="2001584"/>
            <a:ext cx="557784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猪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e307ba7e?vcp=1&amp;pid=5287a4293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六、街旁有猜谜活动，请你回顾所学内容来参加吧。（10枚）</a:t>
            </a:r>
            <a:endParaRPr lang="en-US" altLang="zh-CN" sz="2800" dirty="0"/>
          </a:p>
        </p:txBody>
      </p:sp>
      <p:sp>
        <p:nvSpPr>
          <p:cNvPr id="3" name="QB_3_BD.54_1#90c382b82?vcp=1&amp;pid=2e307ba7e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1.“黄河奔，长江涌，长城长，珠峰耸。”句子中的“涌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”字让我联想到长江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之水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①汹涌澎湃 ②波澜不惊）的情形。</a:t>
            </a:r>
            <a:endParaRPr lang="en-US" altLang="zh-CN" sz="2400" dirty="0"/>
          </a:p>
        </p:txBody>
      </p:sp>
      <p:sp>
        <p:nvSpPr>
          <p:cNvPr id="4" name="QB_3_AN.55_1#90c382b82.blank?vcp=1&amp;pid=2e307ba7e&amp;color=0,0,0&amp;vpa=38&amp;vtp=1"/>
          <p:cNvSpPr/>
          <p:nvPr/>
        </p:nvSpPr>
        <p:spPr>
          <a:xfrm>
            <a:off x="1522381" y="18268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B_3_BD.56_1#694df3a55?vcp=1&amp;pid=2e307ba7e&amp;color=0,0,0&amp;vtp=1&amp;bbb=1&amp;hb=1"/>
          <p:cNvSpPr/>
          <p:nvPr/>
        </p:nvSpPr>
        <p:spPr>
          <a:xfrm>
            <a:off x="896112" y="242030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春节到，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，贴窗花，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，看花灯，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清明节，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我国的传统节日还有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3_AN.57_1#694df3a55.blank?vcp=1&amp;pid=2e307ba7e&amp;color=0,0,0&amp;vpa=39&amp;vtp=1&amp;bbb=1"/>
          <p:cNvSpPr/>
          <p:nvPr/>
        </p:nvSpPr>
        <p:spPr>
          <a:xfrm>
            <a:off x="2436781" y="239236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人欢笑</a:t>
            </a:r>
            <a:endParaRPr lang="en-US" altLang="zh-CN" sz="2400" dirty="0"/>
          </a:p>
        </p:txBody>
      </p:sp>
      <p:sp>
        <p:nvSpPr>
          <p:cNvPr id="7" name="QB_3_AN.58_1#694df3a55.blank?vcp=1&amp;pid=2e307ba7e&amp;color=0,0,0&amp;vpa=40&amp;vtp=1&amp;bbb=1"/>
          <p:cNvSpPr/>
          <p:nvPr/>
        </p:nvSpPr>
        <p:spPr>
          <a:xfrm>
            <a:off x="5179980" y="239236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放鞭炮</a:t>
            </a:r>
            <a:endParaRPr lang="en-US" altLang="zh-CN" sz="2400" dirty="0"/>
          </a:p>
        </p:txBody>
      </p:sp>
      <p:sp>
        <p:nvSpPr>
          <p:cNvPr id="8" name="QB_3_AN.59_1#694df3a55.blank?vcp=1&amp;pid=2e307ba7e&amp;color=0,0,0&amp;vpa=41&amp;vtp=1&amp;bbb=1"/>
          <p:cNvSpPr/>
          <p:nvPr/>
        </p:nvSpPr>
        <p:spPr>
          <a:xfrm>
            <a:off x="6703981" y="239236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元宵节</a:t>
            </a:r>
            <a:endParaRPr lang="en-US" altLang="zh-CN" sz="2400" dirty="0"/>
          </a:p>
        </p:txBody>
      </p:sp>
      <p:sp>
        <p:nvSpPr>
          <p:cNvPr id="9" name="QB_3_AN.60_1#694df3a55.blank?vcp=1&amp;pid=2e307ba7e&amp;color=0,0,0&amp;vpa=42&amp;vtp=1&amp;bbb=1"/>
          <p:cNvSpPr/>
          <p:nvPr/>
        </p:nvSpPr>
        <p:spPr>
          <a:xfrm>
            <a:off x="9447181" y="239236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大街小巷</a:t>
            </a:r>
            <a:endParaRPr lang="en-US" altLang="zh-CN" sz="2400" dirty="0"/>
          </a:p>
        </p:txBody>
      </p:sp>
      <p:sp>
        <p:nvSpPr>
          <p:cNvPr id="10" name="QB_3_AN.61_1#694df3a55.blank?vcp=1&amp;pid=2e307ba7e&amp;color=0,0,0&amp;vpa=43&amp;vtp=1&amp;bbb=1"/>
          <p:cNvSpPr/>
          <p:nvPr/>
        </p:nvSpPr>
        <p:spPr>
          <a:xfrm>
            <a:off x="3046381" y="295116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雨纷纷</a:t>
            </a:r>
            <a:endParaRPr lang="en-US" altLang="zh-CN" sz="2400" dirty="0"/>
          </a:p>
        </p:txBody>
      </p:sp>
      <p:sp>
        <p:nvSpPr>
          <p:cNvPr id="11" name="QB_3_AN.62_1#694df3a55.blank?vcp=1&amp;pid=2e307ba7e&amp;color=0,0,0&amp;vpa=44&amp;vtp=1&amp;bbb=1"/>
          <p:cNvSpPr/>
          <p:nvPr/>
        </p:nvSpPr>
        <p:spPr>
          <a:xfrm>
            <a:off x="7618381" y="2951163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【示例】中秋节</a:t>
            </a:r>
            <a:endParaRPr lang="en-US" altLang="zh-CN" sz="2400" dirty="0"/>
          </a:p>
        </p:txBody>
      </p:sp>
      <p:sp>
        <p:nvSpPr>
          <p:cNvPr id="12" name="QB_3_AN.63_1#694df3a55.blank?vcp=1&amp;pid=2e307ba7e&amp;color=0,0,0&amp;vpa=45&amp;vtp=1&amp;bbb=1&amp;hb=1"/>
          <p:cNvSpPr/>
          <p:nvPr/>
        </p:nvSpPr>
        <p:spPr>
          <a:xfrm>
            <a:off x="896112" y="2951163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七夕节</a:t>
            </a:r>
            <a:endParaRPr lang="en-US" altLang="zh-CN" sz="2400" dirty="0"/>
          </a:p>
        </p:txBody>
      </p:sp>
      <p:sp>
        <p:nvSpPr>
          <p:cNvPr id="13" name="QB_3_BD.64_1#147b8aa9d?vcp=1&amp;pid=2e307ba7e&amp;color=0,0,0&amp;vtp=1&amp;bbb=1"/>
          <p:cNvSpPr/>
          <p:nvPr/>
        </p:nvSpPr>
        <p:spPr>
          <a:xfrm>
            <a:off x="896112" y="40646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3.通过本单元的学习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，我知道了我们伟大的祖国又被称为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4" name="QB_3_AN.65_1#147b8aa9d.blank?vcp=1&amp;pid=2e307ba7e&amp;color=0,0,0&amp;vpa=46&amp;vtp=1&amp;bbb=1"/>
          <p:cNvSpPr/>
          <p:nvPr/>
        </p:nvSpPr>
        <p:spPr>
          <a:xfrm>
            <a:off x="8532781" y="401510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神州</a:t>
            </a:r>
            <a:endParaRPr lang="en-US" altLang="zh-CN" sz="2400" dirty="0"/>
          </a:p>
        </p:txBody>
      </p:sp>
      <p:sp>
        <p:nvSpPr>
          <p:cNvPr id="15" name="QB_3_AN.66_1#147b8aa9d.blank?vcp=1&amp;pid=2e307ba7e&amp;color=0,0,0&amp;vpa=47&amp;vtp=1&amp;bbb=1"/>
          <p:cNvSpPr/>
          <p:nvPr/>
        </p:nvSpPr>
        <p:spPr>
          <a:xfrm>
            <a:off x="9751981" y="401510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5430a3a9?vcp=1&amp;pid=5287a4293&amp;color=0,0,0&amp;vtp=1&amp;bt=1&amp;bbb=1&amp;hb=1"/>
          <p:cNvSpPr/>
          <p:nvPr/>
        </p:nvSpPr>
        <p:spPr>
          <a:xfrm>
            <a:off x="896112" y="896112"/>
            <a:ext cx="10387584" cy="1280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七、走到街尾，这里的茶楼里有一位说书先生正在说书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，小伙伴们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纷纷坐下听起了故事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你打算将这个故事拍摄下来制作一个视频。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14枚）</a:t>
            </a:r>
            <a:endParaRPr lang="en-US" altLang="zh-CN" sz="2800" dirty="0"/>
          </a:p>
        </p:txBody>
      </p:sp>
      <p:sp>
        <p:nvSpPr>
          <p:cNvPr id="3" name="QM_3_BD.67_1#1480d0047?vcp=1&amp;pid=95430a3a9&amp;color=0,0,0&amp;vtp=1&amp;bbb=1"/>
          <p:cNvSpPr/>
          <p:nvPr/>
        </p:nvSpPr>
        <p:spPr>
          <a:xfrm>
            <a:off x="896112" y="2178622"/>
            <a:ext cx="10387584" cy="1382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家乡的端午</a:t>
            </a:r>
            <a:endParaRPr lang="en-US" altLang="zh-CN" sz="2400" dirty="0"/>
          </a:p>
          <a:p>
            <a:pPr algn="ctr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李占明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将别的春暖接着初起的夏风，这是我们这儿的“人间五月天”。</a:t>
            </a:r>
            <a:endParaRPr lang="en-US" altLang="zh-CN" sz="2400" dirty="0"/>
          </a:p>
        </p:txBody>
      </p:sp>
      <p:sp>
        <p:nvSpPr>
          <p:cNvPr id="4" name="QM_3_BD.67_2#1480d0047?sp=1&amp;vcp=1&amp;pid=95430a3a9&amp;color=0,0,0&amp;vtp=1&amp;bbb=1"/>
          <p:cNvSpPr/>
          <p:nvPr/>
        </p:nvSpPr>
        <p:spPr>
          <a:xfrm>
            <a:off x="896112" y="3618865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②农历五月初五是端午节，一个古老的传统节日。</a:t>
            </a:r>
            <a:endParaRPr lang="en-US" altLang="zh-CN" sz="2400" dirty="0"/>
          </a:p>
        </p:txBody>
      </p:sp>
      <p:sp>
        <p:nvSpPr>
          <p:cNvPr id="5" name="QM_3_BD.67_3#1480d0047?sp=1&amp;vcp=1&amp;pid=95430a3a9&amp;color=0,0,0&amp;vtp=1&amp;bbb=1&amp;hb=1"/>
          <p:cNvSpPr/>
          <p:nvPr/>
        </p:nvSpPr>
        <p:spPr>
          <a:xfrm>
            <a:off x="896112" y="4088829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③端午节的头天晚上，村里的家家户户就都做好了凉糕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。那时候做凉糕只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是黄米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、江米两样，再加几枚红枣，可人们都吃得香甜。</a:t>
            </a:r>
            <a:endParaRPr lang="en-US" altLang="zh-CN" sz="2400" dirty="0"/>
          </a:p>
        </p:txBody>
      </p:sp>
      <p:sp>
        <p:nvSpPr>
          <p:cNvPr id="6" name="QM_3_BD.67_4#1480d0047?sp=1&amp;vcp=1&amp;pid=95430a3a9&amp;color=0,0,0&amp;vtp=1&amp;bbb=1&amp;hb=1"/>
          <p:cNvSpPr/>
          <p:nvPr/>
        </p:nvSpPr>
        <p:spPr>
          <a:xfrm>
            <a:off x="896112" y="5034725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④端午的一早，老人们打着露水拔回艾草，放在了门头、炕角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。孩子们问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放这草干吗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，父母说，艾草放在家里，夏秋就不会受蚊虫侵害。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7_5#1480d0047?sp=1&amp;vcp=1&amp;pid=95430a3a9&amp;color=0,0,0&amp;mp=1&amp;vtp=1&amp;bt=1&amp;bbb=1&amp;hb=1"/>
          <p:cNvSpPr/>
          <p:nvPr/>
        </p:nvSpPr>
        <p:spPr>
          <a:xfrm>
            <a:off x="896112" y="900000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⑤屈原怀石沉江，以千年演化，形成了一个有意义的节日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，升华了亲人间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的深情厚爱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BD.68_1#d1f057604?sp=1&amp;vcp=1&amp;pid=1480d0047&amp;color=0,0,0&amp;vtp=1&amp;bbb=1&amp;hb=1"/>
          <p:cNvSpPr/>
          <p:nvPr/>
        </p:nvSpPr>
        <p:spPr>
          <a:xfrm>
            <a:off x="896112" y="1846024"/>
            <a:ext cx="10387584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1.你想根据文中内容做一张端午习俗卡片放在视频的开头，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请完善下列内容。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</p:txBody>
      </p:sp>
      <p:graphicFrame>
        <p:nvGraphicFramePr>
          <p:cNvPr id="17" name="QB_4_BD.68_2#d1f057604?colgroup=12,7,12&amp;vcp=1&amp;pid=1480d0047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223708"/>
              </p:ext>
            </p:extLst>
          </p:nvPr>
        </p:nvGraphicFramePr>
        <p:xfrm>
          <a:off x="896112" y="2874597"/>
          <a:ext cx="10360152" cy="989330"/>
        </p:xfrm>
        <a:graphic>
          <a:graphicData uri="http://schemas.openxmlformats.org/drawingml/2006/table">
            <a:tbl>
              <a:tblPr/>
              <a:tblGrid>
                <a:gridCol w="4041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7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1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吃凉糕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端午节习俗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拔艾草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放在门头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炕角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原料：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作用：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QB_4_AN.69_1#d1f057604.blank?vcp=1&amp;pid=1480d0047&amp;color=0,0,0&amp;vpa=48&amp;vtp=1&amp;bbb=1"/>
          <p:cNvSpPr/>
          <p:nvPr/>
        </p:nvSpPr>
        <p:spPr>
          <a:xfrm>
            <a:off x="2019204" y="3356054"/>
            <a:ext cx="2659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黄米、江米、红枣</a:t>
            </a:r>
            <a:endParaRPr lang="en-US" altLang="zh-CN" sz="2400" dirty="0"/>
          </a:p>
        </p:txBody>
      </p:sp>
      <p:sp>
        <p:nvSpPr>
          <p:cNvPr id="6" name="QB_4_AN.70_1#d1f057604.blank?vcp=1&amp;pid=1480d0047&amp;color=0,0,0&amp;vpa=49&amp;vtp=1&amp;bbb=1"/>
          <p:cNvSpPr/>
          <p:nvPr/>
        </p:nvSpPr>
        <p:spPr>
          <a:xfrm>
            <a:off x="9150000" y="3356054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防蚊虫</a:t>
            </a:r>
            <a:endParaRPr lang="en-US" altLang="zh-CN" sz="2400" dirty="0"/>
          </a:p>
        </p:txBody>
      </p:sp>
      <p:sp>
        <p:nvSpPr>
          <p:cNvPr id="7" name="QB_4_AS.71_1#d1f057604?vcp=1&amp;pid=1480d0047&amp;color=0,0,0&amp;vtp=1&amp;bbb=1&amp;hb=1"/>
          <p:cNvSpPr/>
          <p:nvPr/>
        </p:nvSpPr>
        <p:spPr>
          <a:xfrm>
            <a:off x="896112" y="3992197"/>
            <a:ext cx="10387584" cy="1865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本题考查提取信息。结合第③自然段的“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那时候做凉糕只是黄米、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江米两样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，再加几枚红枣，可人们都吃得香甜”可知，凉糕的原料有: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黄米、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江米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、红枣;结合第④自然段的“父母说，艾草放在家里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，夏秋就不会受蚊虫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侵害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”可知，拔艾草，放在门头、炕角的作用:防蚊虫。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2_1#4acd812fa?vcp=1&amp;pid=1480d0047&amp;color=0,0,0&amp;vtp=1&amp;bt=1&amp;bbb=1&amp;hb=1"/>
          <p:cNvSpPr/>
          <p:nvPr/>
        </p:nvSpPr>
        <p:spPr>
          <a:xfrm>
            <a:off x="896112" y="180543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2.你打算给短文第④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自然段的第一句话中展现的两幅画面剪辑得出彩一点儿，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请你用简洁的语言概括出这两个画面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，并配上合适的背景音乐。（6枚）</a:t>
            </a:r>
            <a:endParaRPr lang="en-US" altLang="zh-CN" sz="2400" dirty="0"/>
          </a:p>
        </p:txBody>
      </p:sp>
      <p:sp>
        <p:nvSpPr>
          <p:cNvPr id="3" name="QB_5_BD.73_1#a0ed0f6e5?vcp=1&amp;pid=4acd812fa&amp;color=0,0,0&amp;vtp=1&amp;bbb=1"/>
          <p:cNvSpPr/>
          <p:nvPr/>
        </p:nvSpPr>
        <p:spPr>
          <a:xfrm>
            <a:off x="896112" y="29025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（1）画面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</p:txBody>
      </p:sp>
      <p:sp>
        <p:nvSpPr>
          <p:cNvPr id="4" name="QB_5_AN.74_1#a0ed0f6e5.blank?vcp=1&amp;pid=4acd812fa&amp;color=0,0,0&amp;vpa=50&amp;vtp=1&amp;bbb=1"/>
          <p:cNvSpPr/>
          <p:nvPr/>
        </p:nvSpPr>
        <p:spPr>
          <a:xfrm>
            <a:off x="2893981" y="2852991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老人拔艾草</a:t>
            </a:r>
            <a:endParaRPr lang="en-US" altLang="zh-CN" sz="2400" dirty="0"/>
          </a:p>
        </p:txBody>
      </p:sp>
      <p:sp>
        <p:nvSpPr>
          <p:cNvPr id="5" name="QB_5_AN.75_1#a0ed0f6e5.blank?vcp=1&amp;pid=4acd812fa&amp;color=0,0,0&amp;vpa=51&amp;vtp=1&amp;bbb=1"/>
          <p:cNvSpPr/>
          <p:nvPr/>
        </p:nvSpPr>
        <p:spPr>
          <a:xfrm>
            <a:off x="6094380" y="2852991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把艾草放在门头、炕角</a:t>
            </a:r>
            <a:endParaRPr lang="en-US" altLang="zh-CN" sz="2400" dirty="0"/>
          </a:p>
        </p:txBody>
      </p:sp>
      <p:sp>
        <p:nvSpPr>
          <p:cNvPr id="6" name="QB_5_AS.76_1#a0ed0f6e5?vcp=1&amp;pid=4acd812fa&amp;color=0,0,0&amp;vtp=1&amp;bbb=1&amp;hb=1"/>
          <p:cNvSpPr/>
          <p:nvPr/>
        </p:nvSpPr>
        <p:spPr>
          <a:xfrm>
            <a:off x="896112" y="344385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结合第④自然段的“端午的一早，老人们打着露水拔回艾草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，放在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了门头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、炕角”可知，可以拍摄早晨老人拔艾草的场景，还可以拍摄老人把艾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草放在门头和炕角的场景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7_1#411c321ee?sp=1&amp;vcp=1&amp;pid=4acd812fa&amp;color=0,0,0&amp;vtp=1&amp;bt=1&amp;bbb=1"/>
          <p:cNvSpPr/>
          <p:nvPr/>
        </p:nvSpPr>
        <p:spPr>
          <a:xfrm>
            <a:off x="896112" y="207572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（2）为这个短视频配上背景音乐，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最合适的曲调是(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的。（2枚）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①舒缓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②沉重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激昂</a:t>
            </a:r>
            <a:endParaRPr lang="en-US" altLang="zh-CN" sz="2400" dirty="0"/>
          </a:p>
        </p:txBody>
      </p:sp>
      <p:sp>
        <p:nvSpPr>
          <p:cNvPr id="3" name="QB_5_AN.78_1#411c321ee.bracket?vcp=1&amp;pid=4acd812fa&amp;color=0,0,0&amp;vpa=52&amp;vtp=1"/>
          <p:cNvSpPr/>
          <p:nvPr/>
        </p:nvSpPr>
        <p:spPr>
          <a:xfrm>
            <a:off x="7923181" y="208588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4" name="QB_5_AS.79_1#411c321ee?vcp=1&amp;pid=4acd812fa&amp;color=0,0,0&amp;vtp=1&amp;bbb=1&amp;hb=1"/>
          <p:cNvSpPr/>
          <p:nvPr/>
        </p:nvSpPr>
        <p:spPr>
          <a:xfrm>
            <a:off x="896112" y="318404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结合老人拔艾草、把艾草放在门头和炕角的场景可知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，这种场景给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人的感觉是舒适的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、温柔的，因此合适的曲调是舒缓的，故选①。</a:t>
            </a:r>
            <a:endParaRPr lang="en-US" altLang="zh-CN" sz="2400" dirty="0"/>
          </a:p>
        </p:txBody>
      </p:sp>
      <p:sp>
        <p:nvSpPr>
          <p:cNvPr id="5" name="QO_4_AS.80_1#4acd812fa?vcp=1&amp;pid=1480d0047&amp;color=0,0,0&amp;vtp=1&amp;bbb=1"/>
          <p:cNvSpPr/>
          <p:nvPr/>
        </p:nvSpPr>
        <p:spPr>
          <a:xfrm>
            <a:off x="896112" y="42810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_1#4a3adbd4d?vcp=1&amp;pid=1480d0047&amp;color=0,0,0&amp;vtp=1&amp;bt=1&amp;bbb=1&amp;hb=1"/>
          <p:cNvSpPr/>
          <p:nvPr/>
        </p:nvSpPr>
        <p:spPr>
          <a:xfrm>
            <a:off x="896112" y="181178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3.在拍摄第⑤自然段的内容时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，你将家乡过端午节的镜头和屈原投江的镜头交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错拍摄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，既回顾了（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经历 历史），又能表现出人们对传统节日的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（重视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漠视）。（在正确的词语后面画“√”）（4枚）</a:t>
            </a:r>
            <a:endParaRPr lang="en-US" altLang="zh-CN" sz="2400" dirty="0"/>
          </a:p>
        </p:txBody>
      </p:sp>
      <p:sp>
        <p:nvSpPr>
          <p:cNvPr id="3" name="QB_4_AS.4_1#4a3adbd4d?vcp=1&amp;pid=1480d0047&amp;color=0,0,0&amp;vtp=1&amp;bbb=1&amp;hb=1"/>
          <p:cNvSpPr/>
          <p:nvPr/>
        </p:nvSpPr>
        <p:spPr>
          <a:xfrm>
            <a:off x="896112" y="346290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本题考查对短文内容的理解。结合所给语境，抓住关键词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“屈原投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江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”可知，这是在拍摄端午节的来源，回顾了历史；抓住关键词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“家乡过端午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”可知，这表现出了人们对端午节的重视。</a:t>
            </a:r>
            <a:endParaRPr lang="en-US" altLang="zh-CN" sz="2400" dirty="0"/>
          </a:p>
        </p:txBody>
      </p:sp>
      <p:sp>
        <p:nvSpPr>
          <p:cNvPr id="4" name="QB_4_AN.2_1#4a3adbd4d&amp;bc=1">
            <a:extLst>
              <a:ext uri="{FF2B5EF4-FFF2-40B4-BE49-F238E27FC236}">
                <a16:creationId xmlns:a16="http://schemas.microsoft.com/office/drawing/2014/main" id="{EE224A5F-F709-58D3-7A86-346839F922D0}"/>
              </a:ext>
            </a:extLst>
          </p:cNvPr>
          <p:cNvSpPr txBox="1"/>
          <p:nvPr/>
        </p:nvSpPr>
        <p:spPr>
          <a:xfrm>
            <a:off x="4515612" y="2522982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5" name="QB_4_AN.3_1#4a3adbd4d&amp;bc=1">
            <a:extLst>
              <a:ext uri="{FF2B5EF4-FFF2-40B4-BE49-F238E27FC236}">
                <a16:creationId xmlns:a16="http://schemas.microsoft.com/office/drawing/2014/main" id="{A2327C65-A24F-2938-5E2E-C8D92E697E30}"/>
              </a:ext>
            </a:extLst>
          </p:cNvPr>
          <p:cNvSpPr txBox="1"/>
          <p:nvPr/>
        </p:nvSpPr>
        <p:spPr>
          <a:xfrm>
            <a:off x="1315212" y="3081782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287a4293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第三单元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0229393a?vcp=1&amp;pid=5287a4293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</a:t>
            </a:r>
            <a:r>
              <a:rPr lang="en-US" altLang="zh-CN" sz="10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8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听完故事走在路上，小伙伴们各自交流了自己的想</a:t>
            </a:r>
            <a:endParaRPr lang="en-US" altLang="zh-CN" sz="28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法。（8枚）</a:t>
            </a:r>
            <a:endParaRPr lang="en-US" altLang="zh-CN" sz="2800" dirty="0"/>
          </a:p>
        </p:txBody>
      </p:sp>
      <p:pic>
        <p:nvPicPr>
          <p:cNvPr id="3" name="QB_3_BD.83_1#3f3d151db?vcp=1&amp;pid=00229393a&amp;color=0,0,0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3896" y="872744"/>
            <a:ext cx="1700784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BD.83_1#3f3d151db?vcp=1&amp;pid=00229393a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endParaRPr lang="en-US" altLang="zh-CN" sz="100" dirty="0"/>
          </a:p>
        </p:txBody>
      </p:sp>
      <p:pic>
        <p:nvPicPr>
          <p:cNvPr id="5" name="QB_3_BD.83_2#3f3d151db?vcp=1&amp;pid=00229393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0904" y="1928432"/>
            <a:ext cx="6876288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83_3#3f3d151db?vcp=1&amp;pid=00229393a&amp;color=0,0,0&amp;tib=255,255,255&amp;vip=53#5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3134932"/>
            <a:ext cx="10351008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83_4#3f3d151db?vcp=1&amp;pid=00229393a&amp;color=0,0,0&amp;tib=255,255,255&amp;vip=54#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4239832"/>
            <a:ext cx="10351008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AN.84_1#3f3d151db.blank?vcp=1&amp;pid=00229393a&amp;color=0,0,0&amp;vpa=53&amp;vtp=1"/>
          <p:cNvSpPr/>
          <p:nvPr/>
        </p:nvSpPr>
        <p:spPr>
          <a:xfrm>
            <a:off x="9134856" y="3564700"/>
            <a:ext cx="1737360" cy="17373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【示例】感受到生活的美好</a:t>
            </a:r>
            <a:endParaRPr lang="en-US" altLang="zh-CN" dirty="0"/>
          </a:p>
        </p:txBody>
      </p:sp>
      <p:sp>
        <p:nvSpPr>
          <p:cNvPr id="9" name="QB_3_AN.85_1#3f3d151db.blank?vcp=1&amp;pid=00229393a&amp;color=0,0,0&amp;vpa=54&amp;vtp=1"/>
          <p:cNvSpPr/>
          <p:nvPr/>
        </p:nvSpPr>
        <p:spPr>
          <a:xfrm>
            <a:off x="2633472" y="4651312"/>
            <a:ext cx="521208" cy="1920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</a:t>
            </a:r>
            <a:endParaRPr lang="en-US" altLang="zh-CN" dirty="0"/>
          </a:p>
        </p:txBody>
      </p:sp>
      <p:sp>
        <p:nvSpPr>
          <p:cNvPr id="10" name="QB_3_AN.86_1#3f3d151db.blank?vcp=1&amp;pid=00229393a&amp;color=0,0,0&amp;vpa=55&amp;vtp=1"/>
          <p:cNvSpPr/>
          <p:nvPr/>
        </p:nvSpPr>
        <p:spPr>
          <a:xfrm>
            <a:off x="4471416" y="4660456"/>
            <a:ext cx="5202936" cy="21031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我想让人们都能感受到学习的美好，人人都能读书、写字，建设祖国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8" grpId="0" build="p" animBg="1"/>
      <p:bldP spid="9" grpId="0" build="p" animBg="1"/>
      <p:bldP spid="10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c999146e?vcp=1&amp;pid=5287a4293&amp;color=0,0,0&amp;vtp=1&amp;bt=1&amp;bbb=1"/>
          <p:cNvSpPr/>
          <p:nvPr/>
        </p:nvSpPr>
        <p:spPr>
          <a:xfrm>
            <a:off x="886968" y="1195514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游玩一天回到家，你和奶奶度过了美好的时光。（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提示：今天是什么节日？他们在干什么？他们会说些什么呢？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pic>
        <p:nvPicPr>
          <p:cNvPr id="3" name="QO_3_BD.87_1#3be9df3fc?htil=1&amp;vcp=1&amp;pid=1c999146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0447" y="2709991"/>
            <a:ext cx="2578608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BD.87_2#3be9df3fc?htil=1&amp;vcp=1&amp;pid=1c999146e&amp;color=0,0,0&amp;vtp=1&amp;bbb=1"/>
          <p:cNvSpPr/>
          <p:nvPr/>
        </p:nvSpPr>
        <p:spPr>
          <a:xfrm>
            <a:off x="896112" y="1317562"/>
            <a:ext cx="7680960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endParaRPr lang="en-US" altLang="zh-CN" sz="2400" spc="-100" dirty="0"/>
          </a:p>
        </p:txBody>
      </p:sp>
      <p:sp>
        <p:nvSpPr>
          <p:cNvPr id="5" name="QO_3_AN.88_1#3be9df3fc?htil=1&amp;vcp=1&amp;pid=1c999146e&amp;color=0,0,0&amp;vtp=1&amp;bbb=1&amp;hb=1"/>
          <p:cNvSpPr/>
          <p:nvPr/>
        </p:nvSpPr>
        <p:spPr>
          <a:xfrm>
            <a:off x="896112" y="2420303"/>
            <a:ext cx="7680960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院子里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，奶奶正在包粽子。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，奶奶拿起之前洗好的粽叶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，将糯米和红枣包了进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。只见奶奶的手像挽花似的一动，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一个粽子便包好了，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看得我惊奇不已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。于是，我和奶奶学习包粽子的秘诀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真是一个快乐的端午节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e0d014573?vcp=1&amp;pid=5287a4293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e0d014573?vcp=1&amp;pid=5287a4293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小朋友们来到了“仿古一条街”，街上人来人往，十分热闹。</a:t>
            </a:r>
            <a:endParaRPr lang="en-US" altLang="zh-CN" sz="100" dirty="0"/>
          </a:p>
        </p:txBody>
      </p:sp>
      <p:pic>
        <p:nvPicPr>
          <p:cNvPr id="4" name="P_2_BD#e0d014573?vcp=1&amp;pid=5287a4293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f11dd4bf?vcp=1&amp;pid=5287a4293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一、这条街上有很多店铺，你们发现一些店铺的名字很有趣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按要求完成习题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。（填序号）（8枚）</a:t>
            </a:r>
            <a:endParaRPr lang="en-US" altLang="zh-CN" sz="2800" dirty="0"/>
          </a:p>
        </p:txBody>
      </p:sp>
      <p:pic>
        <p:nvPicPr>
          <p:cNvPr id="3" name="QM_3_BD.1_1#eaf47b573?vcp=1&amp;pid=4f11dd4b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8960" y="1868742"/>
            <a:ext cx="5971032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2_1#7ab5e3630?sp=1&amp;vcp=1&amp;pid=eaf47b573&amp;color=0,0,0&amp;vtp=1&amp;bbb=1"/>
          <p:cNvSpPr/>
          <p:nvPr/>
        </p:nvSpPr>
        <p:spPr>
          <a:xfrm>
            <a:off x="896112" y="31006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1.请你给店铺名字中的加点字注音。（4枚）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艾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饰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2400" dirty="0"/>
          </a:p>
        </p:txBody>
      </p:sp>
      <p:sp>
        <p:nvSpPr>
          <p:cNvPr id="5" name="QB_4_AN.3_1#7ab5e3630.blank?vcp=1&amp;pid=eaf47b573&amp;color=0,0,0&amp;vpa=1&amp;vtp=1&amp;bbb=1"/>
          <p:cNvSpPr/>
          <p:nvPr/>
        </p:nvSpPr>
        <p:spPr>
          <a:xfrm>
            <a:off x="1217580" y="360991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lù</a:t>
            </a:r>
            <a:endParaRPr lang="en-US" altLang="zh-CN" sz="2400" dirty="0"/>
          </a:p>
        </p:txBody>
      </p:sp>
      <p:sp>
        <p:nvSpPr>
          <p:cNvPr id="6" name="QB_4_AN.4_1#7ab5e3630.blank?vcp=1&amp;pid=eaf47b573&amp;color=0,0,0&amp;vpa=2&amp;vtp=1&amp;bbb=1"/>
          <p:cNvSpPr/>
          <p:nvPr/>
        </p:nvSpPr>
        <p:spPr>
          <a:xfrm>
            <a:off x="2284381" y="360991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</a:t>
            </a:r>
            <a:endParaRPr lang="en-US" altLang="zh-CN" sz="2400" dirty="0"/>
          </a:p>
        </p:txBody>
      </p:sp>
      <p:sp>
        <p:nvSpPr>
          <p:cNvPr id="7" name="QB_4_AN.5_1#7ab5e3630.blank?vcp=1&amp;pid=eaf47b573&amp;color=0,0,0&amp;vpa=3&amp;vtp=1&amp;bbb=1"/>
          <p:cNvSpPr/>
          <p:nvPr/>
        </p:nvSpPr>
        <p:spPr>
          <a:xfrm>
            <a:off x="3351180" y="360991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endParaRPr lang="en-US" altLang="zh-CN" sz="2400" dirty="0"/>
          </a:p>
        </p:txBody>
      </p:sp>
      <p:sp>
        <p:nvSpPr>
          <p:cNvPr id="8" name="QB_4_AN.6_1#7ab5e3630.blank?vcp=1&amp;pid=eaf47b573&amp;color=0,0,0&amp;vpa=4&amp;vtp=1&amp;bbb=1"/>
          <p:cNvSpPr/>
          <p:nvPr/>
        </p:nvSpPr>
        <p:spPr>
          <a:xfrm>
            <a:off x="4722780" y="3609912"/>
            <a:ext cx="67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shì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830e3d2c5?sp=1&amp;vcp=1&amp;pid=eaf47b573&amp;color=0,0,0&amp;vtp=1&amp;bt=1&amp;bbb=1&amp;hb=1"/>
          <p:cNvSpPr/>
          <p:nvPr/>
        </p:nvSpPr>
        <p:spPr>
          <a:xfrm>
            <a:off x="896112" y="20592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2.你不认识“铺”这个字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，查字典时应查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部，除去部首外有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画。下面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是字典中这个字的读音与解释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，请你根据材料填空。（4枚）</a:t>
            </a:r>
            <a:endParaRPr lang="en-US" altLang="zh-CN" sz="2400" dirty="0"/>
          </a:p>
        </p:txBody>
      </p:sp>
      <p:graphicFrame>
        <p:nvGraphicFramePr>
          <p:cNvPr id="6" name="QB_4_BD.7_2#830e3d2c5?colgroup=33&amp;vcp=1&amp;pid=eaf47b573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405082"/>
              </p:ext>
            </p:extLst>
          </p:nvPr>
        </p:nvGraphicFramePr>
        <p:xfrm>
          <a:off x="896112" y="3231959"/>
          <a:ext cx="10369296" cy="982853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8285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铺 pū 把东西散开放置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平摆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pù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商店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床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旧时的驿站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现多用于地名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4_BD.7_3#830e3d2c5?vcp=1&amp;pid=eaf47b573&amp;color=0,0,0&amp;vtp=1&amp;bbb=1"/>
          <p:cNvSpPr/>
          <p:nvPr/>
        </p:nvSpPr>
        <p:spPr>
          <a:xfrm>
            <a:off x="896112" y="434955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由此可知，店铺三中的“铺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”字应读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，这个字的意思是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8_1#830e3d2c5.blank?vcp=1&amp;pid=eaf47b573&amp;color=0,0,0&amp;vpa=5&amp;vtp=1"/>
          <p:cNvSpPr/>
          <p:nvPr/>
        </p:nvSpPr>
        <p:spPr>
          <a:xfrm>
            <a:off x="6399181" y="203130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钅</a:t>
            </a:r>
            <a:endParaRPr lang="en-US" altLang="zh-CN" sz="2400" dirty="0"/>
          </a:p>
        </p:txBody>
      </p:sp>
      <p:sp>
        <p:nvSpPr>
          <p:cNvPr id="3" name="QB_4_AN.9_1#830e3d2c5.blank?vcp=1&amp;pid=eaf47b573&amp;color=0,0,0&amp;vpa=6&amp;vtp=1"/>
          <p:cNvSpPr/>
          <p:nvPr/>
        </p:nvSpPr>
        <p:spPr>
          <a:xfrm>
            <a:off x="9447181" y="203130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</a:t>
            </a:r>
            <a:endParaRPr lang="en-US" altLang="zh-CN" sz="2400" dirty="0"/>
          </a:p>
        </p:txBody>
      </p:sp>
      <p:sp>
        <p:nvSpPr>
          <p:cNvPr id="7" name="QB_4_AN.10_1#830e3d2c5.blank?vcp=1&amp;pid=eaf47b573&amp;color=0,0,0&amp;vpa=7&amp;vtp=1&amp;bbb=1"/>
          <p:cNvSpPr/>
          <p:nvPr/>
        </p:nvSpPr>
        <p:spPr>
          <a:xfrm>
            <a:off x="6399181" y="428732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pù</a:t>
            </a:r>
            <a:endParaRPr lang="en-US" altLang="zh-CN" sz="2400" dirty="0"/>
          </a:p>
        </p:txBody>
      </p:sp>
      <p:sp>
        <p:nvSpPr>
          <p:cNvPr id="8" name="QB_4_AN.11_1#830e3d2c5.blank?vcp=1&amp;pid=eaf47b573&amp;color=0,0,0&amp;vpa=8&amp;vtp=1&amp;bbb=1"/>
          <p:cNvSpPr/>
          <p:nvPr/>
        </p:nvSpPr>
        <p:spPr>
          <a:xfrm>
            <a:off x="9447181" y="430002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商店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3" grpId="0" build="p" animBg="1"/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b1603e13?vcp=1&amp;pid=5287a4293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二、街上有一家生意很好的饭店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，请你观察饭店的宣传语并根据拼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音写汉字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。（12枚）</a:t>
            </a:r>
            <a:endParaRPr lang="en-US" altLang="zh-CN" sz="2800" dirty="0"/>
          </a:p>
        </p:txBody>
      </p:sp>
      <p:sp>
        <p:nvSpPr>
          <p:cNvPr id="3" name="QB_3_BD.12_1#1869ac43e?vcp=1&amp;pid=5b1603e13&amp;color=0,0,0&amp;vtp=1&amp;bbb=1&amp;hb=1"/>
          <p:cNvSpPr/>
          <p:nvPr/>
        </p:nvSpPr>
        <p:spPr>
          <a:xfrm>
            <a:off x="896112" y="1741742"/>
            <a:ext cx="10387584" cy="3056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在本店，你可以观看</a:t>
            </a:r>
            <a:r>
              <a:rPr lang="en-US" altLang="zh-CN" sz="240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</a:t>
            </a:r>
            <a:r>
              <a:rPr lang="en-US" altLang="zh-CN" sz="395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的人群和远处的龙舟友</a:t>
            </a:r>
            <a:r>
              <a:rPr lang="en-US" altLang="zh-CN" sz="395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赛，还可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96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以品尝各种美食。我们有</a:t>
            </a:r>
            <a:r>
              <a:rPr lang="en-US" altLang="zh-CN" sz="505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530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</a:p>
          <a:p>
            <a:pPr marL="0" marR="0" lvl="0" indent="0" defTabSz="914400" rtl="0" eaLnBrk="1" fontAlgn="auto" latinLnBrk="1" hangingPunct="1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注：在本店消费，付</a:t>
            </a:r>
            <a:r>
              <a:rPr kumimoji="0" lang="en-US" altLang="zh-CN" sz="48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时请使用</a:t>
            </a:r>
            <a:r>
              <a:rPr kumimoji="0" lang="en-US" altLang="zh-CN" sz="485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pic>
        <p:nvPicPr>
          <p:cNvPr id="4" name="QB_3_BD.12_1#1869ac43e?vcp=1&amp;pid=5b1603e13&amp;color=0,0,0&amp;tib=255,255,255&amp;iip=3&amp;vip=9#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3516" y="1739456"/>
            <a:ext cx="676656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12_1#1869ac43e?vcp=1&amp;pid=5b1603e13&amp;color=0,0,0&amp;tib=255,255,255&amp;iip=4&amp;vip=10#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6689" y="1745171"/>
            <a:ext cx="1051560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12_1#1869ac43e?vcp=1&amp;pid=5b1603e13&amp;color=0,0,0&amp;tib=255,255,255&amp;iip=5&amp;vip=12#1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3968" y="1763459"/>
            <a:ext cx="53035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12_1#1869ac43e?vcp=1&amp;pid=5b1603e13&amp;color=0,0,0&amp;tib=255,255,255&amp;iip=6&amp;vip=13#1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6945" y="2761298"/>
            <a:ext cx="1298448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12_1#1869ac43e?vcp=1&amp;pid=5b1603e13&amp;color=0,0,0&amp;tib=255,255,255&amp;iip=7&amp;vip=15#16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2197" y="2738438"/>
            <a:ext cx="1380744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12_2#1869ac43e?vcp=1&amp;pid=5b1603e13&amp;color=0,0,0&amp;tib=255,255,255&amp;iip=8&amp;vip=17#17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2204" y="3857689"/>
            <a:ext cx="640080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12_2#1869ac43e?vcp=1&amp;pid=5b1603e13&amp;color=0,0,0&amp;tib=255,255,255&amp;iip=9&amp;vip=18#20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4631" y="3862261"/>
            <a:ext cx="163677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3_AN.13_1#1869ac43e.blank?vcp=1&amp;pid=5b1603e13&amp;color=0,0,0&amp;vpa=9&amp;vtp=1"/>
          <p:cNvSpPr/>
          <p:nvPr/>
        </p:nvSpPr>
        <p:spPr>
          <a:xfrm>
            <a:off x="4372388" y="2033804"/>
            <a:ext cx="512064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街</a:t>
            </a:r>
            <a:endParaRPr lang="en-US" altLang="zh-CN" sz="2300" dirty="0"/>
          </a:p>
        </p:txBody>
      </p:sp>
      <p:sp>
        <p:nvSpPr>
          <p:cNvPr id="13" name="QB_3_AN.14_1#1869ac43e.blank?vcp=1&amp;pid=5b1603e13&amp;color=0,0,0&amp;vpa=10&amp;vtp=1"/>
          <p:cNvSpPr/>
          <p:nvPr/>
        </p:nvSpPr>
        <p:spPr>
          <a:xfrm>
            <a:off x="5293265" y="2002943"/>
            <a:ext cx="475488" cy="4663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</a:t>
            </a:r>
            <a:endParaRPr lang="en-US" altLang="zh-CN" sz="2300" dirty="0"/>
          </a:p>
        </p:txBody>
      </p:sp>
      <p:sp>
        <p:nvSpPr>
          <p:cNvPr id="14" name="QB_3_AN.15_1#1869ac43e.blank?vcp=1&amp;pid=5b1603e13&amp;color=0,0,0&amp;vpa=11&amp;vtp=1"/>
          <p:cNvSpPr/>
          <p:nvPr/>
        </p:nvSpPr>
        <p:spPr>
          <a:xfrm>
            <a:off x="5796185" y="2002943"/>
            <a:ext cx="475488" cy="4846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闹</a:t>
            </a:r>
            <a:endParaRPr lang="en-US" altLang="zh-CN" sz="2300" dirty="0"/>
          </a:p>
        </p:txBody>
      </p:sp>
      <p:sp>
        <p:nvSpPr>
          <p:cNvPr id="15" name="QB_3_AN.16_1#1869ac43e.blank?vcp=1&amp;pid=5b1603e13&amp;color=0,0,0&amp;vpa=12&amp;vtp=1"/>
          <p:cNvSpPr/>
          <p:nvPr/>
        </p:nvSpPr>
        <p:spPr>
          <a:xfrm>
            <a:off x="9467120" y="2076095"/>
            <a:ext cx="411480" cy="41148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谊</a:t>
            </a:r>
            <a:endParaRPr lang="en-US" altLang="zh-CN" sz="2300" dirty="0"/>
          </a:p>
        </p:txBody>
      </p:sp>
      <p:sp>
        <p:nvSpPr>
          <p:cNvPr id="16" name="QB_3_AN.17_1#1869ac43e.blank?vcp=1&amp;pid=5b1603e13&amp;color=0,0,0&amp;vpa=13&amp;vtp=1"/>
          <p:cNvSpPr/>
          <p:nvPr/>
        </p:nvSpPr>
        <p:spPr>
          <a:xfrm>
            <a:off x="4394105" y="3062679"/>
            <a:ext cx="512064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烤</a:t>
            </a:r>
            <a:endParaRPr lang="en-US" altLang="zh-CN" sz="2300" dirty="0"/>
          </a:p>
        </p:txBody>
      </p:sp>
      <p:sp>
        <p:nvSpPr>
          <p:cNvPr id="17" name="QB_3_AN.18_1#1869ac43e.blank?vcp=1&amp;pid=5b1603e13&amp;color=0,0,0&amp;vpa=14&amp;vtp=1"/>
          <p:cNvSpPr/>
          <p:nvPr/>
        </p:nvSpPr>
        <p:spPr>
          <a:xfrm>
            <a:off x="4951889" y="3062679"/>
            <a:ext cx="521208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鸭</a:t>
            </a:r>
            <a:endParaRPr lang="en-US" altLang="zh-CN" sz="2300" dirty="0"/>
          </a:p>
        </p:txBody>
      </p:sp>
      <p:sp>
        <p:nvSpPr>
          <p:cNvPr id="18" name="QB_3_AN.19_1#1869ac43e.blank?vcp=1&amp;pid=5b1603e13&amp;color=0,0,0&amp;vpa=15&amp;vtp=1"/>
          <p:cNvSpPr/>
          <p:nvPr/>
        </p:nvSpPr>
        <p:spPr>
          <a:xfrm>
            <a:off x="6047645" y="3021531"/>
            <a:ext cx="566928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烧</a:t>
            </a:r>
            <a:endParaRPr lang="en-US" altLang="zh-CN" sz="2300" dirty="0"/>
          </a:p>
        </p:txBody>
      </p:sp>
      <p:sp>
        <p:nvSpPr>
          <p:cNvPr id="19" name="QB_3_AN.20_1#1869ac43e.blank?vcp=1&amp;pid=5b1603e13&amp;color=0,0,0&amp;vpa=16&amp;vtp=1"/>
          <p:cNvSpPr/>
          <p:nvPr/>
        </p:nvSpPr>
        <p:spPr>
          <a:xfrm>
            <a:off x="6651149" y="3012387"/>
            <a:ext cx="566928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茄</a:t>
            </a:r>
            <a:endParaRPr lang="en-US" altLang="zh-CN" sz="2300" dirty="0"/>
          </a:p>
        </p:txBody>
      </p:sp>
      <p:sp>
        <p:nvSpPr>
          <p:cNvPr id="20" name="QB_3_AN.21_1#1869ac43e.blank?vcp=1&amp;pid=5b1603e13&amp;color=0,0,0&amp;vpa=17&amp;vtp=1"/>
          <p:cNvSpPr/>
          <p:nvPr/>
        </p:nvSpPr>
        <p:spPr>
          <a:xfrm>
            <a:off x="3744881" y="4137470"/>
            <a:ext cx="51206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钱</a:t>
            </a:r>
            <a:endParaRPr lang="en-US" altLang="zh-CN" sz="2300" dirty="0"/>
          </a:p>
        </p:txBody>
      </p:sp>
      <p:sp>
        <p:nvSpPr>
          <p:cNvPr id="21" name="QB_3_AN.22_1#1869ac43e.blank?vcp=1&amp;pid=5b1603e13&amp;color=0,0,0&amp;vpa=18&amp;vtp=1"/>
          <p:cNvSpPr/>
          <p:nvPr/>
        </p:nvSpPr>
        <p:spPr>
          <a:xfrm>
            <a:off x="5600351" y="4137470"/>
            <a:ext cx="493776" cy="4846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贝</a:t>
            </a:r>
            <a:endParaRPr lang="en-US" altLang="zh-CN" sz="2300" dirty="0"/>
          </a:p>
        </p:txBody>
      </p:sp>
      <p:sp>
        <p:nvSpPr>
          <p:cNvPr id="22" name="QB_3_AN.23_1#1869ac43e.blank?vcp=1&amp;pid=5b1603e13&amp;color=0,0,0&amp;vpa=19&amp;vtp=1"/>
          <p:cNvSpPr/>
          <p:nvPr/>
        </p:nvSpPr>
        <p:spPr>
          <a:xfrm>
            <a:off x="6130703" y="4128326"/>
            <a:ext cx="493776" cy="49377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壳</a:t>
            </a:r>
            <a:endParaRPr lang="en-US" altLang="zh-CN" sz="2300" dirty="0"/>
          </a:p>
        </p:txBody>
      </p:sp>
      <p:sp>
        <p:nvSpPr>
          <p:cNvPr id="23" name="QB_3_AN.24_1#1869ac43e.blank?vcp=1&amp;pid=5b1603e13&amp;color=0,0,0&amp;vpa=20&amp;vtp=1"/>
          <p:cNvSpPr/>
          <p:nvPr/>
        </p:nvSpPr>
        <p:spPr>
          <a:xfrm>
            <a:off x="6661055" y="4137470"/>
            <a:ext cx="484632" cy="49377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币</a:t>
            </a:r>
            <a:endParaRPr lang="en-US" altLang="zh-CN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5beea059?vcp=1&amp;pid=5287a4293&amp;color=0,0,0&amp;vtp=1&amp;bt=1&amp;bbb=1&amp;hb=1"/>
          <p:cNvSpPr/>
          <p:nvPr/>
        </p:nvSpPr>
        <p:spPr>
          <a:xfrm>
            <a:off x="896112" y="903048"/>
            <a:ext cx="10392018" cy="899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进入饭店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，店小二拿来了菜单，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请你观察菜单，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再填空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。（14枚）</a:t>
            </a:r>
            <a:endParaRPr lang="en-US" altLang="zh-CN" sz="2800" dirty="0"/>
          </a:p>
        </p:txBody>
      </p:sp>
      <p:pic>
        <p:nvPicPr>
          <p:cNvPr id="3" name="C_2_BD#85beea059?vcp=1&amp;pid=5287a4293&amp;color=0,0,0&amp;tib=255,255,255&amp;iip=10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520" y="900000"/>
            <a:ext cx="1984248" cy="475488"/>
          </a:xfrm>
          <a:prstGeom prst="rect">
            <a:avLst/>
          </a:prstGeom>
        </p:spPr>
      </p:pic>
      <p:graphicFrame>
        <p:nvGraphicFramePr>
          <p:cNvPr id="8" name="QM_3_BD.25_1#3c6ed565d?colgroup=7,7,10,5&amp;vcp=1&amp;pid=85beea05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443"/>
              </p:ext>
            </p:extLst>
          </p:nvPr>
        </p:nvGraphicFramePr>
        <p:xfrm>
          <a:off x="896112" y="1926478"/>
          <a:ext cx="10360152" cy="1942592"/>
        </p:xfrm>
        <a:graphic>
          <a:graphicData uri="http://schemas.openxmlformats.org/drawingml/2006/table">
            <a:tbl>
              <a:tblPr/>
              <a:tblGrid>
                <a:gridCol w="2487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7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9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热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凉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汤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主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10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香煎豆腐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葱爆牛肉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清蒸鲤鱼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凉拌黄瓜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凉拌竹笋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干切牛肉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西红柿鸡蛋汤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青菜豆腐汤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冬瓜排骨汤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蒸饺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焖饼</a:t>
                      </a:r>
                      <a:endParaRPr lang="en-US" altLang="zh-CN" sz="1200" dirty="0"/>
                    </a:p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炒饭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1bb8d19c9?vcp=1&amp;pid=3c6ed565d&amp;color=0,0,0&amp;vtp=1&amp;bt=1&amp;bbb=1&amp;hb=1"/>
          <p:cNvSpPr/>
          <p:nvPr/>
        </p:nvSpPr>
        <p:spPr>
          <a:xfrm>
            <a:off x="896112" y="18272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菜单上的热菜用到的烹饪方法有：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除了列举的烹饪方法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知道的烹饪方法还有：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5枚）</a:t>
            </a:r>
            <a:endParaRPr lang="en-US" altLang="zh-CN" sz="2400" dirty="0"/>
          </a:p>
        </p:txBody>
      </p:sp>
      <p:sp>
        <p:nvSpPr>
          <p:cNvPr id="3" name="QB_4_AN.27_1#1bb8d19c9.blank?vcp=1&amp;pid=3c6ed565d&amp;color=0,0,0&amp;vpa=21&amp;vtp=1&amp;bbb=1"/>
          <p:cNvSpPr/>
          <p:nvPr/>
        </p:nvSpPr>
        <p:spPr>
          <a:xfrm>
            <a:off x="5789580" y="1799337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煎、爆、蒸</a:t>
            </a:r>
            <a:endParaRPr lang="en-US" altLang="zh-CN" sz="2400" dirty="0"/>
          </a:p>
        </p:txBody>
      </p:sp>
      <p:sp>
        <p:nvSpPr>
          <p:cNvPr id="4" name="QB_4_AN.28_1#1bb8d19c9.blank?vcp=1&amp;pid=3c6ed565d&amp;color=0,0,0&amp;vpa=22&amp;vtp=1&amp;bbb=1"/>
          <p:cNvSpPr/>
          <p:nvPr/>
        </p:nvSpPr>
        <p:spPr>
          <a:xfrm>
            <a:off x="3960780" y="2336547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【示例】炖</a:t>
            </a:r>
            <a:endParaRPr lang="en-US" altLang="zh-CN" sz="2400" dirty="0"/>
          </a:p>
        </p:txBody>
      </p:sp>
      <p:sp>
        <p:nvSpPr>
          <p:cNvPr id="5" name="QB_4_AS.29_1#1bb8d19c9?vcp=1&amp;pid=3c6ed565d&amp;color=0,0,0&amp;vtp=1&amp;bbb=1&amp;hb=1"/>
          <p:cNvSpPr/>
          <p:nvPr/>
        </p:nvSpPr>
        <p:spPr>
          <a:xfrm>
            <a:off x="896112" y="293560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本题考查菜品的烹饪方式。煎:把食物放在少量的热油里弄熟。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蒸: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利用水蒸气的热力使食物变熟或变热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。爆: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用滚水稍微一煮或用滚油稍微一炸。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根据表格中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“热菜”一栏可知，提到的烹饪方法有煎、爆和蒸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。根据自己的积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，还可以写出炖、煮等烹饪方法。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f31a0937c?vcp=1&amp;pid=3c6ed565d&amp;color=0,0,0&amp;vtp=1&amp;bt=1&amp;bbb=1&amp;hb=1"/>
          <p:cNvSpPr/>
          <p:nvPr/>
        </p:nvSpPr>
        <p:spPr>
          <a:xfrm>
            <a:off x="896112" y="23759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2.观察菜单中主食的烹饪方法，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会发现这些汉字的偏旁是“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”和“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带这些偏旁的字大多与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。（3枚）</a:t>
            </a:r>
            <a:endParaRPr lang="en-US" altLang="zh-CN" sz="2400" dirty="0"/>
          </a:p>
        </p:txBody>
      </p:sp>
      <p:sp>
        <p:nvSpPr>
          <p:cNvPr id="3" name="QB_4_AN.31_1#f31a0937c.blank?vcp=1&amp;pid=3c6ed565d&amp;color=0,0,0&amp;vpa=23&amp;vtp=1"/>
          <p:cNvSpPr/>
          <p:nvPr/>
        </p:nvSpPr>
        <p:spPr>
          <a:xfrm>
            <a:off x="8837581" y="23479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</a:t>
            </a:r>
            <a:endParaRPr lang="en-US" altLang="zh-CN" sz="2400" dirty="0"/>
          </a:p>
        </p:txBody>
      </p:sp>
      <p:sp>
        <p:nvSpPr>
          <p:cNvPr id="4" name="QB_4_AN.32_1#f31a0937c.blank?vcp=1&amp;pid=3c6ed565d&amp;color=0,0,0&amp;vpa=24&amp;vtp=1"/>
          <p:cNvSpPr/>
          <p:nvPr/>
        </p:nvSpPr>
        <p:spPr>
          <a:xfrm>
            <a:off x="10361581" y="23479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灬</a:t>
            </a:r>
            <a:endParaRPr lang="en-US" altLang="zh-CN" sz="2400" dirty="0"/>
          </a:p>
        </p:txBody>
      </p:sp>
      <p:sp>
        <p:nvSpPr>
          <p:cNvPr id="5" name="QB_4_AN.33_1#f31a0937c.blank?vcp=1&amp;pid=3c6ed565d&amp;color=0,0,0&amp;vpa=25&amp;vtp=1"/>
          <p:cNvSpPr/>
          <p:nvPr/>
        </p:nvSpPr>
        <p:spPr>
          <a:xfrm>
            <a:off x="3960780" y="28851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</a:t>
            </a:r>
            <a:endParaRPr lang="en-US" altLang="zh-CN" sz="2400" dirty="0"/>
          </a:p>
        </p:txBody>
      </p:sp>
      <p:sp>
        <p:nvSpPr>
          <p:cNvPr id="6" name="QB_4_AS.34_1#f31a0937c?vcp=1&amp;pid=3c6ed565d&amp;color=0,0,0&amp;vtp=1&amp;bbb=1&amp;hb=1"/>
          <p:cNvSpPr/>
          <p:nvPr/>
        </p:nvSpPr>
        <p:spPr>
          <a:xfrm>
            <a:off x="896112" y="348424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本题考查形声字。观察汉字可以发现</a:t>
            </a: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，这些主食的烹饪方法的汉字都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“火”或者“灬”。根据汉字的造字法可知，这些汉字的意思大多与火有关。</a:t>
            </a:r>
            <a:endParaRPr lang="en-US" altLang="zh-CN" sz="2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955</Words>
  <Application>Microsoft Office PowerPoint</Application>
  <PresentationFormat>宽屏</PresentationFormat>
  <Paragraphs>200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Heiti SC Medium</vt:lpstr>
      <vt:lpstr>Microsoft YaHei Bold</vt:lpstr>
      <vt:lpstr>华文细黑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2025-01-21T12:17:47Z</dcterms:created>
  <dcterms:modified xsi:type="dcterms:W3CDTF">2025-01-21T14:08:08Z</dcterms:modified>
  <cp:category/>
  <cp:contentStatus/>
</cp:coreProperties>
</file>