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967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3_BD.31_1#674cc13ca?vcp=1&amp;pid=880bc51bb&amp;color=0,0,0&amp;vtp=1&amp;bt=1&amp;bbb=1&amp;hb=1"/>
          <p:cNvSpPr/>
          <p:nvPr/>
        </p:nvSpPr>
        <p:spPr>
          <a:xfrm>
            <a:off x="896112" y="15336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2.《小毛虫》告诉我们，只要尽心竭力做好自己的事，顺应规律发展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，自然会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取得成功。(    )</a:t>
            </a:r>
            <a:endParaRPr lang="en-US" altLang="zh-CN" sz="2400" dirty="0"/>
          </a:p>
        </p:txBody>
      </p:sp>
      <p:sp>
        <p:nvSpPr>
          <p:cNvPr id="3" name="QT_3_AN.32_1#674cc13ca.bracket?vcp=1&amp;pid=880bc51bb&amp;color=0,0,0&amp;vpa=16&amp;vtp=1"/>
          <p:cNvSpPr/>
          <p:nvPr/>
        </p:nvSpPr>
        <p:spPr>
          <a:xfrm>
            <a:off x="2589181" y="20810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4" name="QT_3_BD.33_1#7ef1801de?vcp=1&amp;pid=880bc51bb&amp;color=0,0,0&amp;vtp=1&amp;bbb=1"/>
          <p:cNvSpPr/>
          <p:nvPr/>
        </p:nvSpPr>
        <p:spPr>
          <a:xfrm>
            <a:off x="896112" y="263074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3.《蜘蛛开店》一文中，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蜘蛛把口罩卖给了长颈鹿。(    )</a:t>
            </a:r>
            <a:endParaRPr lang="en-US" altLang="zh-CN" sz="2400" dirty="0"/>
          </a:p>
        </p:txBody>
      </p:sp>
      <p:sp>
        <p:nvSpPr>
          <p:cNvPr id="5" name="QT_3_AN.34_1#7ef1801de.bracket?vcp=1&amp;pid=880bc51bb&amp;color=0,0,0&amp;vpa=17&amp;vtp=1"/>
          <p:cNvSpPr/>
          <p:nvPr/>
        </p:nvSpPr>
        <p:spPr>
          <a:xfrm>
            <a:off x="8075581" y="261931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6" name="QT_3_AS.35_1#7ef1801de?vcp=1&amp;pid=880bc51bb&amp;color=0,0,0&amp;vtp=1&amp;bbb=1&amp;hb=1"/>
          <p:cNvSpPr/>
          <p:nvPr/>
        </p:nvSpPr>
        <p:spPr>
          <a:xfrm>
            <a:off x="896112" y="31720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本题考查对课文内容的理解。《蜘蛛开店》一文中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，蜘蛛把口罩卖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给了河马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T_3_BD.36_1#49c428c3e?vcp=1&amp;pid=880bc51bb&amp;color=0,0,0&amp;vtp=1&amp;bbb=1&amp;hb=1"/>
          <p:cNvSpPr/>
          <p:nvPr/>
        </p:nvSpPr>
        <p:spPr>
          <a:xfrm>
            <a:off x="896112" y="42757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4.《青蛙卖泥塘》一文中，青蛙听取了大家的建议，在泥塘周围种草、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种花、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栽树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他是一只善于听取别人意见的青蛙。(    )</a:t>
            </a:r>
            <a:endParaRPr lang="en-US" altLang="zh-CN" sz="2400" dirty="0"/>
          </a:p>
        </p:txBody>
      </p:sp>
      <p:sp>
        <p:nvSpPr>
          <p:cNvPr id="8" name="QT_3_AN.37_1#49c428c3e.bracket?vcp=1&amp;pid=880bc51bb&amp;color=0,0,0&amp;vpa=18&amp;vtp=1"/>
          <p:cNvSpPr/>
          <p:nvPr/>
        </p:nvSpPr>
        <p:spPr>
          <a:xfrm>
            <a:off x="7161181" y="482307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96942060?vcp=1&amp;pid=72ed027a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六、右图是2024年6月某一天的日历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，小松鼠的爸爸要在这一天去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买毛线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。请你仔细看图，再完成练习。（8枚）</a:t>
            </a:r>
            <a:endParaRPr lang="en-US" altLang="zh-CN" sz="2800" dirty="0"/>
          </a:p>
        </p:txBody>
      </p:sp>
      <p:sp>
        <p:nvSpPr>
          <p:cNvPr id="3" name="QB_3_BD.38_1#634c92715?sp=1&amp;vcp=1&amp;pid=996942060&amp;color=0,0,0&amp;vtp=1&amp;bbb=1"/>
          <p:cNvSpPr/>
          <p:nvPr/>
        </p:nvSpPr>
        <p:spPr>
          <a:xfrm>
            <a:off x="896112" y="1741742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1.看图可知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，今年是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生肖）年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，日历上这天是公历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。（3枚）</a:t>
            </a:r>
            <a:endParaRPr lang="en-US" altLang="zh-CN" sz="2400" dirty="0"/>
          </a:p>
        </p:txBody>
      </p:sp>
      <p:sp>
        <p:nvSpPr>
          <p:cNvPr id="4" name="QB_3_AN.39_1#634c92715.blank?vcp=1&amp;pid=996942060&amp;color=0,0,0&amp;vpa=19&amp;vtp=1"/>
          <p:cNvSpPr/>
          <p:nvPr/>
        </p:nvSpPr>
        <p:spPr>
          <a:xfrm>
            <a:off x="3655980" y="16922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龙</a:t>
            </a:r>
            <a:endParaRPr lang="en-US" altLang="zh-CN" sz="2400" dirty="0"/>
          </a:p>
        </p:txBody>
      </p:sp>
      <p:sp>
        <p:nvSpPr>
          <p:cNvPr id="5" name="QB_3_AN.40_1#634c92715.blank?vcp=1&amp;pid=996942060&amp;color=0,0,0&amp;vpa=20&amp;vtp=1"/>
          <p:cNvSpPr/>
          <p:nvPr/>
        </p:nvSpPr>
        <p:spPr>
          <a:xfrm>
            <a:off x="8532781" y="16922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</a:t>
            </a:r>
            <a:endParaRPr lang="en-US" altLang="zh-CN" sz="2400" dirty="0"/>
          </a:p>
        </p:txBody>
      </p:sp>
      <p:sp>
        <p:nvSpPr>
          <p:cNvPr id="6" name="QB_3_AN.42_1#634c92715.blank?vcp=1&amp;pid=996942060&amp;color=0,0,0&amp;vpa=21&amp;vtp=1"/>
          <p:cNvSpPr/>
          <p:nvPr/>
        </p:nvSpPr>
        <p:spPr>
          <a:xfrm>
            <a:off x="9294781" y="169221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endParaRPr lang="en-US" altLang="zh-CN" sz="2400" dirty="0"/>
          </a:p>
        </p:txBody>
      </p:sp>
      <p:pic>
        <p:nvPicPr>
          <p:cNvPr id="7" name="QB_3_BD.41_1#634c92715?vcp=1&amp;pid=99694206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8968" y="2352612"/>
            <a:ext cx="1280160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BD.43_1#3a306bd22?vcp=1&amp;pid=996942060&amp;color=0,0,0&amp;vtp=1&amp;bbb=1&amp;hb=1"/>
          <p:cNvSpPr/>
          <p:nvPr/>
        </p:nvSpPr>
        <p:spPr>
          <a:xfrm>
            <a:off x="896112" y="451161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2.“芒种”中“种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”字的读音是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芒种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季的节气，这个季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节的最后两个节气是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，学校会放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5枚）</a:t>
            </a:r>
            <a:endParaRPr lang="en-US" altLang="zh-CN" sz="2400" dirty="0"/>
          </a:p>
        </p:txBody>
      </p:sp>
      <p:sp>
        <p:nvSpPr>
          <p:cNvPr id="9" name="QB_3_AN.44_1#3a306bd22.blank?vcp=1&amp;pid=996942060&amp;color=0,0,0&amp;vpa=22&amp;vtp=1&amp;bbb=1"/>
          <p:cNvSpPr/>
          <p:nvPr/>
        </p:nvSpPr>
        <p:spPr>
          <a:xfrm>
            <a:off x="5179980" y="4483672"/>
            <a:ext cx="98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zhònɡ</a:t>
            </a:r>
            <a:endParaRPr lang="en-US" altLang="zh-CN" sz="2400" dirty="0"/>
          </a:p>
        </p:txBody>
      </p:sp>
      <p:sp>
        <p:nvSpPr>
          <p:cNvPr id="10" name="QB_3_AN.45_1#3a306bd22.blank?vcp=1&amp;pid=996942060&amp;color=0,0,0&amp;vpa=23&amp;vtp=1"/>
          <p:cNvSpPr/>
          <p:nvPr/>
        </p:nvSpPr>
        <p:spPr>
          <a:xfrm>
            <a:off x="8075581" y="448367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</a:t>
            </a:r>
            <a:endParaRPr lang="en-US" altLang="zh-CN" sz="2400" dirty="0"/>
          </a:p>
        </p:txBody>
      </p:sp>
      <p:sp>
        <p:nvSpPr>
          <p:cNvPr id="11" name="QB_3_AN.46_1#3a306bd22.blank?vcp=1&amp;pid=996942060&amp;color=0,0,0&amp;vpa=24&amp;vtp=1&amp;bbb=1"/>
          <p:cNvSpPr/>
          <p:nvPr/>
        </p:nvSpPr>
        <p:spPr>
          <a:xfrm>
            <a:off x="3655980" y="502088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大暑</a:t>
            </a:r>
            <a:endParaRPr lang="en-US" altLang="zh-CN" sz="2400" dirty="0"/>
          </a:p>
        </p:txBody>
      </p:sp>
      <p:sp>
        <p:nvSpPr>
          <p:cNvPr id="12" name="QB_3_AN.47_1#3a306bd22.blank?vcp=1&amp;pid=996942060&amp;color=0,0,0&amp;vpa=25&amp;vtp=1&amp;bbb=1"/>
          <p:cNvSpPr/>
          <p:nvPr/>
        </p:nvSpPr>
        <p:spPr>
          <a:xfrm>
            <a:off x="4875180" y="502088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小暑</a:t>
            </a:r>
            <a:endParaRPr lang="en-US" altLang="zh-CN" sz="2400" dirty="0"/>
          </a:p>
        </p:txBody>
      </p:sp>
      <p:sp>
        <p:nvSpPr>
          <p:cNvPr id="13" name="QB_3_AN.48_1#3a306bd22.blank?vcp=1&amp;pid=996942060&amp;color=0,0,0&amp;vpa=26&amp;vtp=1&amp;bbb=1"/>
          <p:cNvSpPr/>
          <p:nvPr/>
        </p:nvSpPr>
        <p:spPr>
          <a:xfrm>
            <a:off x="7313581" y="502088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暑假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427e12c7?vcp=1&amp;pid=72ed027a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七、来店铺的路上，驴子、黑熊、猴子总会经过一座小木桥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读一读他们的故事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，再回答问题。（13枚）</a:t>
            </a:r>
            <a:endParaRPr lang="en-US" altLang="zh-CN" sz="2800" dirty="0"/>
          </a:p>
        </p:txBody>
      </p:sp>
      <p:sp>
        <p:nvSpPr>
          <p:cNvPr id="3" name="QM_3_BD.49_1#b5ace5afb?vcp=1&amp;pid=a427e12c7&amp;color=0,0,0&amp;vtp=1&amp;bbb=1&amp;hb=1"/>
          <p:cNvSpPr/>
          <p:nvPr/>
        </p:nvSpPr>
        <p:spPr>
          <a:xfrm>
            <a:off x="896112" y="174174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破旧的小木桥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森林里有一条河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，河上有一座破旧的小木桥。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桥上的木板已经掉了许多，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桥的一只脚已经断裂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，桥向一边倾斜。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驴子从晃悠悠的桥上走过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，埋怨道：“这桥坏了很久了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，这样下去很快就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会塌掉的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黑熊从吱吱呀呀响的桥上走过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，愤愤地说：“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桥坏成这个样子也没人来管，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没人来修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9_2#b5ace5afb?vcp=1&amp;pid=a427e12c7&amp;color=0,0,0&amp;mp=1&amp;vtp=1&amp;bt=1&amp;bbb=1&amp;hb=1"/>
          <p:cNvSpPr/>
          <p:nvPr/>
        </p:nvSpPr>
        <p:spPr>
          <a:xfrm>
            <a:off x="896112" y="12530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猴子从千疮百孔的桥上走过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，叹了口气说：“现在大家都只顾着自己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没有谁肯来修桥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，什么世道？”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，北风呼啸，下起鹅毛大雪。驴子、黑熊、猴子急忙往家里奔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走上了摇摇欲坠的破木桥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。他们走到桥中央时，桥“轰隆”一声掉入了河中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、黑熊、猴子爬上岸来，冻得直哆嗦，嘴里还在喃喃地说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：“如今动口议论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，动手做事的少，我们倒了大霉了。”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树上的喜鹊看不下去了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，对他们说：“如果你们当初少发些牢骚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，多做些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实事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，动手修一下桥，也不会落得今天这种下场了！”</a:t>
            </a:r>
            <a:endParaRPr lang="en-US" altLang="zh-CN" sz="2400" dirty="0"/>
          </a:p>
        </p:txBody>
      </p:sp>
      <p:sp>
        <p:nvSpPr>
          <p:cNvPr id="3" name="QM_3_BD.49_2#b5ace5afb?vcp=1&amp;pid=a427e12c7&amp;color=0,0,0&amp;mp=1&amp;vtp=1&amp;bt=1&amp;bbb=1&amp;hb=1&amp;zzd= 1">
            <a:extLst>
              <a:ext uri="{FF2B5EF4-FFF2-40B4-BE49-F238E27FC236}">
                <a16:creationId xmlns:a16="http://schemas.microsoft.com/office/drawing/2014/main" id="{D1790157-F6A8-5927-83DE-0604286D1829}"/>
              </a:ext>
            </a:extLst>
          </p:cNvPr>
          <p:cNvSpPr/>
          <p:nvPr/>
        </p:nvSpPr>
        <p:spPr>
          <a:xfrm>
            <a:off x="2553494" y="18245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3_BD.49_2#b5ace5afb?vcp=1&amp;pid=a427e12c7&amp;color=0,0,0&amp;mp=1&amp;vtp=1&amp;bt=1&amp;bbb=1&amp;hb=1&amp;zzd= 1">
            <a:extLst>
              <a:ext uri="{FF2B5EF4-FFF2-40B4-BE49-F238E27FC236}">
                <a16:creationId xmlns:a16="http://schemas.microsoft.com/office/drawing/2014/main" id="{6B1ED9F9-80B8-DFAD-E1FB-14F89649A7C5}"/>
              </a:ext>
            </a:extLst>
          </p:cNvPr>
          <p:cNvSpPr/>
          <p:nvPr/>
        </p:nvSpPr>
        <p:spPr>
          <a:xfrm>
            <a:off x="2858294" y="18245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49_2#b5ace5afb?vcp=1&amp;pid=a427e12c7&amp;color=0,0,0&amp;mp=1&amp;vtp=1&amp;bt=1&amp;bbb=1&amp;hb=1&amp;zzd= 1">
            <a:extLst>
              <a:ext uri="{FF2B5EF4-FFF2-40B4-BE49-F238E27FC236}">
                <a16:creationId xmlns:a16="http://schemas.microsoft.com/office/drawing/2014/main" id="{8EF1B076-6618-901B-4E47-6CED16857D6B}"/>
              </a:ext>
            </a:extLst>
          </p:cNvPr>
          <p:cNvSpPr/>
          <p:nvPr/>
        </p:nvSpPr>
        <p:spPr>
          <a:xfrm>
            <a:off x="3163094" y="18245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49_2#b5ace5afb?vcp=1&amp;pid=a427e12c7&amp;color=0,0,0&amp;mp=1&amp;vtp=1&amp;bt=1&amp;bbb=1&amp;hb=1&amp;zzd= 1">
            <a:extLst>
              <a:ext uri="{FF2B5EF4-FFF2-40B4-BE49-F238E27FC236}">
                <a16:creationId xmlns:a16="http://schemas.microsoft.com/office/drawing/2014/main" id="{C9E96244-1A9A-5E12-425C-99AEC5517892}"/>
              </a:ext>
            </a:extLst>
          </p:cNvPr>
          <p:cNvSpPr/>
          <p:nvPr/>
        </p:nvSpPr>
        <p:spPr>
          <a:xfrm>
            <a:off x="3467894" y="182454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0_1#c96956254?sp=1&amp;vcp=1&amp;pid=b5ace5afb&amp;color=0,0,0&amp;vtp=1&amp;bt=1&amp;bbb=1"/>
          <p:cNvSpPr/>
          <p:nvPr/>
        </p:nvSpPr>
        <p:spPr>
          <a:xfrm>
            <a:off x="896112" y="23528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1.猜测加点词语在文中的意思。（2枚）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千疮百孔：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400" dirty="0"/>
          </a:p>
        </p:txBody>
      </p:sp>
      <p:sp>
        <p:nvSpPr>
          <p:cNvPr id="3" name="QB_4_AN.51_1#c96956254.blank?vcp=1&amp;pid=b5ace5afb&amp;color=0,0,0&amp;vpa=27&amp;vtp=1&amp;bbb=1"/>
          <p:cNvSpPr/>
          <p:nvPr/>
        </p:nvSpPr>
        <p:spPr>
          <a:xfrm>
            <a:off x="2436781" y="2862072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在文中指桥非常破旧。</a:t>
            </a:r>
            <a:endParaRPr lang="en-US" altLang="zh-CN" sz="2400" dirty="0"/>
          </a:p>
        </p:txBody>
      </p:sp>
      <p:sp>
        <p:nvSpPr>
          <p:cNvPr id="4" name="QB_4_AS.52_1#c96956254?vcp=1&amp;pid=b5ace5afb&amp;color=0,0,0&amp;vtp=1&amp;bbb=1&amp;hb=1"/>
          <p:cNvSpPr/>
          <p:nvPr/>
        </p:nvSpPr>
        <p:spPr>
          <a:xfrm>
            <a:off x="896112" y="34565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本题考查理解词语。千疮百孔:形容破坏得很严重或弊病很多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。由短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文中的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“千疮百孔的桥”可知，这个词语在文中指桥非常破旧。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3_1#392be2931?vcp=1&amp;vopoq=1&amp;pid=b5ace5afb&amp;color=0,0,0&amp;vtp=1&amp;bt=1&amp;bbb=1"/>
          <p:cNvSpPr/>
          <p:nvPr/>
        </p:nvSpPr>
        <p:spPr>
          <a:xfrm>
            <a:off x="896112" y="896113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2.破旧的小木桥最后塌了，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是因为(  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多选，填序号）（4枚）</a:t>
            </a:r>
            <a:endParaRPr lang="en-US" altLang="zh-CN" sz="2400" dirty="0"/>
          </a:p>
        </p:txBody>
      </p:sp>
      <p:sp>
        <p:nvSpPr>
          <p:cNvPr id="3" name="QC_4_AN.54_1#392be2931.bracket?vcp=1&amp;vopoq=1&amp;pid=b5ace5afb&amp;color=0,0,0&amp;vpa=28&amp;vtp=1&amp;bbb=1"/>
          <p:cNvSpPr/>
          <p:nvPr/>
        </p:nvSpPr>
        <p:spPr>
          <a:xfrm>
            <a:off x="5789580" y="893065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</a:t>
            </a:r>
            <a:endParaRPr lang="en-US" altLang="zh-CN" sz="2400" dirty="0"/>
          </a:p>
        </p:txBody>
      </p:sp>
      <p:sp>
        <p:nvSpPr>
          <p:cNvPr id="4" name="QC_4_BD.53_2#392be2931.choices?vcp=1&amp;vopoq=1&amp;pid=b5ace5afb&amp;color=0,0,0&amp;vtp=1&amp;bbb=1"/>
          <p:cNvSpPr/>
          <p:nvPr/>
        </p:nvSpPr>
        <p:spPr>
          <a:xfrm>
            <a:off x="896112" y="1409319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①驴子、黑熊、猴子经常从桥上走过。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驴子、黑熊、猴子同时从桥上走过。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桥坏了很久，但是没有谁肯来修桥。</a:t>
            </a:r>
            <a:endParaRPr lang="en-US" altLang="zh-CN" sz="2400" dirty="0"/>
          </a:p>
        </p:txBody>
      </p:sp>
      <p:sp>
        <p:nvSpPr>
          <p:cNvPr id="5" name="QC_4_AS.55_1#392be2931?vcp=1&amp;vopoq=1&amp;pid=b5ace5afb&amp;color=0,0,0&amp;vtp=1&amp;bbb=1&amp;hb=1"/>
          <p:cNvSpPr/>
          <p:nvPr/>
        </p:nvSpPr>
        <p:spPr>
          <a:xfrm>
            <a:off x="896112" y="2946019"/>
            <a:ext cx="10387584" cy="3059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本题考查对文章内容的理解。阅读短文，结合第1自然段中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“河上有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一座破旧的小木桥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。桥上的木板已经掉了许多，桥的一只脚已经断裂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，桥向一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边倾斜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”和第5自然段中“驴子、黑熊、猴子急忙往家里奔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，一齐走上了摇摇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欲坠的破木桥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。他们走到桥中央时，桥‘轰隆’一声掉入了河中”可知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，桥坏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了很久了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，已经千疮百孔、摇摇欲坠，但是没有谁肯来修桥，所以当驴子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、黑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、猴子同时从桥上走过时，破旧的小木桥就塌了。故选②③。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6_1#ccc2e10eb?vcp=1&amp;pid=b5ace5afb&amp;color=0,0,0&amp;vtp=1&amp;bt=1&amp;bbb=1&amp;hb=1"/>
          <p:cNvSpPr/>
          <p:nvPr/>
        </p:nvSpPr>
        <p:spPr>
          <a:xfrm>
            <a:off x="896112" y="21015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3.最后一个自然段中的“下场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B_4_AN.57_1#ccc2e10eb.blank?vcp=1&amp;pid=b5ace5afb&amp;color=0,0,0&amp;vpa=29&amp;vtp=1&amp;bbb=1&amp;hb=1"/>
          <p:cNvSpPr/>
          <p:nvPr/>
        </p:nvSpPr>
        <p:spPr>
          <a:xfrm>
            <a:off x="896112" y="2073657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驴子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、黑熊、猴子掉进了河里，冻得直哆嗦</a:t>
            </a:r>
            <a:endParaRPr lang="en-US" altLang="zh-CN" sz="2400" dirty="0"/>
          </a:p>
        </p:txBody>
      </p:sp>
      <p:sp>
        <p:nvSpPr>
          <p:cNvPr id="4" name="QB_4_AS.58_1#ccc2e10eb?vcp=1&amp;pid=b5ace5afb&amp;color=0,0,0&amp;vtp=1&amp;bbb=1&amp;hb=1"/>
          <p:cNvSpPr/>
          <p:nvPr/>
        </p:nvSpPr>
        <p:spPr>
          <a:xfrm>
            <a:off x="896112" y="320992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本题考查对文章内容的理解。阅读短文，结合第5自然段中“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驴子、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黑熊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、猴子急忙往家里奔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冻得直哆嗦”可知，喜鹊说驴子、黑熊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、猴子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落得今天这种下场”中的“下场”指的是它们掉进了河里，冻得直哆嗦。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9_1#24295a2d5?vcp=1&amp;vopoq=1&amp;pid=b5ace5afb&amp;color=0,0,0&amp;vtp=1&amp;bt=1&amp;bbb=1"/>
          <p:cNvSpPr/>
          <p:nvPr/>
        </p:nvSpPr>
        <p:spPr>
          <a:xfrm>
            <a:off x="896112" y="124942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4.喜鹊说的话，是想让驴子、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黑熊和猴子明白(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填序号）（4枚）</a:t>
            </a:r>
            <a:endParaRPr lang="en-US" altLang="zh-CN" sz="2400" dirty="0"/>
          </a:p>
        </p:txBody>
      </p:sp>
      <p:sp>
        <p:nvSpPr>
          <p:cNvPr id="3" name="QC_4_AN.60_1#24295a2d5.bracket?vcp=1&amp;vopoq=1&amp;pid=b5ace5afb&amp;color=0,0,0&amp;vpa=30&amp;vtp=1"/>
          <p:cNvSpPr/>
          <p:nvPr/>
        </p:nvSpPr>
        <p:spPr>
          <a:xfrm>
            <a:off x="7313581" y="123799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4_BD.59_2#24295a2d5.choices?vcp=1&amp;vopoq=1&amp;pid=b5ace5afb&amp;color=0,0,0&amp;vtp=1&amp;bbb=1"/>
          <p:cNvSpPr/>
          <p:nvPr/>
        </p:nvSpPr>
        <p:spPr>
          <a:xfrm>
            <a:off x="896112" y="17887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①要讲谦让，先人后己。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少发牢骚，多做实事。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议论太多，会倒大霉。</a:t>
            </a:r>
            <a:endParaRPr lang="en-US" altLang="zh-CN" sz="2400" dirty="0"/>
          </a:p>
        </p:txBody>
      </p:sp>
      <p:sp>
        <p:nvSpPr>
          <p:cNvPr id="5" name="QC_4_AS.61_1#24295a2d5?vcp=1&amp;vopoq=1&amp;pid=b5ace5afb&amp;color=0,0,0&amp;vtp=1&amp;bbb=1&amp;hb=1"/>
          <p:cNvSpPr/>
          <p:nvPr/>
        </p:nvSpPr>
        <p:spPr>
          <a:xfrm>
            <a:off x="896112" y="343979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本题考查对文章主旨的理解。阅读短文，结合第6自然段中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“如果你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们当初少发些牢骚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，多做些实事，动手修一下桥，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也不会落得今天这种下场了”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，喜鹊说的话，是想让驴子、黑熊、猴子明白遇到事情应该少发牢骚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做实事的道理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e73747d4?vcp=1&amp;pid=72ed027a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八、小蚂蚁也想来店里买东西，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请你看图并描述一下小蚂蚁的故事。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20枚）</a:t>
            </a:r>
            <a:endParaRPr lang="en-US" altLang="zh-CN" sz="2800" dirty="0"/>
          </a:p>
        </p:txBody>
      </p:sp>
      <p:pic>
        <p:nvPicPr>
          <p:cNvPr id="3" name="QO_3_BD.62_1#108611a06?htil=1&amp;vcp=1&amp;pid=0e73747d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5784" y="1769174"/>
            <a:ext cx="3858768" cy="35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62_2#108611a06?htil=1&amp;vcp=1&amp;pid=0e73747d4&amp;color=0,0,0&amp;vtp=1&amp;bbb=1&amp;hb=1"/>
          <p:cNvSpPr/>
          <p:nvPr/>
        </p:nvSpPr>
        <p:spPr>
          <a:xfrm>
            <a:off x="896112" y="1741742"/>
            <a:ext cx="640080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提示：当被小河挡住去路时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，两只小蚂蚁想出了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什么办法过河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？当大雨下起来的时候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，两只小蚂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蚁又是怎样渡过难关的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？这是两只怎样的小蚂蚁？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63_1#108611a06?vcp=1&amp;pid=0e73747d4&amp;color=0,0,0&amp;vtp=1&amp;bt=1&amp;bbb=1&amp;hb=1"/>
          <p:cNvSpPr/>
          <p:nvPr/>
        </p:nvSpPr>
        <p:spPr>
          <a:xfrm>
            <a:off x="896112" y="15273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】两只小蚂蚁扛着两片树叶向河边走去，它们这是要去做什么?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，原来它们要过河，两片树叶正是它们的两条小船。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它们搭上这树叶船，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顺着水流而去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。可老天爷的脸说变就变，刚才还是晴空万里，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突然就乌云密布，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很快就下起了雨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。没有遮蔽的小蚂蚁们都被淋湿了，如果继续淋着雨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，它们很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快就会生病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。该怎么办呢?两只聪明的小蚂蚁乘上了同一只树叶船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，另一片树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叶则被它俩一起顶起来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，树叶船又变成了树叶伞，这下雨水再也淋不到它们了。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它们真是两只善于动脑的小蚂蚁啊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2ed027a0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第七单元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9e25d062f?vcp=1&amp;pid=72ed027a0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9e25d062f?vcp=1&amp;pid=72ed027a0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最近嵩山风景区的森林里发生了一件热闹事，小松鼠的妈妈开了一家店。</a:t>
            </a:r>
            <a:endParaRPr lang="en-US" altLang="zh-CN" sz="100" dirty="0"/>
          </a:p>
        </p:txBody>
      </p:sp>
      <p:pic>
        <p:nvPicPr>
          <p:cNvPr id="4" name="P_2_BD#9e25d062f?vcp=1&amp;pid=72ed027a0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4e413b11?vcp=1&amp;pid=72ed027a0&amp;color=0,0,0&amp;vtp=1&amp;bt=1&amp;bbb=1&amp;hb=1"/>
          <p:cNvSpPr/>
          <p:nvPr/>
        </p:nvSpPr>
        <p:spPr>
          <a:xfrm>
            <a:off x="818227" y="919734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请你阅读小松鼠的日记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再根据要求回答问题。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25枚）</a:t>
            </a:r>
            <a:endParaRPr lang="en-US" altLang="zh-CN" sz="2800" dirty="0"/>
          </a:p>
        </p:txBody>
      </p:sp>
      <p:pic>
        <p:nvPicPr>
          <p:cNvPr id="3" name="C_2_BD#f4e413b11?vcp=1&amp;pid=72ed027a0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635" y="916686"/>
            <a:ext cx="1984248" cy="475488"/>
          </a:xfrm>
          <a:prstGeom prst="rect">
            <a:avLst/>
          </a:prstGeom>
        </p:spPr>
      </p:pic>
      <p:graphicFrame>
        <p:nvGraphicFramePr>
          <p:cNvPr id="4" name="QM_3_BD.1_1#0f88c4853?colgroup=33&amp;vcp=1&amp;pid=f4e413b11&amp;color=0,0,0&amp;vtp=1&amp;bbb=1&amp;hb=1">
            <a:extLst>
              <a:ext uri="{FF2B5EF4-FFF2-40B4-BE49-F238E27FC236}">
                <a16:creationId xmlns:a16="http://schemas.microsoft.com/office/drawing/2014/main" id="{EFBE6BC5-AF99-0AFA-17E4-ABDC3ECB6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157693"/>
              </p:ext>
            </p:extLst>
          </p:nvPr>
        </p:nvGraphicFramePr>
        <p:xfrm>
          <a:off x="918834" y="1818894"/>
          <a:ext cx="10369296" cy="4506849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8335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5月30日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星期六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晴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89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今天是</a:t>
                      </a:r>
                      <a:r>
                        <a:rPr lang="en-US" altLang="zh-CN" sz="56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棒的一天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因为妈妈的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店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于开业了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经</a:t>
                      </a:r>
                    </a:p>
                    <a:p>
                      <a:pPr marL="0" indent="0" algn="l" latinLnBrk="1" hangingPunct="0">
                        <a:lnSpc>
                          <a:spcPts val="8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过一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的装修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原本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旧的房屋变了样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还</a:t>
                      </a:r>
                      <a:r>
                        <a:rPr lang="en-US" altLang="zh-CN" sz="53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上了新招牌,</a:t>
                      </a:r>
                    </a:p>
                    <a:p>
                      <a:pPr marL="0" indent="0" algn="l" latinLnBrk="1" hangingPunct="0">
                        <a:lnSpc>
                          <a:spcPts val="7300"/>
                        </a:lnSpc>
                      </a:pPr>
                      <a:r>
                        <a:rPr lang="en-US" altLang="zh-CN" sz="24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进了新货架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一切准备就绪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妈妈</a:t>
                      </a:r>
                      <a:r>
                        <a:rPr lang="en-US" altLang="zh-CN" sz="46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开门迎客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开业那天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妈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妈忙得团团转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u="sng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尽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管如此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妈妈的脸上一直洋溢着笑容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我跟在妈妈身旁为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她</a:t>
                      </a:r>
                      <a:r>
                        <a:rPr lang="en-US" altLang="zh-CN" sz="2400" b="0" i="0" u="sng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扇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风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QM_3_BD.1_2#0f88c4853.table_image?tii=1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4871" y="2313432"/>
            <a:ext cx="777240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1_3#0f88c4853.table_image?tii=2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2694" y="2432304"/>
            <a:ext cx="138074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1_4#0f88c4853.table_image?tii=3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1108" y="2313432"/>
            <a:ext cx="813816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1_5#0f88c4853.table_image?tii=4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9615" y="3565398"/>
            <a:ext cx="1216152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1_6#0f88c4853.table_image?tii=5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293" y="3437382"/>
            <a:ext cx="768096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M_3_BD.1_7#0f88c4853.table_image?tii=6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3315" y="3428238"/>
            <a:ext cx="758952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M_3_BD.1_8#0f88c4853.table_image?tii=7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9441" y="4486657"/>
            <a:ext cx="68580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M_3_BD.1_9#0f88c4853.table_image?tii=8&amp;vcp=1&amp;pid=f4e413b11&amp;color=0,0,0&amp;tib=255,255,255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1249" y="4486657"/>
            <a:ext cx="1243584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M_3_BD.1_1#0f88c4853?colgroup=33&amp;vcp=1&amp;pid=f4e413b11&amp;color=0,0,0&amp;vtp=1&amp;bbb=1&amp;hb=1&amp;zzd= 4">
            <a:extLst>
              <a:ext uri="{FF2B5EF4-FFF2-40B4-BE49-F238E27FC236}">
                <a16:creationId xmlns:a16="http://schemas.microsoft.com/office/drawing/2014/main" id="{AD38E753-2672-58B4-9391-B3F077616B7F}"/>
              </a:ext>
            </a:extLst>
          </p:cNvPr>
          <p:cNvSpPr/>
          <p:nvPr/>
        </p:nvSpPr>
        <p:spPr>
          <a:xfrm>
            <a:off x="7550416" y="44935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M_3_BD.1_1#0f88c4853?colgroup=33&amp;vcp=1&amp;pid=f4e413b11&amp;color=0,0,0&amp;vtp=1&amp;bbb=1&amp;hb=1&amp;zzd= 6">
            <a:extLst>
              <a:ext uri="{FF2B5EF4-FFF2-40B4-BE49-F238E27FC236}">
                <a16:creationId xmlns:a16="http://schemas.microsoft.com/office/drawing/2014/main" id="{80A21C27-4A67-2AFE-78D3-BCF1A8A016D2}"/>
              </a:ext>
            </a:extLst>
          </p:cNvPr>
          <p:cNvSpPr/>
          <p:nvPr/>
        </p:nvSpPr>
        <p:spPr>
          <a:xfrm>
            <a:off x="2648216" y="59032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4_AN.3_1#26d51ec6c?vcp=1&amp;pid=0f88c4853&amp;color=0,0,0&amp;vtp=1&amp;bbb=1"/>
          <p:cNvSpPr/>
          <p:nvPr/>
        </p:nvSpPr>
        <p:spPr>
          <a:xfrm>
            <a:off x="2790196" y="2718054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</a:t>
            </a:r>
            <a:endParaRPr lang="en-US" altLang="zh-CN" sz="2400" dirty="0"/>
          </a:p>
        </p:txBody>
      </p:sp>
      <p:sp>
        <p:nvSpPr>
          <p:cNvPr id="16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578ED3B2-977A-5D5C-F803-E363EF020020}"/>
              </a:ext>
            </a:extLst>
          </p:cNvPr>
          <p:cNvSpPr/>
          <p:nvPr/>
        </p:nvSpPr>
        <p:spPr>
          <a:xfrm>
            <a:off x="6638925" y="2741359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编  织</a:t>
            </a:r>
            <a:endParaRPr lang="en-US" altLang="zh-CN" sz="2400" dirty="0"/>
          </a:p>
        </p:txBody>
      </p:sp>
      <p:sp>
        <p:nvSpPr>
          <p:cNvPr id="17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082DA214-E9A0-6822-0B69-FEF89A49CDBA}"/>
              </a:ext>
            </a:extLst>
          </p:cNvPr>
          <p:cNvSpPr/>
          <p:nvPr/>
        </p:nvSpPr>
        <p:spPr>
          <a:xfrm>
            <a:off x="8558022" y="2739735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终</a:t>
            </a:r>
            <a:endParaRPr lang="en-US" altLang="zh-CN" sz="2400" dirty="0"/>
          </a:p>
        </p:txBody>
      </p:sp>
      <p:sp>
        <p:nvSpPr>
          <p:cNvPr id="18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D68C7EEF-1954-0854-10DE-B8D8054A9384}"/>
              </a:ext>
            </a:extLst>
          </p:cNvPr>
          <p:cNvSpPr/>
          <p:nvPr/>
        </p:nvSpPr>
        <p:spPr>
          <a:xfrm>
            <a:off x="1821733" y="3789870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星  期</a:t>
            </a:r>
            <a:endParaRPr lang="en-US" altLang="zh-CN" sz="2400" dirty="0"/>
          </a:p>
        </p:txBody>
      </p:sp>
      <p:sp>
        <p:nvSpPr>
          <p:cNvPr id="19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CBD72E0C-C3AE-1088-AC9D-9A06A3E3519C}"/>
              </a:ext>
            </a:extLst>
          </p:cNvPr>
          <p:cNvSpPr/>
          <p:nvPr/>
        </p:nvSpPr>
        <p:spPr>
          <a:xfrm>
            <a:off x="4962258" y="3832425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破</a:t>
            </a:r>
            <a:endParaRPr lang="en-US" altLang="zh-CN" sz="2400" dirty="0"/>
          </a:p>
        </p:txBody>
      </p:sp>
      <p:sp>
        <p:nvSpPr>
          <p:cNvPr id="20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AD35F1B6-0920-576A-1FEA-DECBF2545968}"/>
              </a:ext>
            </a:extLst>
          </p:cNvPr>
          <p:cNvSpPr/>
          <p:nvPr/>
        </p:nvSpPr>
        <p:spPr>
          <a:xfrm>
            <a:off x="8595395" y="3843655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换</a:t>
            </a:r>
            <a:endParaRPr lang="en-US" altLang="zh-CN" sz="2400" dirty="0"/>
          </a:p>
        </p:txBody>
      </p:sp>
      <p:sp>
        <p:nvSpPr>
          <p:cNvPr id="21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D92BFB72-AFDD-AC3E-48F0-E6401ABE068E}"/>
              </a:ext>
            </a:extLst>
          </p:cNvPr>
          <p:cNvSpPr/>
          <p:nvPr/>
        </p:nvSpPr>
        <p:spPr>
          <a:xfrm>
            <a:off x="1272101" y="4744902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搬</a:t>
            </a:r>
            <a:endParaRPr lang="en-US" altLang="zh-CN" sz="2400" dirty="0"/>
          </a:p>
        </p:txBody>
      </p:sp>
      <p:sp>
        <p:nvSpPr>
          <p:cNvPr id="22" name="QO_4_AN.3_1#26d51ec6c?vcp=1&amp;pid=0f88c4853&amp;color=0,0,0&amp;vtp=1&amp;bbb=1">
            <a:extLst>
              <a:ext uri="{FF2B5EF4-FFF2-40B4-BE49-F238E27FC236}">
                <a16:creationId xmlns:a16="http://schemas.microsoft.com/office/drawing/2014/main" id="{DF07D78D-121D-B4D4-EC25-9F6BA8E6F285}"/>
              </a:ext>
            </a:extLst>
          </p:cNvPr>
          <p:cNvSpPr/>
          <p:nvPr/>
        </p:nvSpPr>
        <p:spPr>
          <a:xfrm>
            <a:off x="6493915" y="4780788"/>
            <a:ext cx="2435999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决  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26d51ec6c?vcp=1&amp;pid=0f88c4853&amp;color=0,0,0&amp;vtp=1&amp;bt=1&amp;bbb=1"/>
          <p:cNvSpPr/>
          <p:nvPr/>
        </p:nvSpPr>
        <p:spPr>
          <a:xfrm>
            <a:off x="896112" y="12525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1.看拼音，写字词，注意书写的规范、整洁。（11枚）</a:t>
            </a:r>
            <a:endParaRPr lang="en-US" altLang="zh-CN" sz="2400" dirty="0"/>
          </a:p>
        </p:txBody>
      </p:sp>
      <p:sp>
        <p:nvSpPr>
          <p:cNvPr id="4" name="QB_4_BD.4_1#cef3971f0?sp=1&amp;vcp=1&amp;pid=0f88c4853&amp;color=0,0,0&amp;vtp=1&amp;bbb=1"/>
          <p:cNvSpPr/>
          <p:nvPr/>
        </p:nvSpPr>
        <p:spPr>
          <a:xfrm>
            <a:off x="896112" y="233467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2.小松鼠在写加点字的时候，应该注意什么?根据提示填一填。（8枚）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，这个字作偏旁时第四笔要变成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这个字作偏旁时笔顺发生了变化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，第三笔变成了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5_1#cef3971f0.blank?vcp=1&amp;pid=0f88c4853&amp;color=0,0,0&amp;vpa=1&amp;vtp=1"/>
          <p:cNvSpPr/>
          <p:nvPr/>
        </p:nvSpPr>
        <p:spPr>
          <a:xfrm>
            <a:off x="3046381" y="286553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</a:t>
            </a:r>
            <a:endParaRPr lang="en-US" altLang="zh-CN" sz="2400" dirty="0"/>
          </a:p>
        </p:txBody>
      </p:sp>
      <p:sp>
        <p:nvSpPr>
          <p:cNvPr id="6" name="QB_4_AN.6_1#cef3971f0.blank?vcp=1&amp;pid=0f88c4853&amp;color=0,0,0&amp;vpa=2&amp;vtp=1"/>
          <p:cNvSpPr/>
          <p:nvPr/>
        </p:nvSpPr>
        <p:spPr>
          <a:xfrm>
            <a:off x="7923181" y="286553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点</a:t>
            </a:r>
            <a:endParaRPr lang="en-US" altLang="zh-CN" sz="2400" dirty="0"/>
          </a:p>
        </p:txBody>
      </p:sp>
      <p:sp>
        <p:nvSpPr>
          <p:cNvPr id="7" name="QB_4_AN.7_1#cef3971f0.blank?vcp=1&amp;pid=0f88c4853&amp;color=0,0,0&amp;vpa=3&amp;vtp=1"/>
          <p:cNvSpPr/>
          <p:nvPr/>
        </p:nvSpPr>
        <p:spPr>
          <a:xfrm>
            <a:off x="3046381" y="340274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</a:t>
            </a:r>
            <a:endParaRPr lang="en-US" altLang="zh-CN" sz="2400" dirty="0"/>
          </a:p>
        </p:txBody>
      </p:sp>
      <p:sp>
        <p:nvSpPr>
          <p:cNvPr id="8" name="QB_4_AN.8_1#cef3971f0.blank?vcp=1&amp;pid=0f88c4853&amp;color=0,0,0&amp;vpa=4&amp;vtp=1"/>
          <p:cNvSpPr/>
          <p:nvPr/>
        </p:nvSpPr>
        <p:spPr>
          <a:xfrm>
            <a:off x="10361581" y="340274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竖</a:t>
            </a:r>
            <a:endParaRPr lang="en-US" altLang="zh-CN" sz="2400" dirty="0"/>
          </a:p>
        </p:txBody>
      </p:sp>
      <p:sp>
        <p:nvSpPr>
          <p:cNvPr id="9" name="QO_4_BD.9_1#20dcd5f47?vcp=1&amp;pid=0f88c4853&amp;color=0,0,0&amp;vtp=1&amp;bt=1&amp;bbb=1">
            <a:extLst>
              <a:ext uri="{FF2B5EF4-FFF2-40B4-BE49-F238E27FC236}">
                <a16:creationId xmlns:a16="http://schemas.microsoft.com/office/drawing/2014/main" id="{E0D4BFF4-B0D6-BFBE-AA1A-6A57221F62F8}"/>
              </a:ext>
            </a:extLst>
          </p:cNvPr>
          <p:cNvSpPr/>
          <p:nvPr/>
        </p:nvSpPr>
        <p:spPr>
          <a:xfrm>
            <a:off x="896112" y="3979005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3.请你帮小松鼠选出与日记中画线的字的读音相同的一项。（填序号）（6枚）</a:t>
            </a:r>
            <a:endParaRPr lang="en-US" altLang="zh-CN" sz="2400" dirty="0"/>
          </a:p>
        </p:txBody>
      </p:sp>
      <p:sp>
        <p:nvSpPr>
          <p:cNvPr id="10" name="QB_5_BD.10_1#db4d61a7b?vcp=1&amp;pid=20dcd5f47&amp;color=0,0,0&amp;vtp=1&amp;bbb=1">
            <a:extLst>
              <a:ext uri="{FF2B5EF4-FFF2-40B4-BE49-F238E27FC236}">
                <a16:creationId xmlns:a16="http://schemas.microsoft.com/office/drawing/2014/main" id="{BBCB1D1C-2D18-2F23-BECE-42FEAB5B0D86}"/>
              </a:ext>
            </a:extLst>
          </p:cNvPr>
          <p:cNvSpPr/>
          <p:nvPr/>
        </p:nvSpPr>
        <p:spPr>
          <a:xfrm>
            <a:off x="896112" y="45136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（1）①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 ②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 ③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头(    )</a:t>
            </a:r>
            <a:endParaRPr lang="en-US" altLang="zh-CN" sz="2400" dirty="0"/>
          </a:p>
        </p:txBody>
      </p:sp>
      <p:sp>
        <p:nvSpPr>
          <p:cNvPr id="11" name="QB_5_AN.11_1#db4d61a7b.bracket?vcp=1&amp;pid=20dcd5f47&amp;color=0,0,0&amp;vpa=5&amp;vtp=1">
            <a:extLst>
              <a:ext uri="{FF2B5EF4-FFF2-40B4-BE49-F238E27FC236}">
                <a16:creationId xmlns:a16="http://schemas.microsoft.com/office/drawing/2014/main" id="{32BDBFC8-E763-CA45-7313-AE9666357151}"/>
              </a:ext>
            </a:extLst>
          </p:cNvPr>
          <p:cNvSpPr/>
          <p:nvPr/>
        </p:nvSpPr>
        <p:spPr>
          <a:xfrm>
            <a:off x="4875180" y="45022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5_BD.12_1#e6660413d?vcp=1&amp;pid=20dcd5f47&amp;color=0,0,0&amp;vtp=1&amp;bbb=1">
            <a:extLst>
              <a:ext uri="{FF2B5EF4-FFF2-40B4-BE49-F238E27FC236}">
                <a16:creationId xmlns:a16="http://schemas.microsoft.com/office/drawing/2014/main" id="{DA3B35E8-06AB-20D4-FBEA-983ED7DC2C01}"/>
              </a:ext>
            </a:extLst>
          </p:cNvPr>
          <p:cNvSpPr/>
          <p:nvPr/>
        </p:nvSpPr>
        <p:spPr>
          <a:xfrm>
            <a:off x="896112" y="50483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（2）①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 ②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贝 ③</a:t>
            </a:r>
            <a:r>
              <a:rPr lang="en-US" altLang="zh-CN" sz="2400" b="0" i="0" u="sng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动(    )</a:t>
            </a:r>
            <a:endParaRPr lang="en-US" altLang="zh-CN" sz="2400" dirty="0"/>
          </a:p>
        </p:txBody>
      </p:sp>
      <p:sp>
        <p:nvSpPr>
          <p:cNvPr id="13" name="QB_5_AN.13_1#e6660413d.bracket?vcp=1&amp;pid=20dcd5f47&amp;color=0,0,0&amp;vpa=6&amp;vtp=1">
            <a:extLst>
              <a:ext uri="{FF2B5EF4-FFF2-40B4-BE49-F238E27FC236}">
                <a16:creationId xmlns:a16="http://schemas.microsoft.com/office/drawing/2014/main" id="{7B151B79-D1FA-E52C-B097-48414E55C128}"/>
              </a:ext>
            </a:extLst>
          </p:cNvPr>
          <p:cNvSpPr/>
          <p:nvPr/>
        </p:nvSpPr>
        <p:spPr>
          <a:xfrm>
            <a:off x="4875180" y="50369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de62c390?vcp=1&amp;pid=72ed027a0&amp;color=0,0,0&amp;vtp=1&amp;bt=1&amp;bb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二、小猫咪也来店里买东西啦。请给加点字选择正确的字义。（5枚）</a:t>
            </a:r>
            <a:endParaRPr lang="en-US" altLang="zh-CN" sz="2800" spc="-50" dirty="0"/>
          </a:p>
        </p:txBody>
      </p:sp>
      <p:graphicFrame>
        <p:nvGraphicFramePr>
          <p:cNvPr id="8" name="QM_3_BD.14_1#ff8a22a53?colgroup=33&amp;vcp=1&amp;pid=1de62c390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107505"/>
              </p:ext>
            </p:extLst>
          </p:nvPr>
        </p:nvGraphicFramePr>
        <p:xfrm>
          <a:off x="896112" y="1444562"/>
          <a:ext cx="10369296" cy="970153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70153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摸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mō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①用手接触或轻轻抚摩：~小孩儿的头|~~多光滑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②用手探取：~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鱼|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从口袋里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~出一张钞票来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M_3_BD.14_2#ff8a22a53?vcp=1&amp;pid=1de62c390&amp;color=0,0,0&amp;vtp=1&amp;bbb=1"/>
          <p:cNvSpPr/>
          <p:nvPr/>
        </p:nvSpPr>
        <p:spPr>
          <a:xfrm>
            <a:off x="896112" y="25494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小猫咪很喜欢店铺里淡黄色的围巾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，她爱不释手地摸了摸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BD.15_1#827b8383e?vcp=1&amp;pid=ff8a22a53&amp;color=0,0,0&amp;vtp=1&amp;bbb=1"/>
          <p:cNvSpPr/>
          <p:nvPr/>
        </p:nvSpPr>
        <p:spPr>
          <a:xfrm>
            <a:off x="896112" y="30892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1.观察偏旁,我猜测“摸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”字的意思与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6" name="QB_4_AN.16_1#827b8383e.blank?vcp=1&amp;pid=ff8a22a53&amp;color=0,0,0&amp;vpa=7&amp;vtp=1"/>
          <p:cNvSpPr/>
          <p:nvPr/>
        </p:nvSpPr>
        <p:spPr>
          <a:xfrm>
            <a:off x="5941980" y="30397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</a:t>
            </a:r>
            <a:endParaRPr lang="en-US" altLang="zh-CN" sz="2400" dirty="0"/>
          </a:p>
        </p:txBody>
      </p:sp>
      <p:sp>
        <p:nvSpPr>
          <p:cNvPr id="7" name="QB_4_BD.17_1#7fbff39ce?vcp=1&amp;pid=ff8a22a53&amp;color=0,0,0&amp;vtp=1&amp;bbb=1&amp;hb=1"/>
          <p:cNvSpPr/>
          <p:nvPr/>
        </p:nvSpPr>
        <p:spPr>
          <a:xfrm>
            <a:off x="896112" y="363061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2.查字典验证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,应该先查部首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,再查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。上边是“摸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”字在字典中的解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,从中可知句中加点的“摸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填序号）。（3枚）</a:t>
            </a:r>
            <a:endParaRPr lang="en-US" altLang="zh-CN" sz="2400" dirty="0"/>
          </a:p>
        </p:txBody>
      </p:sp>
      <p:sp>
        <p:nvSpPr>
          <p:cNvPr id="3" name="QB_4_AN.18_1#7fbff39ce.blank?vcp=1&amp;pid=ff8a22a53&amp;color=0,0,0&amp;vpa=8&amp;vtp=1"/>
          <p:cNvSpPr/>
          <p:nvPr/>
        </p:nvSpPr>
        <p:spPr>
          <a:xfrm>
            <a:off x="4722780" y="36026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扌</a:t>
            </a:r>
            <a:endParaRPr lang="en-US" altLang="zh-CN" sz="2400" dirty="0"/>
          </a:p>
        </p:txBody>
      </p:sp>
      <p:sp>
        <p:nvSpPr>
          <p:cNvPr id="9" name="QB_4_AN.19_1#7fbff39ce.blank?vcp=1&amp;pid=ff8a22a53&amp;color=0,0,0&amp;vpa=9&amp;vtp=1&amp;bbb=1"/>
          <p:cNvSpPr/>
          <p:nvPr/>
        </p:nvSpPr>
        <p:spPr>
          <a:xfrm>
            <a:off x="6094380" y="36026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</a:t>
            </a:r>
            <a:endParaRPr lang="en-US" altLang="zh-CN" sz="2400" dirty="0"/>
          </a:p>
        </p:txBody>
      </p:sp>
      <p:sp>
        <p:nvSpPr>
          <p:cNvPr id="10" name="QB_4_AN.20_1#7fbff39ce.blank?vcp=1&amp;pid=ff8a22a53&amp;color=0,0,0&amp;vpa=10&amp;vtp=1"/>
          <p:cNvSpPr/>
          <p:nvPr/>
        </p:nvSpPr>
        <p:spPr>
          <a:xfrm>
            <a:off x="6551581" y="413988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M_3_BD.14_2#ff8a22a53?vcp=1&amp;pid=1de62c390&amp;color=0,0,0&amp;vtp=1&amp;bbb=1&amp;zzd= 1">
            <a:extLst>
              <a:ext uri="{FF2B5EF4-FFF2-40B4-BE49-F238E27FC236}">
                <a16:creationId xmlns:a16="http://schemas.microsoft.com/office/drawing/2014/main" id="{07171B6A-F960-BD46-17A0-118A863BAD93}"/>
              </a:ext>
            </a:extLst>
          </p:cNvPr>
          <p:cNvSpPr/>
          <p:nvPr/>
        </p:nvSpPr>
        <p:spPr>
          <a:xfrm>
            <a:off x="7735094" y="30494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3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b93fbb43?vcp=1&amp;pid=72ed027a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三、店里生意很好，小松鼠在打扫卫生，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松鼠妈妈也忙着招呼客人。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请你把下列词语连一连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，再选词填空。（填序号）（14枚）</a:t>
            </a:r>
            <a:endParaRPr lang="en-US" altLang="zh-CN" sz="2800" dirty="0"/>
          </a:p>
        </p:txBody>
      </p:sp>
      <p:pic>
        <p:nvPicPr>
          <p:cNvPr id="3" name="QB_3_BD.21_1#1b229ebb2?vcp=1&amp;pid=fb93fbb4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1528" y="1868742"/>
            <a:ext cx="602589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21_2#1b229ebb2?vcp=1&amp;pid=fb93fbb43&amp;color=0,0,0&amp;vtp=1&amp;bbb=1&amp;hb=1"/>
          <p:cNvSpPr/>
          <p:nvPr/>
        </p:nvSpPr>
        <p:spPr>
          <a:xfrm>
            <a:off x="896112" y="39515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小松鼠的妈妈在(    )地工作着。森林里呈现出一派热闹的景象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，连在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)的茧屋里的毛毛虫都出门来买东西，它给自己买了很多袜子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，这些袜子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布满了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)的花纹。（6枚）</a:t>
            </a:r>
            <a:endParaRPr lang="en-US" altLang="zh-CN" sz="2400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AED4790-99F8-F51A-4940-CDC225AEB7B7}"/>
              </a:ext>
            </a:extLst>
          </p:cNvPr>
          <p:cNvCxnSpPr>
            <a:cxnSpLocks/>
          </p:cNvCxnSpPr>
          <p:nvPr/>
        </p:nvCxnSpPr>
        <p:spPr>
          <a:xfrm>
            <a:off x="3710081" y="2170666"/>
            <a:ext cx="783542" cy="3806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E437B08D-C1ED-DB26-916D-FFC73ED86011}"/>
              </a:ext>
            </a:extLst>
          </p:cNvPr>
          <p:cNvCxnSpPr>
            <a:cxnSpLocks/>
          </p:cNvCxnSpPr>
          <p:nvPr/>
        </p:nvCxnSpPr>
        <p:spPr>
          <a:xfrm flipV="1">
            <a:off x="3710081" y="2154936"/>
            <a:ext cx="861919" cy="4130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A27BBE8A-EB22-A6E7-BB5E-F3FA1DE3E45B}"/>
              </a:ext>
            </a:extLst>
          </p:cNvPr>
          <p:cNvCxnSpPr>
            <a:cxnSpLocks/>
          </p:cNvCxnSpPr>
          <p:nvPr/>
        </p:nvCxnSpPr>
        <p:spPr>
          <a:xfrm>
            <a:off x="3640413" y="2981036"/>
            <a:ext cx="861919" cy="4479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1A458BB0-C7DF-B0CA-563D-BA7DDE7BAF0F}"/>
              </a:ext>
            </a:extLst>
          </p:cNvPr>
          <p:cNvCxnSpPr>
            <a:cxnSpLocks/>
          </p:cNvCxnSpPr>
          <p:nvPr/>
        </p:nvCxnSpPr>
        <p:spPr>
          <a:xfrm flipV="1">
            <a:off x="3670892" y="2992438"/>
            <a:ext cx="901108" cy="51767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E4DF0861-B6E1-DEDC-0ACE-F7A8131A245A}"/>
              </a:ext>
            </a:extLst>
          </p:cNvPr>
          <p:cNvCxnSpPr>
            <a:cxnSpLocks/>
          </p:cNvCxnSpPr>
          <p:nvPr/>
        </p:nvCxnSpPr>
        <p:spPr>
          <a:xfrm>
            <a:off x="7367681" y="2095237"/>
            <a:ext cx="901108" cy="4727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70BBE2C2-7C12-D913-1F05-38DD7FE8643F}"/>
              </a:ext>
            </a:extLst>
          </p:cNvPr>
          <p:cNvCxnSpPr>
            <a:cxnSpLocks/>
          </p:cNvCxnSpPr>
          <p:nvPr/>
        </p:nvCxnSpPr>
        <p:spPr>
          <a:xfrm>
            <a:off x="7367681" y="2590049"/>
            <a:ext cx="901108" cy="4727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3CFAF894-81E1-4CAB-F4F7-3DC5411B2C96}"/>
              </a:ext>
            </a:extLst>
          </p:cNvPr>
          <p:cNvCxnSpPr>
            <a:cxnSpLocks/>
          </p:cNvCxnSpPr>
          <p:nvPr/>
        </p:nvCxnSpPr>
        <p:spPr>
          <a:xfrm flipV="1">
            <a:off x="7437349" y="2170666"/>
            <a:ext cx="800204" cy="8847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52EEFB86-4867-65D8-6450-5A2E78D703E4}"/>
              </a:ext>
            </a:extLst>
          </p:cNvPr>
          <p:cNvCxnSpPr>
            <a:cxnSpLocks/>
          </p:cNvCxnSpPr>
          <p:nvPr/>
        </p:nvCxnSpPr>
        <p:spPr>
          <a:xfrm>
            <a:off x="7418133" y="3497804"/>
            <a:ext cx="920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QB_3_AN.22_1#1b229ebb2?vcp=1&amp;pid=fb93fbb43&amp;color=0,0,0&amp;mp=1&amp;vtp=1&amp;bt=1&amp;bbb=1">
            <a:extLst>
              <a:ext uri="{FF2B5EF4-FFF2-40B4-BE49-F238E27FC236}">
                <a16:creationId xmlns:a16="http://schemas.microsoft.com/office/drawing/2014/main" id="{DAB85694-59E5-3485-07D1-D3259B8A6253}"/>
              </a:ext>
            </a:extLst>
          </p:cNvPr>
          <p:cNvSpPr/>
          <p:nvPr/>
        </p:nvSpPr>
        <p:spPr>
          <a:xfrm>
            <a:off x="3913632" y="2411654"/>
            <a:ext cx="10387584" cy="21969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05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21" name="QB_3_AN.22_1#1b229ebb2?vcp=1&amp;pid=fb93fbb43&amp;color=0,0,0&amp;mp=1&amp;vtp=1&amp;bt=1&amp;bbb=1">
            <a:extLst>
              <a:ext uri="{FF2B5EF4-FFF2-40B4-BE49-F238E27FC236}">
                <a16:creationId xmlns:a16="http://schemas.microsoft.com/office/drawing/2014/main" id="{3E7B9F18-1C6B-40F1-3B1D-EBB8FCF185A4}"/>
              </a:ext>
            </a:extLst>
          </p:cNvPr>
          <p:cNvSpPr/>
          <p:nvPr/>
        </p:nvSpPr>
        <p:spPr>
          <a:xfrm>
            <a:off x="1236771" y="2958947"/>
            <a:ext cx="10387584" cy="21969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05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22" name="QB_3_AN.22_1#1b229ebb2?vcp=1&amp;pid=fb93fbb43&amp;color=0,0,0&amp;mp=1&amp;vtp=1&amp;bt=1&amp;bbb=1">
            <a:extLst>
              <a:ext uri="{FF2B5EF4-FFF2-40B4-BE49-F238E27FC236}">
                <a16:creationId xmlns:a16="http://schemas.microsoft.com/office/drawing/2014/main" id="{267E50F0-E4AB-3C16-61BD-E4BF004FFF69}"/>
              </a:ext>
            </a:extLst>
          </p:cNvPr>
          <p:cNvSpPr/>
          <p:nvPr/>
        </p:nvSpPr>
        <p:spPr>
          <a:xfrm>
            <a:off x="2173889" y="3497804"/>
            <a:ext cx="10387584" cy="21969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05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a04a6a3b?vcp=1&amp;pid=72ed027a0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四、小动物们都有自己想买的东西。（6枚）</a:t>
            </a:r>
            <a:endParaRPr lang="en-US" altLang="zh-CN" sz="2800" dirty="0"/>
          </a:p>
        </p:txBody>
      </p:sp>
      <p:sp>
        <p:nvSpPr>
          <p:cNvPr id="3" name="QB_3_BD.23_1#fae464758?sp=1&amp;vcp=1&amp;pid=5a04a6a3b&amp;color=0,0,0&amp;vtp=1&amp;bb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1.请你仿照加点词及其句式，写句子。（3枚）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：青蛙买到了他最喜欢的上衣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，这件上衣像荷叶一样翠绿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3_AN.24_1#fae464758.blank?vcp=1&amp;pid=5a04a6a3b&amp;color=0,0,0&amp;vpa=11&amp;vtp=1&amp;bbb=1"/>
          <p:cNvSpPr/>
          <p:nvPr/>
        </p:nvSpPr>
        <p:spPr>
          <a:xfrm>
            <a:off x="912780" y="2385632"/>
            <a:ext cx="6011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【示例】天上的月亮圆圆的，像一个大玉盘</a:t>
            </a:r>
            <a:endParaRPr lang="en-US" altLang="zh-CN" sz="2400" dirty="0"/>
          </a:p>
        </p:txBody>
      </p:sp>
      <p:sp>
        <p:nvSpPr>
          <p:cNvPr id="5" name="QB_3_BD.25_1#f16ff21a3?sp=1&amp;vcp=1&amp;pid=5a04a6a3b&amp;color=0,0,0&amp;vtp=1&amp;bbb=1"/>
          <p:cNvSpPr/>
          <p:nvPr/>
        </p:nvSpPr>
        <p:spPr>
          <a:xfrm>
            <a:off x="896112" y="296767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2.将下面的句子改为“被”字句。（3枚）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小鹿把狮子甩在了后面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，小鹿要抢先去买店里只剩一件的帽子。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3_AN.26_1#f16ff21a3.blank?vcp=1&amp;pid=5a04a6a3b&amp;color=0,0,0&amp;vpa=12&amp;vtp=1&amp;bbb=1"/>
          <p:cNvSpPr/>
          <p:nvPr/>
        </p:nvSpPr>
        <p:spPr>
          <a:xfrm>
            <a:off x="912780" y="4035743"/>
            <a:ext cx="845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狮子被小鹿甩在了后面，小鹿要抢先去买店里只剩一件的帽子</a:t>
            </a:r>
            <a:endParaRPr lang="en-US" altLang="zh-CN" sz="2400" dirty="0"/>
          </a:p>
        </p:txBody>
      </p:sp>
      <p:sp>
        <p:nvSpPr>
          <p:cNvPr id="7" name="QB_3_BD.23_1#fae464758?sp=1&amp;vcp=1&amp;pid=5a04a6a3b&amp;color=0,0,0&amp;vtp=1&amp;bbb=1&amp;zzd= 3">
            <a:extLst>
              <a:ext uri="{FF2B5EF4-FFF2-40B4-BE49-F238E27FC236}">
                <a16:creationId xmlns:a16="http://schemas.microsoft.com/office/drawing/2014/main" id="{5DC20082-CF51-5313-41C0-E7423AF8D60F}"/>
              </a:ext>
            </a:extLst>
          </p:cNvPr>
          <p:cNvSpPr/>
          <p:nvPr/>
        </p:nvSpPr>
        <p:spPr>
          <a:xfrm>
            <a:off x="68206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80bc51bb?vcp=1&amp;pid=72ed027a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五、顾客们排队结账时，互相讲了讲最近发生在自己身上的事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你填空并判断正误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。（对的画“√”，错的画“×”）（9枚）</a:t>
            </a:r>
            <a:endParaRPr lang="en-US" altLang="zh-CN" sz="2800" dirty="0"/>
          </a:p>
        </p:txBody>
      </p:sp>
      <p:sp>
        <p:nvSpPr>
          <p:cNvPr id="3" name="QB_3_BD.27_1#e0febe86e?sp=1&amp;vcp=1&amp;pid=880bc51bb&amp;color=0,0,0&amp;vtp=1&amp;bbb=1&amp;hb=1"/>
          <p:cNvSpPr/>
          <p:nvPr/>
        </p:nvSpPr>
        <p:spPr>
          <a:xfrm>
            <a:off x="896112" y="17417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1.根据《大象的耳朵》一文，从大象说的话中体会他的想法变化。（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信以为真 ②终于想通 ③不以为意</a:t>
            </a:r>
            <a:endParaRPr lang="en-US" altLang="zh-CN" sz="2400" dirty="0"/>
          </a:p>
        </p:txBody>
      </p:sp>
      <p:pic>
        <p:nvPicPr>
          <p:cNvPr id="4" name="QB_3_BD.27_2#e0febe86e?vcp=1&amp;pid=880bc51bb&amp;color=0,0,0&amp;tib=255,255,255&amp;vip=13#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2808" y="3456242"/>
            <a:ext cx="8412480" cy="24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AN.28_1#e0febe86e.blank?vcp=1&amp;pid=880bc51bb&amp;color=0,0,0&amp;vpa=13&amp;vtp=1"/>
          <p:cNvSpPr/>
          <p:nvPr/>
        </p:nvSpPr>
        <p:spPr>
          <a:xfrm>
            <a:off x="3611880" y="5019866"/>
            <a:ext cx="1078992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B_3_AN.29_1#e0febe86e.blank?vcp=1&amp;pid=880bc51bb&amp;color=0,0,0&amp;vpa=14&amp;vtp=1"/>
          <p:cNvSpPr/>
          <p:nvPr/>
        </p:nvSpPr>
        <p:spPr>
          <a:xfrm>
            <a:off x="5276088" y="5001578"/>
            <a:ext cx="2487168" cy="8138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3_AN.30_1#e0febe86e.blank?vcp=1&amp;pid=880bc51bb&amp;color=0,0,0&amp;vpa=15&amp;vtp=1"/>
          <p:cNvSpPr/>
          <p:nvPr/>
        </p:nvSpPr>
        <p:spPr>
          <a:xfrm>
            <a:off x="8421624" y="5019866"/>
            <a:ext cx="1783080" cy="8046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977</Words>
  <Application>Microsoft Office PowerPoint</Application>
  <PresentationFormat>宽屏</PresentationFormat>
  <Paragraphs>172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2025-01-21T12:39:22Z</dcterms:created>
  <dcterms:modified xsi:type="dcterms:W3CDTF">2025-01-21T13:03:02Z</dcterms:modified>
  <cp:category/>
  <cp:contentStatus/>
</cp:coreProperties>
</file>