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045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9e7da5d3?vcp=1&amp;pid=2169717a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五、奇奇想选择一部动画放入文化墙，下面是大家的推荐。</a:t>
            </a:r>
            <a:endParaRPr lang="en-US" altLang="zh-CN" sz="2800" dirty="0">
              <a:solidFill>
                <a:srgbClr val="000000"/>
              </a:solidFill>
            </a:endParaRPr>
          </a:p>
        </p:txBody>
      </p:sp>
      <p:pic>
        <p:nvPicPr>
          <p:cNvPr id="3" name="QB_3_BD.25_1#74bd1bcd6?vcp=1&amp;pid=f9e7da5d3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718" y="1318705"/>
            <a:ext cx="758952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BD.25_1#74bd1bcd6?vcp=1&amp;pid=f9e7da5d3&amp;color=0,0,0&amp;vtp=1&amp;bbb=1&amp;hb=1"/>
          <p:cNvSpPr/>
          <p:nvPr/>
        </p:nvSpPr>
        <p:spPr>
          <a:xfrm>
            <a:off x="896112" y="1317562"/>
            <a:ext cx="10387584" cy="20112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700"/>
              </a:lnSpc>
            </a:pPr>
            <a:r>
              <a:rPr lang="en-US" altLang="zh-CN" sz="42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我推荐的这部动画片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，讲了东海龙王父子作恶多端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，害得人们不敢下海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捕鱼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，主角用法宝混天绫和乾坤圈教训了他们，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让他们不敢再胡作非为的故事。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我觉得很适合放入文化墙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100" dirty="0">
              <a:solidFill>
                <a:srgbClr val="000000"/>
              </a:solidFill>
            </a:endParaRPr>
          </a:p>
        </p:txBody>
      </p:sp>
      <p:pic>
        <p:nvPicPr>
          <p:cNvPr id="5" name="QB_3_BD.25_1#74bd1bcd6?vcp=1&amp;pid=f9e7da5d3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6718" y="3459036"/>
            <a:ext cx="75895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3_BD.25_2#74bd1bcd6?vcp=1&amp;pid=f9e7da5d3&amp;color=0,0,0&amp;vtp=1&amp;bbb=1"/>
          <p:cNvSpPr/>
          <p:nvPr/>
        </p:nvSpPr>
        <p:spPr>
          <a:xfrm>
            <a:off x="896112" y="3324162"/>
            <a:ext cx="10387584" cy="286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fontAlgn="b" latinLnBrk="1">
              <a:lnSpc>
                <a:spcPts val="10700"/>
              </a:lnSpc>
            </a:pPr>
            <a:r>
              <a:rPr lang="en-US" altLang="zh-CN" sz="5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我知道你说的动画片是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《哪吒闹海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》，其中的主角是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marL="0" marR="0" lvl="0" indent="0" defTabSz="914400" rtl="0" eaLnBrk="1" fontAlgn="auto" latinLnBrk="1" hangingPunct="1">
              <a:lnSpc>
                <a:spcPts val="8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5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我推荐放《愚公移山》，________________________________________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______________________。（从人物角度推荐）</a:t>
            </a:r>
            <a:endParaRPr lang="en-US" altLang="zh-CN" sz="100" dirty="0">
              <a:solidFill>
                <a:srgbClr val="000000"/>
              </a:solidFill>
            </a:endParaRPr>
          </a:p>
        </p:txBody>
      </p:sp>
      <p:pic>
        <p:nvPicPr>
          <p:cNvPr id="7" name="QB_3_BD.25_2#74bd1bcd6?vcp=1&amp;pid=f9e7da5d3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3289" y="4675188"/>
            <a:ext cx="822960" cy="102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3_AN.26_1#74bd1bcd6.blank?vcp=1&amp;pid=f9e7da5d3&amp;color=0,0,0&amp;vpa=15&amp;vtp=1&amp;bbb=1"/>
          <p:cNvSpPr/>
          <p:nvPr/>
        </p:nvSpPr>
        <p:spPr>
          <a:xfrm>
            <a:off x="8723281" y="3970592"/>
            <a:ext cx="830263" cy="3507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哪吒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0" name="QB_3_AN.27_1#74bd1bcd6.blank?vcp=1&amp;pid=f9e7da5d3&amp;color=0,0,0&amp;vpa=16&amp;vtp=1&amp;bbb=1&amp;hb=1"/>
          <p:cNvSpPr/>
          <p:nvPr/>
        </p:nvSpPr>
        <p:spPr>
          <a:xfrm>
            <a:off x="891127" y="497390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示例】我最喜欢里面的人物愚公，他勤劳、勇敢、执着，很有毅力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AS.28_1#74bd1bcd6?vcp=1&amp;pid=f9e7da5d3&amp;color=0,0,0&amp;vtp=1&amp;bt=1&amp;bbb=1&amp;hb=1"/>
          <p:cNvSpPr/>
          <p:nvPr/>
        </p:nvSpPr>
        <p:spPr>
          <a:xfrm>
            <a:off x="896112" y="23630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本题考查口语交际。根据题干信息“东海龙王父子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”“混天绫和乾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坤圈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”，结合看过的动画片可知，这是动画片《哪吒闹海》，主角是“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哪吒”。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愚公移山》里面的人物有:愚公、智叟、天帝、山神等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，选一个自己喜欢的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人物推荐即可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4969c087?vcp=1&amp;pid=2169717a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［想象对话］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彩色的梦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中作者写道：“他们躺在铅笔盒里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聊天。”想一想，这些彩色的铅笔会聊些什么呢？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B_3_BD.29_1#5576ac187?vcp=1&amp;pid=a4969c087&amp;color=0,0,0&amp;vtp=1&amp;bbb=1&amp;hb=1"/>
          <p:cNvSpPr/>
          <p:nvPr/>
        </p:nvSpPr>
        <p:spPr>
          <a:xfrm>
            <a:off x="896112" y="1975884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  <a:endParaRPr lang="en-US" altLang="zh-CN" sz="2400" dirty="0"/>
          </a:p>
        </p:txBody>
      </p:sp>
      <p:sp>
        <p:nvSpPr>
          <p:cNvPr id="4" name="QB_3_AN.30_1#5576ac187.blank?vcp=1&amp;pid=a4969c087&amp;color=0,0,0&amp;vpa=17&amp;vtp=1&amp;bbb=1&amp;hb=1"/>
          <p:cNvSpPr/>
          <p:nvPr/>
        </p:nvSpPr>
        <p:spPr>
          <a:xfrm>
            <a:off x="896112" y="187572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示例】聊聊主人要用他们画出一幅多么美丽的画。聊聊自己可以在画里担任什么角色，自己可以画出什么事物等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33a152d6?vcp=1&amp;pid=2169717a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七、［</a:t>
            </a: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介绍］介绍劳动者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B_3_BD.31_1#cdc7ec759?vcp=1&amp;pid=633a152d6&amp;color=0,0,0&amp;vtp=1&amp;bbb=1&amp;hb=1"/>
          <p:cNvSpPr/>
          <p:nvPr/>
        </p:nvSpPr>
        <p:spPr>
          <a:xfrm>
            <a:off x="896112" y="131756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我们身边处处有劳动者的身影：做出美味饭菜的妈妈，当交警辛苦站岗的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爸爸，给小区清理垃圾的叔叔，认真帮助同学改错的老师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请选出一位你身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边的劳动者，照样子向大家介绍一下：他（她）是谁？长什么样子？他（她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是怎样劳动的？你想说什么？写一写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QB_3_BD.31_2#cdc7ec759?colgroup=3,10,9,8&amp;vcp=1&amp;pid=633a152d6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851800"/>
              </p:ext>
            </p:extLst>
          </p:nvPr>
        </p:nvGraphicFramePr>
        <p:xfrm>
          <a:off x="896112" y="1498283"/>
          <a:ext cx="10341864" cy="3861435"/>
        </p:xfrm>
        <a:graphic>
          <a:graphicData uri="http://schemas.openxmlformats.org/drawingml/2006/table">
            <a:tbl>
              <a:tblPr/>
              <a:tblGrid>
                <a:gridCol w="1225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2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877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长什么样子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怎样劳动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我想说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112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爸爸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高高瘦瘦的个子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精干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的短发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很精神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不论刮风下雨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都站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在马路中央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观察来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往的车辆和行人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指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挥交通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爸爸工作的样子真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认真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,真帅气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564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</a:t>
                      </a:r>
                    </a:p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</a:t>
                      </a:r>
                    </a:p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QB_3_AN.32_1#cdc7ec759.blank?vcp=1&amp;pid=633a152d6&amp;color=0,0,0&amp;mp=1&amp;vpa=18&amp;vtp=1&amp;bbb=1&amp;hb=1"/>
          <p:cNvSpPr/>
          <p:nvPr/>
        </p:nvSpPr>
        <p:spPr>
          <a:xfrm>
            <a:off x="975360" y="4155885"/>
            <a:ext cx="1098296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示例】老师</a:t>
            </a:r>
            <a:endParaRPr lang="en-US" altLang="zh-CN" sz="2400" dirty="0"/>
          </a:p>
        </p:txBody>
      </p:sp>
      <p:sp>
        <p:nvSpPr>
          <p:cNvPr id="4" name="QB_3_AN.33_1#cdc7ec759.blank?vcp=1&amp;pid=633a152d6&amp;color=0,0,0&amp;mp=1&amp;vpa=19&amp;vtp=1&amp;bbb=1&amp;hb=1"/>
          <p:cNvSpPr/>
          <p:nvPr/>
        </p:nvSpPr>
        <p:spPr>
          <a:xfrm>
            <a:off x="2249424" y="4155885"/>
            <a:ext cx="3329432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个子高高的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，有一头乌黑的短发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，身体很强壮</a:t>
            </a:r>
            <a:endParaRPr lang="en-US" altLang="zh-CN" sz="2400" dirty="0"/>
          </a:p>
        </p:txBody>
      </p:sp>
      <p:sp>
        <p:nvSpPr>
          <p:cNvPr id="5" name="QB_3_AN.34_1#cdc7ec759.blank?vcp=1&amp;pid=633a152d6&amp;color=0,0,0&amp;mp=1&amp;vpa=20&amp;vtp=1&amp;bbb=1&amp;hb=1"/>
          <p:cNvSpPr/>
          <p:nvPr/>
        </p:nvSpPr>
        <p:spPr>
          <a:xfrm>
            <a:off x="5666232" y="3914585"/>
            <a:ext cx="2945384" cy="13821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每天都要批改作业，备课和上课，还要处理学生之间的纠纷</a:t>
            </a:r>
            <a:endParaRPr lang="en-US" altLang="zh-CN" sz="2400" dirty="0"/>
          </a:p>
        </p:txBody>
      </p:sp>
      <p:sp>
        <p:nvSpPr>
          <p:cNvPr id="6" name="QB_3_AN.35_1#cdc7ec759.blank?vcp=1&amp;pid=633a152d6&amp;color=0,0,0&amp;mp=1&amp;vpa=21&amp;vtp=1&amp;bbb=1"/>
          <p:cNvSpPr/>
          <p:nvPr/>
        </p:nvSpPr>
        <p:spPr>
          <a:xfrm>
            <a:off x="8893969" y="4376357"/>
            <a:ext cx="2049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老师您辛苦了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1833dca2?vcp=1&amp;pid=2169717a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八、根据语境完成练习。</a:t>
            </a:r>
            <a:endParaRPr lang="en-US" altLang="zh-CN" sz="2800" dirty="0"/>
          </a:p>
        </p:txBody>
      </p:sp>
      <p:sp>
        <p:nvSpPr>
          <p:cNvPr id="3" name="QB_3_BD.36_1#790919200?vcp=1&amp;pid=41833dca2&amp;color=0,0,0&amp;vtp=1&amp;bbb=1&amp;hb=1"/>
          <p:cNvSpPr/>
          <p:nvPr/>
        </p:nvSpPr>
        <p:spPr>
          <a:xfrm>
            <a:off x="896112" y="1317562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大自然真奇妙啊！小静与同学们来到户外，看到美丽的景色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，他们心中有很多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问号”，听！他们正在议论呢！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小静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：大自然真美啊！你看，树叶绿油油的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，可是各种树的树叶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：你们听，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鸟儿在唱歌呢！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晓峰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：夏天到处是可恶的蚊子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，冬天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瑞瑞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我也有疑问，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</p:txBody>
      </p:sp>
      <p:sp>
        <p:nvSpPr>
          <p:cNvPr id="4" name="QB_3_AN.37_1#790919200.blank?vcp=1&amp;pid=41833dca2&amp;color=0,0,0&amp;vpa=22&amp;vtp=1&amp;bbb=1&amp;hb=1"/>
          <p:cNvSpPr/>
          <p:nvPr/>
        </p:nvSpPr>
        <p:spPr>
          <a:xfrm>
            <a:off x="896112" y="240722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】形状为什么不一样呢</a:t>
            </a:r>
            <a:endParaRPr lang="en-US" altLang="zh-CN" sz="2400" dirty="0"/>
          </a:p>
        </p:txBody>
      </p:sp>
      <p:sp>
        <p:nvSpPr>
          <p:cNvPr id="5" name="QB_3_AN.38_1#790919200.blank?vcp=1&amp;pid=41833dca2&amp;color=0,0,0&amp;vpa=23&amp;vtp=1&amp;bbb=1"/>
          <p:cNvSpPr/>
          <p:nvPr/>
        </p:nvSpPr>
        <p:spPr>
          <a:xfrm>
            <a:off x="5179980" y="3524822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鸟儿是怎样交流的</a:t>
            </a:r>
            <a:endParaRPr lang="en-US" altLang="zh-CN" sz="2400" dirty="0"/>
          </a:p>
        </p:txBody>
      </p:sp>
      <p:sp>
        <p:nvSpPr>
          <p:cNvPr id="6" name="QB_3_AN.39_1#790919200.blank?vcp=1&amp;pid=41833dca2&amp;color=0,0,0&amp;vpa=24&amp;vtp=1&amp;bbb=1"/>
          <p:cNvSpPr/>
          <p:nvPr/>
        </p:nvSpPr>
        <p:spPr>
          <a:xfrm>
            <a:off x="5789580" y="408362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蚊子都到哪去了</a:t>
            </a:r>
            <a:endParaRPr lang="en-US" altLang="zh-CN" sz="2400" dirty="0"/>
          </a:p>
        </p:txBody>
      </p:sp>
      <p:sp>
        <p:nvSpPr>
          <p:cNvPr id="7" name="QB_3_AN.40_1#790919200.blank?vcp=1&amp;pid=41833dca2&amp;color=0,0,0&amp;vpa=25&amp;vtp=1&amp;bbb=1"/>
          <p:cNvSpPr/>
          <p:nvPr/>
        </p:nvSpPr>
        <p:spPr>
          <a:xfrm>
            <a:off x="3655980" y="4620832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月亮为什么有时圆，有时弯呢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73958ce8?vcp=1&amp;pid=2169717a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［礼貌用语］下面三位小朋友都去向老爷爷问路，你觉得老爷爷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愿意为谁指路呢？为什么？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B_3_BD.41_1#082e7273f?vcp=1&amp;pid=073958ce8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endParaRPr lang="en-US" altLang="zh-CN" sz="2400" dirty="0"/>
          </a:p>
        </p:txBody>
      </p:sp>
      <p:pic>
        <p:nvPicPr>
          <p:cNvPr id="4" name="QB_3_BD.41_3#082e7273f?htil=1&amp;vcp=1&amp;pid=073958ce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6504" y="2685860"/>
            <a:ext cx="905256" cy="171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3_BD.41_4#082e7273f?htil=1&amp;vcp=1&amp;pid=073958ce8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8848" y="2777300"/>
            <a:ext cx="60350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41_5#082e7273f?htil=1&amp;vcp=1&amp;pid=073958ce8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8816" y="2594420"/>
            <a:ext cx="1728216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3_BD.41_6#082e7273f?htil=1&amp;vcp=1&amp;pid=073958ce8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2832" y="2484692"/>
            <a:ext cx="210312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3_BD.41_7#082e7273f?vcp=1&amp;pid=073958ce8&amp;color=0,0,0&amp;vtp=1&amp;bbb=1&amp;hb=1"/>
          <p:cNvSpPr/>
          <p:nvPr/>
        </p:nvSpPr>
        <p:spPr>
          <a:xfrm>
            <a:off x="896112" y="454209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我觉得老爷爷会为小朋友(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填序号）指路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B_3_AN.42_1#082e7273f.bracket?vcp=1&amp;pid=073958ce8&amp;color=0,0,0&amp;vpa=26&amp;vtp=1"/>
          <p:cNvSpPr/>
          <p:nvPr/>
        </p:nvSpPr>
        <p:spPr>
          <a:xfrm>
            <a:off x="5027580" y="455225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0" name="QB_3_AN.43_1#082e7273f.blank?vcp=1&amp;pid=073958ce8&amp;color=0,0,0&amp;vpa=27&amp;vtp=1&amp;bbb=1&amp;hb=1"/>
          <p:cNvSpPr/>
          <p:nvPr/>
        </p:nvSpPr>
        <p:spPr>
          <a:xfrm>
            <a:off x="896112" y="451415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这位小朋友说话最有礼貌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bf6afc66?vcp=1&amp;pid=2169717a7&amp;color=0,0,0&amp;vtp=1&amp;bt=1&amp;bbb=1&amp;hb=1"/>
          <p:cNvSpPr/>
          <p:nvPr/>
        </p:nvSpPr>
        <p:spPr>
          <a:xfrm>
            <a:off x="896112" y="896112"/>
            <a:ext cx="10387584" cy="12801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十、神州美食天下第一，光传统小吃就不计其数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。你最喜欢哪种小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？它吃起来的味道怎么样？快来与大家分享吧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。请你按照表格提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示写一写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800" dirty="0"/>
          </a:p>
        </p:txBody>
      </p:sp>
      <p:graphicFrame>
        <p:nvGraphicFramePr>
          <p:cNvPr id="18" name="QB_3_BD.44_1#8222ddf0c?colgroup=10,22&amp;vcp=1&amp;pid=3bf6afc66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830429"/>
              </p:ext>
            </p:extLst>
          </p:nvPr>
        </p:nvGraphicFramePr>
        <p:xfrm>
          <a:off x="896112" y="2305622"/>
          <a:ext cx="10360152" cy="3652776"/>
        </p:xfrm>
        <a:graphic>
          <a:graphicData uri="http://schemas.openxmlformats.org/drawingml/2006/table">
            <a:tbl>
              <a:tblPr/>
              <a:tblGrid>
                <a:gridCol w="3246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14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7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小吃名字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75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什么样子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207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什么味道（可以用上</a:t>
                      </a:r>
                    </a:p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香喷喷</a:t>
                      </a:r>
                      <a:r>
                        <a:rPr lang="en-US" altLang="zh-CN" sz="2400" b="1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脆生生</a:t>
                      </a:r>
                      <a:r>
                        <a:rPr lang="en-US" altLang="zh-CN" sz="2400" b="1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酸</a:t>
                      </a:r>
                    </a:p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溜溜</a:t>
                      </a:r>
                      <a:r>
                        <a:rPr lang="en-US" altLang="zh-CN" sz="2400" b="1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”</a:t>
                      </a: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等词）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518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为什么喜欢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</a:t>
                      </a:r>
                    </a:p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_____________________________________________</a:t>
                      </a:r>
                    </a:p>
                    <a:p>
                      <a:pPr marL="0" lvl="0" indent="0"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B_3_AN.45_1#8222ddf0c.blank?vcp=1&amp;pid=3bf6afc66&amp;color=0,0,0&amp;vpa=28&amp;vtp=1&amp;bbb=1"/>
          <p:cNvSpPr/>
          <p:nvPr/>
        </p:nvSpPr>
        <p:spPr>
          <a:xfrm>
            <a:off x="6344316" y="2293843"/>
            <a:ext cx="26590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【示例】羊肉炕馍</a:t>
            </a:r>
            <a:endParaRPr lang="en-US" altLang="zh-CN" sz="2400" dirty="0"/>
          </a:p>
        </p:txBody>
      </p:sp>
      <p:sp>
        <p:nvSpPr>
          <p:cNvPr id="5" name="QB_3_AN.46_1#8222ddf0c.blank?vcp=1&amp;pid=3bf6afc66&amp;color=0,0,0&amp;vpa=29&amp;vtp=1&amp;bbb=1"/>
          <p:cNvSpPr/>
          <p:nvPr/>
        </p:nvSpPr>
        <p:spPr>
          <a:xfrm>
            <a:off x="5125116" y="2766601"/>
            <a:ext cx="5097463" cy="398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外形饱满，馍香肉嫩，色泽金黄诱人</a:t>
            </a:r>
            <a:endParaRPr lang="en-US" altLang="zh-CN" sz="2400" dirty="0"/>
          </a:p>
        </p:txBody>
      </p:sp>
      <p:sp>
        <p:nvSpPr>
          <p:cNvPr id="6" name="QB_3_AN.47_1#8222ddf0c.blank?vcp=1&amp;pid=3bf6afc66&amp;color=0,0,0&amp;vpa=30&amp;vtp=1&amp;bbb=1&amp;hb=1"/>
          <p:cNvSpPr/>
          <p:nvPr/>
        </p:nvSpPr>
        <p:spPr>
          <a:xfrm>
            <a:off x="4270248" y="3467260"/>
            <a:ext cx="6987032" cy="8554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2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一口咬下，外酥里嫩，肉汁四溢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，香喷喷的味道扑鼻而来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3_AN.48_1#8222ddf0c.blank?vcp=1&amp;pid=3bf6afc66&amp;color=0,0,0&amp;vpa=31&amp;vtp=1&amp;bbb=1&amp;hb=1"/>
          <p:cNvSpPr/>
          <p:nvPr/>
        </p:nvSpPr>
        <p:spPr>
          <a:xfrm>
            <a:off x="4270248" y="4592290"/>
            <a:ext cx="6987032" cy="130168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22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肉质鲜嫩多汁，与馍的香酥完美结合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，令人回味无穷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 因为它美味可口，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更因为它代表着家乡的味道，每次品尝都能勾起我对家乡的深深思念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4a877475?vcp=1&amp;pid=2169717a7&amp;color=0,0,0&amp;vtp=1&amp;bt=1&amp;bbb=1"/>
          <p:cNvSpPr/>
          <p:nvPr/>
        </p:nvSpPr>
        <p:spPr>
          <a:xfrm>
            <a:off x="896112" y="830843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400"/>
              </a:lnSpc>
            </a:pP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十一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、［</a:t>
            </a: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辩论］小小辩论会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B_3_BD.49_1#2b1acc256?vcp=1&amp;pid=a4a877475&amp;color=0,0,0&amp;vtp=1&amp;bbb=1&amp;hb=1"/>
          <p:cNvSpPr/>
          <p:nvPr/>
        </p:nvSpPr>
        <p:spPr>
          <a:xfrm>
            <a:off x="896112" y="1305478"/>
            <a:ext cx="10387584" cy="3236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正方：我方认为应该轮流担任班干部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反方：我方认为应该由最合适的同学长期担任班干部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请你选择自己同意的观点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请你陈述理由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2400" dirty="0"/>
          </a:p>
        </p:txBody>
      </p:sp>
      <p:sp>
        <p:nvSpPr>
          <p:cNvPr id="4" name="QB_3_AN.50_1#2b1acc256.blank?vcp=1&amp;pid=a4a877475&amp;color=0,0,0&amp;vpa=32&amp;vtp=1&amp;bbb=1"/>
          <p:cNvSpPr/>
          <p:nvPr/>
        </p:nvSpPr>
        <p:spPr>
          <a:xfrm>
            <a:off x="4570380" y="2189463"/>
            <a:ext cx="3878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【示例】我选择正方观点。</a:t>
            </a:r>
            <a:endParaRPr lang="en-US" altLang="zh-CN" sz="2400" dirty="0"/>
          </a:p>
        </p:txBody>
      </p:sp>
      <p:sp>
        <p:nvSpPr>
          <p:cNvPr id="5" name="QB_3_AN.51_1#2b1acc256.blank?vcp=1&amp;pid=a4a877475&amp;color=0,0,0&amp;vpa=33&amp;vtp=1&amp;bbb=1&amp;hb=1"/>
          <p:cNvSpPr/>
          <p:nvPr/>
        </p:nvSpPr>
        <p:spPr>
          <a:xfrm>
            <a:off x="896112" y="2659362"/>
            <a:ext cx="10387584" cy="135197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2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轮流担任班干部的好处是很明显的。一是能调动所有同学参与班级事务的积极性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，人人争做班级小主人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。二是能让更多的同学获得锻炼的机会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3_AS.52_1#2b1acc256?vcp=1&amp;pid=a4a877475&amp;color=0,0,0&amp;vtp=1&amp;bbb=1&amp;hb=1"/>
          <p:cNvSpPr/>
          <p:nvPr/>
        </p:nvSpPr>
        <p:spPr>
          <a:xfrm>
            <a:off x="896112" y="4067094"/>
            <a:ext cx="10387584" cy="1357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本题考查口语交际中的辩论。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完成此类题目要注意分析所给材料，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明确交际的内容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，然后组织语言。本题首先要表明自己的观点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，然后结合自己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的看法阐明理由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，注意语句要通顺、有条理。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e654166b?vcp=1&amp;pid=2169717a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十二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［看图写话］仔细看图，发挥想象，把故事补充完整。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pic>
        <p:nvPicPr>
          <p:cNvPr id="3" name="QO_3_BD.53_1#a5d9ce140?htil=2&amp;vcp=1&amp;pid=0e654166b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537" y="1344994"/>
            <a:ext cx="2441448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3_BD.53_2#a5d9ce140?htil=2&amp;vcp=1&amp;pid=0e654166b&amp;color=0,0,0&amp;vtp=1&amp;bbb=1&amp;hb=1&amp;hs=1"/>
          <p:cNvSpPr/>
          <p:nvPr/>
        </p:nvSpPr>
        <p:spPr>
          <a:xfrm>
            <a:off x="896112" y="1317562"/>
            <a:ext cx="7818120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丽丽一个人在家，这时门外响起了敲门声。丽丽搬了一个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凳子，站在上面，往门镜里看，是个陌生人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O_3_AN.54_1#a5d9ce140?htil=2&amp;vcp=1&amp;pid=0e654166b&amp;color=0,0,0&amp;vtp=1&amp;bbb=1&amp;hb=1&amp;hs=1"/>
          <p:cNvSpPr/>
          <p:nvPr/>
        </p:nvSpPr>
        <p:spPr>
          <a:xfrm>
            <a:off x="891678" y="2377566"/>
            <a:ext cx="7818120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【示例】丽丽问：“请问你找谁？”陌生人说：“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你妈妈</a:t>
            </a:r>
            <a:endParaRPr lang="en-US" altLang="zh-CN" sz="2400" dirty="0"/>
          </a:p>
        </p:txBody>
      </p:sp>
      <p:sp>
        <p:nvSpPr>
          <p:cNvPr id="6" name="QO_3_AN.54_1#a5d9ce140?htil=2&amp;vcp=1&amp;pid=0e654166b&amp;color=0,0,0&amp;vtp=1&amp;bbb=1&amp;hb=1&amp;hs=1">
            <a:extLst>
              <a:ext uri="{FF2B5EF4-FFF2-40B4-BE49-F238E27FC236}">
                <a16:creationId xmlns:a16="http://schemas.microsoft.com/office/drawing/2014/main" id="{4B57D28E-9D6E-B630-3E85-6A50BC92B022}"/>
              </a:ext>
            </a:extLst>
          </p:cNvPr>
          <p:cNvSpPr/>
          <p:nvPr/>
        </p:nvSpPr>
        <p:spPr>
          <a:xfrm>
            <a:off x="891678" y="2918904"/>
            <a:ext cx="1039201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让我给你送点东西，你开下门吧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！”丽丽说：“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谢谢您帮我</a:t>
            </a:r>
            <a:endParaRPr lang="en-US" altLang="zh-CN" sz="2400" b="0" i="0" dirty="0">
              <a:solidFill>
                <a:srgbClr val="FF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送过来，先放在门外边吧，我现在不方便，一会儿奶奶过来会取的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2169717a7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表达与交流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4a09c3b3b?sp=1&amp;vcp=1&amp;pid=2169717a7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86f88b57b?vcp=1&amp;pid=2169717a7&amp;color=0,0,0&amp;vtp=1&amp;bbb=1"/>
          <p:cNvSpPr/>
          <p:nvPr/>
        </p:nvSpPr>
        <p:spPr>
          <a:xfrm>
            <a:off x="896112" y="1384886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</a:t>
            </a:r>
            <a:endParaRPr lang="en-US" altLang="zh-CN" sz="2800" dirty="0"/>
          </a:p>
        </p:txBody>
      </p:sp>
      <p:sp>
        <p:nvSpPr>
          <p:cNvPr id="4" name="QB_3_BD.1_1#6b6ed3871?vcp=1&amp;pid=86f88b57b&amp;color=0,0,0&amp;vtp=1&amp;bbb=1"/>
          <p:cNvSpPr/>
          <p:nvPr/>
        </p:nvSpPr>
        <p:spPr>
          <a:xfrm>
            <a:off x="896112" y="180074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［劝告］参考右图，对照语境，选择正确的答案。</a:t>
            </a:r>
            <a:endParaRPr lang="en-US" altLang="zh-CN" sz="2400" dirty="0"/>
          </a:p>
        </p:txBody>
      </p:sp>
      <p:pic>
        <p:nvPicPr>
          <p:cNvPr id="5" name="QB_3_BD.1_2#6b6ed3871?vcp=1&amp;pid=86f88b57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8304" y="2411618"/>
            <a:ext cx="2761488" cy="249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3#6b6ed3871?vcp=1&amp;pid=86f88b57b&amp;color=0,0,0&amp;mp=1&amp;vtp=1&amp;bt=1&amp;bbb=1&amp;hb=1"/>
          <p:cNvSpPr/>
          <p:nvPr/>
        </p:nvSpPr>
        <p:spPr>
          <a:xfrm>
            <a:off x="896112" y="152374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看到同学洗手后忘了关水龙头，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我关掉水龙头后可以对他说：(    )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“喂，同学！你洗手后忘关水龙头了，以后别再忘了。”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“同学，你好！你洗手后忘关水龙头了，以后要记得及时关哦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，要养成节约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用水的好习惯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3" name="QB_3_AN.2_1#6b6ed3871.bracket?vcp=1&amp;pid=86f88b57b&amp;color=0,0,0&amp;mp=1&amp;vpa=1&amp;vtp=1"/>
          <p:cNvSpPr/>
          <p:nvPr/>
        </p:nvSpPr>
        <p:spPr>
          <a:xfrm>
            <a:off x="9904381" y="153390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3_AS.3_1#6b6ed3871?vcp=1&amp;pid=86f88b57b&amp;color=0,0,0&amp;vtp=1&amp;bbb=1&amp;hb=1"/>
          <p:cNvSpPr/>
          <p:nvPr/>
        </p:nvSpPr>
        <p:spPr>
          <a:xfrm>
            <a:off x="896112" y="372554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一、在日常交流中，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礼貌用语可以显示出自己对他人的尊重和关心。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，用“请”“谢谢”“不好意思”等词语来表达请求、感谢和道歉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词语可以让人感到友善和亲近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fbed0323?vcp=1&amp;pid=2169717a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［沟通］妈妈让丽丽在暑假学钢琴，可是丽丽想学画画，遇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到这样的问题，你会怎么说？请你把下面的对话补充完整。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B_3_BD.4_1#b3a0a061e?vcp=1&amp;pid=bfbed0323&amp;color=0,0,0&amp;vtp=1&amp;bbb=1&amp;hb=1"/>
          <p:cNvSpPr/>
          <p:nvPr/>
        </p:nvSpPr>
        <p:spPr>
          <a:xfrm>
            <a:off x="920496" y="182703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妈妈：丽丽，暑期妈妈陪你学钢琴吧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</p:txBody>
      </p:sp>
      <p:sp>
        <p:nvSpPr>
          <p:cNvPr id="4" name="QB_3_BD.4_2#b3a0a061e?sp=1&amp;vcp=1&amp;pid=bfbed0323&amp;color=0,0,0&amp;vtp=1&amp;bbb=1"/>
          <p:cNvSpPr/>
          <p:nvPr/>
        </p:nvSpPr>
        <p:spPr>
          <a:xfrm>
            <a:off x="908304" y="249307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丽丽：（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妈妈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：学会钢琴，以后就可以弹出好听的歌曲。</a:t>
            </a:r>
            <a:endParaRPr lang="en-US" altLang="zh-CN" sz="2400" dirty="0"/>
          </a:p>
        </p:txBody>
      </p:sp>
      <p:sp>
        <p:nvSpPr>
          <p:cNvPr id="5" name="QB_3_BD.4_3#b3a0a061e?sp=1&amp;vcp=1&amp;pid=bfbed0323&amp;color=0,0,0&amp;vtp=1&amp;bbb=1"/>
          <p:cNvSpPr/>
          <p:nvPr/>
        </p:nvSpPr>
        <p:spPr>
          <a:xfrm>
            <a:off x="908304" y="359670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丽丽：（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妈妈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：先学钢琴，以后再学画画吧！</a:t>
            </a:r>
            <a:endParaRPr lang="en-US" altLang="zh-CN" sz="2400" dirty="0"/>
          </a:p>
        </p:txBody>
      </p:sp>
      <p:sp>
        <p:nvSpPr>
          <p:cNvPr id="6" name="QB_3_BD.4_4#b3a0a061e?sp=1&amp;vcp=1&amp;pid=bfbed0323&amp;color=0,0,0&amp;vtp=1&amp;bbb=1"/>
          <p:cNvSpPr/>
          <p:nvPr/>
        </p:nvSpPr>
        <p:spPr>
          <a:xfrm>
            <a:off x="908304" y="469366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丽丽：（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</a:t>
            </a:r>
            <a:endParaRPr lang="en-US" altLang="zh-CN" sz="2400" dirty="0"/>
          </a:p>
        </p:txBody>
      </p:sp>
      <p:sp>
        <p:nvSpPr>
          <p:cNvPr id="7" name="QB_3_AN.5_1#b3a0a061e.blank?vcp=1&amp;pid=bfbed0323&amp;color=0,0,0&amp;vpa=2&amp;vtp=1&amp;bbb=1"/>
          <p:cNvSpPr/>
          <p:nvPr/>
        </p:nvSpPr>
        <p:spPr>
          <a:xfrm>
            <a:off x="2601373" y="2465134"/>
            <a:ext cx="7535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【示例】妈妈，比起钢琴我更喜欢画画，我想学画画。</a:t>
            </a:r>
            <a:endParaRPr lang="en-US" altLang="zh-CN" sz="2400" dirty="0"/>
          </a:p>
        </p:txBody>
      </p:sp>
      <p:sp>
        <p:nvSpPr>
          <p:cNvPr id="8" name="QB_3_AN.6_1#b3a0a061e.blank?vcp=1&amp;pid=bfbed0323&amp;color=0,0,0&amp;vpa=3&amp;vtp=1&amp;bbb=1"/>
          <p:cNvSpPr/>
          <p:nvPr/>
        </p:nvSpPr>
        <p:spPr>
          <a:xfrm>
            <a:off x="2601373" y="3568764"/>
            <a:ext cx="5402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可是我画画也不错，老师经常表扬我。</a:t>
            </a:r>
            <a:endParaRPr lang="en-US" altLang="zh-CN" sz="2400" dirty="0"/>
          </a:p>
        </p:txBody>
      </p:sp>
      <p:sp>
        <p:nvSpPr>
          <p:cNvPr id="9" name="QB_3_AN.7_1#b3a0a061e.blank?vcp=1&amp;pid=bfbed0323&amp;color=0,0,0&amp;vpa=4&amp;vtp=1&amp;bbb=1"/>
          <p:cNvSpPr/>
          <p:nvPr/>
        </p:nvSpPr>
        <p:spPr>
          <a:xfrm>
            <a:off x="2601373" y="4644136"/>
            <a:ext cx="814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妈妈，我想学我感兴趣的东西，所以请您允许我学画画吧。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21a37656?vcp=1&amp;pid=2169717a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三、［</a:t>
            </a: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愿望］俗话说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</a:t>
            </a: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三百六十行，行行出状元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只要全心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4400"/>
              </a:lnSpc>
            </a:pPr>
            <a:r>
              <a:rPr lang="en-US" altLang="zh-CN" sz="2800" b="1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全意为大家服务，你所做的事情就是有意义的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800" dirty="0"/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P_3_BD#1741b44af?vcp=1&amp;pid=921a37656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endParaRPr lang="en-US" altLang="zh-CN" sz="2400" dirty="0"/>
          </a:p>
        </p:txBody>
      </p:sp>
      <p:sp>
        <p:nvSpPr>
          <p:cNvPr id="4" name="QB_3_BD.8_1#35cc625d9?sp=1&amp;vcp=1&amp;pid=921a37656&amp;color=0,0,0&amp;vtp=1&amp;bbb=1"/>
          <p:cNvSpPr/>
          <p:nvPr/>
        </p:nvSpPr>
        <p:spPr>
          <a:xfrm>
            <a:off x="877824" y="190950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1.请将下列职位和特点一一对应起来。（填序号）</a:t>
            </a:r>
            <a:endParaRPr lang="en-US" altLang="zh-CN" sz="2400" dirty="0"/>
          </a:p>
        </p:txBody>
      </p:sp>
      <p:graphicFrame>
        <p:nvGraphicFramePr>
          <p:cNvPr id="7" name="QB_3_BD.8_2#35cc625d9?colgroup=33&amp;vcp=1&amp;pid=921a37656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795129"/>
              </p:ext>
            </p:extLst>
          </p:nvPr>
        </p:nvGraphicFramePr>
        <p:xfrm>
          <a:off x="877824" y="2515236"/>
          <a:ext cx="10369296" cy="494665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①厨师 ②画家 ③教师 ④魔术师 ⑤理发师 ⑥裁判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QB_3_BD.8_3#35cc625d9?vcp=1&amp;pid=921a37656&amp;color=0,0,0&amp;vtp=1&amp;bbb=1"/>
          <p:cNvSpPr/>
          <p:nvPr/>
        </p:nvSpPr>
        <p:spPr>
          <a:xfrm>
            <a:off x="877824" y="313753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神乎其神——(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从头开始——(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惟妙惟肖——(    )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公正无私——(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色味俱佳——(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培养栋梁——(    )</a:t>
            </a:r>
            <a:endParaRPr lang="en-US" altLang="zh-CN" sz="2400" dirty="0"/>
          </a:p>
        </p:txBody>
      </p:sp>
      <p:sp>
        <p:nvSpPr>
          <p:cNvPr id="5" name="QB_3_AN.9_1#35cc625d9.bracket?vcp=1&amp;pid=921a37656&amp;color=0,0,0&amp;vpa=5&amp;vtp=1"/>
          <p:cNvSpPr/>
          <p:nvPr/>
        </p:nvSpPr>
        <p:spPr>
          <a:xfrm>
            <a:off x="2875693" y="31476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8" name="QB_3_AN.10_1#35cc625d9.bracket?vcp=1&amp;pid=921a37656&amp;color=0,0,0&amp;vpa=6&amp;vtp=1"/>
          <p:cNvSpPr/>
          <p:nvPr/>
        </p:nvSpPr>
        <p:spPr>
          <a:xfrm>
            <a:off x="6392958" y="31476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9" name="QB_3_AN.11_1#35cc625d9.bracket?vcp=1&amp;pid=921a37656&amp;color=0,0,0&amp;vpa=7&amp;vtp=1"/>
          <p:cNvSpPr/>
          <p:nvPr/>
        </p:nvSpPr>
        <p:spPr>
          <a:xfrm>
            <a:off x="9898158" y="314769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B_3_AN.12_1#35cc625d9.bracket?vcp=1&amp;pid=921a37656&amp;color=0,0,0&amp;vpa=8&amp;vtp=1"/>
          <p:cNvSpPr/>
          <p:nvPr/>
        </p:nvSpPr>
        <p:spPr>
          <a:xfrm>
            <a:off x="2875693" y="368490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400" dirty="0"/>
          </a:p>
        </p:txBody>
      </p:sp>
      <p:sp>
        <p:nvSpPr>
          <p:cNvPr id="11" name="QB_3_AN.13_1#35cc625d9.bracket?vcp=1&amp;pid=921a37656&amp;color=0,0,0&amp;vpa=9&amp;vtp=1"/>
          <p:cNvSpPr/>
          <p:nvPr/>
        </p:nvSpPr>
        <p:spPr>
          <a:xfrm>
            <a:off x="6392958" y="368490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2" name="QB_3_AN.14_1#35cc625d9.bracket?vcp=1&amp;pid=921a37656&amp;color=0,0,0&amp;vpa=10&amp;vtp=1"/>
          <p:cNvSpPr/>
          <p:nvPr/>
        </p:nvSpPr>
        <p:spPr>
          <a:xfrm>
            <a:off x="9898158" y="368490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3" name="QB_3_BD.15_1#f82268b0f?sp=1&amp;vcp=1&amp;pid=921a37656&amp;color=0,0,0&amp;vtp=1&amp;bbb=1"/>
          <p:cNvSpPr/>
          <p:nvPr/>
        </p:nvSpPr>
        <p:spPr>
          <a:xfrm>
            <a:off x="877824" y="424027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2.同学们，你们长大以后想做什么呢？为什么？写一写你的愿望吧！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我长大以后想做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4" name="QB_3_AN.16_1#f82268b0f.blank?vcp=1&amp;pid=921a37656&amp;color=0,0,0&amp;vpa=11&amp;vtp=1&amp;bbb=1"/>
          <p:cNvSpPr/>
          <p:nvPr/>
        </p:nvSpPr>
        <p:spPr>
          <a:xfrm>
            <a:off x="3028093" y="4749547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【示例】一名老师</a:t>
            </a:r>
            <a:endParaRPr lang="en-US" altLang="zh-CN" sz="2400" dirty="0"/>
          </a:p>
        </p:txBody>
      </p:sp>
      <p:sp>
        <p:nvSpPr>
          <p:cNvPr id="15" name="QB_3_AN.17_1#f82268b0f.blank?vcp=1&amp;pid=921a37656&amp;color=0,0,0&amp;vpa=12&amp;vtp=1&amp;bbb=1"/>
          <p:cNvSpPr/>
          <p:nvPr/>
        </p:nvSpPr>
        <p:spPr>
          <a:xfrm>
            <a:off x="6685693" y="4749547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老师可以教会人们知识和道理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5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bd129f1e?vcp=1&amp;pid=2169717a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［借阅公约］读一读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图书借阅公约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，完成下面的练习。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M_3_BD.18_1#90af8ed54?vcp=1&amp;pid=4bd129f1e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pic>
        <p:nvPicPr>
          <p:cNvPr id="4" name="QM_3_BD.18_2#90af8ed54?vcp=1&amp;pid=4bd129f1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4720" y="1928432"/>
            <a:ext cx="5239512" cy="262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9_1#538d29adb?sp=1&amp;vcp=1&amp;pid=90af8ed54&amp;color=0,0,0&amp;vtp=1&amp;bt=1&amp;bbb=1"/>
          <p:cNvSpPr/>
          <p:nvPr/>
        </p:nvSpPr>
        <p:spPr>
          <a:xfrm>
            <a:off x="896112" y="1517397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1.下列做法违反了《图书借阅公约》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的是(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王维借的书太厚，七天内没有读完，他打算把书全部读完后再还书。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李平借的书看完了，他又把书借给同桌看。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刘阳选了两本自己喜欢的书，最后决定先借其中一本。</a:t>
            </a:r>
            <a:endParaRPr lang="en-US" altLang="zh-CN" sz="2400" dirty="0"/>
          </a:p>
        </p:txBody>
      </p:sp>
      <p:sp>
        <p:nvSpPr>
          <p:cNvPr id="3" name="QB_4_AN.20_1#538d29adb.bracket?vcp=1&amp;pid=90af8ed54&amp;color=0,0,0&amp;vpa=13&amp;vtp=1&amp;bbb=1"/>
          <p:cNvSpPr/>
          <p:nvPr/>
        </p:nvSpPr>
        <p:spPr>
          <a:xfrm>
            <a:off x="6551581" y="152755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①②</a:t>
            </a:r>
            <a:endParaRPr lang="en-US" altLang="zh-CN" sz="2400" dirty="0"/>
          </a:p>
        </p:txBody>
      </p:sp>
      <p:sp>
        <p:nvSpPr>
          <p:cNvPr id="4" name="QB_4_AS.21_1#538d29adb?vcp=1&amp;pid=90af8ed54&amp;color=0,0,0&amp;vtp=1&amp;bbb=1&amp;hb=1"/>
          <p:cNvSpPr/>
          <p:nvPr/>
        </p:nvSpPr>
        <p:spPr>
          <a:xfrm>
            <a:off x="896112" y="37191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本题考查对人物做法的分析。①做法错误。由“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借书不能超一周”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，王维在七天内没有把书读完也应该先还书，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不能把书全部读完后再还书。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做法错误。由“不能转借给他人”可知，李平不能把书借给同桌看。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2_1#a6bbc60f2?sp=1&amp;vcp=1&amp;pid=90af8ed54&amp;color=0,0,0&amp;vtp=1&amp;bt=1&amp;bbb=1"/>
          <p:cNvSpPr/>
          <p:nvPr/>
        </p:nvSpPr>
        <p:spPr>
          <a:xfrm>
            <a:off x="896112" y="181178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2.除了上面《图书借阅公约》中的内容，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请你再写出至少两条借阅公约。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400" dirty="0"/>
          </a:p>
        </p:txBody>
      </p:sp>
      <p:sp>
        <p:nvSpPr>
          <p:cNvPr id="4" name="QB_4_AN.23_1#a6bbc60f2.blank?vcp=1&amp;pid=90af8ed54&amp;color=0,0,0&amp;vpa=14&amp;vtp=1&amp;bbb=1&amp;hb=1"/>
          <p:cNvSpPr/>
          <p:nvPr/>
        </p:nvSpPr>
        <p:spPr>
          <a:xfrm>
            <a:off x="896112" y="234264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【示例】①借书要排队，不要大声说话。②所有同学必须参与建设图书角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，同时也享有借阅图书的权利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5" name="QB_4_AS.24_1#a6bbc60f2?vcp=1&amp;pid=90af8ed54&amp;color=0,0,0&amp;vtp=1&amp;bbb=1&amp;hb=1"/>
          <p:cNvSpPr/>
          <p:nvPr/>
        </p:nvSpPr>
        <p:spPr>
          <a:xfrm>
            <a:off x="896112" y="346290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本题考查实践运用。可从如何借阅图书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、爱护图书等方面发表自己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的看法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，也可根据自己学校图书馆或是图书室的借阅公约来完成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，注意语言要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简洁通顺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、有条理。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890</Words>
  <Application>Microsoft Office PowerPoint</Application>
  <PresentationFormat>宽屏</PresentationFormat>
  <Paragraphs>179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Heiti SC Medium</vt:lpstr>
      <vt:lpstr>Microsoft YaHei Bold</vt:lpstr>
      <vt:lpstr>SimSun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2025-01-21T12:25:43Z</dcterms:created>
  <dcterms:modified xsi:type="dcterms:W3CDTF">2025-01-21T12:51:23Z</dcterms:modified>
  <cp:category/>
  <cp:contentStatus/>
</cp:coreProperties>
</file>