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10" d="100"/>
          <a:sy n="110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878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433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5c56902b27175c497a5eb#tid=678b6a2058ebf60009e42d5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8fa21bbde?vcp=1&amp;pid=770148f6f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四、语言表达。（3枚）</a:t>
            </a:r>
            <a:endParaRPr lang="en-US" altLang="zh-CN" sz="2800" dirty="0"/>
          </a:p>
        </p:txBody>
      </p:sp>
      <p:sp>
        <p:nvSpPr>
          <p:cNvPr id="3" name="QB_3_BD.48_1#85aaa4f93?vcp=1&amp;pid=8fa21bbde&amp;color=0,0,0&amp;vtp=1&amp;bbb=1&amp;hb=1"/>
          <p:cNvSpPr/>
          <p:nvPr/>
        </p:nvSpPr>
        <p:spPr>
          <a:xfrm>
            <a:off x="896112" y="1317562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如果遇到下面的问题，你会怎么说?写一写，注意说话的语气。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看到同学洗手后忘了关水龙头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，我会对他说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endParaRPr lang="en-US" altLang="zh-CN" sz="2400" dirty="0">
              <a:latin typeface="SimSun" panose="02010600030101010101" pitchFamily="2" charset="-122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  <a:endParaRPr lang="en-US" altLang="zh-CN" sz="2400" dirty="0"/>
          </a:p>
        </p:txBody>
      </p:sp>
      <p:sp>
        <p:nvSpPr>
          <p:cNvPr id="4" name="QB_3_AN.49_1#85aaa4f93.blank?vcp=1&amp;pid=8fa21bbde&amp;color=0,0,0&amp;vpa=34&amp;vtp=1&amp;bbb=1&amp;hb=1"/>
          <p:cNvSpPr/>
          <p:nvPr/>
        </p:nvSpPr>
        <p:spPr>
          <a:xfrm>
            <a:off x="896112" y="2407222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【示例】同学，你这样做是不对的，我们要节约用水，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洗完手要及时关水龙头。节约用水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，人人有责。</a:t>
            </a:r>
            <a:endParaRPr lang="en-US" altLang="zh-CN" sz="2400" dirty="0"/>
          </a:p>
        </p:txBody>
      </p:sp>
      <p:sp>
        <p:nvSpPr>
          <p:cNvPr id="5" name="QB_3_AS.50_1#85aaa4f93?vcp=1&amp;pid=8fa21bbde&amp;color=0,0,0&amp;vtp=1&amp;bbb=1&amp;hb=1"/>
          <p:cNvSpPr/>
          <p:nvPr/>
        </p:nvSpPr>
        <p:spPr>
          <a:xfrm>
            <a:off x="896112" y="351377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本题考查口语交际。浪费水资源的行为是不对的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，我们要从节约用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水这个角度作答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，言之有理，语气礼貌即可。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45fb13967?vcp=1&amp;pid=770148f6f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五、让我们一起走进快乐读书吧，探索书的奥秘吧!（9枚）</a:t>
            </a:r>
            <a:endParaRPr lang="en-US" altLang="zh-CN" sz="2800" dirty="0"/>
          </a:p>
        </p:txBody>
      </p:sp>
      <p:sp>
        <p:nvSpPr>
          <p:cNvPr id="3" name="QO_3_BD.51_1#54ae613cb?sp=1&amp;vcp=1&amp;pid=45fb13967&amp;color=0,0,0&amp;vtp=1&amp;bbb=1"/>
          <p:cNvSpPr/>
          <p:nvPr/>
        </p:nvSpPr>
        <p:spPr>
          <a:xfrm>
            <a:off x="896112" y="131756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1.我会看封面，连一连。（4枚）</a:t>
            </a:r>
            <a:endParaRPr lang="en-US" altLang="zh-CN" sz="2400" dirty="0"/>
          </a:p>
        </p:txBody>
      </p:sp>
      <p:pic>
        <p:nvPicPr>
          <p:cNvPr id="4" name="QO_3_BD.51_3#54ae613cb?htil=1&amp;vcp=1&amp;pid=45fb13967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65376" y="1928432"/>
            <a:ext cx="3255264" cy="2167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O_3_BD.51_4#54ae613cb?htil=1&amp;vcp=1&amp;pid=45fb13967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56248" y="2074736"/>
            <a:ext cx="4279392" cy="2020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8B5A896D-C15F-1E8A-A604-107B597BC064}"/>
              </a:ext>
            </a:extLst>
          </p:cNvPr>
          <p:cNvCxnSpPr>
            <a:cxnSpLocks/>
          </p:cNvCxnSpPr>
          <p:nvPr/>
        </p:nvCxnSpPr>
        <p:spPr>
          <a:xfrm>
            <a:off x="8695944" y="2437785"/>
            <a:ext cx="1284079" cy="46216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D9E83FDD-A3CE-2567-3400-6A1E474003FD}"/>
              </a:ext>
            </a:extLst>
          </p:cNvPr>
          <p:cNvCxnSpPr>
            <a:cxnSpLocks/>
          </p:cNvCxnSpPr>
          <p:nvPr/>
        </p:nvCxnSpPr>
        <p:spPr>
          <a:xfrm flipV="1">
            <a:off x="8481713" y="2360023"/>
            <a:ext cx="1498310" cy="53993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D2DB45D7-3F07-AB58-A709-CD042C8CE10F}"/>
              </a:ext>
            </a:extLst>
          </p:cNvPr>
          <p:cNvCxnSpPr>
            <a:cxnSpLocks/>
          </p:cNvCxnSpPr>
          <p:nvPr/>
        </p:nvCxnSpPr>
        <p:spPr>
          <a:xfrm>
            <a:off x="8634113" y="3322319"/>
            <a:ext cx="1345910" cy="50074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4D153A56-01B2-0F41-57C4-EC143AA4A342}"/>
              </a:ext>
            </a:extLst>
          </p:cNvPr>
          <p:cNvCxnSpPr>
            <a:cxnSpLocks/>
          </p:cNvCxnSpPr>
          <p:nvPr/>
        </p:nvCxnSpPr>
        <p:spPr>
          <a:xfrm flipV="1">
            <a:off x="8481713" y="3322319"/>
            <a:ext cx="1498310" cy="60063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53_1#71dafbff3?sp=1&amp;vcp=1&amp;pid=45fb13967&amp;color=0,0,0&amp;vtp=1&amp;bt=1&amp;bbb=1&amp;hb=1"/>
          <p:cNvSpPr/>
          <p:nvPr/>
        </p:nvSpPr>
        <p:spPr>
          <a:xfrm>
            <a:off x="896112" y="1519683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2.我会看目录，完成练习。（3枚）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我知道这本书一共有(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个故事，读第一个故事《七色花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》应该从第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(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页读起，读《十二个月》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应该从第(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页读起。</a:t>
            </a:r>
            <a:endParaRPr lang="en-US" altLang="zh-CN" sz="2400" dirty="0"/>
          </a:p>
        </p:txBody>
      </p:sp>
      <p:sp>
        <p:nvSpPr>
          <p:cNvPr id="3" name="QB_3_AN.54_1#71dafbff3.bracket?vcp=1&amp;pid=45fb13967&amp;color=0,0,0&amp;vpa=35&amp;vtp=1"/>
          <p:cNvSpPr/>
          <p:nvPr/>
        </p:nvSpPr>
        <p:spPr>
          <a:xfrm>
            <a:off x="4417980" y="2088643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</a:t>
            </a:r>
            <a:endParaRPr lang="en-US" altLang="zh-CN" sz="2400" dirty="0"/>
          </a:p>
        </p:txBody>
      </p:sp>
      <p:sp>
        <p:nvSpPr>
          <p:cNvPr id="4" name="QB_3_AN.55_1#71dafbff3.bracket?vcp=1&amp;pid=45fb13967&amp;color=0,0,0&amp;vpa=36&amp;vtp=1"/>
          <p:cNvSpPr/>
          <p:nvPr/>
        </p:nvSpPr>
        <p:spPr>
          <a:xfrm>
            <a:off x="1065180" y="2625853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</a:t>
            </a:r>
            <a:endParaRPr lang="en-US" altLang="zh-CN" sz="2400" dirty="0"/>
          </a:p>
        </p:txBody>
      </p:sp>
      <p:sp>
        <p:nvSpPr>
          <p:cNvPr id="5" name="QB_3_AN.56_1#71dafbff3.bracket?vcp=1&amp;pid=45fb13967&amp;color=0,0,0&amp;vpa=37&amp;vtp=1&amp;bbb=1"/>
          <p:cNvSpPr/>
          <p:nvPr/>
        </p:nvSpPr>
        <p:spPr>
          <a:xfrm>
            <a:off x="6399181" y="2625853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37</a:t>
            </a:r>
            <a:endParaRPr lang="en-US" altLang="zh-CN" sz="2400" dirty="0"/>
          </a:p>
        </p:txBody>
      </p:sp>
      <p:sp>
        <p:nvSpPr>
          <p:cNvPr id="6" name="QC_3_BD.57_1#faaedcca9?vcp=1&amp;vopoq=1&amp;pid=45fb13967&amp;color=0,0,0&amp;vtp=1&amp;bbb=1"/>
          <p:cNvSpPr/>
          <p:nvPr/>
        </p:nvSpPr>
        <p:spPr>
          <a:xfrm>
            <a:off x="896112" y="316414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3.小杰很喜欢和鱼有关的故事,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他应该会阅读哪个故事?(      )（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2枚）</a:t>
            </a:r>
            <a:endParaRPr lang="en-US" altLang="zh-CN" sz="2400" dirty="0"/>
          </a:p>
        </p:txBody>
      </p:sp>
      <p:sp>
        <p:nvSpPr>
          <p:cNvPr id="7" name="QC_3_AN.58_1#faaedcca9.bracket?vcp=1&amp;vopoq=1&amp;pid=45fb13967&amp;color=0,0,0&amp;vpa=38&amp;vtp=1"/>
          <p:cNvSpPr/>
          <p:nvPr/>
        </p:nvSpPr>
        <p:spPr>
          <a:xfrm>
            <a:off x="8532781" y="3152711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endParaRPr lang="en-US" altLang="zh-CN" sz="2400" dirty="0"/>
          </a:p>
        </p:txBody>
      </p:sp>
      <p:sp>
        <p:nvSpPr>
          <p:cNvPr id="8" name="QC_3_BD.57_2#faaedcca9.choices?vcp=1&amp;vopoq=1&amp;pid=45fb13967&amp;color=0,0,0&amp;vtp=1&amp;bbb=1"/>
          <p:cNvSpPr/>
          <p:nvPr/>
        </p:nvSpPr>
        <p:spPr>
          <a:xfrm>
            <a:off x="896112" y="3705478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①《七色花》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《十二个月》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《渔夫和金鱼的故事》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8e0156b2e?vcp=1&amp;pid=770148f6f&amp;color=0,0,0&amp;vtp=1&amp;bt=1&amp;bbb=1"/>
          <p:cNvSpPr/>
          <p:nvPr/>
        </p:nvSpPr>
        <p:spPr>
          <a:xfrm>
            <a:off x="896112" y="896112"/>
            <a:ext cx="10387584" cy="4267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六、阅读乐园。读下面的短文，回答问题。（13枚）</a:t>
            </a:r>
            <a:endParaRPr lang="en-US" altLang="zh-CN" sz="2800" dirty="0"/>
          </a:p>
        </p:txBody>
      </p:sp>
      <p:sp>
        <p:nvSpPr>
          <p:cNvPr id="3" name="QM_3_BD.59_1#5a531a573?vcp=1&amp;pid=8e0156b2e&amp;color=0,0,0&amp;vtp=1&amp;bbb=1&amp;hb=1"/>
          <p:cNvSpPr/>
          <p:nvPr/>
        </p:nvSpPr>
        <p:spPr>
          <a:xfrm>
            <a:off x="896112" y="1317562"/>
            <a:ext cx="10387584" cy="46211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惊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蛰</a:t>
            </a:r>
            <a:endParaRPr lang="en-US" altLang="zh-CN" sz="2400" dirty="0"/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“轰隆”一声春雷，惊醒了冬眠的小金蛇。小金蛇伸伸懒腰，爬出洞穴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，感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到暖融融的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。于是，他急忙去唤醒伙伴们:“喂!春天来了，快快起来呀!”</a:t>
            </a:r>
            <a:endParaRPr lang="en-US" altLang="zh-CN" sz="2400" dirty="0"/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青蛙跳着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，蜈蚣爬着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冬眠的动物们苏醒后欢欢喜喜，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纷纷来到大地上，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只有小刺猬还缩成一团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，眯缝着小眼睛，懒洋洋地舍不得动弹，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并且喃喃自语: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别吵，别吵，再睡会儿嘛!”</a:t>
            </a:r>
            <a:endParaRPr lang="en-US" altLang="zh-CN" sz="2400" dirty="0"/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快嘴巴的青蛙蹦到洞口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，高兴地大喊:“惊蛰到了，人们开始耕田了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，水塘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里也有小虫子吃了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!”这时，小刺猬才清醒过来，忸怩（niǔ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ní）地走出洞穴。</a:t>
            </a:r>
            <a:endParaRPr lang="en-US" altLang="zh-CN" sz="2400" dirty="0"/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小金蛇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、青蛙、蜈蚣和小刺猬在温暖的阳光下开始了春天里的新生活。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60_1#a3e0367bc?vcp=1&amp;pid=5a531a573&amp;color=0,0,0&amp;vtp=1&amp;bt=1&amp;bbb=1"/>
          <p:cNvSpPr/>
          <p:nvPr/>
        </p:nvSpPr>
        <p:spPr>
          <a:xfrm>
            <a:off x="896112" y="2361946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这篇短文共有(        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个自然段。请你用序号标出来。（2枚）</a:t>
            </a:r>
            <a:endParaRPr lang="en-US" altLang="zh-CN" sz="2400" dirty="0"/>
          </a:p>
        </p:txBody>
      </p:sp>
      <p:sp>
        <p:nvSpPr>
          <p:cNvPr id="3" name="QB_4_AN.61_1#a3e0367bc.bracket?vcp=1&amp;pid=5a531a573&amp;color=0,0,0&amp;vpa=39&amp;vtp=1&amp;bbb=1"/>
          <p:cNvSpPr/>
          <p:nvPr/>
        </p:nvSpPr>
        <p:spPr>
          <a:xfrm>
            <a:off x="3198780" y="2350516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 标序号略</a:t>
            </a:r>
            <a:endParaRPr lang="en-US" altLang="zh-CN" sz="2400" dirty="0"/>
          </a:p>
        </p:txBody>
      </p:sp>
      <p:sp>
        <p:nvSpPr>
          <p:cNvPr id="4" name="QB_4_AS.62_1#a3e0367bc?vcp=1&amp;pid=5a531a573&amp;color=0,0,0&amp;vtp=1&amp;bbb=1&amp;hb=1"/>
          <p:cNvSpPr/>
          <p:nvPr/>
        </p:nvSpPr>
        <p:spPr>
          <a:xfrm>
            <a:off x="896112" y="2901315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本题考查自然段数。每一个自然段前都会空两个格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，即两个字的位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置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，不管这段话有几句话，只要前面空两个格就是一个自然段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。故本文一共有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个自然段。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63_1#a08898fae?vcp=1&amp;pid=5a531a573&amp;color=0,0,0&amp;vtp=1&amp;bt=1&amp;bbb=1"/>
          <p:cNvSpPr/>
          <p:nvPr/>
        </p:nvSpPr>
        <p:spPr>
          <a:xfrm>
            <a:off x="896112" y="208610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2.根据短文内容选择。（6枚）</a:t>
            </a:r>
            <a:endParaRPr lang="en-US" altLang="zh-CN" sz="2400" dirty="0"/>
          </a:p>
        </p:txBody>
      </p:sp>
      <p:sp>
        <p:nvSpPr>
          <p:cNvPr id="3" name="QC_5_BD.64_1#24e2702cf?vcp=1&amp;vopoq=1&amp;pid=a08898fae&amp;color=0,0,0&amp;vtp=1&amp;bbb=1"/>
          <p:cNvSpPr/>
          <p:nvPr/>
        </p:nvSpPr>
        <p:spPr>
          <a:xfrm>
            <a:off x="896112" y="262693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是什么惊醒了冬眠的小金蛇?(      )</a:t>
            </a:r>
            <a:endParaRPr lang="en-US" altLang="zh-CN" sz="2400" dirty="0"/>
          </a:p>
        </p:txBody>
      </p:sp>
      <p:sp>
        <p:nvSpPr>
          <p:cNvPr id="4" name="QC_5_AN.65_1#24e2702cf.bracket?vcp=1&amp;vopoq=1&amp;pid=a08898fae&amp;color=0,0,0&amp;vpa=40&amp;vtp=1"/>
          <p:cNvSpPr/>
          <p:nvPr/>
        </p:nvSpPr>
        <p:spPr>
          <a:xfrm>
            <a:off x="5789580" y="2615501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endParaRPr lang="en-US" altLang="zh-CN" sz="2400" dirty="0"/>
          </a:p>
        </p:txBody>
      </p:sp>
      <p:sp>
        <p:nvSpPr>
          <p:cNvPr id="5" name="QC_5_BD.64_2#24e2702cf.choices?vcp=1&amp;vopoq=1&amp;pid=a08898fae&amp;color=0,0,0&amp;vtp=1&amp;bbb=1"/>
          <p:cNvSpPr/>
          <p:nvPr/>
        </p:nvSpPr>
        <p:spPr>
          <a:xfrm>
            <a:off x="896112" y="316160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809621" algn="l"/>
                <a:tab pos="5301742" algn="l"/>
                <a:tab pos="779386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①闪电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②春雷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③春雨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春风</a:t>
            </a:r>
            <a:endParaRPr lang="en-US" altLang="zh-CN" sz="2400" dirty="0"/>
          </a:p>
        </p:txBody>
      </p:sp>
      <p:sp>
        <p:nvSpPr>
          <p:cNvPr id="6" name="QC_5_AS.66_1#24e2702cf?vcp=1&amp;vopoq=1&amp;pid=a08898fae&amp;color=0,0,0&amp;vtp=1&amp;bbb=1&amp;hb=1"/>
          <p:cNvSpPr/>
          <p:nvPr/>
        </p:nvSpPr>
        <p:spPr>
          <a:xfrm>
            <a:off x="896112" y="370293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结合文章第1自然段“‘轰隆’一声春雷，惊醒了冬眠的小金蛇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”可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知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，春雷惊醒了冬眠的小金蛇，故选②。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67_1#f07565aa7?vcp=1&amp;vopoq=1&amp;pid=a08898fae&amp;color=0,0,0&amp;vtp=1&amp;bt=1&amp;bbb=1"/>
          <p:cNvSpPr/>
          <p:nvPr/>
        </p:nvSpPr>
        <p:spPr>
          <a:xfrm>
            <a:off x="896112" y="98987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惊蛰这个节气在什么季节?(      )</a:t>
            </a:r>
            <a:endParaRPr lang="en-US" altLang="zh-CN" sz="2400" dirty="0"/>
          </a:p>
        </p:txBody>
      </p:sp>
      <p:sp>
        <p:nvSpPr>
          <p:cNvPr id="3" name="QC_5_AN.68_1#f07565aa7.bracket?vcp=1&amp;vopoq=1&amp;pid=a08898fae&amp;color=0,0,0&amp;vpa=41&amp;vtp=1"/>
          <p:cNvSpPr/>
          <p:nvPr/>
        </p:nvSpPr>
        <p:spPr>
          <a:xfrm>
            <a:off x="5484780" y="978441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endParaRPr lang="en-US" altLang="zh-CN" sz="2400" dirty="0"/>
          </a:p>
        </p:txBody>
      </p:sp>
      <p:sp>
        <p:nvSpPr>
          <p:cNvPr id="4" name="QC_5_BD.67_2#f07565aa7.choices?vcp=1&amp;vopoq=1&amp;pid=a08898fae&amp;color=0,0,0&amp;vtp=1&amp;bbb=1"/>
          <p:cNvSpPr/>
          <p:nvPr/>
        </p:nvSpPr>
        <p:spPr>
          <a:xfrm>
            <a:off x="896112" y="152257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809621" algn="l"/>
                <a:tab pos="5301742" algn="l"/>
                <a:tab pos="779386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①春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②夏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③秋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冬</a:t>
            </a:r>
            <a:endParaRPr lang="en-US" altLang="zh-CN" sz="2400" dirty="0"/>
          </a:p>
        </p:txBody>
      </p:sp>
      <p:sp>
        <p:nvSpPr>
          <p:cNvPr id="5" name="QC_5_AS.69_1#f07565aa7?vcp=1&amp;vopoq=1&amp;pid=a08898fae&amp;color=0,0,0&amp;vtp=1&amp;bbb=1&amp;hb=1"/>
          <p:cNvSpPr/>
          <p:nvPr/>
        </p:nvSpPr>
        <p:spPr>
          <a:xfrm>
            <a:off x="896112" y="206390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结合文章第1自然段“喂!春天来了，快快起来呀”可知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，惊蛰是春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天的季节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，故选①。</a:t>
            </a:r>
            <a:endParaRPr lang="en-US" altLang="zh-CN" sz="2400" dirty="0"/>
          </a:p>
        </p:txBody>
      </p:sp>
      <p:sp>
        <p:nvSpPr>
          <p:cNvPr id="6" name="QC_5_BD.70_1#22b0a03df?vcp=1&amp;vopoq=1&amp;pid=a08898fae&amp;color=0,0,0&amp;vtp=1&amp;bbb=1"/>
          <p:cNvSpPr/>
          <p:nvPr/>
        </p:nvSpPr>
        <p:spPr>
          <a:xfrm>
            <a:off x="896112" y="3160870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（3）惊蛰到了，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谁最后一个从冬眠中醒来?(      )</a:t>
            </a:r>
            <a:endParaRPr lang="en-US" altLang="zh-CN" sz="2400" dirty="0"/>
          </a:p>
        </p:txBody>
      </p:sp>
      <p:sp>
        <p:nvSpPr>
          <p:cNvPr id="7" name="QC_5_AN.71_1#22b0a03df.bracket?vcp=1&amp;vopoq=1&amp;pid=a08898fae&amp;color=0,0,0&amp;vpa=42&amp;vtp=1"/>
          <p:cNvSpPr/>
          <p:nvPr/>
        </p:nvSpPr>
        <p:spPr>
          <a:xfrm>
            <a:off x="7008781" y="3149440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sz="2400" dirty="0"/>
          </a:p>
        </p:txBody>
      </p:sp>
      <p:sp>
        <p:nvSpPr>
          <p:cNvPr id="8" name="QC_5_BD.70_2#22b0a03df.choices?vcp=1&amp;vopoq=1&amp;pid=a08898fae&amp;color=0,0,0&amp;vtp=1&amp;bbb=1"/>
          <p:cNvSpPr/>
          <p:nvPr/>
        </p:nvSpPr>
        <p:spPr>
          <a:xfrm>
            <a:off x="896112" y="369554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809621" algn="l"/>
                <a:tab pos="5301742" algn="l"/>
                <a:tab pos="779386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①小金蛇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②青蛙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③蜈蚣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小刺猬</a:t>
            </a:r>
            <a:endParaRPr lang="en-US" altLang="zh-CN" sz="2400" dirty="0"/>
          </a:p>
        </p:txBody>
      </p:sp>
      <p:sp>
        <p:nvSpPr>
          <p:cNvPr id="9" name="QC_5_AS.72_1#22b0a03df?vcp=1&amp;vopoq=1&amp;pid=a08898fae&amp;color=0,0,0&amp;vtp=1&amp;bbb=1&amp;hb=1"/>
          <p:cNvSpPr/>
          <p:nvPr/>
        </p:nvSpPr>
        <p:spPr>
          <a:xfrm>
            <a:off x="896112" y="4236878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结合文章第3自然段“这时，小刺猬才清醒过来，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忸怩地走出洞穴”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可知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，惊蛰到了，小刺猬是最后一个从冬眠中醒来的，故选④。</a:t>
            </a:r>
            <a:endParaRPr lang="en-US" altLang="zh-CN" sz="2400" dirty="0"/>
          </a:p>
        </p:txBody>
      </p:sp>
      <p:sp>
        <p:nvSpPr>
          <p:cNvPr id="10" name="QO_4_AS.73_1#a08898fae?vcp=1&amp;pid=5a531a573&amp;color=0,0,0&amp;vtp=1&amp;bbb=1"/>
          <p:cNvSpPr/>
          <p:nvPr/>
        </p:nvSpPr>
        <p:spPr>
          <a:xfrm>
            <a:off x="896112" y="533384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本题考查理解文章内容。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74_1#63095d467?vcp=1&amp;pid=5a531a573&amp;color=0,0,0&amp;vtp=1&amp;bt=1&amp;bbb=1"/>
          <p:cNvSpPr/>
          <p:nvPr/>
        </p:nvSpPr>
        <p:spPr>
          <a:xfrm>
            <a:off x="896112" y="208483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3.青蛙喊了句什么话，小刺猬才清醒过来，请用“ ___”在文中画出来。（2枚）</a:t>
            </a:r>
            <a:endParaRPr lang="en-US" altLang="zh-CN" sz="2400" spc="-50" dirty="0"/>
          </a:p>
        </p:txBody>
      </p:sp>
      <p:sp>
        <p:nvSpPr>
          <p:cNvPr id="3" name="QO_4_AN.75_1#63095d467?vcp=1&amp;pid=5a531a573&amp;color=0,0,0&amp;vtp=1&amp;bbb=1"/>
          <p:cNvSpPr/>
          <p:nvPr/>
        </p:nvSpPr>
        <p:spPr>
          <a:xfrm>
            <a:off x="896112" y="2625661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 </a:t>
            </a:r>
            <a:r>
              <a:rPr lang="en-US" altLang="zh-CN" sz="2400" b="0" i="0" u="sng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惊蛰到了，人们开始耕田了，水塘里也有小虫子吃了!</a:t>
            </a:r>
            <a:endParaRPr lang="en-US" altLang="zh-CN" sz="2400" dirty="0"/>
          </a:p>
        </p:txBody>
      </p:sp>
      <p:sp>
        <p:nvSpPr>
          <p:cNvPr id="4" name="QO_4_AS.76_1#63095d467?vcp=1&amp;pid=5a531a573&amp;color=0,0,0&amp;vtp=1&amp;bbb=1&amp;hb=1"/>
          <p:cNvSpPr/>
          <p:nvPr/>
        </p:nvSpPr>
        <p:spPr>
          <a:xfrm>
            <a:off x="896112" y="3166999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本题考查提取信息。结合文章第3自然段“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快嘴巴的青蛙蹦到洞口，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高兴地大喊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:‘惊蛰到了，人们开始耕田了，水塘里也有小虫子吃了!’”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可知，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青蛙喊的话是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“惊蛰到了，人们开始耕田了，水塘里也有小虫子吃了！”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7_1#a76c87dfb?vcp=1&amp;pid=5a531a573&amp;color=0,0,0&amp;vtp=1&amp;bt=1&amp;bbb=1&amp;hb=1"/>
          <p:cNvSpPr/>
          <p:nvPr/>
        </p:nvSpPr>
        <p:spPr>
          <a:xfrm>
            <a:off x="896112" y="2375917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4.你知道的节气还有什么？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请列举一个：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在这个节气里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，人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们会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3枚）</a:t>
            </a:r>
            <a:endParaRPr lang="en-US" altLang="zh-CN" sz="2400" dirty="0"/>
          </a:p>
        </p:txBody>
      </p:sp>
      <p:sp>
        <p:nvSpPr>
          <p:cNvPr id="3" name="QB_4_AN.78_1#a76c87dfb.blank?vcp=1&amp;pid=5a531a573&amp;color=0,0,0&amp;vpa=43&amp;vtp=1&amp;bbb=1"/>
          <p:cNvSpPr/>
          <p:nvPr/>
        </p:nvSpPr>
        <p:spPr>
          <a:xfrm>
            <a:off x="6399181" y="2347977"/>
            <a:ext cx="2049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【示例】立春</a:t>
            </a:r>
            <a:endParaRPr lang="en-US" altLang="zh-CN" sz="2400" dirty="0"/>
          </a:p>
        </p:txBody>
      </p:sp>
      <p:sp>
        <p:nvSpPr>
          <p:cNvPr id="4" name="QB_4_AN.79_1#a76c87dfb.blank?vcp=1&amp;pid=5a531a573&amp;color=0,0,0&amp;vpa=44&amp;vtp=1&amp;bbb=1"/>
          <p:cNvSpPr/>
          <p:nvPr/>
        </p:nvSpPr>
        <p:spPr>
          <a:xfrm>
            <a:off x="1522381" y="2885187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春耕</a:t>
            </a:r>
            <a:endParaRPr lang="en-US" altLang="zh-CN" sz="2400" dirty="0"/>
          </a:p>
        </p:txBody>
      </p:sp>
      <p:sp>
        <p:nvSpPr>
          <p:cNvPr id="5" name="QB_4_AS.80_1#a76c87dfb?vcp=1&amp;pid=5a531a573&amp;color=0,0,0&amp;vtp=1&amp;bbb=1&amp;hb=1"/>
          <p:cNvSpPr/>
          <p:nvPr/>
        </p:nvSpPr>
        <p:spPr>
          <a:xfrm>
            <a:off x="896112" y="3484244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本题考查课外阅读与积累。结合自己的积累与实践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，说一说自己知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道的节气和这个节气人们会做些什么即可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43c211ce5?vcp=1&amp;pid=770148f6f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七、看图写话。（20枚）</a:t>
            </a:r>
            <a:endParaRPr lang="en-US" altLang="zh-CN" sz="2800" dirty="0"/>
          </a:p>
        </p:txBody>
      </p:sp>
      <p:sp>
        <p:nvSpPr>
          <p:cNvPr id="3" name="QO_3_BD.81_1#52c1018a3?vcp=1&amp;pid=43c211ce5&amp;color=0,0,0&amp;vtp=1&amp;bbb=1&amp;hb=1"/>
          <p:cNvSpPr/>
          <p:nvPr/>
        </p:nvSpPr>
        <p:spPr>
          <a:xfrm>
            <a:off x="896112" y="131756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请仔细观察右图，图中的小朋友在哪里?他们在干什么?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他们看到了什么？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请你发挥想象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，写一段话。（注意要语句通顺，用上修饰语，文章会更生动哦!）</a:t>
            </a:r>
            <a:endParaRPr lang="en-US" altLang="zh-CN" sz="2400" spc="-50" dirty="0"/>
          </a:p>
        </p:txBody>
      </p:sp>
      <p:pic>
        <p:nvPicPr>
          <p:cNvPr id="4" name="QO_3_BD.81_2#52c1018a3?vcp=1&amp;pid=43c211ce5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95344" y="2484692"/>
            <a:ext cx="4407408" cy="206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770148f6f.fixed?vcp=1&amp;color=0,0,0&amp;vtp=1&amp;bbb=1"/>
          <p:cNvSpPr/>
          <p:nvPr/>
        </p:nvSpPr>
        <p:spPr>
          <a:xfrm>
            <a:off x="384048" y="1719072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郑州航空港区期末检测卷</a:t>
            </a:r>
            <a:endParaRPr lang="en-US" altLang="zh-CN" sz="6000" dirty="0"/>
          </a:p>
        </p:txBody>
      </p:sp>
      <p:sp>
        <p:nvSpPr>
          <p:cNvPr id="3" name="C_1_BD#770148f6f.fixed?vcp=1&amp;color=0,0,0&amp;vtp=1&amp;bbb=1"/>
          <p:cNvSpPr/>
          <p:nvPr/>
        </p:nvSpPr>
        <p:spPr>
          <a:xfrm>
            <a:off x="384048" y="29169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（2023-2024学年度第二学期）</a:t>
            </a:r>
            <a:endParaRPr lang="en-US" altLang="zh-CN" sz="60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AN.82_1#52c1018a3?vcp=1&amp;pid=43c211ce5&amp;color=0,0,0&amp;vtp=1&amp;bt=1&amp;bbb=1&amp;hb=1"/>
          <p:cNvSpPr/>
          <p:nvPr/>
        </p:nvSpPr>
        <p:spPr>
          <a:xfrm>
            <a:off x="896112" y="2076005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【范文】</a:t>
            </a:r>
            <a:endParaRPr lang="en-US" altLang="zh-CN" sz="2400" dirty="0"/>
          </a:p>
          <a:p>
            <a:pPr algn="ctr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春天来了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!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春天来了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!小朋友们在公园里快乐地玩耍。春天像个害羞的小姑娘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，遮遮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掩掩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，躲躲藏藏。他们看到小草从地下探出小脑袋，小树吐出点点嫩芽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，小燕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子在天空中自由地飞翔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。他们开心极了!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c7d96a3e7?vcp=1&amp;pid=770148f6f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98868" y="2512124"/>
            <a:ext cx="22860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c7d96a3e7?vcp=1&amp;pid=770148f6f&amp;color=0,0,0&amp;vtp=1&amp;bt=1&amp;bbb=1"/>
          <p:cNvSpPr/>
          <p:nvPr/>
        </p:nvSpPr>
        <p:spPr>
          <a:xfrm>
            <a:off x="896112" y="2356676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：60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奖章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100枚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要求：1.卷面整洁，字迹工整。2.用铅笔答卷。3.不会写的字用拼音表示。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同学们，老师提醒大家答题时要注意：①仔细看题，想好再动笔；②写好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每一个字，做到干净漂亮；③答好每一道题，别忘了检查。相信你一定行!</a:t>
            </a:r>
            <a:endParaRPr lang="en-US" altLang="zh-CN" sz="100" dirty="0"/>
          </a:p>
        </p:txBody>
      </p:sp>
      <p:pic>
        <p:nvPicPr>
          <p:cNvPr id="4" name="P_2_BD#c7d96a3e7?vcp=1&amp;pid=770148f6f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86214" y="2489264"/>
            <a:ext cx="2926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659f66e2c?vcp=1&amp;pid=770148f6f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一、读语段，按要求完成练习。（22枚）</a:t>
            </a:r>
            <a:endParaRPr lang="en-US" altLang="zh-CN" sz="2800" dirty="0"/>
          </a:p>
        </p:txBody>
      </p:sp>
      <p:sp>
        <p:nvSpPr>
          <p:cNvPr id="3" name="QM_3_BD.1_1#2ab65f96e?vcp=1&amp;pid=659f66e2c&amp;color=0,0,0&amp;vtp=1&amp;bbb=1&amp;hb=1"/>
          <p:cNvSpPr/>
          <p:nvPr/>
        </p:nvSpPr>
        <p:spPr>
          <a:xfrm>
            <a:off x="896112" y="1317562"/>
            <a:ext cx="10387584" cy="4182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6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森林里住着许多小</a:t>
            </a:r>
            <a:r>
              <a:rPr lang="en-US" altLang="zh-CN" sz="33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。小毛虫抽丝</a:t>
            </a:r>
            <a:r>
              <a:rPr lang="en-US" altLang="zh-CN" sz="35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彩色的梦，喜鹊阿姨站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在窝边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，一会儿教喜鹊弟弟唱歌，一会儿教他们做游戏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，一会儿教他们学自己</a:t>
            </a:r>
          </a:p>
          <a:p>
            <a:pPr latinLnBrk="1">
              <a:lnSpc>
                <a:spcPts val="6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发明的拼音字母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大象耷拉着扇子似的耳朵，</a:t>
            </a:r>
            <a:r>
              <a:rPr lang="en-US" altLang="zh-CN" sz="38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被苍耳刺痛</a:t>
            </a:r>
            <a:r>
              <a:rPr lang="en-US" altLang="zh-CN" sz="38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</a:t>
            </a:r>
          </a:p>
          <a:p>
            <a:pPr latinLnBrk="1">
              <a:lnSpc>
                <a:spcPts val="7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的小虫子搬家;小蜘蛛</a:t>
            </a:r>
            <a:r>
              <a:rPr lang="en-US" altLang="zh-CN" sz="315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不再更换</a:t>
            </a:r>
            <a:r>
              <a:rPr lang="en-US" altLang="zh-CN" sz="39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的招牌了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;小猴子开心极了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，蹦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蹦跳跳地跑进桃树林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；小燕子在天空中自由自在地飞来飞去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这里真是一个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美好的世界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pic>
        <p:nvPicPr>
          <p:cNvPr id="4" name="QM_3_BD.1_1#2ab65f96e?vcp=1&amp;pid=659f66e2c&amp;color=0,0,0&amp;tib=255,255,255&amp;iip=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70433" y="1343851"/>
            <a:ext cx="1033272" cy="758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M_3_BD.1_1#2ab65f96e?vcp=1&amp;pid=659f66e2c&amp;color=0,0,0&amp;tib=255,255,255&amp;iip=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66795" y="1315276"/>
            <a:ext cx="1069848" cy="81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M_3_BD.1_1#2ab65f96e?vcp=1&amp;pid=659f66e2c&amp;color=0,0,0&amp;tib=255,255,255&amp;iip=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10660" y="2677732"/>
            <a:ext cx="1115568" cy="86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M_3_BD.1_1#2ab65f96e?vcp=1&amp;pid=659f66e2c&amp;color=0,0,0&amp;tib=255,255,255&amp;iip=6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67373" y="2709736"/>
            <a:ext cx="1078992" cy="804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M_3_BD.1_1#2ab65f96e?vcp=1&amp;pid=659f66e2c&amp;color=0,0,0&amp;tib=255,255,255&amp;iip=7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38340" y="3630994"/>
            <a:ext cx="941832" cy="72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M_3_BD.1_1#2ab65f96e?vcp=1&amp;pid=659f66e2c&amp;color=0,0,0&amp;tib=255,255,255&amp;iip=8&amp;vtp=1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15374" y="3548698"/>
            <a:ext cx="1197864" cy="886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0" name="QM_3_BD.1_1#2ab65f96e?vcp=1&amp;pid=659f66e2c&amp;color=0,0,0&amp;vtp=1&amp;bbb=1&amp;hb=1&amp;zzd= 3">
            <a:extLst>
              <a:ext uri="{FF2B5EF4-FFF2-40B4-BE49-F238E27FC236}">
                <a16:creationId xmlns:a16="http://schemas.microsoft.com/office/drawing/2014/main" id="{1C312C70-F81C-309A-F542-CD9D632DC241}"/>
              </a:ext>
            </a:extLst>
          </p:cNvPr>
          <p:cNvSpPr/>
          <p:nvPr/>
        </p:nvSpPr>
        <p:spPr>
          <a:xfrm>
            <a:off x="4382294" y="35781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M_3_BD.1_1#2ab65f96e?vcp=1&amp;pid=659f66e2c&amp;color=0,0,0&amp;vtp=1&amp;bbb=1&amp;hb=1&amp;zzd= 3">
            <a:extLst>
              <a:ext uri="{FF2B5EF4-FFF2-40B4-BE49-F238E27FC236}">
                <a16:creationId xmlns:a16="http://schemas.microsoft.com/office/drawing/2014/main" id="{C3333117-B9C6-E2FA-0A4C-CE3A7C5137C7}"/>
              </a:ext>
            </a:extLst>
          </p:cNvPr>
          <p:cNvSpPr/>
          <p:nvPr/>
        </p:nvSpPr>
        <p:spPr>
          <a:xfrm>
            <a:off x="5296694" y="35781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M_3_BD.1_1#2ab65f96e?vcp=1&amp;pid=659f66e2c&amp;color=0,0,0&amp;vtp=1&amp;bbb=1&amp;hb=1&amp;zzd= 3">
            <a:extLst>
              <a:ext uri="{FF2B5EF4-FFF2-40B4-BE49-F238E27FC236}">
                <a16:creationId xmlns:a16="http://schemas.microsoft.com/office/drawing/2014/main" id="{101C45FD-693A-6891-F349-CB122035AC91}"/>
              </a:ext>
            </a:extLst>
          </p:cNvPr>
          <p:cNvSpPr/>
          <p:nvPr/>
        </p:nvSpPr>
        <p:spPr>
          <a:xfrm>
            <a:off x="5906294" y="357816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O_4_AN.2_1#5b3ded425?vcp=1&amp;pid=2ab65f96e&amp;color=0,0,0&amp;vtp=1&amp;bbb=1"/>
          <p:cNvSpPr/>
          <p:nvPr/>
        </p:nvSpPr>
        <p:spPr>
          <a:xfrm>
            <a:off x="4142166" y="1543430"/>
            <a:ext cx="253506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精 灵</a:t>
            </a:r>
            <a:endParaRPr lang="en-US" altLang="zh-CN" sz="2400" dirty="0"/>
          </a:p>
        </p:txBody>
      </p:sp>
      <p:sp>
        <p:nvSpPr>
          <p:cNvPr id="14" name="QO_4_AN.2_1#5b3ded425?vcp=1&amp;pid=2ab65f96e&amp;color=0,0,0&amp;vtp=1&amp;bbb=1">
            <a:extLst>
              <a:ext uri="{FF2B5EF4-FFF2-40B4-BE49-F238E27FC236}">
                <a16:creationId xmlns:a16="http://schemas.microsoft.com/office/drawing/2014/main" id="{A0A4685D-E9CA-EB6D-32F4-4FE224D36278}"/>
              </a:ext>
            </a:extLst>
          </p:cNvPr>
          <p:cNvSpPr/>
          <p:nvPr/>
        </p:nvSpPr>
        <p:spPr>
          <a:xfrm>
            <a:off x="6992112" y="1573892"/>
            <a:ext cx="253506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编 织</a:t>
            </a:r>
            <a:endParaRPr lang="en-US" altLang="zh-CN" sz="2400" dirty="0"/>
          </a:p>
        </p:txBody>
      </p:sp>
      <p:sp>
        <p:nvSpPr>
          <p:cNvPr id="15" name="QO_4_AN.2_1#5b3ded425?vcp=1&amp;pid=2ab65f96e&amp;color=0,0,0&amp;vtp=1&amp;bbb=1">
            <a:extLst>
              <a:ext uri="{FF2B5EF4-FFF2-40B4-BE49-F238E27FC236}">
                <a16:creationId xmlns:a16="http://schemas.microsoft.com/office/drawing/2014/main" id="{B8DBB171-674F-E744-0C50-50DBF487F4F5}"/>
              </a:ext>
            </a:extLst>
          </p:cNvPr>
          <p:cNvSpPr/>
          <p:nvPr/>
        </p:nvSpPr>
        <p:spPr>
          <a:xfrm>
            <a:off x="7432308" y="2923766"/>
            <a:ext cx="253506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帮  助</a:t>
            </a:r>
            <a:endParaRPr lang="en-US" altLang="zh-CN" sz="2400" dirty="0"/>
          </a:p>
        </p:txBody>
      </p:sp>
      <p:sp>
        <p:nvSpPr>
          <p:cNvPr id="16" name="QO_4_AN.2_1#5b3ded425?vcp=1&amp;pid=2ab65f96e&amp;color=0,0,0&amp;vtp=1&amp;bbb=1">
            <a:extLst>
              <a:ext uri="{FF2B5EF4-FFF2-40B4-BE49-F238E27FC236}">
                <a16:creationId xmlns:a16="http://schemas.microsoft.com/office/drawing/2014/main" id="{65BD051F-BD4D-BA0A-1A21-CA9F9AE23102}"/>
              </a:ext>
            </a:extLst>
          </p:cNvPr>
          <p:cNvSpPr/>
          <p:nvPr/>
        </p:nvSpPr>
        <p:spPr>
          <a:xfrm>
            <a:off x="10089021" y="2947897"/>
            <a:ext cx="253506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屁 股</a:t>
            </a:r>
            <a:endParaRPr lang="en-US" altLang="zh-CN" sz="2400" dirty="0"/>
          </a:p>
        </p:txBody>
      </p:sp>
      <p:sp>
        <p:nvSpPr>
          <p:cNvPr id="17" name="QO_4_AN.2_1#5b3ded425?vcp=1&amp;pid=2ab65f96e&amp;color=0,0,0&amp;vtp=1&amp;bbb=1">
            <a:extLst>
              <a:ext uri="{FF2B5EF4-FFF2-40B4-BE49-F238E27FC236}">
                <a16:creationId xmlns:a16="http://schemas.microsoft.com/office/drawing/2014/main" id="{4D662D02-9B76-2C00-268C-FD6B36F846A8}"/>
              </a:ext>
            </a:extLst>
          </p:cNvPr>
          <p:cNvSpPr/>
          <p:nvPr/>
        </p:nvSpPr>
        <p:spPr>
          <a:xfrm>
            <a:off x="3863274" y="3836889"/>
            <a:ext cx="253506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决 定</a:t>
            </a:r>
            <a:endParaRPr lang="en-US" altLang="zh-CN" sz="2400" dirty="0"/>
          </a:p>
        </p:txBody>
      </p:sp>
      <p:sp>
        <p:nvSpPr>
          <p:cNvPr id="18" name="QO_4_AN.2_1#5b3ded425?vcp=1&amp;pid=2ab65f96e&amp;color=0,0,0&amp;vtp=1&amp;bbb=1">
            <a:extLst>
              <a:ext uri="{FF2B5EF4-FFF2-40B4-BE49-F238E27FC236}">
                <a16:creationId xmlns:a16="http://schemas.microsoft.com/office/drawing/2014/main" id="{C97DA41E-B142-CF5C-F0D8-383249C062CA}"/>
              </a:ext>
            </a:extLst>
          </p:cNvPr>
          <p:cNvSpPr/>
          <p:nvPr/>
        </p:nvSpPr>
        <p:spPr>
          <a:xfrm>
            <a:off x="6073153" y="3819815"/>
            <a:ext cx="2535065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商  店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_1#5b3ded425?vcp=1&amp;pid=2ab65f96e&amp;color=0,0,0&amp;vtp=1&amp;bt=1&amp;bbb=1"/>
          <p:cNvSpPr/>
          <p:nvPr/>
        </p:nvSpPr>
        <p:spPr>
          <a:xfrm>
            <a:off x="896112" y="235280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1.根据拼音，在文中的田字格里写出词语。（12枚）</a:t>
            </a:r>
            <a:endParaRPr lang="en-US" altLang="zh-CN" sz="2400" dirty="0"/>
          </a:p>
        </p:txBody>
      </p:sp>
      <p:sp>
        <p:nvSpPr>
          <p:cNvPr id="4" name="QB_4_BD.3_1#038d2d4df?sp=1&amp;vcp=1&amp;pid=2ab65f96e&amp;color=0,0,0&amp;vtp=1&amp;bbb=1"/>
          <p:cNvSpPr/>
          <p:nvPr/>
        </p:nvSpPr>
        <p:spPr>
          <a:xfrm>
            <a:off x="902208" y="2912300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2.请用“√”给文中的加点字选择正确的读音。（6枚）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大象耷（d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t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）拉着扇（sh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 sh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n）子似（shì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sì）的耳朵</a:t>
            </a:r>
            <a:endParaRPr lang="en-US" altLang="zh-CN" sz="2400" dirty="0"/>
          </a:p>
        </p:txBody>
      </p:sp>
      <p:sp>
        <p:nvSpPr>
          <p:cNvPr id="5" name="QB_4_AN.4_1#038d2d4df&amp;bc=1">
            <a:extLst>
              <a:ext uri="{FF2B5EF4-FFF2-40B4-BE49-F238E27FC236}">
                <a16:creationId xmlns:a16="http://schemas.microsoft.com/office/drawing/2014/main" id="{5A408AA5-D4CA-EC05-EB0D-0A4569595B27}"/>
              </a:ext>
            </a:extLst>
          </p:cNvPr>
          <p:cNvSpPr txBox="1"/>
          <p:nvPr/>
        </p:nvSpPr>
        <p:spPr>
          <a:xfrm>
            <a:off x="2083308" y="3636200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6" name="QB_4_AN.5_1#038d2d4df&amp;bc=1">
            <a:extLst>
              <a:ext uri="{FF2B5EF4-FFF2-40B4-BE49-F238E27FC236}">
                <a16:creationId xmlns:a16="http://schemas.microsoft.com/office/drawing/2014/main" id="{9F801830-87DB-9BF4-17ED-FA89EB25FA33}"/>
              </a:ext>
            </a:extLst>
          </p:cNvPr>
          <p:cNvSpPr txBox="1"/>
          <p:nvPr/>
        </p:nvSpPr>
        <p:spPr>
          <a:xfrm>
            <a:off x="5283708" y="3636200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7" name="QB_4_AN.6_1#038d2d4df&amp;bc=1">
            <a:extLst>
              <a:ext uri="{FF2B5EF4-FFF2-40B4-BE49-F238E27FC236}">
                <a16:creationId xmlns:a16="http://schemas.microsoft.com/office/drawing/2014/main" id="{563CE72F-1BC8-426E-C831-9AE385C84300}"/>
              </a:ext>
            </a:extLst>
          </p:cNvPr>
          <p:cNvSpPr txBox="1"/>
          <p:nvPr/>
        </p:nvSpPr>
        <p:spPr>
          <a:xfrm>
            <a:off x="7036308" y="3636200"/>
            <a:ext cx="381000" cy="48958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4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8" name="QB_4_BD.3_1#038d2d4df?sp=1&amp;vcp=1&amp;pid=2ab65f96e&amp;color=0,0,0&amp;vtp=1&amp;bbb=1&amp;zzd= 3">
            <a:extLst>
              <a:ext uri="{FF2B5EF4-FFF2-40B4-BE49-F238E27FC236}">
                <a16:creationId xmlns:a16="http://schemas.microsoft.com/office/drawing/2014/main" id="{C72109FB-E8D7-77E4-0174-D2C47BC44FDE}"/>
              </a:ext>
            </a:extLst>
          </p:cNvPr>
          <p:cNvSpPr/>
          <p:nvPr/>
        </p:nvSpPr>
        <p:spPr>
          <a:xfrm>
            <a:off x="1645190" y="397109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4_BD.3_1#038d2d4df?sp=1&amp;vcp=1&amp;pid=2ab65f96e&amp;color=0,0,0&amp;vtp=1&amp;bbb=1&amp;zzd= 3">
            <a:extLst>
              <a:ext uri="{FF2B5EF4-FFF2-40B4-BE49-F238E27FC236}">
                <a16:creationId xmlns:a16="http://schemas.microsoft.com/office/drawing/2014/main" id="{468AA9AC-75B7-3C6C-0705-FE1DDBA70915}"/>
              </a:ext>
            </a:extLst>
          </p:cNvPr>
          <p:cNvSpPr/>
          <p:nvPr/>
        </p:nvSpPr>
        <p:spPr>
          <a:xfrm>
            <a:off x="3931190" y="397109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4_BD.3_1#038d2d4df?sp=1&amp;vcp=1&amp;pid=2ab65f96e&amp;color=0,0,0&amp;vtp=1&amp;bbb=1&amp;zzd= 3">
            <a:extLst>
              <a:ext uri="{FF2B5EF4-FFF2-40B4-BE49-F238E27FC236}">
                <a16:creationId xmlns:a16="http://schemas.microsoft.com/office/drawing/2014/main" id="{EF3838F9-3502-AB0B-CAA3-DAAA6314D89C}"/>
              </a:ext>
            </a:extLst>
          </p:cNvPr>
          <p:cNvSpPr/>
          <p:nvPr/>
        </p:nvSpPr>
        <p:spPr>
          <a:xfrm>
            <a:off x="6521990" y="397109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/>
      <p:bldP spid="6" grpId="0" build="p"/>
      <p:bldP spid="7" grpId="0" build="p"/>
      <p:bldP spid="8" grpId="0" build="p" animBg="1"/>
      <p:bldP spid="9" grpId="0" build="p" animBg="1"/>
      <p:bldP spid="10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5_1#57d8fbcc7?vcp=1&amp;pid=2ab65f96e&amp;color=0,0,0&amp;vtp=1&amp;bt=1&amp;bbb=1"/>
          <p:cNvSpPr/>
          <p:nvPr/>
        </p:nvSpPr>
        <p:spPr>
          <a:xfrm>
            <a:off x="896112" y="151841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3.读句子，注意加点的部分，再仿照例句写一写。（4枚）</a:t>
            </a:r>
            <a:endParaRPr lang="en-US" altLang="zh-CN" sz="2400" dirty="0"/>
          </a:p>
        </p:txBody>
      </p:sp>
      <p:sp>
        <p:nvSpPr>
          <p:cNvPr id="3" name="QB_5_BD.6_1#04ffe4e2c?sp=1&amp;vcp=1&amp;pid=57d8fbcc7&amp;color=0,0,0&amp;vtp=1&amp;bbb=1"/>
          <p:cNvSpPr/>
          <p:nvPr/>
        </p:nvSpPr>
        <p:spPr>
          <a:xfrm>
            <a:off x="896112" y="2065909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）小猴子开心极了，蹦蹦跳跳地跑进桃树林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小亮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地跑进教室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B_5_AN.7_1#04ffe4e2c.blank?vcp=1&amp;pid=57d8fbcc7&amp;color=0,0,0&amp;vpa=1&amp;vtp=1&amp;bbb=1"/>
          <p:cNvSpPr/>
          <p:nvPr/>
        </p:nvSpPr>
        <p:spPr>
          <a:xfrm>
            <a:off x="1522381" y="2575179"/>
            <a:ext cx="2659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【示例】害怕极了</a:t>
            </a:r>
            <a:endParaRPr lang="en-US" altLang="zh-CN" sz="2400" dirty="0"/>
          </a:p>
        </p:txBody>
      </p:sp>
      <p:sp>
        <p:nvSpPr>
          <p:cNvPr id="5" name="QB_5_AN.8_1#04ffe4e2c.blank?vcp=1&amp;pid=57d8fbcc7&amp;color=0,0,0&amp;vpa=2&amp;vtp=1&amp;bbb=1"/>
          <p:cNvSpPr/>
          <p:nvPr/>
        </p:nvSpPr>
        <p:spPr>
          <a:xfrm>
            <a:off x="4417980" y="2575179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慌慌张张</a:t>
            </a:r>
            <a:endParaRPr lang="en-US" altLang="zh-CN" sz="2400" dirty="0"/>
          </a:p>
        </p:txBody>
      </p:sp>
      <p:sp>
        <p:nvSpPr>
          <p:cNvPr id="6" name="QB_5_BD.9_1#3227b19c2?sp=1&amp;vcp=1&amp;pid=57d8fbcc7&amp;color=0,0,0&amp;vtp=1&amp;bbb=1&amp;hb=1"/>
          <p:cNvSpPr/>
          <p:nvPr/>
        </p:nvSpPr>
        <p:spPr>
          <a:xfrm>
            <a:off x="896112" y="3169539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喜鹊阿姨站在窝边，一会儿教喜鹊弟弟唱歌，一会儿教他们做游戏，一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会儿教他们学自己发明的拼音字母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endParaRPr lang="en-US" altLang="zh-CN" sz="2400" dirty="0">
              <a:latin typeface="SimSun" panose="02010600030101010101" pitchFamily="2" charset="-122"/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endParaRPr lang="en-US" altLang="zh-CN" sz="2400" dirty="0"/>
          </a:p>
        </p:txBody>
      </p:sp>
      <p:sp>
        <p:nvSpPr>
          <p:cNvPr id="7" name="QB_5_AN.10_1#3227b19c2.blank?vcp=1&amp;pid=57d8fbcc7&amp;color=0,0,0&amp;vpa=3&amp;vtp=1&amp;bbb=1&amp;hb=1"/>
          <p:cNvSpPr/>
          <p:nvPr/>
        </p:nvSpPr>
        <p:spPr>
          <a:xfrm>
            <a:off x="896112" y="4259199"/>
            <a:ext cx="10387584" cy="101155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动物园里的猴子真调皮，一会儿爬上假山，一会儿跳上树枝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，一会儿窜到地面</a:t>
            </a:r>
            <a:r>
              <a:rPr lang="en-US" altLang="zh-CN" sz="2400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endParaRPr lang="en-US" altLang="zh-CN" sz="2400" dirty="0">
              <a:latin typeface="SimSun" panose="02010600030101010101" pitchFamily="2" charset="-122"/>
            </a:endParaRPr>
          </a:p>
        </p:txBody>
      </p:sp>
      <p:sp>
        <p:nvSpPr>
          <p:cNvPr id="8" name="QB_5_BD.6_1#04ffe4e2c?sp=1&amp;vcp=1&amp;pid=57d8fbcc7&amp;color=0,0,0&amp;vtp=1&amp;bbb=1&amp;zzd= 1">
            <a:extLst>
              <a:ext uri="{FF2B5EF4-FFF2-40B4-BE49-F238E27FC236}">
                <a16:creationId xmlns:a16="http://schemas.microsoft.com/office/drawing/2014/main" id="{02B23F98-BCF3-406A-2D98-CC99C4ADFCD9}"/>
              </a:ext>
            </a:extLst>
          </p:cNvPr>
          <p:cNvSpPr/>
          <p:nvPr/>
        </p:nvSpPr>
        <p:spPr>
          <a:xfrm>
            <a:off x="2705894" y="263740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5_BD.6_1#04ffe4e2c?sp=1&amp;vcp=1&amp;pid=57d8fbcc7&amp;color=0,0,0&amp;vtp=1&amp;bbb=1&amp;zzd= 1">
            <a:extLst>
              <a:ext uri="{FF2B5EF4-FFF2-40B4-BE49-F238E27FC236}">
                <a16:creationId xmlns:a16="http://schemas.microsoft.com/office/drawing/2014/main" id="{BCD8CFF8-A6F9-DAE7-A715-8CB01DBCEA51}"/>
              </a:ext>
            </a:extLst>
          </p:cNvPr>
          <p:cNvSpPr/>
          <p:nvPr/>
        </p:nvSpPr>
        <p:spPr>
          <a:xfrm>
            <a:off x="3010694" y="263740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5_BD.6_1#04ffe4e2c?sp=1&amp;vcp=1&amp;pid=57d8fbcc7&amp;color=0,0,0&amp;vtp=1&amp;bbb=1&amp;zzd= 1">
            <a:extLst>
              <a:ext uri="{FF2B5EF4-FFF2-40B4-BE49-F238E27FC236}">
                <a16:creationId xmlns:a16="http://schemas.microsoft.com/office/drawing/2014/main" id="{90D21C4B-B41A-194C-0AF0-058DC9A70870}"/>
              </a:ext>
            </a:extLst>
          </p:cNvPr>
          <p:cNvSpPr/>
          <p:nvPr/>
        </p:nvSpPr>
        <p:spPr>
          <a:xfrm>
            <a:off x="3315494" y="263740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5_BD.6_1#04ffe4e2c?sp=1&amp;vcp=1&amp;pid=57d8fbcc7&amp;color=0,0,0&amp;vtp=1&amp;bbb=1&amp;zzd= 1">
            <a:extLst>
              <a:ext uri="{FF2B5EF4-FFF2-40B4-BE49-F238E27FC236}">
                <a16:creationId xmlns:a16="http://schemas.microsoft.com/office/drawing/2014/main" id="{58E0FB35-24D1-6941-A26A-2F1ED672F832}"/>
              </a:ext>
            </a:extLst>
          </p:cNvPr>
          <p:cNvSpPr/>
          <p:nvPr/>
        </p:nvSpPr>
        <p:spPr>
          <a:xfrm>
            <a:off x="3620294" y="263740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5_BD.6_1#04ffe4e2c?sp=1&amp;vcp=1&amp;pid=57d8fbcc7&amp;color=0,0,0&amp;vtp=1&amp;bbb=1&amp;zzd= 1">
            <a:extLst>
              <a:ext uri="{FF2B5EF4-FFF2-40B4-BE49-F238E27FC236}">
                <a16:creationId xmlns:a16="http://schemas.microsoft.com/office/drawing/2014/main" id="{9FFE303F-30EF-92CB-3250-6187A28A4BA5}"/>
              </a:ext>
            </a:extLst>
          </p:cNvPr>
          <p:cNvSpPr/>
          <p:nvPr/>
        </p:nvSpPr>
        <p:spPr>
          <a:xfrm>
            <a:off x="4229894" y="263740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5_BD.6_1#04ffe4e2c?sp=1&amp;vcp=1&amp;pid=57d8fbcc7&amp;color=0,0,0&amp;vtp=1&amp;bbb=1&amp;zzd= 1">
            <a:extLst>
              <a:ext uri="{FF2B5EF4-FFF2-40B4-BE49-F238E27FC236}">
                <a16:creationId xmlns:a16="http://schemas.microsoft.com/office/drawing/2014/main" id="{9140D13C-155D-341A-5431-0E902A21BF4C}"/>
              </a:ext>
            </a:extLst>
          </p:cNvPr>
          <p:cNvSpPr/>
          <p:nvPr/>
        </p:nvSpPr>
        <p:spPr>
          <a:xfrm>
            <a:off x="4534694" y="263740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5_BD.6_1#04ffe4e2c?sp=1&amp;vcp=1&amp;pid=57d8fbcc7&amp;color=0,0,0&amp;vtp=1&amp;bbb=1&amp;zzd= 1">
            <a:extLst>
              <a:ext uri="{FF2B5EF4-FFF2-40B4-BE49-F238E27FC236}">
                <a16:creationId xmlns:a16="http://schemas.microsoft.com/office/drawing/2014/main" id="{236D09D3-FB89-13AC-64C9-D75F540BED62}"/>
              </a:ext>
            </a:extLst>
          </p:cNvPr>
          <p:cNvSpPr/>
          <p:nvPr/>
        </p:nvSpPr>
        <p:spPr>
          <a:xfrm>
            <a:off x="4839494" y="263740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5_BD.6_1#04ffe4e2c?sp=1&amp;vcp=1&amp;pid=57d8fbcc7&amp;color=0,0,0&amp;vtp=1&amp;bbb=1&amp;zzd= 1">
            <a:extLst>
              <a:ext uri="{FF2B5EF4-FFF2-40B4-BE49-F238E27FC236}">
                <a16:creationId xmlns:a16="http://schemas.microsoft.com/office/drawing/2014/main" id="{32B4D89E-CDE2-9202-DDF7-19B19D9D9E2D}"/>
              </a:ext>
            </a:extLst>
          </p:cNvPr>
          <p:cNvSpPr/>
          <p:nvPr/>
        </p:nvSpPr>
        <p:spPr>
          <a:xfrm>
            <a:off x="5144294" y="263740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5_BD.6_1#04ffe4e2c?sp=1&amp;vcp=1&amp;pid=57d8fbcc7&amp;color=0,0,0&amp;vtp=1&amp;bbb=1&amp;zzd= 1">
            <a:extLst>
              <a:ext uri="{FF2B5EF4-FFF2-40B4-BE49-F238E27FC236}">
                <a16:creationId xmlns:a16="http://schemas.microsoft.com/office/drawing/2014/main" id="{AC9ACBF6-7731-39DD-F5DE-D3C6E08E9C37}"/>
              </a:ext>
            </a:extLst>
          </p:cNvPr>
          <p:cNvSpPr/>
          <p:nvPr/>
        </p:nvSpPr>
        <p:spPr>
          <a:xfrm>
            <a:off x="5449094" y="263740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5_BD.9_1#3227b19c2?sp=1&amp;vcp=1&amp;pid=57d8fbcc7&amp;color=0,0,0&amp;vtp=1&amp;bbb=1&amp;hb=1&amp;zzd= 1">
            <a:extLst>
              <a:ext uri="{FF2B5EF4-FFF2-40B4-BE49-F238E27FC236}">
                <a16:creationId xmlns:a16="http://schemas.microsoft.com/office/drawing/2014/main" id="{0C86A34B-C1D6-A50A-3FA7-0A02F7D7A301}"/>
              </a:ext>
            </a:extLst>
          </p:cNvPr>
          <p:cNvSpPr/>
          <p:nvPr/>
        </p:nvSpPr>
        <p:spPr>
          <a:xfrm>
            <a:off x="4534694" y="374103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5_BD.9_1#3227b19c2?sp=1&amp;vcp=1&amp;pid=57d8fbcc7&amp;color=0,0,0&amp;vtp=1&amp;bbb=1&amp;hb=1&amp;zzd= 1">
            <a:extLst>
              <a:ext uri="{FF2B5EF4-FFF2-40B4-BE49-F238E27FC236}">
                <a16:creationId xmlns:a16="http://schemas.microsoft.com/office/drawing/2014/main" id="{F1BE3749-0EDE-7D3D-8C10-AC7E275E560A}"/>
              </a:ext>
            </a:extLst>
          </p:cNvPr>
          <p:cNvSpPr/>
          <p:nvPr/>
        </p:nvSpPr>
        <p:spPr>
          <a:xfrm>
            <a:off x="4839494" y="374103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B_5_BD.9_1#3227b19c2?sp=1&amp;vcp=1&amp;pid=57d8fbcc7&amp;color=0,0,0&amp;vtp=1&amp;bbb=1&amp;hb=1&amp;zzd= 1">
            <a:extLst>
              <a:ext uri="{FF2B5EF4-FFF2-40B4-BE49-F238E27FC236}">
                <a16:creationId xmlns:a16="http://schemas.microsoft.com/office/drawing/2014/main" id="{E5CFD1FD-C2E9-43AC-7C01-63FA9F3C12EB}"/>
              </a:ext>
            </a:extLst>
          </p:cNvPr>
          <p:cNvSpPr/>
          <p:nvPr/>
        </p:nvSpPr>
        <p:spPr>
          <a:xfrm>
            <a:off x="5144294" y="374103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QB_5_BD.9_1#3227b19c2?sp=1&amp;vcp=1&amp;pid=57d8fbcc7&amp;color=0,0,0&amp;vtp=1&amp;bbb=1&amp;hb=1&amp;zzd= 1">
            <a:extLst>
              <a:ext uri="{FF2B5EF4-FFF2-40B4-BE49-F238E27FC236}">
                <a16:creationId xmlns:a16="http://schemas.microsoft.com/office/drawing/2014/main" id="{CB44A829-F4BF-31B4-6772-D855CC809031}"/>
              </a:ext>
            </a:extLst>
          </p:cNvPr>
          <p:cNvSpPr/>
          <p:nvPr/>
        </p:nvSpPr>
        <p:spPr>
          <a:xfrm>
            <a:off x="7887494" y="374103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QB_5_BD.9_1#3227b19c2?sp=1&amp;vcp=1&amp;pid=57d8fbcc7&amp;color=0,0,0&amp;vtp=1&amp;bbb=1&amp;hb=1&amp;zzd= 1">
            <a:extLst>
              <a:ext uri="{FF2B5EF4-FFF2-40B4-BE49-F238E27FC236}">
                <a16:creationId xmlns:a16="http://schemas.microsoft.com/office/drawing/2014/main" id="{23BE2CAA-8260-CEA3-AF4D-CDD3B2DC51FA}"/>
              </a:ext>
            </a:extLst>
          </p:cNvPr>
          <p:cNvSpPr/>
          <p:nvPr/>
        </p:nvSpPr>
        <p:spPr>
          <a:xfrm>
            <a:off x="8192294" y="374103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QB_5_BD.9_1#3227b19c2?sp=1&amp;vcp=1&amp;pid=57d8fbcc7&amp;color=0,0,0&amp;vtp=1&amp;bbb=1&amp;hb=1&amp;zzd= 1">
            <a:extLst>
              <a:ext uri="{FF2B5EF4-FFF2-40B4-BE49-F238E27FC236}">
                <a16:creationId xmlns:a16="http://schemas.microsoft.com/office/drawing/2014/main" id="{8B930239-9764-61A0-F450-20D63ED4CD28}"/>
              </a:ext>
            </a:extLst>
          </p:cNvPr>
          <p:cNvSpPr/>
          <p:nvPr/>
        </p:nvSpPr>
        <p:spPr>
          <a:xfrm>
            <a:off x="8497094" y="374103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QB_5_BD.9_1#3227b19c2?sp=1&amp;vcp=1&amp;pid=57d8fbcc7&amp;color=0,0,0&amp;vtp=1&amp;bbb=1&amp;hb=1&amp;zzd= 1">
            <a:extLst>
              <a:ext uri="{FF2B5EF4-FFF2-40B4-BE49-F238E27FC236}">
                <a16:creationId xmlns:a16="http://schemas.microsoft.com/office/drawing/2014/main" id="{BFA0E731-BA6D-A9C7-5FB6-A0446BAA76FF}"/>
              </a:ext>
            </a:extLst>
          </p:cNvPr>
          <p:cNvSpPr/>
          <p:nvPr/>
        </p:nvSpPr>
        <p:spPr>
          <a:xfrm>
            <a:off x="10935494" y="374103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QB_5_BD.9_1#3227b19c2?sp=1&amp;vcp=1&amp;pid=57d8fbcc7&amp;color=0,0,0&amp;vtp=1&amp;bbb=1&amp;hb=1&amp;zzd= 1">
            <a:extLst>
              <a:ext uri="{FF2B5EF4-FFF2-40B4-BE49-F238E27FC236}">
                <a16:creationId xmlns:a16="http://schemas.microsoft.com/office/drawing/2014/main" id="{983235C8-4332-7D65-1A63-378BB05D9DFE}"/>
              </a:ext>
            </a:extLst>
          </p:cNvPr>
          <p:cNvSpPr/>
          <p:nvPr/>
        </p:nvSpPr>
        <p:spPr>
          <a:xfrm>
            <a:off x="1029494" y="429983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QB_5_BD.9_1#3227b19c2?sp=1&amp;vcp=1&amp;pid=57d8fbcc7&amp;color=0,0,0&amp;vtp=1&amp;bbb=1&amp;hb=1&amp;zzd= 1">
            <a:extLst>
              <a:ext uri="{FF2B5EF4-FFF2-40B4-BE49-F238E27FC236}">
                <a16:creationId xmlns:a16="http://schemas.microsoft.com/office/drawing/2014/main" id="{68B2DA03-3966-4BA3-FB28-C5676AE62F44}"/>
              </a:ext>
            </a:extLst>
          </p:cNvPr>
          <p:cNvSpPr/>
          <p:nvPr/>
        </p:nvSpPr>
        <p:spPr>
          <a:xfrm>
            <a:off x="1334294" y="429983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  <p:bldP spid="22" grpId="0" build="p" animBg="1"/>
      <p:bldP spid="23" grpId="0" build="p" animBg="1"/>
      <p:bldP spid="24" grpId="0" build="p" animBg="1"/>
      <p:bldP spid="2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e36caf4be?vcp=1&amp;pid=770148f6f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二、想一想，填一填。（16枚）</a:t>
            </a:r>
            <a:endParaRPr lang="en-US" altLang="zh-CN" sz="2800" dirty="0"/>
          </a:p>
        </p:txBody>
      </p:sp>
      <p:sp>
        <p:nvSpPr>
          <p:cNvPr id="3" name="QB_3_BD.11_1#622f0ee50?vcp=1&amp;pid=e36caf4be&amp;color=0,0,0&amp;vtp=1&amp;bbb=1&amp;hb=1"/>
          <p:cNvSpPr/>
          <p:nvPr/>
        </p:nvSpPr>
        <p:spPr>
          <a:xfrm>
            <a:off x="896112" y="131756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1.用音序查字法查“亡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”，先查音序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，再查音节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;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用部首查字法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，先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查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部，再查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画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。（4枚）</a:t>
            </a:r>
            <a:endParaRPr lang="en-US" altLang="zh-CN" sz="2400" dirty="0"/>
          </a:p>
        </p:txBody>
      </p:sp>
      <p:sp>
        <p:nvSpPr>
          <p:cNvPr id="4" name="QB_3_AN.12_1#622f0ee50.blank?vcp=1&amp;pid=e36caf4be&amp;color=0,0,0&amp;vpa=4&amp;vtp=1"/>
          <p:cNvSpPr/>
          <p:nvPr/>
        </p:nvSpPr>
        <p:spPr>
          <a:xfrm>
            <a:off x="5789580" y="1289622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W</a:t>
            </a:r>
            <a:endParaRPr lang="en-US" altLang="zh-CN" sz="2400" dirty="0"/>
          </a:p>
        </p:txBody>
      </p:sp>
      <p:sp>
        <p:nvSpPr>
          <p:cNvPr id="5" name="QB_3_AN.13_1#622f0ee50.blank?vcp=1&amp;pid=e36caf4be&amp;color=0,0,0&amp;vpa=5&amp;vtp=1&amp;bbb=1"/>
          <p:cNvSpPr/>
          <p:nvPr/>
        </p:nvSpPr>
        <p:spPr>
          <a:xfrm>
            <a:off x="7770781" y="1289622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w</a:t>
            </a: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a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nɡ</a:t>
            </a:r>
            <a:endParaRPr lang="en-US" altLang="zh-CN" sz="2400" dirty="0"/>
          </a:p>
        </p:txBody>
      </p:sp>
      <p:sp>
        <p:nvSpPr>
          <p:cNvPr id="6" name="QB_3_AN.14_1#622f0ee50.blank?vcp=1&amp;pid=e36caf4be&amp;color=0,0,0&amp;vpa=6&amp;vtp=1"/>
          <p:cNvSpPr/>
          <p:nvPr/>
        </p:nvSpPr>
        <p:spPr>
          <a:xfrm>
            <a:off x="1217580" y="182683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亠</a:t>
            </a:r>
            <a:endParaRPr lang="en-US" altLang="zh-CN" sz="2400" dirty="0"/>
          </a:p>
        </p:txBody>
      </p:sp>
      <p:sp>
        <p:nvSpPr>
          <p:cNvPr id="7" name="QB_3_AN.15_1#622f0ee50.blank?vcp=1&amp;pid=e36caf4be&amp;color=0,0,0&amp;vpa=7&amp;vtp=1"/>
          <p:cNvSpPr/>
          <p:nvPr/>
        </p:nvSpPr>
        <p:spPr>
          <a:xfrm>
            <a:off x="3046381" y="182683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</a:t>
            </a:r>
            <a:endParaRPr lang="en-US" altLang="zh-CN" sz="2400" dirty="0"/>
          </a:p>
        </p:txBody>
      </p:sp>
      <p:sp>
        <p:nvSpPr>
          <p:cNvPr id="8" name="QB_3_BD.16_1#f6e126fc6?sp=1&amp;vcp=1&amp;pid=e36caf4be&amp;color=0,0,0&amp;vtp=1&amp;bt=1&amp;bbb=1">
            <a:extLst>
              <a:ext uri="{FF2B5EF4-FFF2-40B4-BE49-F238E27FC236}">
                <a16:creationId xmlns:a16="http://schemas.microsoft.com/office/drawing/2014/main" id="{CF3EE147-5388-200D-E37B-6F4196A77B6B}"/>
              </a:ext>
            </a:extLst>
          </p:cNvPr>
          <p:cNvSpPr/>
          <p:nvPr/>
        </p:nvSpPr>
        <p:spPr>
          <a:xfrm>
            <a:off x="896112" y="2420303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3517561" algn="l"/>
                <a:tab pos="7022423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2.把下列四字词语补充完整，再选择合适的词语填空。（填序号）（12枚）</a:t>
            </a:r>
            <a:endParaRPr lang="en-US" altLang="zh-CN" sz="2400" dirty="0"/>
          </a:p>
          <a:p>
            <a:pPr latinLnBrk="1">
              <a:lnSpc>
                <a:spcPts val="4400"/>
              </a:lnSpc>
              <a:tabLst>
                <a:tab pos="3517561" algn="l"/>
                <a:tab pos="702242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①恋恋不(    )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②(    )水千山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③碧空(    )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洗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3517561" algn="l"/>
                <a:tab pos="702242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④眉开(    )笑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⑤筋(    )力尽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⑥一望无(    )</a:t>
            </a:r>
            <a:endParaRPr lang="en-US" altLang="zh-CN" sz="2400" dirty="0"/>
          </a:p>
        </p:txBody>
      </p:sp>
      <p:sp>
        <p:nvSpPr>
          <p:cNvPr id="9" name="QB_3_AN.17_1#f6e126fc6.bracket?vcp=1&amp;pid=e36caf4be&amp;color=0,0,0&amp;vpa=8&amp;vtp=1">
            <a:extLst>
              <a:ext uri="{FF2B5EF4-FFF2-40B4-BE49-F238E27FC236}">
                <a16:creationId xmlns:a16="http://schemas.microsoft.com/office/drawing/2014/main" id="{75D2F83F-22B3-2CF0-4BC0-F1FA295C9FDD}"/>
              </a:ext>
            </a:extLst>
          </p:cNvPr>
          <p:cNvSpPr/>
          <p:nvPr/>
        </p:nvSpPr>
        <p:spPr>
          <a:xfrm>
            <a:off x="2284381" y="2989263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舍</a:t>
            </a:r>
            <a:endParaRPr lang="en-US" altLang="zh-CN" sz="2400" dirty="0"/>
          </a:p>
        </p:txBody>
      </p:sp>
      <p:sp>
        <p:nvSpPr>
          <p:cNvPr id="10" name="QB_3_AN.18_1#f6e126fc6.bracket?vcp=1&amp;pid=e36caf4be&amp;color=0,0,0&amp;vpa=9&amp;vtp=1">
            <a:extLst>
              <a:ext uri="{FF2B5EF4-FFF2-40B4-BE49-F238E27FC236}">
                <a16:creationId xmlns:a16="http://schemas.microsoft.com/office/drawing/2014/main" id="{DBDAAB38-1A5B-A7EE-0B2A-1E2E03A5991E}"/>
              </a:ext>
            </a:extLst>
          </p:cNvPr>
          <p:cNvSpPr/>
          <p:nvPr/>
        </p:nvSpPr>
        <p:spPr>
          <a:xfrm>
            <a:off x="4887246" y="2989263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万</a:t>
            </a:r>
            <a:endParaRPr lang="en-US" altLang="zh-CN" sz="2400" dirty="0"/>
          </a:p>
        </p:txBody>
      </p:sp>
      <p:sp>
        <p:nvSpPr>
          <p:cNvPr id="11" name="QB_3_AN.19_1#f6e126fc6.bracket?vcp=1&amp;pid=e36caf4be&amp;color=0,0,0&amp;vpa=10&amp;vtp=1">
            <a:extLst>
              <a:ext uri="{FF2B5EF4-FFF2-40B4-BE49-F238E27FC236}">
                <a16:creationId xmlns:a16="http://schemas.microsoft.com/office/drawing/2014/main" id="{1EC75D9D-A4D9-B7E2-77FC-2C74A5E150C4}"/>
              </a:ext>
            </a:extLst>
          </p:cNvPr>
          <p:cNvSpPr/>
          <p:nvPr/>
        </p:nvSpPr>
        <p:spPr>
          <a:xfrm>
            <a:off x="9002046" y="2989263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如</a:t>
            </a:r>
            <a:endParaRPr lang="en-US" altLang="zh-CN" sz="2400" dirty="0"/>
          </a:p>
        </p:txBody>
      </p:sp>
      <p:sp>
        <p:nvSpPr>
          <p:cNvPr id="12" name="QB_3_AN.20_1#f6e126fc6.bracket?vcp=1&amp;pid=e36caf4be&amp;color=0,0,0&amp;vpa=11&amp;vtp=1">
            <a:extLst>
              <a:ext uri="{FF2B5EF4-FFF2-40B4-BE49-F238E27FC236}">
                <a16:creationId xmlns:a16="http://schemas.microsoft.com/office/drawing/2014/main" id="{CEFE48D2-FB8D-4500-93F1-31C3086E28DE}"/>
              </a:ext>
            </a:extLst>
          </p:cNvPr>
          <p:cNvSpPr/>
          <p:nvPr/>
        </p:nvSpPr>
        <p:spPr>
          <a:xfrm>
            <a:off x="1979581" y="3526473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眼</a:t>
            </a:r>
            <a:endParaRPr lang="en-US" altLang="zh-CN" sz="2400" dirty="0"/>
          </a:p>
        </p:txBody>
      </p:sp>
      <p:sp>
        <p:nvSpPr>
          <p:cNvPr id="13" name="QB_3_AN.21_1#f6e126fc6.bracket?vcp=1&amp;pid=e36caf4be&amp;color=0,0,0&amp;vpa=12&amp;vtp=1">
            <a:extLst>
              <a:ext uri="{FF2B5EF4-FFF2-40B4-BE49-F238E27FC236}">
                <a16:creationId xmlns:a16="http://schemas.microsoft.com/office/drawing/2014/main" id="{B2E8311F-228B-7F88-4B5B-AEAFFC8296C0}"/>
              </a:ext>
            </a:extLst>
          </p:cNvPr>
          <p:cNvSpPr/>
          <p:nvPr/>
        </p:nvSpPr>
        <p:spPr>
          <a:xfrm>
            <a:off x="5192046" y="3526473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疲</a:t>
            </a:r>
            <a:endParaRPr lang="en-US" altLang="zh-CN" sz="2400" dirty="0"/>
          </a:p>
        </p:txBody>
      </p:sp>
      <p:sp>
        <p:nvSpPr>
          <p:cNvPr id="14" name="QB_3_AN.22_1#f6e126fc6.bracket?vcp=1&amp;pid=e36caf4be&amp;color=0,0,0&amp;vpa=13&amp;vtp=1">
            <a:extLst>
              <a:ext uri="{FF2B5EF4-FFF2-40B4-BE49-F238E27FC236}">
                <a16:creationId xmlns:a16="http://schemas.microsoft.com/office/drawing/2014/main" id="{7E5CFBBE-F4CB-FAD1-4745-1907AD9485C5}"/>
              </a:ext>
            </a:extLst>
          </p:cNvPr>
          <p:cNvSpPr/>
          <p:nvPr/>
        </p:nvSpPr>
        <p:spPr>
          <a:xfrm>
            <a:off x="9306846" y="3526473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际</a:t>
            </a:r>
            <a:endParaRPr lang="en-US" altLang="zh-CN" sz="2400" dirty="0"/>
          </a:p>
        </p:txBody>
      </p:sp>
      <p:sp>
        <p:nvSpPr>
          <p:cNvPr id="15" name="QB_4_BD.23_1#daf2cb05e?vcp=1&amp;pid=f6e126fc6&amp;color=0,0,0&amp;vtp=1&amp;bbb=1&amp;hb=1">
            <a:extLst>
              <a:ext uri="{FF2B5EF4-FFF2-40B4-BE49-F238E27FC236}">
                <a16:creationId xmlns:a16="http://schemas.microsoft.com/office/drawing/2014/main" id="{3C254897-592B-8B29-665F-9C4F7325C043}"/>
              </a:ext>
            </a:extLst>
          </p:cNvPr>
          <p:cNvSpPr/>
          <p:nvPr/>
        </p:nvSpPr>
        <p:spPr>
          <a:xfrm>
            <a:off x="896112" y="407130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）形容高兴的词语是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，我还会写一个类似的词语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4枚）</a:t>
            </a:r>
            <a:endParaRPr lang="en-US" altLang="zh-CN" sz="2400" dirty="0"/>
          </a:p>
        </p:txBody>
      </p:sp>
      <p:sp>
        <p:nvSpPr>
          <p:cNvPr id="16" name="QB_4_AN.24_1#daf2cb05e.blank?vcp=1&amp;pid=f6e126fc6&amp;color=0,0,0&amp;vpa=14&amp;vtp=1">
            <a:extLst>
              <a:ext uri="{FF2B5EF4-FFF2-40B4-BE49-F238E27FC236}">
                <a16:creationId xmlns:a16="http://schemas.microsoft.com/office/drawing/2014/main" id="{4F2DAD80-7E2C-DAB7-1E68-68CF4D9FC6E8}"/>
              </a:ext>
            </a:extLst>
          </p:cNvPr>
          <p:cNvSpPr/>
          <p:nvPr/>
        </p:nvSpPr>
        <p:spPr>
          <a:xfrm>
            <a:off x="4113180" y="4043363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endParaRPr lang="en-US" altLang="zh-CN" sz="2400" dirty="0"/>
          </a:p>
        </p:txBody>
      </p:sp>
      <p:sp>
        <p:nvSpPr>
          <p:cNvPr id="17" name="QB_4_AN.25_1#daf2cb05e.blank?vcp=1&amp;pid=f6e126fc6&amp;color=0,0,0&amp;vpa=15&amp;vtp=1&amp;bbb=1">
            <a:extLst>
              <a:ext uri="{FF2B5EF4-FFF2-40B4-BE49-F238E27FC236}">
                <a16:creationId xmlns:a16="http://schemas.microsoft.com/office/drawing/2014/main" id="{2A850DA1-5419-6227-1CAF-B40A5820F521}"/>
              </a:ext>
            </a:extLst>
          </p:cNvPr>
          <p:cNvSpPr/>
          <p:nvPr/>
        </p:nvSpPr>
        <p:spPr>
          <a:xfrm>
            <a:off x="8380381" y="4043363"/>
            <a:ext cx="2659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【示例】兴高采烈</a:t>
            </a:r>
            <a:endParaRPr lang="en-US" altLang="zh-CN" sz="2400" dirty="0"/>
          </a:p>
        </p:txBody>
      </p:sp>
      <p:sp>
        <p:nvSpPr>
          <p:cNvPr id="18" name="QB_4_BD.26_1#1ab6ba467?vcp=1&amp;pid=f6e126fc6&amp;color=0,0,0&amp;vtp=1&amp;bbb=1">
            <a:extLst>
              <a:ext uri="{FF2B5EF4-FFF2-40B4-BE49-F238E27FC236}">
                <a16:creationId xmlns:a16="http://schemas.microsoft.com/office/drawing/2014/main" id="{A3B5001D-01C1-73C4-78CC-4A72F1D15447}"/>
              </a:ext>
            </a:extLst>
          </p:cNvPr>
          <p:cNvSpPr/>
          <p:nvPr/>
        </p:nvSpPr>
        <p:spPr>
          <a:xfrm>
            <a:off x="896112" y="516826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（2）搞了一天的活动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，他累得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2枚）</a:t>
            </a:r>
            <a:endParaRPr lang="en-US" altLang="zh-CN" sz="2400" dirty="0"/>
          </a:p>
        </p:txBody>
      </p:sp>
      <p:sp>
        <p:nvSpPr>
          <p:cNvPr id="19" name="QB_4_AN.27_1#1ab6ba467.blank?vcp=1&amp;pid=f6e126fc6&amp;color=0,0,0&amp;vpa=16&amp;vtp=1">
            <a:extLst>
              <a:ext uri="{FF2B5EF4-FFF2-40B4-BE49-F238E27FC236}">
                <a16:creationId xmlns:a16="http://schemas.microsoft.com/office/drawing/2014/main" id="{C6EC7D94-23ED-F013-9E80-E87CF87B26C8}"/>
              </a:ext>
            </a:extLst>
          </p:cNvPr>
          <p:cNvSpPr/>
          <p:nvPr/>
        </p:nvSpPr>
        <p:spPr>
          <a:xfrm>
            <a:off x="5027580" y="5118735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⑤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f50893daa?vcp=1&amp;pid=770148f6f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三、根据课文内容填空。（17枚）</a:t>
            </a:r>
            <a:endParaRPr lang="en-US" altLang="zh-CN" sz="2800" dirty="0"/>
          </a:p>
        </p:txBody>
      </p:sp>
      <p:sp>
        <p:nvSpPr>
          <p:cNvPr id="3" name="QB_3_BD.28_1#d48d91042?sp=1&amp;vcp=1&amp;pid=f50893daa&amp;color=0,0,0&amp;vtp=1&amp;bbb=1&amp;hb=1"/>
          <p:cNvSpPr/>
          <p:nvPr/>
        </p:nvSpPr>
        <p:spPr>
          <a:xfrm>
            <a:off x="896112" y="1317562"/>
            <a:ext cx="10387584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1.诗中风景美。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春天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,当我听到黄鹂鸣叫,看到白鹭高飞时,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会想到:“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黄鹂鸣翠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白鹭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夏日，漫步荷塘，看着美丽的荷花,我会想起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:“接天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,映日荷花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夜晚，河面点点渔灯,我不禁想到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:“微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微风簇浪，散作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。”</a:t>
            </a:r>
            <a:endParaRPr lang="en-US" altLang="zh-CN" sz="2400" dirty="0"/>
          </a:p>
        </p:txBody>
      </p:sp>
      <p:sp>
        <p:nvSpPr>
          <p:cNvPr id="4" name="QB_3_AN.29_1#d48d91042.blank?vcp=1&amp;pid=f50893daa&amp;color=0,0,0&amp;vpa=17&amp;vtp=1&amp;bbb=1"/>
          <p:cNvSpPr/>
          <p:nvPr/>
        </p:nvSpPr>
        <p:spPr>
          <a:xfrm>
            <a:off x="7923181" y="1848422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两个</a:t>
            </a:r>
            <a:endParaRPr lang="en-US" altLang="zh-CN" sz="2400" dirty="0"/>
          </a:p>
        </p:txBody>
      </p:sp>
      <p:sp>
        <p:nvSpPr>
          <p:cNvPr id="5" name="QB_3_AN.30_1#d48d91042.blank?vcp=1&amp;pid=f50893daa&amp;color=0,0,0&amp;vpa=18&amp;vtp=1"/>
          <p:cNvSpPr/>
          <p:nvPr/>
        </p:nvSpPr>
        <p:spPr>
          <a:xfrm>
            <a:off x="10056781" y="184842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柳</a:t>
            </a:r>
            <a:endParaRPr lang="en-US" altLang="zh-CN" sz="2400" dirty="0"/>
          </a:p>
        </p:txBody>
      </p:sp>
      <p:sp>
        <p:nvSpPr>
          <p:cNvPr id="6" name="QB_3_AN.31_1#d48d91042.blank?vcp=1&amp;pid=f50893daa&amp;color=0,0,0&amp;vpa=19&amp;vtp=1&amp;bbb=1"/>
          <p:cNvSpPr/>
          <p:nvPr/>
        </p:nvSpPr>
        <p:spPr>
          <a:xfrm>
            <a:off x="912780" y="2407222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一行</a:t>
            </a:r>
            <a:endParaRPr lang="en-US" altLang="zh-CN" sz="2400" dirty="0"/>
          </a:p>
        </p:txBody>
      </p:sp>
      <p:sp>
        <p:nvSpPr>
          <p:cNvPr id="7" name="QB_3_AN.32_1#d48d91042.blank?vcp=1&amp;pid=f50893daa&amp;color=0,0,0&amp;vpa=20&amp;vtp=1&amp;bbb=1"/>
          <p:cNvSpPr/>
          <p:nvPr/>
        </p:nvSpPr>
        <p:spPr>
          <a:xfrm>
            <a:off x="2436781" y="2407222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上青天</a:t>
            </a:r>
            <a:endParaRPr lang="en-US" altLang="zh-CN" sz="2400" dirty="0"/>
          </a:p>
        </p:txBody>
      </p:sp>
      <p:sp>
        <p:nvSpPr>
          <p:cNvPr id="8" name="QB_3_AN.33_1#d48d91042.blank?vcp=1&amp;pid=f50893daa&amp;color=0,0,0&amp;vpa=21&amp;vtp=1&amp;bbb=1"/>
          <p:cNvSpPr/>
          <p:nvPr/>
        </p:nvSpPr>
        <p:spPr>
          <a:xfrm>
            <a:off x="912780" y="2966022"/>
            <a:ext cx="1744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莲叶无穷碧</a:t>
            </a:r>
            <a:endParaRPr lang="en-US" altLang="zh-CN" sz="2400" dirty="0"/>
          </a:p>
        </p:txBody>
      </p:sp>
      <p:sp>
        <p:nvSpPr>
          <p:cNvPr id="9" name="QB_3_AN.34_1#d48d91042.blank?vcp=1&amp;pid=f50893daa&amp;color=0,0,0&amp;vpa=22&amp;vtp=1&amp;bbb=1"/>
          <p:cNvSpPr/>
          <p:nvPr/>
        </p:nvSpPr>
        <p:spPr>
          <a:xfrm>
            <a:off x="4113180" y="2966022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别样红</a:t>
            </a:r>
            <a:endParaRPr lang="en-US" altLang="zh-CN" sz="2400" dirty="0"/>
          </a:p>
        </p:txBody>
      </p:sp>
      <p:sp>
        <p:nvSpPr>
          <p:cNvPr id="10" name="QB_3_AN.35_1#d48d91042.blank?vcp=1&amp;pid=f50893daa&amp;color=0,0,0&amp;vpa=23&amp;vtp=1&amp;bbb=1"/>
          <p:cNvSpPr/>
          <p:nvPr/>
        </p:nvSpPr>
        <p:spPr>
          <a:xfrm>
            <a:off x="3046381" y="3503232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满河星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36_1#ebdbe24ae?sp=1&amp;vcp=1&amp;pid=f50893daa&amp;color=0,0,0&amp;mp=1&amp;vtp=1&amp;bt=1&amp;bbb=1&amp;hb=1"/>
          <p:cNvSpPr/>
          <p:nvPr/>
        </p:nvSpPr>
        <p:spPr>
          <a:xfrm>
            <a:off x="896112" y="1799083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2.自然秘密多。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《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雷雨》:雷雨前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,满天的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,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地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下来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;雷雨后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，打开窗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的空气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3_AN.37_1#ebdbe24ae.blank?vcp=1&amp;pid=f50893daa&amp;color=0,0,0&amp;mp=1&amp;vpa=24&amp;vtp=1&amp;bbb=1"/>
          <p:cNvSpPr/>
          <p:nvPr/>
        </p:nvSpPr>
        <p:spPr>
          <a:xfrm>
            <a:off x="4265580" y="2329943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乌云</a:t>
            </a:r>
            <a:endParaRPr lang="en-US" altLang="zh-CN" sz="2400" dirty="0"/>
          </a:p>
        </p:txBody>
      </p:sp>
      <p:sp>
        <p:nvSpPr>
          <p:cNvPr id="4" name="QB_3_AN.38_1#ebdbe24ae.blank?vcp=1&amp;pid=f50893daa&amp;color=0,0,0&amp;mp=1&amp;vpa=25&amp;vtp=1&amp;bbb=1"/>
          <p:cNvSpPr/>
          <p:nvPr/>
        </p:nvSpPr>
        <p:spPr>
          <a:xfrm>
            <a:off x="5332380" y="2329943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黑沉沉</a:t>
            </a:r>
            <a:endParaRPr lang="en-US" altLang="zh-CN" sz="2400" dirty="0"/>
          </a:p>
        </p:txBody>
      </p:sp>
      <p:sp>
        <p:nvSpPr>
          <p:cNvPr id="5" name="QB_3_AN.39_1#ebdbe24ae.blank?vcp=1&amp;pid=f50893daa&amp;color=0,0,0&amp;mp=1&amp;vpa=26&amp;vtp=1"/>
          <p:cNvSpPr/>
          <p:nvPr/>
        </p:nvSpPr>
        <p:spPr>
          <a:xfrm>
            <a:off x="6856381" y="2329943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压</a:t>
            </a:r>
            <a:endParaRPr lang="en-US" altLang="zh-CN" sz="2400" dirty="0"/>
          </a:p>
        </p:txBody>
      </p:sp>
      <p:sp>
        <p:nvSpPr>
          <p:cNvPr id="6" name="QB_3_AN.40_1#ebdbe24ae.blank?vcp=1&amp;pid=f50893daa&amp;color=0,0,0&amp;mp=1&amp;vpa=27&amp;vtp=1"/>
          <p:cNvSpPr/>
          <p:nvPr/>
        </p:nvSpPr>
        <p:spPr>
          <a:xfrm>
            <a:off x="10361581" y="2329943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户</a:t>
            </a:r>
            <a:endParaRPr lang="en-US" altLang="zh-CN" sz="2400" dirty="0"/>
          </a:p>
        </p:txBody>
      </p:sp>
      <p:sp>
        <p:nvSpPr>
          <p:cNvPr id="7" name="QB_3_AN.41_1#ebdbe24ae.blank?vcp=1&amp;pid=f50893daa&amp;color=0,0,0&amp;mp=1&amp;vpa=28&amp;vtp=1&amp;bbb=1"/>
          <p:cNvSpPr/>
          <p:nvPr/>
        </p:nvSpPr>
        <p:spPr>
          <a:xfrm>
            <a:off x="912780" y="2867153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清新</a:t>
            </a:r>
            <a:endParaRPr lang="en-US" altLang="zh-CN" sz="2400" dirty="0"/>
          </a:p>
        </p:txBody>
      </p:sp>
      <p:sp>
        <p:nvSpPr>
          <p:cNvPr id="8" name="QB_3_AN.42_1#ebdbe24ae.blank?vcp=1&amp;pid=f50893daa&amp;color=0,0,0&amp;mp=1&amp;vpa=29&amp;vtp=1&amp;bbb=1"/>
          <p:cNvSpPr/>
          <p:nvPr/>
        </p:nvSpPr>
        <p:spPr>
          <a:xfrm>
            <a:off x="2741581" y="2867153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迎面扑来</a:t>
            </a:r>
            <a:endParaRPr lang="en-US" altLang="zh-CN" sz="2400" dirty="0"/>
          </a:p>
        </p:txBody>
      </p:sp>
      <p:sp>
        <p:nvSpPr>
          <p:cNvPr id="9" name="QB_3_BD.43_1#aebbb1eb8?sp=1&amp;vcp=1&amp;pid=f50893daa&amp;color=0,0,0&amp;vtp=1&amp;bbb=1&amp;hb=1"/>
          <p:cNvSpPr/>
          <p:nvPr/>
        </p:nvSpPr>
        <p:spPr>
          <a:xfrm>
            <a:off x="896112" y="3450208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3.节日习俗多。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元宵节，看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;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过端午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，赛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;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重阳节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，要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;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新春到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，全家团圆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真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10" name="QB_3_AN.44_1#aebbb1eb8.blank?vcp=1&amp;pid=f50893daa&amp;color=0,0,0&amp;vpa=30&amp;vtp=1&amp;bbb=1"/>
          <p:cNvSpPr/>
          <p:nvPr/>
        </p:nvSpPr>
        <p:spPr>
          <a:xfrm>
            <a:off x="2436781" y="3981069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花灯</a:t>
            </a:r>
            <a:endParaRPr lang="en-US" altLang="zh-CN" sz="2400" dirty="0"/>
          </a:p>
        </p:txBody>
      </p:sp>
      <p:sp>
        <p:nvSpPr>
          <p:cNvPr id="11" name="QB_3_AN.45_1#aebbb1eb8.blank?vcp=1&amp;pid=f50893daa&amp;color=0,0,0&amp;vpa=31&amp;vtp=1&amp;bbb=1"/>
          <p:cNvSpPr/>
          <p:nvPr/>
        </p:nvSpPr>
        <p:spPr>
          <a:xfrm>
            <a:off x="5027580" y="3981069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龙舟</a:t>
            </a:r>
            <a:endParaRPr lang="en-US" altLang="zh-CN" sz="2400" dirty="0"/>
          </a:p>
        </p:txBody>
      </p:sp>
      <p:sp>
        <p:nvSpPr>
          <p:cNvPr id="12" name="QB_3_AN.46_1#aebbb1eb8.blank?vcp=1&amp;pid=f50893daa&amp;color=0,0,0&amp;vpa=32&amp;vtp=1&amp;bbb=1"/>
          <p:cNvSpPr/>
          <p:nvPr/>
        </p:nvSpPr>
        <p:spPr>
          <a:xfrm>
            <a:off x="7618381" y="3981069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敬老</a:t>
            </a:r>
            <a:endParaRPr lang="en-US" altLang="zh-CN" sz="2400" dirty="0"/>
          </a:p>
        </p:txBody>
      </p:sp>
      <p:sp>
        <p:nvSpPr>
          <p:cNvPr id="13" name="QB_3_AN.47_1#aebbb1eb8.blank?vcp=1&amp;pid=f50893daa&amp;color=0,0,0&amp;vpa=33&amp;vtp=1&amp;bbb=1"/>
          <p:cNvSpPr/>
          <p:nvPr/>
        </p:nvSpPr>
        <p:spPr>
          <a:xfrm>
            <a:off x="1217580" y="4518278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热闹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953</Words>
  <Application>Microsoft Office PowerPoint</Application>
  <PresentationFormat>宽屏</PresentationFormat>
  <Paragraphs>179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9" baseType="lpstr">
      <vt:lpstr>Heiti SC Medium</vt:lpstr>
      <vt:lpstr>Microsoft YaHei Bold</vt:lpstr>
      <vt:lpstr>华文细黑</vt:lpstr>
      <vt:lpstr>SimSun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MSI</cp:lastModifiedBy>
  <cp:revision>3</cp:revision>
  <dcterms:created xsi:type="dcterms:W3CDTF">2025-01-21T12:27:13Z</dcterms:created>
  <dcterms:modified xsi:type="dcterms:W3CDTF">2025-01-21T12:53:16Z</dcterms:modified>
  <cp:category/>
  <cp:contentStatus/>
</cp:coreProperties>
</file>