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958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9_1#8c4871709?vcp=1&amp;pid=8b575d077&amp;color=0,0,0&amp;vtp=1&amp;bt=1&amp;bbb=1"/>
          <p:cNvSpPr/>
          <p:nvPr/>
        </p:nvSpPr>
        <p:spPr>
          <a:xfrm>
            <a:off x="896112" y="900000"/>
            <a:ext cx="10387584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2.观察《了不起的狐狸爸爸》的部分目录,完成答题挑战。（6枚）</a:t>
            </a:r>
            <a:endParaRPr lang="en-US" altLang="zh-CN" sz="2400" dirty="0"/>
          </a:p>
        </p:txBody>
      </p:sp>
      <p:sp>
        <p:nvSpPr>
          <p:cNvPr id="3" name="QB_4_BD.60_1#81e15f270?sp=1&amp;vcp=1&amp;pid=8c4871709&amp;color=0,0,0&amp;vtp=1&amp;bbb=1&amp;hb=1"/>
          <p:cNvSpPr/>
          <p:nvPr/>
        </p:nvSpPr>
        <p:spPr>
          <a:xfrm>
            <a:off x="896112" y="1342594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（1）仔细看目录，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这部分内容一共有(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章,聪聪对《可怕的挖掘机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》这个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故事很感兴趣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他应该翻到第(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页读这个故事。</a:t>
            </a:r>
            <a:endParaRPr lang="en-US" altLang="zh-CN" sz="2400" dirty="0"/>
          </a:p>
        </p:txBody>
      </p:sp>
      <p:graphicFrame>
        <p:nvGraphicFramePr>
          <p:cNvPr id="12" name="QB_4_BD.60_2#81e15f270?colgroup=33&amp;vcp=1&amp;pid=8c487170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417814"/>
              </p:ext>
            </p:extLst>
          </p:nvPr>
        </p:nvGraphicFramePr>
        <p:xfrm>
          <a:off x="896112" y="2332559"/>
          <a:ext cx="10392713" cy="2390394"/>
        </p:xfrm>
        <a:graphic>
          <a:graphicData uri="http://schemas.openxmlformats.org/drawingml/2006/table">
            <a:tbl>
              <a:tblPr/>
              <a:tblGrid>
                <a:gridCol w="10295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 三个饲养场主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7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我们决不让他跑掉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36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 狐狸先生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7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8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狐狸们开始挨饿了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39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3 射击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11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9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狐狸先生有一个计划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 可怕的铁锹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18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10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博吉斯的1号鸡舍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47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5 可怕的挖掘机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25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11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狐狸太太吃了一惊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54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">
                <a:tc gridSpan="2">
                  <a:txBody>
                    <a:bodyPr/>
                    <a:lstStyle/>
                    <a:p>
                      <a:pPr marL="0" algn="l" defTabSz="914400" rtl="0" eaLnBrk="1" latinLnBrk="1" hangingPunct="0">
                        <a:lnSpc>
                          <a:spcPts val="3400"/>
                        </a:lnSpc>
                        <a:tabLst>
                          <a:tab pos="4922959" algn="l"/>
                        </a:tabLst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6 竞赛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…………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30</a:t>
                      </a:r>
                      <a:r>
                        <a:rPr lang="en-US" altLang="zh-CN" sz="2400" b="0" i="0" spc="-103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	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12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獾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…………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QB_4_AN.61_1#81e15f270.bracket?vcp=1&amp;pid=8c4871709&amp;color=0,0,0&amp;vpa=41&amp;vtp=1&amp;bbb=1"/>
          <p:cNvSpPr/>
          <p:nvPr/>
        </p:nvSpPr>
        <p:spPr>
          <a:xfrm>
            <a:off x="6094380" y="1346277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</a:t>
            </a:r>
            <a:endParaRPr lang="en-US" altLang="zh-CN" sz="2400" dirty="0"/>
          </a:p>
        </p:txBody>
      </p:sp>
      <p:sp>
        <p:nvSpPr>
          <p:cNvPr id="6" name="QB_4_AN.62_1#81e15f270.bracket?vcp=1&amp;pid=8c4871709&amp;color=0,0,0&amp;vpa=42&amp;vtp=1&amp;bbb=1"/>
          <p:cNvSpPr/>
          <p:nvPr/>
        </p:nvSpPr>
        <p:spPr>
          <a:xfrm>
            <a:off x="4875180" y="1783474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</a:t>
            </a:r>
            <a:endParaRPr lang="en-US" altLang="zh-CN" sz="2400" dirty="0"/>
          </a:p>
        </p:txBody>
      </p:sp>
      <p:sp>
        <p:nvSpPr>
          <p:cNvPr id="7" name="QB_4_BD.63_1#f8cbc7591?vcp=1&amp;pid=8c4871709&amp;color=0,0,0&amp;vtp=1&amp;bbb=1&amp;hb=1"/>
          <p:cNvSpPr/>
          <p:nvPr/>
        </p:nvSpPr>
        <p:spPr>
          <a:xfrm>
            <a:off x="896112" y="4850839"/>
            <a:ext cx="10387584" cy="855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（2）“博吉斯的1号鸡舍!”狐狸先生喊道，“这正是我看准的地方!”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猜一猜,</a:t>
            </a:r>
          </a:p>
          <a:p>
            <a:pPr latinLnBrk="1"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狐狸先生的这句话出自第(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章。</a:t>
            </a:r>
            <a:endParaRPr lang="en-US" altLang="zh-CN" sz="2400" dirty="0"/>
          </a:p>
        </p:txBody>
      </p:sp>
      <p:sp>
        <p:nvSpPr>
          <p:cNvPr id="8" name="QB_4_AN.64_1#f8cbc7591.bracket?vcp=1&amp;pid=8c4871709&amp;color=0,0,0&amp;vpa=43&amp;vtp=1&amp;bbb=1"/>
          <p:cNvSpPr/>
          <p:nvPr/>
        </p:nvSpPr>
        <p:spPr>
          <a:xfrm>
            <a:off x="4417980" y="5291719"/>
            <a:ext cx="525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8b633a84?vcp=1&amp;pid=0d863e98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六、【故事频道】这个频道的主持人正在讲故事，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一起来听吧。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16枚）</a:t>
            </a:r>
            <a:endParaRPr lang="en-US" altLang="zh-CN" sz="2800" dirty="0"/>
          </a:p>
        </p:txBody>
      </p:sp>
      <p:sp>
        <p:nvSpPr>
          <p:cNvPr id="3" name="QM_3_BD.65_1#320717291?vcp=1&amp;pid=68b633a84&amp;color=0,0,0&amp;vtp=1&amp;bbb=1&amp;hb=1"/>
          <p:cNvSpPr/>
          <p:nvPr/>
        </p:nvSpPr>
        <p:spPr>
          <a:xfrm>
            <a:off x="896112" y="1741742"/>
            <a:ext cx="10387584" cy="4287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征友启事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小牛很孤单，一心想找个朋友。</a:t>
            </a:r>
            <a:endParaRPr lang="en-US" altLang="zh-CN" sz="2400" dirty="0"/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他贴出一张征友启事，上面写道：“我是小牛。我想找个朋友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，希望他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能和我朝夕相处，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一起玩耍，一起晒太阳，一起学耕田，一起吃草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。谁能做到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以上几点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，欢迎前来联系。”征友启事刚贴出，大伙儿就争着去看。可是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们一个个高兴地来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，又一个个失望地离开。小牛一个朋友也没找到，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他很难过。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哎，世界那么大，怎么连一个朋友也找不到？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”小牛向老牛诉苦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。老牛听完小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牛的话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，笑着教给他一个办法。</a:t>
            </a:r>
            <a:endParaRPr lang="en-US" altLang="zh-CN" sz="2400" dirty="0"/>
          </a:p>
        </p:txBody>
      </p:sp>
      <p:sp>
        <p:nvSpPr>
          <p:cNvPr id="4" name="QM_3_BD.65_1#320717291?vcp=1&amp;pid=68b633a84&amp;color=0,0,0&amp;vtp=1&amp;bbb=1&amp;hb=1&amp;zzd= 6">
            <a:extLst>
              <a:ext uri="{FF2B5EF4-FFF2-40B4-BE49-F238E27FC236}">
                <a16:creationId xmlns:a16="http://schemas.microsoft.com/office/drawing/2014/main" id="{80F46300-FF5E-B71D-FDA7-E1314F5C439E}"/>
              </a:ext>
            </a:extLst>
          </p:cNvPr>
          <p:cNvSpPr/>
          <p:nvPr/>
        </p:nvSpPr>
        <p:spPr>
          <a:xfrm>
            <a:off x="1943894" y="3938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3_BD.65_1#320717291?vcp=1&amp;pid=68b633a84&amp;color=0,0,0&amp;vtp=1&amp;bbb=1&amp;hb=1&amp;zzd= 6">
            <a:extLst>
              <a:ext uri="{FF2B5EF4-FFF2-40B4-BE49-F238E27FC236}">
                <a16:creationId xmlns:a16="http://schemas.microsoft.com/office/drawing/2014/main" id="{25DEA2C5-372C-C8B2-50BA-A783A82E78F8}"/>
              </a:ext>
            </a:extLst>
          </p:cNvPr>
          <p:cNvSpPr/>
          <p:nvPr/>
        </p:nvSpPr>
        <p:spPr>
          <a:xfrm>
            <a:off x="2248694" y="3938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3_BD.65_1#320717291?vcp=1&amp;pid=68b633a84&amp;color=0,0,0&amp;vtp=1&amp;bbb=1&amp;hb=1&amp;zzd= 6">
            <a:extLst>
              <a:ext uri="{FF2B5EF4-FFF2-40B4-BE49-F238E27FC236}">
                <a16:creationId xmlns:a16="http://schemas.microsoft.com/office/drawing/2014/main" id="{1BA61FB7-D1CE-07D4-03A3-7759E49C00B1}"/>
              </a:ext>
            </a:extLst>
          </p:cNvPr>
          <p:cNvSpPr/>
          <p:nvPr/>
        </p:nvSpPr>
        <p:spPr>
          <a:xfrm>
            <a:off x="2553494" y="3938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3_BD.65_1#320717291?vcp=1&amp;pid=68b633a84&amp;color=0,0,0&amp;vtp=1&amp;bbb=1&amp;hb=1&amp;zzd= 6">
            <a:extLst>
              <a:ext uri="{FF2B5EF4-FFF2-40B4-BE49-F238E27FC236}">
                <a16:creationId xmlns:a16="http://schemas.microsoft.com/office/drawing/2014/main" id="{F1664E2D-0979-4EF2-91D6-8B26B6163340}"/>
              </a:ext>
            </a:extLst>
          </p:cNvPr>
          <p:cNvSpPr/>
          <p:nvPr/>
        </p:nvSpPr>
        <p:spPr>
          <a:xfrm>
            <a:off x="2858294" y="39388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5_2#320717291?vcp=1&amp;pid=68b633a84&amp;color=0,0,0&amp;vtp=1&amp;bt=1&amp;bbb=1&amp;hb=1"/>
          <p:cNvSpPr/>
          <p:nvPr/>
        </p:nvSpPr>
        <p:spPr>
          <a:xfrm>
            <a:off x="896112" y="900000"/>
            <a:ext cx="10387584" cy="348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③第二天，小牛又贴出一张征友启事：“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我是小牛。我想找个朋友，希望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他能和我朝夕相处，一起玩耍，或者一起晒太阳，或者一起学耕田，或者一起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吃草。谁能做到以上任意一点，欢迎前来联系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新的征友启事刚一贴出，牛棚前就热闹起来。大家把小牛团团围住。猎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狗说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：“让我跟你一起玩耍！”花猫说：“让我陪你来晒太阳！”小马说：“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让我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0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伴你学习耕田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说：“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⑤只一会儿，小牛就有了许多新朋友。</a:t>
            </a:r>
            <a:endParaRPr lang="en-US" altLang="zh-CN" sz="2400" dirty="0"/>
          </a:p>
        </p:txBody>
      </p:sp>
      <p:sp>
        <p:nvSpPr>
          <p:cNvPr id="3" name="QB_4_BD.66_1#f871f59db?vcp=1&amp;pid=320717291&amp;color=0,0,0&amp;vtp=1&amp;bbb=1"/>
          <p:cNvSpPr/>
          <p:nvPr/>
        </p:nvSpPr>
        <p:spPr>
          <a:xfrm>
            <a:off x="896112" y="4416947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.读画线句子时应该用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的语气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。（2分）</a:t>
            </a:r>
            <a:endParaRPr lang="en-US" altLang="zh-CN" sz="2400" dirty="0"/>
          </a:p>
        </p:txBody>
      </p:sp>
      <p:sp>
        <p:nvSpPr>
          <p:cNvPr id="4" name="QB_4_AN.67_1#f871f59db.blank?vcp=1&amp;pid=320717291&amp;color=0,0,0&amp;vpa=44&amp;vtp=1&amp;bbb=1"/>
          <p:cNvSpPr/>
          <p:nvPr/>
        </p:nvSpPr>
        <p:spPr>
          <a:xfrm>
            <a:off x="3960780" y="4364940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难过</a:t>
            </a:r>
            <a:endParaRPr lang="en-US" altLang="zh-CN" sz="2400" dirty="0"/>
          </a:p>
        </p:txBody>
      </p:sp>
      <p:sp>
        <p:nvSpPr>
          <p:cNvPr id="5" name="QB_4_AN.68_1#f871f59db.blank?vcp=1&amp;pid=320717291&amp;color=0,0,0&amp;vpa=45&amp;vtp=1&amp;bbb=1"/>
          <p:cNvSpPr/>
          <p:nvPr/>
        </p:nvSpPr>
        <p:spPr>
          <a:xfrm>
            <a:off x="5179980" y="4364940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疑惑</a:t>
            </a:r>
            <a:endParaRPr lang="en-US" altLang="zh-CN" sz="2400" dirty="0"/>
          </a:p>
        </p:txBody>
      </p:sp>
      <p:sp>
        <p:nvSpPr>
          <p:cNvPr id="6" name="QB_4_BD.69_1#410ef9ab8?vcp=1&amp;pid=320717291&amp;color=0,0,0&amp;vtp=1&amp;bbb=1&amp;hb=1"/>
          <p:cNvSpPr/>
          <p:nvPr/>
        </p:nvSpPr>
        <p:spPr>
          <a:xfrm>
            <a:off x="896112" y="4905770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2.第②自然段中的加点词“朝夕相处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，我是用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的方法知道的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7" name="QB_4_AN.70_1#410ef9ab8.blank?vcp=1&amp;pid=320717291&amp;color=0,0,0&amp;vpa=46&amp;vtp=1&amp;bbb=1"/>
          <p:cNvSpPr/>
          <p:nvPr/>
        </p:nvSpPr>
        <p:spPr>
          <a:xfrm>
            <a:off x="7313581" y="4874591"/>
            <a:ext cx="26590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从早到晚都在一起</a:t>
            </a:r>
            <a:endParaRPr lang="en-US" altLang="zh-CN" sz="2400" dirty="0"/>
          </a:p>
        </p:txBody>
      </p:sp>
      <p:sp>
        <p:nvSpPr>
          <p:cNvPr id="8" name="QB_4_AN.71_1#410ef9ab8.blank?vcp=1&amp;pid=320717291&amp;color=0,0,0&amp;vpa=47&amp;vtp=1&amp;bbb=1"/>
          <p:cNvSpPr/>
          <p:nvPr/>
        </p:nvSpPr>
        <p:spPr>
          <a:xfrm>
            <a:off x="912780" y="5361764"/>
            <a:ext cx="17446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联系上下文</a:t>
            </a:r>
            <a:endParaRPr lang="en-US" altLang="zh-CN" sz="2400" dirty="0"/>
          </a:p>
        </p:txBody>
      </p:sp>
      <p:sp>
        <p:nvSpPr>
          <p:cNvPr id="9" name="QO_4_AN.73_1#89e17f8c1?vcp=1&amp;pid=320717291&amp;color=0,0,0&amp;vtp=1&amp;bbb=1">
            <a:extLst>
              <a:ext uri="{FF2B5EF4-FFF2-40B4-BE49-F238E27FC236}">
                <a16:creationId xmlns:a16="http://schemas.microsoft.com/office/drawing/2014/main" id="{8871DB78-B7AF-C933-C32F-13D3A136569D}"/>
              </a:ext>
            </a:extLst>
          </p:cNvPr>
          <p:cNvSpPr/>
          <p:nvPr/>
        </p:nvSpPr>
        <p:spPr>
          <a:xfrm>
            <a:off x="3692578" y="3348102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小羊</a:t>
            </a:r>
            <a:endParaRPr lang="en-US" altLang="zh-CN" sz="2400" dirty="0"/>
          </a:p>
        </p:txBody>
      </p:sp>
      <p:sp>
        <p:nvSpPr>
          <p:cNvPr id="10" name="QO_4_AN.73_1#89e17f8c1?vcp=1&amp;pid=320717291&amp;color=0,0,0&amp;vtp=1&amp;bbb=1">
            <a:extLst>
              <a:ext uri="{FF2B5EF4-FFF2-40B4-BE49-F238E27FC236}">
                <a16:creationId xmlns:a16="http://schemas.microsoft.com/office/drawing/2014/main" id="{CE8C26AB-B588-B3A7-3784-6D469411621D}"/>
              </a:ext>
            </a:extLst>
          </p:cNvPr>
          <p:cNvSpPr/>
          <p:nvPr/>
        </p:nvSpPr>
        <p:spPr>
          <a:xfrm>
            <a:off x="5755157" y="3358674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让我和你一起吃青草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2_1#89e17f8c1?sp=1&amp;vcp=1&amp;pid=320717291&amp;color=0,0,0&amp;vtp=1&amp;bt=1&amp;bbb=1"/>
          <p:cNvSpPr/>
          <p:nvPr/>
        </p:nvSpPr>
        <p:spPr>
          <a:xfrm>
            <a:off x="896112" y="15192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3.根据短文内容填空。（10枚）</a:t>
            </a:r>
            <a:endParaRPr lang="en-US" altLang="zh-CN" sz="2400" dirty="0"/>
          </a:p>
        </p:txBody>
      </p:sp>
      <p:graphicFrame>
        <p:nvGraphicFramePr>
          <p:cNvPr id="15" name="QO_4_BD.72_2#89e17f8c1?colgroup=5,11,14&amp;vcp=1&amp;pid=32071729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400316"/>
              </p:ext>
            </p:extLst>
          </p:nvPr>
        </p:nvGraphicFramePr>
        <p:xfrm>
          <a:off x="896112" y="2131092"/>
          <a:ext cx="10351008" cy="1483995"/>
        </p:xfrm>
        <a:graphic>
          <a:graphicData uri="http://schemas.openxmlformats.org/drawingml/2006/table">
            <a:tbl>
              <a:tblPr/>
              <a:tblGrid>
                <a:gridCol w="1956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0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63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小牛会与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猎狗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花猫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一起学习耕田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QO_4_BD.72_3#89e17f8c1?vcp=1&amp;pid=320717291&amp;color=0,0,0&amp;vtp=1&amp;bbb=1&amp;hb=1"/>
          <p:cNvSpPr/>
          <p:nvPr/>
        </p:nvSpPr>
        <p:spPr>
          <a:xfrm>
            <a:off x="896112" y="37439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请你阅读第④自然段并想象画面，还会有谁来和小牛做朋友？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他会说什么？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请将你想象到的内容写在文中的横线上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4_AN.73_1#89e17f8c1?vcp=1&amp;pid=320717291&amp;color=0,0,0&amp;vtp=1&amp;bbb=1"/>
          <p:cNvSpPr/>
          <p:nvPr/>
        </p:nvSpPr>
        <p:spPr>
          <a:xfrm>
            <a:off x="8028698" y="2122710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一起玩耍</a:t>
            </a:r>
            <a:endParaRPr lang="en-US" altLang="zh-CN" sz="2400" dirty="0"/>
          </a:p>
        </p:txBody>
      </p:sp>
      <p:sp>
        <p:nvSpPr>
          <p:cNvPr id="3" name="QO_4_AN.73_1#89e17f8c1?vcp=1&amp;pid=320717291&amp;color=0,0,0&amp;vtp=1&amp;bbb=1">
            <a:extLst>
              <a:ext uri="{FF2B5EF4-FFF2-40B4-BE49-F238E27FC236}">
                <a16:creationId xmlns:a16="http://schemas.microsoft.com/office/drawing/2014/main" id="{79644353-B9CB-B335-9D7C-F6C145973FBD}"/>
              </a:ext>
            </a:extLst>
          </p:cNvPr>
          <p:cNvSpPr/>
          <p:nvPr/>
        </p:nvSpPr>
        <p:spPr>
          <a:xfrm>
            <a:off x="8028697" y="2597309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一起晒太阳</a:t>
            </a:r>
            <a:endParaRPr lang="en-US" altLang="zh-CN" sz="2400" dirty="0"/>
          </a:p>
        </p:txBody>
      </p:sp>
      <p:sp>
        <p:nvSpPr>
          <p:cNvPr id="6" name="QO_4_AN.73_1#89e17f8c1?vcp=1&amp;pid=320717291&amp;color=0,0,0&amp;vtp=1&amp;bbb=1">
            <a:extLst>
              <a:ext uri="{FF2B5EF4-FFF2-40B4-BE49-F238E27FC236}">
                <a16:creationId xmlns:a16="http://schemas.microsoft.com/office/drawing/2014/main" id="{6802831A-BB55-A20F-BE52-9653A661961B}"/>
              </a:ext>
            </a:extLst>
          </p:cNvPr>
          <p:cNvSpPr/>
          <p:nvPr/>
        </p:nvSpPr>
        <p:spPr>
          <a:xfrm>
            <a:off x="4410277" y="3032093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小马</a:t>
            </a:r>
            <a:endParaRPr lang="en-US" altLang="zh-CN" sz="2400" dirty="0"/>
          </a:p>
        </p:txBody>
      </p:sp>
      <p:sp>
        <p:nvSpPr>
          <p:cNvPr id="7" name="QO_4_AN.73_1#89e17f8c1?vcp=1&amp;pid=320717291&amp;color=0,0,0&amp;vtp=1&amp;bbb=1">
            <a:extLst>
              <a:ext uri="{FF2B5EF4-FFF2-40B4-BE49-F238E27FC236}">
                <a16:creationId xmlns:a16="http://schemas.microsoft.com/office/drawing/2014/main" id="{3C119506-604A-1161-D55C-D72204FB25C6}"/>
              </a:ext>
            </a:extLst>
          </p:cNvPr>
          <p:cNvSpPr/>
          <p:nvPr/>
        </p:nvSpPr>
        <p:spPr>
          <a:xfrm>
            <a:off x="896112" y="4840065"/>
            <a:ext cx="643684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【示例】小羊 让我和你一起吃青草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3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4_1#0c3edaefd?vcp=1&amp;vopoq=1&amp;pid=320717291&amp;color=0,0,0&amp;vtp=1&amp;bt=1&amp;bbb=1"/>
          <p:cNvSpPr/>
          <p:nvPr/>
        </p:nvSpPr>
        <p:spPr>
          <a:xfrm>
            <a:off x="896112" y="2629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4.为什么大家看到第一次的征友启事后，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都失望地离开了？(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3" name="QC_4_AN.75_1#0c3edaefd.bracket?vcp=1&amp;vopoq=1&amp;pid=320717291&amp;color=0,0,0&amp;vpa=48&amp;vtp=1"/>
          <p:cNvSpPr/>
          <p:nvPr/>
        </p:nvSpPr>
        <p:spPr>
          <a:xfrm>
            <a:off x="9142381" y="26184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C_4_BD.74_2#0c3edaefd.choices?vcp=1&amp;vopoq=1&amp;pid=320717291&amp;color=0,0,0&amp;vtp=1&amp;bbb=1"/>
          <p:cNvSpPr/>
          <p:nvPr/>
        </p:nvSpPr>
        <p:spPr>
          <a:xfrm>
            <a:off x="896112" y="31692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小牛的交友条件太多。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小牛令大家讨厌了。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③大家不想交朋友。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大家看不懂征友启事。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fa90374f?vcp=1&amp;pid=0d863e98b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七、【环保频道】请你看图写话。（20枚）</a:t>
            </a:r>
            <a:endParaRPr lang="en-US" altLang="zh-CN" sz="2800" dirty="0"/>
          </a:p>
        </p:txBody>
      </p:sp>
      <p:sp>
        <p:nvSpPr>
          <p:cNvPr id="3" name="QO_3_BD.76_1#681e66a5e?vcp=1&amp;pid=afa90374f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仔细观察图片，想一想，图上画的都有谁？他们在干什么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？他们的心情怎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么样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？写一段话，并正确运用标点符号。</a:t>
            </a:r>
            <a:endParaRPr lang="en-US" altLang="zh-CN" sz="2400" dirty="0"/>
          </a:p>
        </p:txBody>
      </p:sp>
      <p:pic>
        <p:nvPicPr>
          <p:cNvPr id="4" name="QO_3_BD.76_2#681e66a5e?vcp=1&amp;pid=afa90374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2484692"/>
            <a:ext cx="4617720" cy="289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7_1#681e66a5e?vcp=1&amp;pid=afa90374f&amp;color=0,0,0&amp;vtp=1&amp;bt=1&amp;bbb=1&amp;hb=1"/>
          <p:cNvSpPr/>
          <p:nvPr/>
        </p:nvSpPr>
        <p:spPr>
          <a:xfrm>
            <a:off x="896112" y="97237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今天是植树节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，学校组织同学们到学校的学农基地去植树。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二班的小华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、小健和小梅是一组，他们扛着树苗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，拿着铁锹和水桶兴高采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烈地来到基地植树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。他们先挖好树坑，然后把树苗移到树坑里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，小健把树苗扶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，小华往树坑里填土，最后小梅往树坑里浇水。小华说:“春天风大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不让树苗被风刮倒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，我们给小树苗绑上个架杆固定一下吧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。”小健和小梅都同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意这个想法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经过他们的共同努力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，小树苗栽好了。看着笔直的小树苗，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他们高兴地说: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明年我们再来栽树的时候，这棵小树就会长大了!”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d863e98b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期中检测卷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bec4036fe?vcp=1&amp;pid=0d863e98b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bec4036fe?vcp=1&amp;pid=0d863e98b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今天是周日，写完作业后的明明打开了电视播放自己喜欢的节目。</a:t>
            </a:r>
            <a:endParaRPr lang="en-US" altLang="zh-CN" sz="100" dirty="0"/>
          </a:p>
        </p:txBody>
      </p:sp>
      <p:pic>
        <p:nvPicPr>
          <p:cNvPr id="4" name="P_2_BD#bec4036fe?vcp=1&amp;pid=0d863e98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9a78969e?vcp=1&amp;pid=0d863e98b&amp;color=0,0,0&amp;vtp=1&amp;bt=1&amp;bbb=1&amp;hb=1"/>
          <p:cNvSpPr/>
          <p:nvPr/>
        </p:nvSpPr>
        <p:spPr>
          <a:xfrm>
            <a:off x="896112" y="836295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一、【自然频道】《花园里的春天》纪录片正在播放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,请你完成相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。（15枚）</a:t>
            </a:r>
            <a:endParaRPr lang="en-US" altLang="zh-CN" sz="2800" dirty="0"/>
          </a:p>
        </p:txBody>
      </p:sp>
      <p:pic>
        <p:nvPicPr>
          <p:cNvPr id="3" name="QM_3_BD.1_1#5ddff655c?vcp=1&amp;pid=b9a78969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0088" y="1808925"/>
            <a:ext cx="4943677" cy="288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3_1#1f0f03030?vcp=1&amp;pid=5ddff655c&amp;color=0,0,0&amp;vtp=1&amp;bbb=1"/>
          <p:cNvSpPr/>
          <p:nvPr/>
        </p:nvSpPr>
        <p:spPr>
          <a:xfrm>
            <a:off x="3654809" y="2173477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温 暖</a:t>
            </a:r>
            <a:endParaRPr lang="en-US" altLang="zh-CN" sz="2400" dirty="0"/>
          </a:p>
        </p:txBody>
      </p:sp>
      <p:sp>
        <p:nvSpPr>
          <p:cNvPr id="5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ADE4986D-A60B-333B-9071-B0DACE30DF83}"/>
              </a:ext>
            </a:extLst>
          </p:cNvPr>
          <p:cNvSpPr/>
          <p:nvPr/>
        </p:nvSpPr>
        <p:spPr>
          <a:xfrm>
            <a:off x="5213991" y="2165021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洒</a:t>
            </a:r>
            <a:endParaRPr lang="en-US" altLang="zh-CN" sz="2400" dirty="0"/>
          </a:p>
        </p:txBody>
      </p:sp>
      <p:sp>
        <p:nvSpPr>
          <p:cNvPr id="6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97DE15D4-3308-6ADC-93D0-D94691B24D3A}"/>
              </a:ext>
            </a:extLst>
          </p:cNvPr>
          <p:cNvSpPr/>
          <p:nvPr/>
        </p:nvSpPr>
        <p:spPr>
          <a:xfrm>
            <a:off x="6089904" y="2195897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波</a:t>
            </a:r>
            <a:endParaRPr lang="en-US" altLang="zh-CN" sz="2400" dirty="0"/>
          </a:p>
        </p:txBody>
      </p:sp>
      <p:sp>
        <p:nvSpPr>
          <p:cNvPr id="7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9AA5C956-CC4C-54A0-8D6D-F2EDA7962D35}"/>
              </a:ext>
            </a:extLst>
          </p:cNvPr>
          <p:cNvSpPr/>
          <p:nvPr/>
        </p:nvSpPr>
        <p:spPr>
          <a:xfrm>
            <a:off x="6534135" y="2156565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荡</a:t>
            </a:r>
            <a:endParaRPr lang="en-US" altLang="zh-CN" sz="2400" dirty="0"/>
          </a:p>
        </p:txBody>
      </p:sp>
      <p:sp>
        <p:nvSpPr>
          <p:cNvPr id="8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476DE631-996C-DABB-5EDE-40B610C2555A}"/>
              </a:ext>
            </a:extLst>
          </p:cNvPr>
          <p:cNvSpPr/>
          <p:nvPr/>
        </p:nvSpPr>
        <p:spPr>
          <a:xfrm>
            <a:off x="3987220" y="3006804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周 围</a:t>
            </a:r>
            <a:endParaRPr lang="en-US" altLang="zh-CN" sz="2400" dirty="0"/>
          </a:p>
        </p:txBody>
      </p:sp>
      <p:sp>
        <p:nvSpPr>
          <p:cNvPr id="9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CC6FA886-740E-242D-4BBF-25EEF5A726CF}"/>
              </a:ext>
            </a:extLst>
          </p:cNvPr>
          <p:cNvSpPr/>
          <p:nvPr/>
        </p:nvSpPr>
        <p:spPr>
          <a:xfrm>
            <a:off x="5097735" y="3004835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</a:t>
            </a:r>
            <a:endParaRPr lang="en-US" altLang="zh-CN" sz="2400" dirty="0"/>
          </a:p>
        </p:txBody>
      </p:sp>
      <p:sp>
        <p:nvSpPr>
          <p:cNvPr id="10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EA54B53B-96BA-D1A5-E790-F622F04F91E3}"/>
              </a:ext>
            </a:extLst>
          </p:cNvPr>
          <p:cNvSpPr/>
          <p:nvPr/>
        </p:nvSpPr>
        <p:spPr>
          <a:xfrm>
            <a:off x="6350983" y="2922336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杏</a:t>
            </a:r>
            <a:endParaRPr lang="en-US" altLang="zh-CN" sz="2400" dirty="0"/>
          </a:p>
        </p:txBody>
      </p:sp>
      <p:sp>
        <p:nvSpPr>
          <p:cNvPr id="11" name="QO_4_AN.3_1#1f0f03030?vcp=1&amp;pid=5ddff655c&amp;color=0,0,0&amp;vtp=1&amp;bbb=1">
            <a:extLst>
              <a:ext uri="{FF2B5EF4-FFF2-40B4-BE49-F238E27FC236}">
                <a16:creationId xmlns:a16="http://schemas.microsoft.com/office/drawing/2014/main" id="{3B00684E-4739-0BD1-56E1-49F3DBB462D6}"/>
              </a:ext>
            </a:extLst>
          </p:cNvPr>
          <p:cNvSpPr/>
          <p:nvPr/>
        </p:nvSpPr>
        <p:spPr>
          <a:xfrm>
            <a:off x="3579787" y="3790354"/>
            <a:ext cx="34320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 闹</a:t>
            </a:r>
            <a:endParaRPr lang="en-US" altLang="zh-CN" sz="2400" dirty="0"/>
          </a:p>
        </p:txBody>
      </p:sp>
      <p:sp>
        <p:nvSpPr>
          <p:cNvPr id="12" name="QO_4_AN.5_1#3f4d451e7?vcp=1&amp;pid=5ddff655c&amp;color=0,0,0&amp;vtp=1&amp;bbb=1"/>
          <p:cNvSpPr/>
          <p:nvPr/>
        </p:nvSpPr>
        <p:spPr>
          <a:xfrm>
            <a:off x="5560986" y="3697090"/>
            <a:ext cx="10387584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13" name="QO_4_BD.2_1#1f0f03030?vcp=1&amp;pid=5ddff655c&amp;color=0,0,0&amp;vtp=1&amp;bt=1&amp;bbb=1"/>
          <p:cNvSpPr/>
          <p:nvPr/>
        </p:nvSpPr>
        <p:spPr>
          <a:xfrm>
            <a:off x="613490" y="476224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1.根据拼音在田字格中写出汉字。（11枚）</a:t>
            </a:r>
            <a:endParaRPr lang="en-US" altLang="zh-CN" sz="2400" dirty="0"/>
          </a:p>
        </p:txBody>
      </p:sp>
      <p:sp>
        <p:nvSpPr>
          <p:cNvPr id="14" name="QO_4_BD.4_1#3f4d451e7?vcp=1&amp;pid=5ddff655c&amp;color=0,0,0&amp;vtp=1&amp;bbb=1"/>
          <p:cNvSpPr/>
          <p:nvPr/>
        </p:nvSpPr>
        <p:spPr>
          <a:xfrm>
            <a:off x="607394" y="526161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2.请给加点字注音。（2枚）</a:t>
            </a:r>
            <a:endParaRPr lang="en-US" altLang="zh-CN" sz="2400" dirty="0"/>
          </a:p>
        </p:txBody>
      </p:sp>
      <p:sp>
        <p:nvSpPr>
          <p:cNvPr id="15" name="QB_4_BD.6_1#aee2eda05?vcp=1&amp;pid=5ddff655c&amp;color=0,0,0&amp;vtp=1&amp;bbb=1"/>
          <p:cNvSpPr/>
          <p:nvPr/>
        </p:nvSpPr>
        <p:spPr>
          <a:xfrm>
            <a:off x="613490" y="58249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3.“河”字和“漾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”字的部首都是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，我猜这两个字与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16" name="QB_4_AN.7_1#aee2eda05.blank?vcp=1&amp;pid=5ddff655c&amp;color=0,0,0&amp;vpa=1&amp;vtp=1"/>
          <p:cNvSpPr/>
          <p:nvPr/>
        </p:nvSpPr>
        <p:spPr>
          <a:xfrm>
            <a:off x="5202158" y="57754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氵</a:t>
            </a:r>
            <a:endParaRPr lang="en-US" altLang="zh-CN" sz="2400" dirty="0"/>
          </a:p>
        </p:txBody>
      </p:sp>
      <p:sp>
        <p:nvSpPr>
          <p:cNvPr id="17" name="QB_4_AN.8_1#aee2eda05.blank?vcp=1&amp;pid=5ddff655c&amp;color=0,0,0&amp;vpa=2&amp;vtp=1"/>
          <p:cNvSpPr/>
          <p:nvPr/>
        </p:nvSpPr>
        <p:spPr>
          <a:xfrm>
            <a:off x="8250159" y="57754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e03017db?vcp=1&amp;pid=0d863e98b&amp;color=0,0,0&amp;vtp=1&amp;bt=1&amp;bbb=1&amp;hb=1"/>
          <p:cNvSpPr/>
          <p:nvPr/>
        </p:nvSpPr>
        <p:spPr>
          <a:xfrm>
            <a:off x="896112" y="903048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学雷锋频道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】主持人正在播报最近发生的好人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，请你将词语补充完整再选词填空。（填序号）（10枚）</a:t>
            </a:r>
            <a:endParaRPr lang="en-US" altLang="zh-CN" sz="2800" dirty="0"/>
          </a:p>
        </p:txBody>
      </p:sp>
      <p:pic>
        <p:nvPicPr>
          <p:cNvPr id="3" name="C_2_BD#4e03017db?vcp=1&amp;pid=0d863e98b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20" y="900000"/>
            <a:ext cx="1984248" cy="475488"/>
          </a:xfrm>
          <a:prstGeom prst="rect">
            <a:avLst/>
          </a:prstGeom>
        </p:spPr>
      </p:pic>
      <p:sp>
        <p:nvSpPr>
          <p:cNvPr id="4" name="QB_3_BD.9_1#7e6355a55?vcp=1&amp;pid=4e03017db&amp;color=0,0,0&amp;vtp=1&amp;bbb=1"/>
          <p:cNvSpPr/>
          <p:nvPr/>
        </p:nvSpPr>
        <p:spPr>
          <a:xfrm>
            <a:off x="896112" y="1799478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①(    )(    )图强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②(    )(    )不舍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③(    )人注(    )</a:t>
            </a:r>
            <a:endParaRPr lang="en-US" altLang="zh-CN" sz="2400" dirty="0"/>
          </a:p>
          <a:p>
            <a:pPr latinLnBrk="1">
              <a:lnSpc>
                <a:spcPts val="38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④蹦蹦(    )(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⑤(    )头(    )脑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⑥(    )里(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云</a:t>
            </a:r>
            <a:endParaRPr lang="en-US" altLang="zh-CN" sz="2400" dirty="0"/>
          </a:p>
        </p:txBody>
      </p:sp>
      <p:sp>
        <p:nvSpPr>
          <p:cNvPr id="5" name="QB_3_AN.10_1#7e6355a55.bracket?vcp=1&amp;pid=4e03017db&amp;color=0,0,0&amp;vpa=3&amp;vtp=1"/>
          <p:cNvSpPr/>
          <p:nvPr/>
        </p:nvSpPr>
        <p:spPr>
          <a:xfrm>
            <a:off x="1369980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奋</a:t>
            </a:r>
            <a:endParaRPr lang="en-US" altLang="zh-CN" sz="2400" dirty="0"/>
          </a:p>
        </p:txBody>
      </p:sp>
      <p:sp>
        <p:nvSpPr>
          <p:cNvPr id="6" name="QB_3_AN.11_1#7e6355a55.bracket?vcp=1&amp;pid=4e03017db&amp;color=0,0,0&amp;vpa=4&amp;vtp=1"/>
          <p:cNvSpPr/>
          <p:nvPr/>
        </p:nvSpPr>
        <p:spPr>
          <a:xfrm>
            <a:off x="2284381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</a:t>
            </a:r>
            <a:endParaRPr lang="en-US" altLang="zh-CN" sz="2400" dirty="0"/>
          </a:p>
        </p:txBody>
      </p:sp>
      <p:sp>
        <p:nvSpPr>
          <p:cNvPr id="7" name="QB_3_AN.12_1#7e6355a55.bracket?vcp=1&amp;pid=4e03017db&amp;color=0,0,0&amp;vpa=5&amp;vtp=1"/>
          <p:cNvSpPr/>
          <p:nvPr/>
        </p:nvSpPr>
        <p:spPr>
          <a:xfrm>
            <a:off x="4887246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恋</a:t>
            </a:r>
            <a:endParaRPr lang="en-US" altLang="zh-CN" sz="2400" dirty="0"/>
          </a:p>
        </p:txBody>
      </p:sp>
      <p:sp>
        <p:nvSpPr>
          <p:cNvPr id="8" name="QB_3_AN.13_1#7e6355a55.bracket?vcp=1&amp;pid=4e03017db&amp;color=0,0,0&amp;vpa=6&amp;vtp=1"/>
          <p:cNvSpPr/>
          <p:nvPr/>
        </p:nvSpPr>
        <p:spPr>
          <a:xfrm>
            <a:off x="5801646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恋</a:t>
            </a:r>
            <a:endParaRPr lang="en-US" altLang="zh-CN" sz="2400" dirty="0"/>
          </a:p>
        </p:txBody>
      </p:sp>
      <p:sp>
        <p:nvSpPr>
          <p:cNvPr id="9" name="QB_3_AN.14_1#7e6355a55.bracket?vcp=1&amp;pid=4e03017db&amp;color=0,0,0&amp;vpa=7&amp;vtp=1"/>
          <p:cNvSpPr/>
          <p:nvPr/>
        </p:nvSpPr>
        <p:spPr>
          <a:xfrm>
            <a:off x="8392446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引</a:t>
            </a:r>
            <a:endParaRPr lang="en-US" altLang="zh-CN" sz="2400" dirty="0"/>
          </a:p>
        </p:txBody>
      </p:sp>
      <p:sp>
        <p:nvSpPr>
          <p:cNvPr id="10" name="QB_3_AN.15_1#7e6355a55.bracket?vcp=1&amp;pid=4e03017db&amp;color=0,0,0&amp;vpa=8&amp;vtp=1"/>
          <p:cNvSpPr/>
          <p:nvPr/>
        </p:nvSpPr>
        <p:spPr>
          <a:xfrm>
            <a:off x="9916446" y="1802716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目</a:t>
            </a:r>
            <a:endParaRPr lang="en-US" altLang="zh-CN" sz="2400" dirty="0"/>
          </a:p>
        </p:txBody>
      </p:sp>
      <p:sp>
        <p:nvSpPr>
          <p:cNvPr id="11" name="QB_3_AN.16_1#7e6355a55.bracket?vcp=1&amp;pid=4e03017db&amp;color=0,0,0&amp;vpa=9&amp;vtp=1"/>
          <p:cNvSpPr/>
          <p:nvPr/>
        </p:nvSpPr>
        <p:spPr>
          <a:xfrm>
            <a:off x="1979581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</a:t>
            </a:r>
            <a:endParaRPr lang="en-US" altLang="zh-CN" sz="2400" dirty="0"/>
          </a:p>
        </p:txBody>
      </p:sp>
      <p:sp>
        <p:nvSpPr>
          <p:cNvPr id="12" name="QB_3_AN.17_1#7e6355a55.bracket?vcp=1&amp;pid=4e03017db&amp;color=0,0,0&amp;vpa=10&amp;vtp=1"/>
          <p:cNvSpPr/>
          <p:nvPr/>
        </p:nvSpPr>
        <p:spPr>
          <a:xfrm>
            <a:off x="2893981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</a:t>
            </a:r>
            <a:endParaRPr lang="en-US" altLang="zh-CN" sz="2400" dirty="0"/>
          </a:p>
        </p:txBody>
      </p:sp>
      <p:sp>
        <p:nvSpPr>
          <p:cNvPr id="13" name="QB_3_AN.18_1#7e6355a55.bracket?vcp=1&amp;pid=4e03017db&amp;color=0,0,0&amp;vpa=11&amp;vtp=1"/>
          <p:cNvSpPr/>
          <p:nvPr/>
        </p:nvSpPr>
        <p:spPr>
          <a:xfrm>
            <a:off x="4887246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昏</a:t>
            </a:r>
            <a:endParaRPr lang="en-US" altLang="zh-CN" sz="2400" dirty="0"/>
          </a:p>
        </p:txBody>
      </p:sp>
      <p:sp>
        <p:nvSpPr>
          <p:cNvPr id="14" name="QB_3_AN.19_1#7e6355a55.bracket?vcp=1&amp;pid=4e03017db&amp;color=0,0,0&amp;vpa=12&amp;vtp=1"/>
          <p:cNvSpPr/>
          <p:nvPr/>
        </p:nvSpPr>
        <p:spPr>
          <a:xfrm>
            <a:off x="6106446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昏</a:t>
            </a:r>
            <a:endParaRPr lang="en-US" altLang="zh-CN" sz="2400" dirty="0"/>
          </a:p>
        </p:txBody>
      </p:sp>
      <p:sp>
        <p:nvSpPr>
          <p:cNvPr id="15" name="QB_3_AN.20_1#7e6355a55.bracket?vcp=1&amp;pid=4e03017db&amp;color=0,0,0&amp;vpa=13&amp;vtp=1"/>
          <p:cNvSpPr/>
          <p:nvPr/>
        </p:nvSpPr>
        <p:spPr>
          <a:xfrm>
            <a:off x="8392446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</a:t>
            </a:r>
            <a:endParaRPr lang="en-US" altLang="zh-CN" sz="2400" dirty="0"/>
          </a:p>
        </p:txBody>
      </p:sp>
      <p:sp>
        <p:nvSpPr>
          <p:cNvPr id="16" name="QB_3_AN.21_1#7e6355a55.bracket?vcp=1&amp;pid=4e03017db&amp;color=0,0,0&amp;vpa=14&amp;vtp=1"/>
          <p:cNvSpPr/>
          <p:nvPr/>
        </p:nvSpPr>
        <p:spPr>
          <a:xfrm>
            <a:off x="9611646" y="2290841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</a:t>
            </a:r>
            <a:endParaRPr lang="en-US" altLang="zh-CN" sz="2400" dirty="0"/>
          </a:p>
        </p:txBody>
      </p:sp>
      <p:sp>
        <p:nvSpPr>
          <p:cNvPr id="17" name="QB_4_BD.22_1#ff191ede0?vcp=1&amp;pid=7e6355a55&amp;color=0,0,0&amp;vtp=1&amp;bbb=1&amp;hb=1"/>
          <p:cNvSpPr/>
          <p:nvPr/>
        </p:nvSpPr>
        <p:spPr>
          <a:xfrm>
            <a:off x="896112" y="2802905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1.播报一：2024年1月25日，四川一名大学生送《感谢信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》给宜宾江安县总工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，感谢江安县总工会对她学业的慷慨资助，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她会(    )，成为一个有能力回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报父母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、为家乡建设出力的人。</a:t>
            </a:r>
            <a:endParaRPr lang="en-US" altLang="zh-CN" sz="2400" dirty="0"/>
          </a:p>
        </p:txBody>
      </p:sp>
      <p:sp>
        <p:nvSpPr>
          <p:cNvPr id="18" name="QB_4_AN.23_1#ff191ede0.bracket?vcp=1&amp;pid=7e6355a55&amp;color=0,0,0&amp;vpa=15&amp;vtp=1"/>
          <p:cNvSpPr/>
          <p:nvPr/>
        </p:nvSpPr>
        <p:spPr>
          <a:xfrm>
            <a:off x="7770781" y="3314144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9" name="QB_4_BD.24_1#77f13da98?vcp=1&amp;pid=7e6355a55&amp;color=0,0,0&amp;vtp=1&amp;bbb=1&amp;hb=1"/>
          <p:cNvSpPr/>
          <p:nvPr/>
        </p:nvSpPr>
        <p:spPr>
          <a:xfrm>
            <a:off x="896112" y="4316745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2.播报二：2024年2月4日，信阳市浉河区的空中有雪花不停飘落，一群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“巾帼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英雄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”却四处扫雪，不肯停下来休息，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这一行为十分(    )。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原来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，她们忙得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满头大汗是为了清扫道路积雪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，确保人们畅通出行。</a:t>
            </a:r>
            <a:endParaRPr lang="en-US" altLang="zh-CN" sz="2400" dirty="0"/>
          </a:p>
        </p:txBody>
      </p:sp>
      <p:sp>
        <p:nvSpPr>
          <p:cNvPr id="20" name="QB_4_AN.25_1#77f13da98.bracket?vcp=1&amp;pid=7e6355a55&amp;color=0,0,0&amp;vpa=16&amp;vtp=1"/>
          <p:cNvSpPr/>
          <p:nvPr/>
        </p:nvSpPr>
        <p:spPr>
          <a:xfrm>
            <a:off x="8075581" y="4827984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d3d1643a?vcp=1&amp;pid=0d863e98b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三、【生活频道】节目《旅游日记》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正在展示旅行中拍摄到的照片，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请你按要求完成练习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。（12枚）</a:t>
            </a:r>
            <a:endParaRPr lang="en-US" altLang="zh-CN" sz="2800" dirty="0"/>
          </a:p>
        </p:txBody>
      </p:sp>
      <p:sp>
        <p:nvSpPr>
          <p:cNvPr id="3" name="QB_3_BD.26_1#728a92360?sp=1&amp;vcp=1&amp;pid=bd3d1643a&amp;color=0,0,0&amp;vtp=1&amp;bbb=1"/>
          <p:cNvSpPr/>
          <p:nvPr/>
        </p:nvSpPr>
        <p:spPr>
          <a:xfrm>
            <a:off x="896112" y="17417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1.请你观察右图，仿照例句，将想象出的内容写下来。（3枚）</a:t>
            </a:r>
            <a:endParaRPr lang="en-US" altLang="zh-CN" sz="2400" dirty="0"/>
          </a:p>
        </p:txBody>
      </p:sp>
      <p:pic>
        <p:nvPicPr>
          <p:cNvPr id="4" name="QB_3_BD.26_2#728a92360?vcp=1&amp;pid=bd3d164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2352612"/>
            <a:ext cx="2816352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26_3#728a92360?vcp=1&amp;pid=bd3d1643a&amp;color=0,0,0&amp;vtp=1&amp;bbb=1"/>
          <p:cNvSpPr/>
          <p:nvPr/>
        </p:nvSpPr>
        <p:spPr>
          <a:xfrm>
            <a:off x="896112" y="411791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49651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山脚下的柏树，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山间的小溪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49651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郁郁苍苍的，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49651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好像一队队卫兵。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N.27_1#728a92360.blank?vcp=1&amp;pid=bd3d1643a&amp;color=0,0,0&amp;vpa=17&amp;vtp=1&amp;bbb=1"/>
          <p:cNvSpPr/>
          <p:nvPr/>
        </p:nvSpPr>
        <p:spPr>
          <a:xfrm>
            <a:off x="5877846" y="4648772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【示例】碧绿碧绿的</a:t>
            </a:r>
            <a:endParaRPr lang="en-US" altLang="zh-CN" sz="2400" dirty="0"/>
          </a:p>
        </p:txBody>
      </p:sp>
      <p:sp>
        <p:nvSpPr>
          <p:cNvPr id="7" name="QB_3_AN.28_1#728a92360.blank?vcp=1&amp;pid=bd3d1643a&amp;color=0,0,0&amp;vpa=18&amp;vtp=1&amp;bbb=1"/>
          <p:cNvSpPr/>
          <p:nvPr/>
        </p:nvSpPr>
        <p:spPr>
          <a:xfrm>
            <a:off x="5877846" y="518598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好像一条绿丝带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29_1#ef04e7c2e?vcp=1&amp;pid=bd3d1643a&amp;color=0,0,0&amp;vtp=1&amp;bt=1&amp;bbb=1"/>
          <p:cNvSpPr/>
          <p:nvPr/>
        </p:nvSpPr>
        <p:spPr>
          <a:xfrm>
            <a:off x="896112" y="12352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2.请你照样子仿写或改写句子。（9枚）</a:t>
            </a:r>
            <a:endParaRPr lang="en-US" altLang="zh-CN" sz="2400" dirty="0"/>
          </a:p>
        </p:txBody>
      </p:sp>
      <p:sp>
        <p:nvSpPr>
          <p:cNvPr id="3" name="QB_4_BD.30_1#dafc4ab5b?sp=1&amp;vcp=1&amp;pid=ef04e7c2e&amp;color=0,0,0&amp;vtp=1&amp;bbb=1"/>
          <p:cNvSpPr/>
          <p:nvPr/>
        </p:nvSpPr>
        <p:spPr>
          <a:xfrm>
            <a:off x="896112" y="17826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:门前开着一大片五颜六色的鲜花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森林里住着(                  )(  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的动物。</a:t>
            </a:r>
            <a:endParaRPr lang="en-US" altLang="zh-CN" sz="2400" dirty="0"/>
          </a:p>
        </p:txBody>
      </p:sp>
      <p:sp>
        <p:nvSpPr>
          <p:cNvPr id="4" name="QB_4_AN.31_1#dafc4ab5b.bracket?vcp=1&amp;pid=ef04e7c2e&amp;color=0,0,0&amp;vpa=19&amp;vtp=1&amp;bbb=1"/>
          <p:cNvSpPr/>
          <p:nvPr/>
        </p:nvSpPr>
        <p:spPr>
          <a:xfrm>
            <a:off x="2589181" y="2330069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【示例】各种各样</a:t>
            </a:r>
            <a:endParaRPr lang="en-US" altLang="zh-CN" sz="2400" dirty="0"/>
          </a:p>
        </p:txBody>
      </p:sp>
      <p:sp>
        <p:nvSpPr>
          <p:cNvPr id="5" name="QB_4_AN.32_1#dafc4ab5b.bracket?vcp=1&amp;pid=ef04e7c2e&amp;color=0,0,0&amp;vpa=20&amp;vtp=1&amp;bbb=1"/>
          <p:cNvSpPr/>
          <p:nvPr/>
        </p:nvSpPr>
        <p:spPr>
          <a:xfrm>
            <a:off x="5637180" y="233006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活泼可爱</a:t>
            </a:r>
            <a:endParaRPr lang="en-US" altLang="zh-CN" sz="2400" dirty="0"/>
          </a:p>
        </p:txBody>
      </p:sp>
      <p:sp>
        <p:nvSpPr>
          <p:cNvPr id="6" name="QB_4_BD.33_1#75c92925a?sp=1&amp;vcp=1&amp;pid=ef04e7c2e&amp;color=0,0,0&amp;vtp=1&amp;bbb=1"/>
          <p:cNvSpPr/>
          <p:nvPr/>
        </p:nvSpPr>
        <p:spPr>
          <a:xfrm>
            <a:off x="896112" y="28863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（2）例：这难道不是平常吃过的蘑菇吗? 这是平常吃过的蘑菇。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兔子的耳朵难道不是竖起来的吗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7" name="QB_4_AN.34_1#75c92925a.blank?vcp=1&amp;pid=ef04e7c2e&amp;color=0,0,0&amp;vpa=21&amp;vtp=1&amp;bbb=1"/>
          <p:cNvSpPr/>
          <p:nvPr/>
        </p:nvSpPr>
        <p:spPr>
          <a:xfrm>
            <a:off x="938180" y="3954399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兔子的耳朵是竖起来的。</a:t>
            </a:r>
            <a:endParaRPr lang="en-US" altLang="zh-CN" sz="2400" dirty="0"/>
          </a:p>
        </p:txBody>
      </p:sp>
      <p:sp>
        <p:nvSpPr>
          <p:cNvPr id="8" name="QB_4_BD.35_1#2cc9ec46d?sp=1&amp;vcp=1&amp;pid=ef04e7c2e&amp;color=0,0,0&amp;vtp=1&amp;bbb=1"/>
          <p:cNvSpPr/>
          <p:nvPr/>
        </p:nvSpPr>
        <p:spPr>
          <a:xfrm>
            <a:off x="896112" y="45373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）白云一会儿像绵羊,一会儿像骏马,一会儿像小狗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用加点词写句子）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  <a:endParaRPr lang="en-US" altLang="zh-CN" sz="2400" dirty="0"/>
          </a:p>
        </p:txBody>
      </p:sp>
      <p:sp>
        <p:nvSpPr>
          <p:cNvPr id="10" name="QB_4_AN.36_1#2cc9ec46d.blank?vcp=1&amp;pid=ef04e7c2e&amp;color=0,0,0&amp;vpa=22&amp;vtp=1&amp;bbb=1"/>
          <p:cNvSpPr/>
          <p:nvPr/>
        </p:nvSpPr>
        <p:spPr>
          <a:xfrm>
            <a:off x="938180" y="5046599"/>
            <a:ext cx="905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【示例】我一会儿想吃苹果，一会儿想吃蛋糕，一会儿想喝奶茶。</a:t>
            </a:r>
            <a:endParaRPr lang="en-US" altLang="zh-CN" sz="2400" dirty="0"/>
          </a:p>
        </p:txBody>
      </p:sp>
      <p:sp>
        <p:nvSpPr>
          <p:cNvPr id="11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D22841FA-3A8F-D8E3-AB8F-D6414F988E4C}"/>
              </a:ext>
            </a:extLst>
          </p:cNvPr>
          <p:cNvSpPr/>
          <p:nvPr/>
        </p:nvSpPr>
        <p:spPr>
          <a:xfrm>
            <a:off x="34678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5E93E8E4-0B2A-0390-8699-5FB1B95233E1}"/>
              </a:ext>
            </a:extLst>
          </p:cNvPr>
          <p:cNvSpPr/>
          <p:nvPr/>
        </p:nvSpPr>
        <p:spPr>
          <a:xfrm>
            <a:off x="37726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B4CA9B2F-07C0-ABA5-AF0B-862CE2C0C69A}"/>
              </a:ext>
            </a:extLst>
          </p:cNvPr>
          <p:cNvSpPr/>
          <p:nvPr/>
        </p:nvSpPr>
        <p:spPr>
          <a:xfrm>
            <a:off x="40774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D86A60FC-C2F1-2800-DE29-45F323251389}"/>
              </a:ext>
            </a:extLst>
          </p:cNvPr>
          <p:cNvSpPr/>
          <p:nvPr/>
        </p:nvSpPr>
        <p:spPr>
          <a:xfrm>
            <a:off x="43822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C835159B-83CF-63A7-3137-A4047489F7EC}"/>
              </a:ext>
            </a:extLst>
          </p:cNvPr>
          <p:cNvSpPr/>
          <p:nvPr/>
        </p:nvSpPr>
        <p:spPr>
          <a:xfrm>
            <a:off x="46870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E853D896-9BCD-9C5B-058E-C7E692F24E1F}"/>
              </a:ext>
            </a:extLst>
          </p:cNvPr>
          <p:cNvSpPr/>
          <p:nvPr/>
        </p:nvSpPr>
        <p:spPr>
          <a:xfrm>
            <a:off x="49918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30_1#dafc4ab5b?sp=1&amp;vcp=1&amp;pid=ef04e7c2e&amp;color=0,0,0&amp;vtp=1&amp;bbb=1&amp;zzd= 1">
            <a:extLst>
              <a:ext uri="{FF2B5EF4-FFF2-40B4-BE49-F238E27FC236}">
                <a16:creationId xmlns:a16="http://schemas.microsoft.com/office/drawing/2014/main" id="{8BFCCAC0-5FA0-9FEB-530D-6E0BD5E9CCBD}"/>
              </a:ext>
            </a:extLst>
          </p:cNvPr>
          <p:cNvSpPr/>
          <p:nvPr/>
        </p:nvSpPr>
        <p:spPr>
          <a:xfrm>
            <a:off x="5296694" y="23541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F4A3B30C-49F7-7627-52E5-44EA35218230}"/>
              </a:ext>
            </a:extLst>
          </p:cNvPr>
          <p:cNvSpPr/>
          <p:nvPr/>
        </p:nvSpPr>
        <p:spPr>
          <a:xfrm>
            <a:off x="24010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31961246-AF4F-9F88-0E8C-D42EFCB1AFC0}"/>
              </a:ext>
            </a:extLst>
          </p:cNvPr>
          <p:cNvSpPr/>
          <p:nvPr/>
        </p:nvSpPr>
        <p:spPr>
          <a:xfrm>
            <a:off x="27058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050DD706-16A5-58AB-486D-AB5F0D0A41AC}"/>
              </a:ext>
            </a:extLst>
          </p:cNvPr>
          <p:cNvSpPr/>
          <p:nvPr/>
        </p:nvSpPr>
        <p:spPr>
          <a:xfrm>
            <a:off x="30106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3ADD5427-32FB-EF21-52E8-4E61B69E1677}"/>
              </a:ext>
            </a:extLst>
          </p:cNvPr>
          <p:cNvSpPr/>
          <p:nvPr/>
        </p:nvSpPr>
        <p:spPr>
          <a:xfrm>
            <a:off x="43822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FFAC4226-FDE5-EBE3-996E-1621D83A8B4F}"/>
              </a:ext>
            </a:extLst>
          </p:cNvPr>
          <p:cNvSpPr/>
          <p:nvPr/>
        </p:nvSpPr>
        <p:spPr>
          <a:xfrm>
            <a:off x="46870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A2E2E106-E5D0-6B94-1EFB-1564B0E7CAC4}"/>
              </a:ext>
            </a:extLst>
          </p:cNvPr>
          <p:cNvSpPr/>
          <p:nvPr/>
        </p:nvSpPr>
        <p:spPr>
          <a:xfrm>
            <a:off x="49918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54EBD386-DFF4-2AB7-BE30-0A19D02C804D}"/>
              </a:ext>
            </a:extLst>
          </p:cNvPr>
          <p:cNvSpPr/>
          <p:nvPr/>
        </p:nvSpPr>
        <p:spPr>
          <a:xfrm>
            <a:off x="63634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F665AD46-D306-69CA-B368-3F502B08ACB6}"/>
              </a:ext>
            </a:extLst>
          </p:cNvPr>
          <p:cNvSpPr/>
          <p:nvPr/>
        </p:nvSpPr>
        <p:spPr>
          <a:xfrm>
            <a:off x="66682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4_BD.35_1#2cc9ec46d?sp=1&amp;vcp=1&amp;pid=ef04e7c2e&amp;color=0,0,0&amp;vtp=1&amp;bbb=1&amp;zzd= 1">
            <a:extLst>
              <a:ext uri="{FF2B5EF4-FFF2-40B4-BE49-F238E27FC236}">
                <a16:creationId xmlns:a16="http://schemas.microsoft.com/office/drawing/2014/main" id="{820F067E-E82E-888A-E9AD-541EE79E19A2}"/>
              </a:ext>
            </a:extLst>
          </p:cNvPr>
          <p:cNvSpPr/>
          <p:nvPr/>
        </p:nvSpPr>
        <p:spPr>
          <a:xfrm>
            <a:off x="6973094" y="5108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3c5e23c3?vcp=1&amp;pid=0d863e98b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四、【文化频道】在《传统文化小擂台》节目中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，有两个小朋友正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在比赛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，你也来比一比吧。（15枚）</a:t>
            </a:r>
            <a:endParaRPr lang="en-US" altLang="zh-CN" sz="2800" dirty="0"/>
          </a:p>
        </p:txBody>
      </p:sp>
      <p:sp>
        <p:nvSpPr>
          <p:cNvPr id="3" name="QB_3_BD.37_1#c7b3275ab?vcp=1&amp;pid=73c5e23c3&amp;color=0,0,0&amp;vtp=1&amp;bbb=1&amp;hb=1"/>
          <p:cNvSpPr/>
          <p:nvPr/>
        </p:nvSpPr>
        <p:spPr>
          <a:xfrm>
            <a:off x="896112" y="1741742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1.莉莉：美无处不在。春天是美的!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，万条垂下绿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丝绦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拂堤杨柳醉春烟”。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帮助他人的人是美的!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“予人玫瑰，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让我们多帮助他人,奉献社会。诚信是美的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!因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为“失信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”“诚信者，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4" name="QB_3_AN.38_1#c7b3275ab.blank?vcp=1&amp;pid=73c5e23c3&amp;color=0,0,0&amp;vpa=23&amp;vtp=1&amp;bbb=1"/>
          <p:cNvSpPr/>
          <p:nvPr/>
        </p:nvSpPr>
        <p:spPr>
          <a:xfrm>
            <a:off x="6856381" y="1712087"/>
            <a:ext cx="2354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碧玉妆成一树高</a:t>
            </a:r>
            <a:endParaRPr lang="en-US" altLang="zh-CN" sz="2400" dirty="0"/>
          </a:p>
        </p:txBody>
      </p:sp>
      <p:sp>
        <p:nvSpPr>
          <p:cNvPr id="5" name="QB_3_AN.39_1#c7b3275ab.blank?vcp=1&amp;pid=73c5e23c3&amp;color=0,0,0&amp;vpa=24&amp;vtp=1&amp;bbb=1"/>
          <p:cNvSpPr/>
          <p:nvPr/>
        </p:nvSpPr>
        <p:spPr>
          <a:xfrm>
            <a:off x="3046381" y="2258188"/>
            <a:ext cx="2354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草长莺飞二月天</a:t>
            </a:r>
            <a:endParaRPr lang="en-US" altLang="zh-CN" sz="2400" dirty="0"/>
          </a:p>
        </p:txBody>
      </p:sp>
      <p:sp>
        <p:nvSpPr>
          <p:cNvPr id="6" name="QB_3_AN.40_1#c7b3275ab.blank?vcp=1&amp;pid=73c5e23c3&amp;color=0,0,0&amp;vpa=25&amp;vtp=1&amp;bbb=1"/>
          <p:cNvSpPr/>
          <p:nvPr/>
        </p:nvSpPr>
        <p:spPr>
          <a:xfrm>
            <a:off x="2741581" y="2804287"/>
            <a:ext cx="14398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手有余香</a:t>
            </a:r>
            <a:endParaRPr lang="en-US" altLang="zh-CN" sz="2400" dirty="0"/>
          </a:p>
        </p:txBody>
      </p:sp>
      <p:sp>
        <p:nvSpPr>
          <p:cNvPr id="7" name="QB_3_AN.41_1#c7b3275ab.blank?vcp=1&amp;pid=73c5e23c3&amp;color=0,0,0&amp;vpa=26&amp;vtp=1&amp;bbb=1"/>
          <p:cNvSpPr/>
          <p:nvPr/>
        </p:nvSpPr>
        <p:spPr>
          <a:xfrm>
            <a:off x="2131981" y="3329179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不立</a:t>
            </a:r>
            <a:endParaRPr lang="en-US" altLang="zh-CN" sz="2400" dirty="0"/>
          </a:p>
        </p:txBody>
      </p:sp>
      <p:sp>
        <p:nvSpPr>
          <p:cNvPr id="8" name="QB_3_AN.42_1#c7b3275ab.blank?vcp=1&amp;pid=73c5e23c3&amp;color=0,0,0&amp;vpa=27&amp;vtp=1&amp;bbb=1"/>
          <p:cNvSpPr/>
          <p:nvPr/>
        </p:nvSpPr>
        <p:spPr>
          <a:xfrm>
            <a:off x="4875180" y="3329179"/>
            <a:ext cx="17446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天下之结也</a:t>
            </a:r>
            <a:endParaRPr lang="en-US" altLang="zh-CN" sz="2400" dirty="0"/>
          </a:p>
        </p:txBody>
      </p:sp>
      <p:sp>
        <p:nvSpPr>
          <p:cNvPr id="9" name="QB_3_BD.43_1#44868045e?vcp=1&amp;pid=73c5e23c3&amp;color=0,0,0&amp;vtp=1&amp;bbb=1&amp;hb=1"/>
          <p:cNvSpPr/>
          <p:nvPr/>
        </p:nvSpPr>
        <p:spPr>
          <a:xfrm>
            <a:off x="896112" y="3897060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2.小刚：“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春节到，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放鞭炮。除了春节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，我还知道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等传统节日。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节的习俗是登高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、赏菊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。十二生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肖我也会背：子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丑牛、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寅虎、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兔、辰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巳蛇、午马、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未羊、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、酉鸡、戌狗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！”</a:t>
            </a:r>
            <a:endParaRPr lang="en-US" altLang="zh-CN" sz="2400" dirty="0"/>
          </a:p>
        </p:txBody>
      </p:sp>
      <p:sp>
        <p:nvSpPr>
          <p:cNvPr id="10" name="QB_3_AN.44_1#44868045e.blank?vcp=1&amp;pid=73c5e23c3&amp;color=0,0,0&amp;vpa=28&amp;vtp=1&amp;bbb=1"/>
          <p:cNvSpPr/>
          <p:nvPr/>
        </p:nvSpPr>
        <p:spPr>
          <a:xfrm>
            <a:off x="3655980" y="3867405"/>
            <a:ext cx="1135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人欢笑</a:t>
            </a:r>
            <a:endParaRPr lang="en-US" altLang="zh-CN" sz="2400" dirty="0"/>
          </a:p>
        </p:txBody>
      </p:sp>
      <p:sp>
        <p:nvSpPr>
          <p:cNvPr id="11" name="QB_3_AN.45_1#44868045e.blank?vcp=1&amp;pid=73c5e23c3&amp;color=0,0,0&amp;vpa=29&amp;vtp=1&amp;bbb=1"/>
          <p:cNvSpPr/>
          <p:nvPr/>
        </p:nvSpPr>
        <p:spPr>
          <a:xfrm>
            <a:off x="5179980" y="3867405"/>
            <a:ext cx="1135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贴窗花</a:t>
            </a:r>
            <a:endParaRPr lang="en-US" altLang="zh-CN" sz="2400" dirty="0"/>
          </a:p>
        </p:txBody>
      </p:sp>
      <p:sp>
        <p:nvSpPr>
          <p:cNvPr id="12" name="QB_3_AN.46_1#44868045e.blank?vcp=1&amp;pid=73c5e23c3&amp;color=0,0,0&amp;vpa=30&amp;vtp=1&amp;bbb=1&amp;hb=1"/>
          <p:cNvSpPr/>
          <p:nvPr/>
        </p:nvSpPr>
        <p:spPr>
          <a:xfrm>
            <a:off x="896112" y="3867405"/>
            <a:ext cx="10387584" cy="1015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】中秋节</a:t>
            </a:r>
            <a:endParaRPr lang="en-US" altLang="zh-CN" sz="2400" dirty="0"/>
          </a:p>
        </p:txBody>
      </p:sp>
      <p:sp>
        <p:nvSpPr>
          <p:cNvPr id="13" name="QB_3_AN.47_1#44868045e.blank?vcp=1&amp;pid=73c5e23c3&amp;color=0,0,0&amp;vpa=31&amp;vtp=1&amp;bbb=1"/>
          <p:cNvSpPr/>
          <p:nvPr/>
        </p:nvSpPr>
        <p:spPr>
          <a:xfrm>
            <a:off x="2893981" y="4413506"/>
            <a:ext cx="1135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</a:t>
            </a:r>
            <a:endParaRPr lang="en-US" altLang="zh-CN" sz="2400" dirty="0"/>
          </a:p>
        </p:txBody>
      </p:sp>
      <p:sp>
        <p:nvSpPr>
          <p:cNvPr id="14" name="QB_3_AN.48_1#44868045e.blank?vcp=1&amp;pid=73c5e23c3&amp;color=0,0,0&amp;vpa=32&amp;vtp=1&amp;bbb=1"/>
          <p:cNvSpPr/>
          <p:nvPr/>
        </p:nvSpPr>
        <p:spPr>
          <a:xfrm>
            <a:off x="5941980" y="4413506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重阳</a:t>
            </a:r>
            <a:endParaRPr lang="en-US" altLang="zh-CN" sz="2400" dirty="0"/>
          </a:p>
        </p:txBody>
      </p:sp>
      <p:sp>
        <p:nvSpPr>
          <p:cNvPr id="15" name="QB_3_AN.49_1#44868045e.blank?vcp=1&amp;pid=73c5e23c3&amp;color=0,0,0&amp;vpa=33&amp;vtp=1"/>
          <p:cNvSpPr/>
          <p:nvPr/>
        </p:nvSpPr>
        <p:spPr>
          <a:xfrm>
            <a:off x="3046381" y="495960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</a:t>
            </a:r>
            <a:endParaRPr lang="en-US" altLang="zh-CN" sz="2400" dirty="0"/>
          </a:p>
        </p:txBody>
      </p:sp>
      <p:sp>
        <p:nvSpPr>
          <p:cNvPr id="16" name="QB_3_AN.50_1#44868045e.blank?vcp=1&amp;pid=73c5e23c3&amp;color=0,0,0&amp;vpa=34&amp;vtp=1"/>
          <p:cNvSpPr/>
          <p:nvPr/>
        </p:nvSpPr>
        <p:spPr>
          <a:xfrm>
            <a:off x="5789580" y="495960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卯</a:t>
            </a:r>
            <a:endParaRPr lang="en-US" altLang="zh-CN" sz="2400" dirty="0"/>
          </a:p>
        </p:txBody>
      </p:sp>
      <p:sp>
        <p:nvSpPr>
          <p:cNvPr id="17" name="QB_3_AN.51_1#44868045e.blank?vcp=1&amp;pid=73c5e23c3&amp;color=0,0,0&amp;vpa=35&amp;vtp=1"/>
          <p:cNvSpPr/>
          <p:nvPr/>
        </p:nvSpPr>
        <p:spPr>
          <a:xfrm>
            <a:off x="7313581" y="4959605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</a:t>
            </a:r>
            <a:endParaRPr lang="en-US" altLang="zh-CN" sz="2400" dirty="0"/>
          </a:p>
        </p:txBody>
      </p:sp>
      <p:sp>
        <p:nvSpPr>
          <p:cNvPr id="18" name="QB_3_AN.52_1#44868045e.blank?vcp=1&amp;pid=73c5e23c3&amp;color=0,0,0&amp;vpa=36&amp;vtp=1"/>
          <p:cNvSpPr/>
          <p:nvPr/>
        </p:nvSpPr>
        <p:spPr>
          <a:xfrm>
            <a:off x="912780" y="5484497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申</a:t>
            </a:r>
            <a:endParaRPr lang="en-US" altLang="zh-CN" sz="2400" dirty="0"/>
          </a:p>
        </p:txBody>
      </p:sp>
      <p:sp>
        <p:nvSpPr>
          <p:cNvPr id="19" name="QB_3_AN.53_1#44868045e.blank?vcp=1&amp;pid=73c5e23c3&amp;color=0,0,0&amp;vpa=37&amp;vtp=1"/>
          <p:cNvSpPr/>
          <p:nvPr/>
        </p:nvSpPr>
        <p:spPr>
          <a:xfrm>
            <a:off x="4265580" y="5484497"/>
            <a:ext cx="5254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猪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b575d077?vcp=1&amp;pid=0d863e98b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五、【儿童频道】小朋友们坐在一起谈论理想，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看有趣的童话书。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12枚）</a:t>
            </a:r>
            <a:endParaRPr lang="en-US" altLang="zh-CN" sz="2800" dirty="0"/>
          </a:p>
        </p:txBody>
      </p:sp>
      <p:sp>
        <p:nvSpPr>
          <p:cNvPr id="3" name="QB_3_BD.54_1#121bb356a?sp=1&amp;vcp=1&amp;pid=8b575d077&amp;color=0,0,0&amp;vtp=1&amp;bbb=1"/>
          <p:cNvSpPr/>
          <p:nvPr/>
        </p:nvSpPr>
        <p:spPr>
          <a:xfrm>
            <a:off x="896112" y="174174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1.莉莉和聪聪展开了讨论，请根据语境将内容补充完整。（6枚）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莉莉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：聪聪，你长大以后想做什么呢？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聪聪：我想做一名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你呢？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莉莉：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。因为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哺育祖国的花朵。</a:t>
            </a:r>
            <a:endParaRPr lang="en-US" altLang="zh-CN" sz="2400" spc="-50" dirty="0"/>
          </a:p>
        </p:txBody>
      </p:sp>
      <p:sp>
        <p:nvSpPr>
          <p:cNvPr id="4" name="QB_3_AN.55_1#121bb356a.blank?vcp=1&amp;pid=8b575d077&amp;color=0,0,0&amp;vpa=38&amp;vtp=1&amp;bbb=1"/>
          <p:cNvSpPr/>
          <p:nvPr/>
        </p:nvSpPr>
        <p:spPr>
          <a:xfrm>
            <a:off x="3351180" y="283140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【示例】建筑师</a:t>
            </a:r>
            <a:endParaRPr lang="en-US" altLang="zh-CN" sz="2400" dirty="0"/>
          </a:p>
        </p:txBody>
      </p:sp>
      <p:sp>
        <p:nvSpPr>
          <p:cNvPr id="5" name="QB_3_AN.56_1#121bb356a.blank?vcp=1&amp;pid=8b575d077&amp;color=0,0,0&amp;vpa=39&amp;vtp=1&amp;bbb=1"/>
          <p:cNvSpPr/>
          <p:nvPr/>
        </p:nvSpPr>
        <p:spPr>
          <a:xfrm>
            <a:off x="1792256" y="3368612"/>
            <a:ext cx="3497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我长大以后想做一名教师</a:t>
            </a:r>
            <a:endParaRPr lang="en-US" altLang="zh-CN" sz="2400" spc="-50" dirty="0"/>
          </a:p>
        </p:txBody>
      </p:sp>
      <p:sp>
        <p:nvSpPr>
          <p:cNvPr id="6" name="QB_3_AN.57_1#121bb356a.blank?vcp=1&amp;pid=8b575d077&amp;color=0,0,0&amp;vpa=40&amp;vtp=1&amp;bbb=1"/>
          <p:cNvSpPr/>
          <p:nvPr/>
        </p:nvSpPr>
        <p:spPr>
          <a:xfrm>
            <a:off x="6211855" y="3368612"/>
            <a:ext cx="260191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教师可以教书育人</a:t>
            </a:r>
            <a:endParaRPr lang="en-US" altLang="zh-CN" sz="2400" spc="-50" dirty="0"/>
          </a:p>
        </p:txBody>
      </p:sp>
      <p:sp>
        <p:nvSpPr>
          <p:cNvPr id="7" name="QB_3_AS.58_1#121bb356a?vcp=1&amp;pid=8b575d077&amp;color=0,0,0&amp;vtp=1&amp;bbb=1&amp;hb=1"/>
          <p:cNvSpPr/>
          <p:nvPr/>
        </p:nvSpPr>
        <p:spPr>
          <a:xfrm>
            <a:off x="896112" y="39379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本题考查口语交际。由“哺育祖国的花朵”可知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，莉莉长大后想做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一名教师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，原因可以写教师是灵魂的工程师，教师能够传授知识等。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935</Words>
  <Application>Microsoft Office PowerPoint</Application>
  <PresentationFormat>宽屏</PresentationFormat>
  <Paragraphs>187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2025-01-21T12:19:43Z</dcterms:created>
  <dcterms:modified xsi:type="dcterms:W3CDTF">2025-01-21T12:38:53Z</dcterms:modified>
  <cp:category/>
  <cp:contentStatus/>
</cp:coreProperties>
</file>