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4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954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6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3ab5d2d31?sp=1&amp;vcp=1&amp;pid=7f7617b7e&amp;color=0,0,0&amp;vtp=1&amp;bt=1&amp;bbb=1"/>
          <p:cNvSpPr/>
          <p:nvPr/>
        </p:nvSpPr>
        <p:spPr>
          <a:xfrm>
            <a:off x="896112" y="896112"/>
            <a:ext cx="1038758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出口成章小能人</a:t>
            </a:r>
            <a:endParaRPr lang="en-US" altLang="zh-CN" sz="3000" dirty="0"/>
          </a:p>
        </p:txBody>
      </p:sp>
      <p:sp>
        <p:nvSpPr>
          <p:cNvPr id="3" name="P_3_BD#f8b056207?vcp=1&amp;pid=3ab5d2d31&amp;color=0,0,0&amp;vtp=1&amp;bbb=1"/>
          <p:cNvSpPr/>
          <p:nvPr/>
        </p:nvSpPr>
        <p:spPr>
          <a:xfrm>
            <a:off x="896112" y="1356868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能说会道才是主持人真正的“亮剑”哦！那就从文化积累开始训练吧！</a:t>
            </a:r>
            <a:endParaRPr lang="en-US" altLang="zh-CN" sz="2400" dirty="0"/>
          </a:p>
        </p:txBody>
      </p:sp>
      <p:sp>
        <p:nvSpPr>
          <p:cNvPr id="4" name="C_3_BD#4c117a2c1?vcp=1&amp;pid=3ab5d2d31&amp;color=0,0,0&amp;vtp=1&amp;bbb=1"/>
          <p:cNvSpPr/>
          <p:nvPr/>
        </p:nvSpPr>
        <p:spPr>
          <a:xfrm>
            <a:off x="896112" y="1826704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五、下面是一些诗句默写，考查主持人的文化底蕴。（10枚）</a:t>
            </a:r>
            <a:endParaRPr lang="en-US" altLang="zh-CN" sz="2800" dirty="0"/>
          </a:p>
        </p:txBody>
      </p:sp>
      <p:sp>
        <p:nvSpPr>
          <p:cNvPr id="5" name="QB_4_BD.61_1#e1ab6e073?vcp=1&amp;pid=4c117a2c1&amp;color=0,0,0&amp;vtp=1&amp;bbb=1"/>
          <p:cNvSpPr/>
          <p:nvPr/>
        </p:nvSpPr>
        <p:spPr>
          <a:xfrm>
            <a:off x="896112" y="2242566"/>
            <a:ext cx="10387584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窗含西岭千秋雪，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4_AN.62_1#e1ab6e073.blank?vcp=1&amp;pid=4c117a2c1&amp;color=0,0,0&amp;vpa=41&amp;vtp=1&amp;bbb=1"/>
          <p:cNvSpPr/>
          <p:nvPr/>
        </p:nvSpPr>
        <p:spPr>
          <a:xfrm>
            <a:off x="3655980" y="2191702"/>
            <a:ext cx="2354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门泊东吴万里船</a:t>
            </a:r>
            <a:endParaRPr lang="en-US" altLang="zh-CN" sz="2400" dirty="0"/>
          </a:p>
        </p:txBody>
      </p:sp>
      <p:sp>
        <p:nvSpPr>
          <p:cNvPr id="7" name="QB_4_BD.63_1#cfebe40c4?vcp=1&amp;pid=4c117a2c1&amp;color=0,0,0&amp;vtp=1&amp;bbb=1&amp;hb=1"/>
          <p:cNvSpPr/>
          <p:nvPr/>
        </p:nvSpPr>
        <p:spPr>
          <a:xfrm>
            <a:off x="896112" y="2772219"/>
            <a:ext cx="10387584" cy="210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2.春天在哪里？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春天在“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万条垂下绿丝绦”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的动人舞姿里；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春天在“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春风吹又生”的顽强生命力中；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春天在“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latinLnBrk="1">
              <a:lnSpc>
                <a:spcPts val="43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忙趁东风放纸鸢”的美丽风筝上；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春天还在我知道的“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里。</a:t>
            </a:r>
            <a:endParaRPr lang="en-US" altLang="zh-CN" sz="2400" dirty="0"/>
          </a:p>
        </p:txBody>
      </p:sp>
      <p:sp>
        <p:nvSpPr>
          <p:cNvPr id="8" name="QB_4_AN.64_1#cfebe40c4.blank?vcp=1&amp;pid=4c117a2c1&amp;color=0,0,0&amp;vpa=42&amp;vtp=1&amp;bbb=1"/>
          <p:cNvSpPr/>
          <p:nvPr/>
        </p:nvSpPr>
        <p:spPr>
          <a:xfrm>
            <a:off x="4265580" y="2742564"/>
            <a:ext cx="2354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碧玉妆成一树高</a:t>
            </a:r>
            <a:endParaRPr lang="en-US" altLang="zh-CN" sz="2400" dirty="0"/>
          </a:p>
        </p:txBody>
      </p:sp>
      <p:sp>
        <p:nvSpPr>
          <p:cNvPr id="9" name="QB_4_AN.65_1#cfebe40c4.blank?vcp=1&amp;pid=4c117a2c1&amp;color=0,0,0&amp;vpa=43&amp;vtp=1&amp;bbb=1"/>
          <p:cNvSpPr/>
          <p:nvPr/>
        </p:nvSpPr>
        <p:spPr>
          <a:xfrm>
            <a:off x="2131981" y="3288665"/>
            <a:ext cx="17446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野火烧不尽</a:t>
            </a:r>
            <a:endParaRPr lang="en-US" altLang="zh-CN" sz="2400" dirty="0"/>
          </a:p>
        </p:txBody>
      </p:sp>
      <p:sp>
        <p:nvSpPr>
          <p:cNvPr id="10" name="QB_4_AN.66_1#cfebe40c4.blank?vcp=1&amp;pid=4c117a2c1&amp;color=0,0,0&amp;vpa=44&amp;vtp=1&amp;bbb=1&amp;hb=1"/>
          <p:cNvSpPr/>
          <p:nvPr/>
        </p:nvSpPr>
        <p:spPr>
          <a:xfrm>
            <a:off x="896112" y="3288665"/>
            <a:ext cx="10387584" cy="10154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儿童散学归来早</a:t>
            </a:r>
            <a:endParaRPr lang="en-US" altLang="zh-CN" sz="2400" dirty="0"/>
          </a:p>
        </p:txBody>
      </p:sp>
      <p:sp>
        <p:nvSpPr>
          <p:cNvPr id="11" name="QB_4_AN.67_1#cfebe40c4.blank?vcp=1&amp;pid=4c117a2c1&amp;color=0,0,0&amp;vpa=45&amp;vtp=1&amp;bbb=1&amp;hb=1"/>
          <p:cNvSpPr/>
          <p:nvPr/>
        </p:nvSpPr>
        <p:spPr>
          <a:xfrm>
            <a:off x="896112" y="3834764"/>
            <a:ext cx="10387584" cy="101549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47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示例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】草长莺飞二月天</a:t>
            </a:r>
            <a:endParaRPr lang="en-US" altLang="zh-CN" sz="2400" dirty="0"/>
          </a:p>
        </p:txBody>
      </p:sp>
      <p:sp>
        <p:nvSpPr>
          <p:cNvPr id="12" name="QB_4_AN.68_1#cfebe40c4.blank?vcp=1&amp;pid=4c117a2c1&amp;color=0,0,0&amp;vpa=46&amp;vtp=1&amp;bbb=1"/>
          <p:cNvSpPr/>
          <p:nvPr/>
        </p:nvSpPr>
        <p:spPr>
          <a:xfrm>
            <a:off x="3198780" y="4359656"/>
            <a:ext cx="2354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拂堤杨柳醉春烟</a:t>
            </a:r>
            <a:endParaRPr lang="en-US" altLang="zh-CN" sz="2400" dirty="0"/>
          </a:p>
        </p:txBody>
      </p:sp>
      <p:sp>
        <p:nvSpPr>
          <p:cNvPr id="13" name="QB_4_BD.69_1#16e886495?vcp=1&amp;pid=4c117a2c1&amp;color=0,0,0&amp;vtp=1&amp;bbb=1&amp;hb=1"/>
          <p:cNvSpPr/>
          <p:nvPr/>
        </p:nvSpPr>
        <p:spPr>
          <a:xfrm>
            <a:off x="896112" y="4931220"/>
            <a:ext cx="10387584" cy="10111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一粒粟，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万颗子。四海无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犹饿死。”这首诗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让我们明白了丰收离不开农民伯伯的辛苦劳动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4" name="QB_4_AN.70_1#16e886495.blank?vcp=1&amp;pid=4c117a2c1&amp;color=0,0,0&amp;vpa=47&amp;vtp=1&amp;bbb=1"/>
          <p:cNvSpPr/>
          <p:nvPr/>
        </p:nvSpPr>
        <p:spPr>
          <a:xfrm>
            <a:off x="1522381" y="4901565"/>
            <a:ext cx="830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春种</a:t>
            </a:r>
            <a:endParaRPr lang="en-US" altLang="zh-CN" sz="2400" dirty="0"/>
          </a:p>
        </p:txBody>
      </p:sp>
      <p:sp>
        <p:nvSpPr>
          <p:cNvPr id="15" name="QB_4_AN.71_1#16e886495.blank?vcp=1&amp;pid=4c117a2c1&amp;color=0,0,0&amp;vpa=48&amp;vtp=1&amp;bbb=1"/>
          <p:cNvSpPr/>
          <p:nvPr/>
        </p:nvSpPr>
        <p:spPr>
          <a:xfrm>
            <a:off x="3655980" y="4901565"/>
            <a:ext cx="830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秋收</a:t>
            </a:r>
            <a:endParaRPr lang="en-US" altLang="zh-CN" sz="2400" dirty="0"/>
          </a:p>
        </p:txBody>
      </p:sp>
      <p:sp>
        <p:nvSpPr>
          <p:cNvPr id="16" name="QB_4_AN.72_1#16e886495.blank?vcp=1&amp;pid=4c117a2c1&amp;color=0,0,0&amp;vpa=49&amp;vtp=1&amp;bbb=1"/>
          <p:cNvSpPr/>
          <p:nvPr/>
        </p:nvSpPr>
        <p:spPr>
          <a:xfrm>
            <a:off x="6703981" y="4901565"/>
            <a:ext cx="830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闲田</a:t>
            </a:r>
            <a:endParaRPr lang="en-US" altLang="zh-CN" sz="2400" dirty="0"/>
          </a:p>
        </p:txBody>
      </p:sp>
      <p:sp>
        <p:nvSpPr>
          <p:cNvPr id="17" name="QB_4_AN.73_1#16e886495.blank?vcp=1&amp;pid=4c117a2c1&amp;color=0,0,0&amp;vpa=50&amp;vtp=1&amp;bbb=1"/>
          <p:cNvSpPr/>
          <p:nvPr/>
        </p:nvSpPr>
        <p:spPr>
          <a:xfrm>
            <a:off x="7923181" y="4901565"/>
            <a:ext cx="830263" cy="4650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农夫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77dff03c?vcp=1&amp;pid=3ab5d2d31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六、能流利地表达是主持人的必备技能，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快来完成下面的口语交际。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800" dirty="0"/>
          </a:p>
        </p:txBody>
      </p:sp>
      <p:pic>
        <p:nvPicPr>
          <p:cNvPr id="3" name="QB_4_BD.74_1#6c0986c30?htil=1&amp;vcp=1&amp;pid=277dff03c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2225" y="1769174"/>
            <a:ext cx="1490472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BD.74_2#6c0986c30?htil=1&amp;vcp=1&amp;pid=277dff03c&amp;color=0,0,0&amp;vtp=1&amp;bbb=1&amp;hb=1&amp;hs=1"/>
          <p:cNvSpPr/>
          <p:nvPr/>
        </p:nvSpPr>
        <p:spPr>
          <a:xfrm>
            <a:off x="896112" y="1741742"/>
            <a:ext cx="8769096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小航在太空科技馆观看神舟十八号的发射情况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，有个小朋友站起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来挡住了大屏幕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，小航该怎么说呢？</a:t>
            </a:r>
            <a:endParaRPr lang="en-US" altLang="zh-CN" sz="2400" dirty="0"/>
          </a:p>
        </p:txBody>
      </p:sp>
      <p:sp>
        <p:nvSpPr>
          <p:cNvPr id="5" name="QB_4_BD.74_3#6c0986c30?htil=1&amp;vcp=1&amp;pid=277dff03c&amp;color=0,0,0&amp;vtp=1&amp;bbb=1&amp;hs=1"/>
          <p:cNvSpPr/>
          <p:nvPr/>
        </p:nvSpPr>
        <p:spPr>
          <a:xfrm>
            <a:off x="896112" y="2837815"/>
            <a:ext cx="876909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</a:t>
            </a:r>
            <a:endParaRPr lang="en-US" altLang="zh-CN" sz="2400" dirty="0"/>
          </a:p>
        </p:txBody>
      </p:sp>
      <p:sp>
        <p:nvSpPr>
          <p:cNvPr id="6" name="QB_4_AN.75_1#6c0986c30.blank?vcp=1&amp;pid=277dff03c&amp;color=0,0,0&amp;vpa=51&amp;vtp=1&amp;bbb=1"/>
          <p:cNvSpPr/>
          <p:nvPr/>
        </p:nvSpPr>
        <p:spPr>
          <a:xfrm>
            <a:off x="938180" y="2788285"/>
            <a:ext cx="845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【示例】小朋友，你挡住我看屏幕了，请你坐下好吗？谢谢。</a:t>
            </a:r>
            <a:endParaRPr lang="en-US" altLang="zh-CN" sz="2400" dirty="0"/>
          </a:p>
        </p:txBody>
      </p:sp>
      <p:sp>
        <p:nvSpPr>
          <p:cNvPr id="7" name="QB_4_AS.76_1#6c0986c30?htil=1&amp;vcp=1&amp;pid=277dff03c&amp;color=0,0,0&amp;vtp=1&amp;bbb=1&amp;hb=1&amp;hs=1"/>
          <p:cNvSpPr/>
          <p:nvPr/>
        </p:nvSpPr>
        <p:spPr>
          <a:xfrm>
            <a:off x="899991" y="3379153"/>
            <a:ext cx="1039201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本题考查语言表达。当我们和别人交流的时候，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要注意语言得体，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注意把事情的后果说清楚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，一定要用礼貌用语。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23b8b6a3?vcp=1&amp;pid=3ab5d2d31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七、正确理解别人的意思是交流的基础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，用下面的阅读来测测你的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理解能力吧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。（18枚）</a:t>
            </a:r>
            <a:endParaRPr lang="en-US" altLang="zh-CN" sz="2800" dirty="0"/>
          </a:p>
        </p:txBody>
      </p:sp>
      <p:sp>
        <p:nvSpPr>
          <p:cNvPr id="3" name="QM_4_BD.77_1#9d05a949c?vcp=1&amp;pid=e23b8b6a3&amp;color=0,0,0&amp;vtp=1&amp;bbb=1"/>
          <p:cNvSpPr/>
          <p:nvPr/>
        </p:nvSpPr>
        <p:spPr>
          <a:xfrm>
            <a:off x="896112" y="17417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小马拔刺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小马的脚上扎进了一根刺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，疼得它“哎哟哎哟”直叫。</a:t>
            </a:r>
            <a:endParaRPr lang="en-US" altLang="zh-CN" sz="2400" dirty="0"/>
          </a:p>
        </p:txBody>
      </p:sp>
      <p:sp>
        <p:nvSpPr>
          <p:cNvPr id="4" name="QM_4_BD.77_2#9d05a949c?vcp=1&amp;pid=e23b8b6a3&amp;color=0,0,0&amp;vtp=1&amp;bbb=1&amp;hb=1"/>
          <p:cNvSpPr/>
          <p:nvPr/>
        </p:nvSpPr>
        <p:spPr>
          <a:xfrm>
            <a:off x="896112" y="2844483"/>
            <a:ext cx="10387584" cy="10632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山鸡看见了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对小马说：“脚疼可以用嘴使劲吹吹啊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”小马用嘴使劲</a:t>
            </a:r>
          </a:p>
          <a:p>
            <a:pPr latinLnBrk="1">
              <a:lnSpc>
                <a:spcPts val="4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吹，可是脚疼一点儿都没减轻</a:t>
            </a:r>
            <a:r>
              <a:rPr lang="en-US" altLang="zh-CN" sz="26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该怎么办呢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5" name="QM_4_BD.77_2#9d05a949c?vcp=1&amp;pid=e23b8b6a3&amp;color=0,0,0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0031" y="2862771"/>
            <a:ext cx="493776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4_BD.77_2#9d05a949c?vcp=1&amp;pid=e23b8b6a3&amp;color=0,0,0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6119" y="2862771"/>
            <a:ext cx="493776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4_BD.77_2#9d05a949c?vcp=1&amp;pid=e23b8b6a3&amp;color=0,0,0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8831" y="3392171"/>
            <a:ext cx="493776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4_BD.77_2#9d05a949c?vcp=1&amp;pid=e23b8b6a3&amp;color=0,0,0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7181" y="3392171"/>
            <a:ext cx="493776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M_4_BD.77_3#9d05a949c?vcp=1&amp;pid=e23b8b6a3&amp;color=0,0,0&amp;vtp=1&amp;bbb=1&amp;hb=1"/>
          <p:cNvSpPr/>
          <p:nvPr/>
        </p:nvSpPr>
        <p:spPr>
          <a:xfrm>
            <a:off x="896112" y="394970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山羊对小马说：“</a:t>
            </a:r>
            <a:r>
              <a:rPr lang="en-US" altLang="zh-CN" sz="240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小马一拐一拐地走到河边洗脚，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可是脚还是疼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O_5_AN.79_1#53effe5ba?vcp=1&amp;pid=9d05a949c&amp;color=0,0,0&amp;vtp=1&amp;bbb=1"/>
          <p:cNvSpPr/>
          <p:nvPr/>
        </p:nvSpPr>
        <p:spPr>
          <a:xfrm>
            <a:off x="3216143" y="2769525"/>
            <a:ext cx="819477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</p:txBody>
      </p:sp>
      <p:sp>
        <p:nvSpPr>
          <p:cNvPr id="11" name="QO_5_AN.79_1#53effe5ba?vcp=1&amp;pid=9d05a949c&amp;color=0,0,0&amp;vtp=1&amp;bbb=1">
            <a:extLst>
              <a:ext uri="{FF2B5EF4-FFF2-40B4-BE49-F238E27FC236}">
                <a16:creationId xmlns:a16="http://schemas.microsoft.com/office/drawing/2014/main" id="{1635121B-E946-3C90-EAA6-D5D6FFC6FA6D}"/>
              </a:ext>
            </a:extLst>
          </p:cNvPr>
          <p:cNvSpPr/>
          <p:nvPr/>
        </p:nvSpPr>
        <p:spPr>
          <a:xfrm>
            <a:off x="8751243" y="289462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sp>
        <p:nvSpPr>
          <p:cNvPr id="12" name="QO_5_AN.79_1#53effe5ba?vcp=1&amp;pid=9d05a949c&amp;color=0,0,0&amp;vtp=1&amp;bbb=1">
            <a:extLst>
              <a:ext uri="{FF2B5EF4-FFF2-40B4-BE49-F238E27FC236}">
                <a16:creationId xmlns:a16="http://schemas.microsoft.com/office/drawing/2014/main" id="{8799B8E4-F9D3-72A5-3C28-FF661625919B}"/>
              </a:ext>
            </a:extLst>
          </p:cNvPr>
          <p:cNvSpPr/>
          <p:nvPr/>
        </p:nvSpPr>
        <p:spPr>
          <a:xfrm>
            <a:off x="5037806" y="335019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endParaRPr lang="en-US" altLang="zh-CN" sz="2400" dirty="0"/>
          </a:p>
        </p:txBody>
      </p:sp>
      <p:sp>
        <p:nvSpPr>
          <p:cNvPr id="13" name="QO_5_AN.79_1#53effe5ba?vcp=1&amp;pid=9d05a949c&amp;color=0,0,0&amp;vtp=1&amp;bbb=1">
            <a:extLst>
              <a:ext uri="{FF2B5EF4-FFF2-40B4-BE49-F238E27FC236}">
                <a16:creationId xmlns:a16="http://schemas.microsoft.com/office/drawing/2014/main" id="{15D29834-4A3E-0003-7661-A8DA11B31A1D}"/>
              </a:ext>
            </a:extLst>
          </p:cNvPr>
          <p:cNvSpPr/>
          <p:nvPr/>
        </p:nvSpPr>
        <p:spPr>
          <a:xfrm>
            <a:off x="6979176" y="335019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</p:txBody>
      </p:sp>
      <p:sp>
        <p:nvSpPr>
          <p:cNvPr id="14" name="QO_5_AN.87_1#eb3e02ddb?vcp=1&amp;pid=9d05a949c&amp;color=0,0,0&amp;vtp=1&amp;bbb=1"/>
          <p:cNvSpPr/>
          <p:nvPr/>
        </p:nvSpPr>
        <p:spPr>
          <a:xfrm>
            <a:off x="4035620" y="392055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脚疼就在河里洗洗吧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7_4#9d05a949c?vcp=1&amp;pid=e23b8b6a3&amp;color=0,0,0&amp;mp=1&amp;vtp=1&amp;bt=1&amp;bbb=1&amp;hb=1"/>
          <p:cNvSpPr/>
          <p:nvPr/>
        </p:nvSpPr>
        <p:spPr>
          <a:xfrm>
            <a:off x="896112" y="1801686"/>
            <a:ext cx="10387584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母牛对小马说：“脚疼就在草地上擦擦吧！”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小马抬起脚在草地上轻轻地擦，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可是脚疼得更厉害了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小狗对小马说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：“脚疼就用舌头舔舔吧！”小马伸长了舌头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，可是怎么也够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不着脚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小鸟飞到小马脚边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，用嘴咬住刺，用力拔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，把那根害小马痛了半天的刺拔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了出来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。小马高兴地说：“谢谢你，小鸟，我的脚不疼啦！”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8_1#53effe5ba?vcp=1&amp;pid=9d05a949c&amp;color=0,0,0&amp;vtp=1&amp;bt=1&amp;bbb=1"/>
          <p:cNvSpPr/>
          <p:nvPr/>
        </p:nvSpPr>
        <p:spPr>
          <a:xfrm>
            <a:off x="896112" y="1232916"/>
            <a:ext cx="10387584" cy="5040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在文中的“</a:t>
            </a:r>
            <a:r>
              <a:rPr lang="en-US" altLang="zh-CN" sz="2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里填上合适的标点符号。（4枚）</a:t>
            </a:r>
            <a:endParaRPr lang="en-US" altLang="zh-CN" sz="2400" dirty="0"/>
          </a:p>
        </p:txBody>
      </p:sp>
      <p:pic>
        <p:nvPicPr>
          <p:cNvPr id="3" name="QO_5_BD.78_1#53effe5ba?vcp=1&amp;pid=9d05a949c&amp;color=0,0,0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35231" y="1233488"/>
            <a:ext cx="493776" cy="51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5_BD.80_1#0504d0018?sp=1&amp;vcp=1&amp;pid=9d05a949c&amp;color=0,0,0&amp;vtp=1&amp;bbb=1&amp;hb=1"/>
          <p:cNvSpPr/>
          <p:nvPr/>
        </p:nvSpPr>
        <p:spPr>
          <a:xfrm>
            <a:off x="896112" y="180327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2.小动物是怎么帮助小马的？请把序号写在横线上。（3枚）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舔舔脚 ②用嘴使劲吹 ③轻轻擦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山鸡让小马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，母牛让小马在草地上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，小狗让小马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，结果小马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的脚更疼了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5_AN.81_1#0504d0018.blank?vcp=1&amp;pid=9d05a949c&amp;color=0,0,0&amp;vpa=52&amp;vtp=1"/>
          <p:cNvSpPr/>
          <p:nvPr/>
        </p:nvSpPr>
        <p:spPr>
          <a:xfrm>
            <a:off x="3046381" y="28929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5_AN.82_1#0504d0018.blank?vcp=1&amp;pid=9d05a949c&amp;color=0,0,0&amp;vpa=53&amp;vtp=1"/>
          <p:cNvSpPr/>
          <p:nvPr/>
        </p:nvSpPr>
        <p:spPr>
          <a:xfrm>
            <a:off x="6703981" y="28929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B_5_AN.83_1#0504d0018.blank?vcp=1&amp;pid=9d05a949c&amp;color=0,0,0&amp;vpa=54&amp;vtp=1"/>
          <p:cNvSpPr/>
          <p:nvPr/>
        </p:nvSpPr>
        <p:spPr>
          <a:xfrm>
            <a:off x="9142381" y="28929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5_BD.84_1#8593427b7?vcp=1&amp;pid=9d05a949c&amp;color=0,0,0&amp;vtp=1&amp;bbb=1&amp;hb=1"/>
          <p:cNvSpPr/>
          <p:nvPr/>
        </p:nvSpPr>
        <p:spPr>
          <a:xfrm>
            <a:off x="896112" y="400037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请用“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画出小马脚上的刺是怎样被拔出来的。（3枚）</a:t>
            </a:r>
            <a:endParaRPr lang="en-US" altLang="zh-CN" sz="2400" dirty="0"/>
          </a:p>
        </p:txBody>
      </p:sp>
      <p:sp>
        <p:nvSpPr>
          <p:cNvPr id="10" name="QB_5_AN.85_1#8593427b7.blank?vcp=1&amp;pid=9d05a949c&amp;color=0,0,0&amp;vpa=55&amp;vtp=1&amp;bbb=1&amp;hb=1"/>
          <p:cNvSpPr/>
          <p:nvPr/>
        </p:nvSpPr>
        <p:spPr>
          <a:xfrm>
            <a:off x="896112" y="397243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小鸟飞到小马脚边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，用嘴咬住刺，用力拔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，把那根害小马痛了半天的刺拔了出来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6_1#eb3e02ddb?vcp=1&amp;pid=9d05a949c&amp;color=0,0,0&amp;vtp=1&amp;bt=1&amp;bbb=1&amp;hb=1"/>
          <p:cNvSpPr/>
          <p:nvPr/>
        </p:nvSpPr>
        <p:spPr>
          <a:xfrm>
            <a:off x="896112" y="181178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4.读读山鸡、母牛和小狗说的话，再想一想，山羊会对小马说什么呢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？请写在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短文中的横线上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400" dirty="0"/>
          </a:p>
        </p:txBody>
      </p:sp>
      <p:sp>
        <p:nvSpPr>
          <p:cNvPr id="4" name="QO_5_AS.88_1#eb3e02ddb?vcp=1&amp;pid=9d05a949c&amp;color=0,0,0&amp;vtp=1&amp;bbb=1&amp;hb=1"/>
          <p:cNvSpPr/>
          <p:nvPr/>
        </p:nvSpPr>
        <p:spPr>
          <a:xfrm>
            <a:off x="896112" y="286042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本题考查联系上下文补写句子。从第3自然段的“山羊对小马说”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小马一拐一拐地走到河边洗脚”可知，山羊建议小马去河边洗脚。根据山鸡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dirty="0" err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母牛和小狗说话的句式和小马的行动，写出句式相同，内容一致的句子即可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9_1#bfc68d087?vcp=1&amp;vopoq=1&amp;pid=9d05a949c&amp;color=0,0,0&amp;vtp=1&amp;bt=1&amp;bbb=1"/>
          <p:cNvSpPr/>
          <p:nvPr/>
        </p:nvSpPr>
        <p:spPr>
          <a:xfrm>
            <a:off x="896112" y="2068577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5.下列对短文的理解，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正确的有(        )。（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多选）（4枚）</a:t>
            </a:r>
            <a:endParaRPr lang="en-US" altLang="zh-CN" sz="2400" dirty="0"/>
          </a:p>
        </p:txBody>
      </p:sp>
      <p:sp>
        <p:nvSpPr>
          <p:cNvPr id="3" name="QC_5_AN.90_1#bfc68d087.bracket?vcp=1&amp;vopoq=1&amp;pid=9d05a949c&amp;color=0,0,0&amp;vpa=56&amp;vtp=1&amp;bbb=1"/>
          <p:cNvSpPr/>
          <p:nvPr/>
        </p:nvSpPr>
        <p:spPr>
          <a:xfrm>
            <a:off x="5484780" y="205714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②④</a:t>
            </a:r>
            <a:endParaRPr lang="en-US" altLang="zh-CN" sz="2400" dirty="0"/>
          </a:p>
        </p:txBody>
      </p:sp>
      <p:sp>
        <p:nvSpPr>
          <p:cNvPr id="4" name="QC_5_BD.89_2#bfc68d087.choices?vcp=1&amp;vopoq=1&amp;pid=9d05a949c&amp;color=0,0,0&amp;vtp=1&amp;bbb=1"/>
          <p:cNvSpPr/>
          <p:nvPr/>
        </p:nvSpPr>
        <p:spPr>
          <a:xfrm>
            <a:off x="896112" y="2607945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①小马的脚扎了一根刺，一共有6个小动物来帮助它。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遇到问题不能全听信别人，要多观察、多思考。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几个小动物的办法都不行，它们不是小马真正的朋友。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小动物们都根据自身条件给小马建议，但适合自己的才是最好的。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ff7721f3?sp=1&amp;vcp=1&amp;pid=3ab5d2d31&amp;color=0,0,0&amp;vtp=1&amp;bt=1&amp;bbb=1"/>
          <p:cNvSpPr/>
          <p:nvPr/>
        </p:nvSpPr>
        <p:spPr>
          <a:xfrm>
            <a:off x="902208" y="474662"/>
            <a:ext cx="10387584" cy="7762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下笔有神小作家</a:t>
            </a:r>
            <a:endParaRPr lang="en-US" altLang="zh-CN" sz="2800" dirty="0"/>
          </a:p>
        </p:txBody>
      </p:sp>
      <p:sp>
        <p:nvSpPr>
          <p:cNvPr id="3" name="P_4_BD#d253133e3?vcp=1&amp;pid=5ff7721f3&amp;color=0,0,0&amp;vtp=1&amp;bbb=1"/>
          <p:cNvSpPr/>
          <p:nvPr/>
        </p:nvSpPr>
        <p:spPr>
          <a:xfrm>
            <a:off x="902208" y="89611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作好文才能有话可讲，有情可表达！</a:t>
            </a:r>
            <a:endParaRPr lang="en-US" altLang="zh-CN" sz="2400" dirty="0"/>
          </a:p>
        </p:txBody>
      </p:sp>
      <p:sp>
        <p:nvSpPr>
          <p:cNvPr id="4" name="C_3_BD#bb9813892?vcp=1&amp;pid=3ab5d2d31&amp;color=0,0,0&amp;vtp=1&amp;bt=1&amp;bbb=1"/>
          <p:cNvSpPr/>
          <p:nvPr/>
        </p:nvSpPr>
        <p:spPr>
          <a:xfrm>
            <a:off x="902208" y="1519691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八、写话。（15枚）</a:t>
            </a:r>
            <a:endParaRPr lang="en-US" altLang="zh-CN" sz="2800" dirty="0"/>
          </a:p>
        </p:txBody>
      </p:sp>
      <p:sp>
        <p:nvSpPr>
          <p:cNvPr id="5" name="QO_4_BD.91_1#22d576daa?vcp=1&amp;pid=bb9813892&amp;color=0,0,0&amp;vtp=1&amp;bbb=1&amp;hb=1"/>
          <p:cNvSpPr/>
          <p:nvPr/>
        </p:nvSpPr>
        <p:spPr>
          <a:xfrm>
            <a:off x="902208" y="1941141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小朋友们，想一想为什么星星会眨眼睛,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为什么雨后的天上挂着彩虹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大自然真是奇妙啊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！你的心中也一定藏着很多“为什么”吧！先写出问题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试着去寻找答案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。（如本页不够，请另附作文纸）</a:t>
            </a:r>
            <a:endParaRPr lang="en-US" altLang="zh-CN" sz="2400" dirty="0"/>
          </a:p>
        </p:txBody>
      </p:sp>
      <p:sp>
        <p:nvSpPr>
          <p:cNvPr id="6" name="QO_4_AN.92_1#22d576daa?vcp=1&amp;pid=bb9813892&amp;color=0,0,0&amp;vtp=1&amp;bbb=1&amp;hb=1"/>
          <p:cNvSpPr/>
          <p:nvPr/>
        </p:nvSpPr>
        <p:spPr>
          <a:xfrm>
            <a:off x="902208" y="359125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问题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：为什么树木一般南边长得比较茂密，北边长得稀疏呢？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答案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：因为南面接受阳光照射的时间长，所以枝叶就长得茂盛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；北面接受阳光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照射的时间短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，枝叶就长得稀疏。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f7617b7e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期末新题型乐考卷</a:t>
            </a:r>
            <a:endParaRPr lang="en-US" altLang="zh-CN" sz="7200" dirty="0"/>
          </a:p>
        </p:txBody>
      </p:sp>
      <p:sp>
        <p:nvSpPr>
          <p:cNvPr id="3" name="C_1_BD#7f7617b7e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&lt;主持人训练营&gt;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f23f84e29?vcp=1&amp;pid=7f7617b7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2786443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f23f84e29?vcp=1&amp;pid=7f7617b7e&amp;color=0,0,0&amp;vtp=1&amp;bt=1&amp;bbb=1"/>
          <p:cNvSpPr/>
          <p:nvPr/>
        </p:nvSpPr>
        <p:spPr>
          <a:xfrm>
            <a:off x="896112" y="263099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一年一度的主持人训练营马上开始，你准备好了吗？</a:t>
            </a:r>
            <a:endParaRPr lang="en-US" altLang="zh-CN" sz="100" dirty="0"/>
          </a:p>
        </p:txBody>
      </p:sp>
      <p:pic>
        <p:nvPicPr>
          <p:cNvPr id="4" name="P_2_BD#f23f84e29?vcp=1&amp;pid=7f7617b7e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276358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6bb693b0?sp=1&amp;vcp=1&amp;pid=7f7617b7e&amp;color=0,0,0&amp;vtp=1&amp;bt=1&amp;bbb=1"/>
          <p:cNvSpPr/>
          <p:nvPr/>
        </p:nvSpPr>
        <p:spPr>
          <a:xfrm>
            <a:off x="896112" y="896112"/>
            <a:ext cx="10387584" cy="838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小小积累家</a:t>
            </a:r>
            <a:endParaRPr lang="en-US" altLang="zh-CN" sz="3000" dirty="0"/>
          </a:p>
        </p:txBody>
      </p:sp>
      <p:sp>
        <p:nvSpPr>
          <p:cNvPr id="3" name="P_3_BD#977991c31?vcp=1&amp;pid=66bb693b0&amp;color=0,0,0&amp;vtp=1&amp;bbb=1"/>
          <p:cNvSpPr/>
          <p:nvPr/>
        </p:nvSpPr>
        <p:spPr>
          <a:xfrm>
            <a:off x="896112" y="1356868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一位合格的主持人需要具备丰富的基础知识。</a:t>
            </a:r>
            <a:endParaRPr lang="en-US" altLang="zh-CN" sz="2400" dirty="0"/>
          </a:p>
        </p:txBody>
      </p:sp>
      <p:sp>
        <p:nvSpPr>
          <p:cNvPr id="4" name="C_3_BD#936b72be2?vcp=1&amp;pid=66bb693b0&amp;color=0,0,0&amp;vtp=1&amp;bbb=1&amp;hb=1"/>
          <p:cNvSpPr/>
          <p:nvPr/>
        </p:nvSpPr>
        <p:spPr>
          <a:xfrm>
            <a:off x="896112" y="1840738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一、下面是主持稿中的句子，请你选择正确的读音或汉字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，画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√”。（14枚）</a:t>
            </a:r>
            <a:endParaRPr lang="en-US" altLang="zh-CN" sz="2800" dirty="0"/>
          </a:p>
        </p:txBody>
      </p:sp>
      <p:sp>
        <p:nvSpPr>
          <p:cNvPr id="5" name="QB_4_BD.1_1#d88e735da?vcp=1&amp;pid=936b72be2&amp;color=0,0,0&amp;vtp=1&amp;bbb=1"/>
          <p:cNvSpPr/>
          <p:nvPr/>
        </p:nvSpPr>
        <p:spPr>
          <a:xfrm>
            <a:off x="896112" y="269348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.小朋友们迈（m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i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m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）着轻快的脚步到郊外寻觅（mì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ji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n）春天。</a:t>
            </a:r>
            <a:endParaRPr lang="en-US" altLang="zh-CN" sz="2400" dirty="0"/>
          </a:p>
        </p:txBody>
      </p:sp>
      <p:sp>
        <p:nvSpPr>
          <p:cNvPr id="6" name="QB_4_BD.4_1#1ab104289?vcp=1&amp;pid=936b72be2&amp;color=0,0,0&amp;vtp=1&amp;bbb=1"/>
          <p:cNvSpPr/>
          <p:nvPr/>
        </p:nvSpPr>
        <p:spPr>
          <a:xfrm>
            <a:off x="896112" y="3233293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.你要是碰（pònɡ pènɡ）上有积（jī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jí）雪的路，一定要注意安全。</a:t>
            </a:r>
            <a:endParaRPr lang="en-US" altLang="zh-CN" sz="2400" dirty="0"/>
          </a:p>
        </p:txBody>
      </p:sp>
      <p:sp>
        <p:nvSpPr>
          <p:cNvPr id="7" name="QB_4_BD.7_1#156b8d676?vcp=1&amp;pid=936b72be2&amp;color=0,0,0&amp;vtp=1&amp;bbb=1&amp;hb=1"/>
          <p:cNvSpPr/>
          <p:nvPr/>
        </p:nvSpPr>
        <p:spPr>
          <a:xfrm>
            <a:off x="896112" y="3774631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太阳是个忠实的向（导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异），只要你有问（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提 题），它就会在天空中帮你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（辨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辩）别方向。</a:t>
            </a:r>
            <a:endParaRPr lang="en-US" altLang="zh-CN" sz="2400" dirty="0"/>
          </a:p>
        </p:txBody>
      </p:sp>
      <p:sp>
        <p:nvSpPr>
          <p:cNvPr id="8" name="QB_4_AN.2_1#d88e735da&amp;bc=1">
            <a:extLst>
              <a:ext uri="{FF2B5EF4-FFF2-40B4-BE49-F238E27FC236}">
                <a16:creationId xmlns:a16="http://schemas.microsoft.com/office/drawing/2014/main" id="{A406C8E0-BC0C-81CA-773E-5700F51D339D}"/>
              </a:ext>
            </a:extLst>
          </p:cNvPr>
          <p:cNvSpPr txBox="1"/>
          <p:nvPr/>
        </p:nvSpPr>
        <p:spPr>
          <a:xfrm>
            <a:off x="3067812" y="2845880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4_AN.3_1#d88e735da&amp;bc=1">
            <a:extLst>
              <a:ext uri="{FF2B5EF4-FFF2-40B4-BE49-F238E27FC236}">
                <a16:creationId xmlns:a16="http://schemas.microsoft.com/office/drawing/2014/main" id="{BFDEAC6E-63D2-59E0-EB56-26A325656B3D}"/>
              </a:ext>
            </a:extLst>
          </p:cNvPr>
          <p:cNvSpPr txBox="1"/>
          <p:nvPr/>
        </p:nvSpPr>
        <p:spPr>
          <a:xfrm>
            <a:off x="8020812" y="2845880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4_AN.5_1#1ab104289&amp;bc=1">
            <a:extLst>
              <a:ext uri="{FF2B5EF4-FFF2-40B4-BE49-F238E27FC236}">
                <a16:creationId xmlns:a16="http://schemas.microsoft.com/office/drawing/2014/main" id="{86B02FAD-F5B1-1E27-36CA-F5B5D35863A5}"/>
              </a:ext>
            </a:extLst>
          </p:cNvPr>
          <p:cNvSpPr txBox="1"/>
          <p:nvPr/>
        </p:nvSpPr>
        <p:spPr>
          <a:xfrm>
            <a:off x="3601212" y="3385693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4_AN.6_1#1ab104289&amp;bc=1">
            <a:extLst>
              <a:ext uri="{FF2B5EF4-FFF2-40B4-BE49-F238E27FC236}">
                <a16:creationId xmlns:a16="http://schemas.microsoft.com/office/drawing/2014/main" id="{AD07872D-9142-2EE8-AD98-7C25AB688949}"/>
              </a:ext>
            </a:extLst>
          </p:cNvPr>
          <p:cNvSpPr txBox="1"/>
          <p:nvPr/>
        </p:nvSpPr>
        <p:spPr>
          <a:xfrm>
            <a:off x="5582412" y="3385693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4_AN.8_1#156b8d676&amp;bc=1">
            <a:extLst>
              <a:ext uri="{FF2B5EF4-FFF2-40B4-BE49-F238E27FC236}">
                <a16:creationId xmlns:a16="http://schemas.microsoft.com/office/drawing/2014/main" id="{2EEB83BC-86B2-858E-E085-2E57C35C0946}"/>
              </a:ext>
            </a:extLst>
          </p:cNvPr>
          <p:cNvSpPr txBox="1"/>
          <p:nvPr/>
        </p:nvSpPr>
        <p:spPr>
          <a:xfrm>
            <a:off x="3906012" y="3927031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B_4_AN.9_1#156b8d676&amp;bc=1">
            <a:extLst>
              <a:ext uri="{FF2B5EF4-FFF2-40B4-BE49-F238E27FC236}">
                <a16:creationId xmlns:a16="http://schemas.microsoft.com/office/drawing/2014/main" id="{42147FBF-B004-B580-B904-C73EFF6A0E44}"/>
              </a:ext>
            </a:extLst>
          </p:cNvPr>
          <p:cNvSpPr txBox="1"/>
          <p:nvPr/>
        </p:nvSpPr>
        <p:spPr>
          <a:xfrm>
            <a:off x="7563612" y="3927031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B_4_AN.10_1#156b8d676&amp;bc=1">
            <a:extLst>
              <a:ext uri="{FF2B5EF4-FFF2-40B4-BE49-F238E27FC236}">
                <a16:creationId xmlns:a16="http://schemas.microsoft.com/office/drawing/2014/main" id="{2AADAB4A-3976-E483-5E42-8183A481646F}"/>
              </a:ext>
            </a:extLst>
          </p:cNvPr>
          <p:cNvSpPr txBox="1"/>
          <p:nvPr/>
        </p:nvSpPr>
        <p:spPr>
          <a:xfrm>
            <a:off x="1162812" y="4485831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5" name="QB_4_BD.1_1#d88e735da?vcp=1&amp;pid=936b72be2&amp;color=0,0,0&amp;vtp=1&amp;bbb=1&amp;zzd= 1">
            <a:extLst>
              <a:ext uri="{FF2B5EF4-FFF2-40B4-BE49-F238E27FC236}">
                <a16:creationId xmlns:a16="http://schemas.microsoft.com/office/drawing/2014/main" id="{20447709-EAAD-E080-DD97-477650C6F91E}"/>
              </a:ext>
            </a:extLst>
          </p:cNvPr>
          <p:cNvSpPr/>
          <p:nvPr/>
        </p:nvSpPr>
        <p:spPr>
          <a:xfrm>
            <a:off x="2553494" y="31934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4_BD.1_1#d88e735da?vcp=1&amp;pid=936b72be2&amp;color=0,0,0&amp;vtp=1&amp;bbb=1&amp;zzd= 1">
            <a:extLst>
              <a:ext uri="{FF2B5EF4-FFF2-40B4-BE49-F238E27FC236}">
                <a16:creationId xmlns:a16="http://schemas.microsoft.com/office/drawing/2014/main" id="{3FC3AD6A-3629-FF60-F45D-BD0DB7F08A3D}"/>
              </a:ext>
            </a:extLst>
          </p:cNvPr>
          <p:cNvSpPr/>
          <p:nvPr/>
        </p:nvSpPr>
        <p:spPr>
          <a:xfrm>
            <a:off x="7582694" y="31934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4_BD.4_1#1ab104289?vcp=1&amp;pid=936b72be2&amp;color=0,0,0&amp;vtp=1&amp;bbb=1&amp;zzd= 1">
            <a:extLst>
              <a:ext uri="{FF2B5EF4-FFF2-40B4-BE49-F238E27FC236}">
                <a16:creationId xmlns:a16="http://schemas.microsoft.com/office/drawing/2014/main" id="{B32F7F20-35FC-1FEF-7A10-986D2C862228}"/>
              </a:ext>
            </a:extLst>
          </p:cNvPr>
          <p:cNvSpPr/>
          <p:nvPr/>
        </p:nvSpPr>
        <p:spPr>
          <a:xfrm>
            <a:off x="2248694" y="373329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4_BD.4_1#1ab104289?vcp=1&amp;pid=936b72be2&amp;color=0,0,0&amp;vtp=1&amp;bbb=1&amp;zzd= 1">
            <a:extLst>
              <a:ext uri="{FF2B5EF4-FFF2-40B4-BE49-F238E27FC236}">
                <a16:creationId xmlns:a16="http://schemas.microsoft.com/office/drawing/2014/main" id="{9731B195-C5A8-B1BC-B843-59801F6106D7}"/>
              </a:ext>
            </a:extLst>
          </p:cNvPr>
          <p:cNvSpPr/>
          <p:nvPr/>
        </p:nvSpPr>
        <p:spPr>
          <a:xfrm>
            <a:off x="5144294" y="373329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f31ef801?vcp=1&amp;pid=66bb693b0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二、一位优秀的主持人，不仅会读还要会写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，请你补充稿件中的难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。（17枚）</a:t>
            </a:r>
            <a:endParaRPr lang="en-US" altLang="zh-CN" sz="2800" dirty="0"/>
          </a:p>
        </p:txBody>
      </p:sp>
      <p:sp>
        <p:nvSpPr>
          <p:cNvPr id="3" name="QB_4_BD.4_1#03d716f00?vcp=1&amp;pid=ef31ef801&amp;color=0,0,0&amp;vtp=1&amp;bbb=1"/>
          <p:cNvSpPr/>
          <p:nvPr/>
        </p:nvSpPr>
        <p:spPr>
          <a:xfrm>
            <a:off x="896112" y="1741742"/>
            <a:ext cx="10387584" cy="9559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9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1.夏天到了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，天气变得</a:t>
            </a:r>
            <a:r>
              <a:rPr lang="en-US" altLang="zh-CN" sz="50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起来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4" name="QB_4_BD.4_1#03d716f00?vcp=1&amp;pid=ef31ef801&amp;color=0,0,0&amp;tib=255,255,255&amp;iip=3&amp;vip=1#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5287" y="1746505"/>
            <a:ext cx="1197864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4_AN.5_1#03d716f00.blank?vcp=1&amp;pid=ef31ef801&amp;color=0,0,0&amp;vpa=1&amp;vtp=1"/>
          <p:cNvSpPr/>
          <p:nvPr/>
        </p:nvSpPr>
        <p:spPr>
          <a:xfrm>
            <a:off x="4000151" y="2093977"/>
            <a:ext cx="512064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炎</a:t>
            </a:r>
            <a:endParaRPr lang="en-US" altLang="zh-CN" sz="2400" dirty="0"/>
          </a:p>
        </p:txBody>
      </p:sp>
      <p:sp>
        <p:nvSpPr>
          <p:cNvPr id="6" name="QB_4_AN.6_1#03d716f00.blank?vcp=1&amp;pid=ef31ef801&amp;color=0,0,0&amp;vpa=2&amp;vtp=1"/>
          <p:cNvSpPr/>
          <p:nvPr/>
        </p:nvSpPr>
        <p:spPr>
          <a:xfrm>
            <a:off x="4594511" y="2093977"/>
            <a:ext cx="502920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</a:t>
            </a:r>
            <a:endParaRPr lang="en-US" altLang="zh-CN" sz="2400" dirty="0"/>
          </a:p>
        </p:txBody>
      </p:sp>
      <p:sp>
        <p:nvSpPr>
          <p:cNvPr id="7" name="QB_4_BD.7_1#7118322b1?vcp=1&amp;pid=ef31ef801&amp;color=0,0,0&amp;vtp=1&amp;bbb=1"/>
          <p:cNvSpPr/>
          <p:nvPr/>
        </p:nvSpPr>
        <p:spPr>
          <a:xfrm>
            <a:off x="896112" y="2701544"/>
            <a:ext cx="10387584" cy="9124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2.打开窗户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，清新的空气</a:t>
            </a:r>
            <a:r>
              <a:rPr lang="en-US" altLang="zh-CN" sz="4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8" name="QB_4_BD.7_1#7118322b1?vcp=1&amp;pid=ef31ef801&amp;color=0,0,0&amp;tib=255,255,255&amp;iip=4&amp;vip=3#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2373" y="2703830"/>
            <a:ext cx="2221992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4_AN.8_1#7118322b1.blank?vcp=1&amp;pid=ef31ef801&amp;color=0,0,0&amp;vpa=3&amp;vtp=1"/>
          <p:cNvSpPr/>
          <p:nvPr/>
        </p:nvSpPr>
        <p:spPr>
          <a:xfrm>
            <a:off x="4316381" y="3078734"/>
            <a:ext cx="466344" cy="4663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迎</a:t>
            </a:r>
            <a:endParaRPr lang="en-US" altLang="zh-CN" sz="2400" dirty="0"/>
          </a:p>
        </p:txBody>
      </p:sp>
      <p:sp>
        <p:nvSpPr>
          <p:cNvPr id="10" name="QB_4_AN.9_1#7118322b1.blank?vcp=1&amp;pid=ef31ef801&amp;color=0,0,0&amp;vpa=4&amp;vtp=1"/>
          <p:cNvSpPr/>
          <p:nvPr/>
        </p:nvSpPr>
        <p:spPr>
          <a:xfrm>
            <a:off x="4855877" y="3078734"/>
            <a:ext cx="46634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</a:t>
            </a:r>
            <a:endParaRPr lang="en-US" altLang="zh-CN" sz="2400" dirty="0"/>
          </a:p>
        </p:txBody>
      </p:sp>
      <p:sp>
        <p:nvSpPr>
          <p:cNvPr id="11" name="QB_4_AN.10_1#7118322b1.blank?vcp=1&amp;pid=ef31ef801&amp;color=0,0,0&amp;vpa=5&amp;vtp=1"/>
          <p:cNvSpPr/>
          <p:nvPr/>
        </p:nvSpPr>
        <p:spPr>
          <a:xfrm>
            <a:off x="5404517" y="3078734"/>
            <a:ext cx="457200" cy="4663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扑</a:t>
            </a:r>
            <a:endParaRPr lang="en-US" altLang="zh-CN" sz="2400" dirty="0"/>
          </a:p>
        </p:txBody>
      </p:sp>
      <p:sp>
        <p:nvSpPr>
          <p:cNvPr id="12" name="QB_4_AN.11_1#7118322b1.blank?vcp=1&amp;pid=ef31ef801&amp;color=0,0,0&amp;vpa=6&amp;vtp=1"/>
          <p:cNvSpPr/>
          <p:nvPr/>
        </p:nvSpPr>
        <p:spPr>
          <a:xfrm>
            <a:off x="5934869" y="3087878"/>
            <a:ext cx="466344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来</a:t>
            </a:r>
            <a:endParaRPr lang="en-US" altLang="zh-CN" sz="2400" dirty="0"/>
          </a:p>
        </p:txBody>
      </p:sp>
      <p:sp>
        <p:nvSpPr>
          <p:cNvPr id="13" name="QB_4_BD.12_1#d39e669a9?vcp=1&amp;pid=ef31ef801&amp;color=0,0,0&amp;vtp=1&amp;bbb=1"/>
          <p:cNvSpPr/>
          <p:nvPr/>
        </p:nvSpPr>
        <p:spPr>
          <a:xfrm>
            <a:off x="896112" y="3680142"/>
            <a:ext cx="10387584" cy="1019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.在向导和</a:t>
            </a:r>
            <a:r>
              <a:rPr lang="en-US" altLang="zh-CN" sz="5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</a:t>
            </a:r>
            <a:r>
              <a:rPr lang="en-US" altLang="zh-CN" sz="5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下，我们很</a:t>
            </a:r>
            <a:r>
              <a:rPr lang="en-US" altLang="zh-CN" sz="53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就找到了出口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14" name="QB_4_BD.12_1#d39e669a9?vcp=1&amp;pid=ef31ef801&amp;color=0,0,0&amp;tib=255,255,255&amp;iip=5&amp;vip=7#9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5290" y="3706241"/>
            <a:ext cx="1892808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QB_4_BD.12_1#d39e669a9?vcp=1&amp;pid=ef31ef801&amp;color=0,0,0&amp;tib=255,255,255&amp;iip=6&amp;vip=10#11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9474" y="3779393"/>
            <a:ext cx="1234440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B_4_BD.12_1#d39e669a9?vcp=1&amp;pid=ef31ef801&amp;color=0,0,0&amp;tib=255,255,255&amp;iip=7&amp;vip=12#13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3060" y="3678809"/>
            <a:ext cx="1344168" cy="103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7" name="QB_4_AN.13_1#d39e669a9.blank?vcp=1&amp;pid=ef31ef801&amp;color=0,0,0&amp;vpa=7&amp;vtp=1"/>
          <p:cNvSpPr/>
          <p:nvPr/>
        </p:nvSpPr>
        <p:spPr>
          <a:xfrm>
            <a:off x="2545874" y="4090289"/>
            <a:ext cx="493776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指</a:t>
            </a:r>
            <a:endParaRPr lang="en-US" altLang="zh-CN" sz="2400" dirty="0"/>
          </a:p>
        </p:txBody>
      </p:sp>
      <p:sp>
        <p:nvSpPr>
          <p:cNvPr id="18" name="QB_4_AN.14_1#d39e669a9.blank?vcp=1&amp;pid=ef31ef801&amp;color=0,0,0&amp;vpa=8&amp;vtp=1"/>
          <p:cNvSpPr/>
          <p:nvPr/>
        </p:nvSpPr>
        <p:spPr>
          <a:xfrm>
            <a:off x="3149378" y="4090289"/>
            <a:ext cx="512064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南</a:t>
            </a:r>
            <a:endParaRPr lang="en-US" altLang="zh-CN" sz="2400" dirty="0"/>
          </a:p>
        </p:txBody>
      </p:sp>
      <p:sp>
        <p:nvSpPr>
          <p:cNvPr id="19" name="QB_4_AN.15_1#d39e669a9.blank?vcp=1&amp;pid=ef31ef801&amp;color=0,0,0&amp;vpa=9&amp;vtp=1"/>
          <p:cNvSpPr/>
          <p:nvPr/>
        </p:nvSpPr>
        <p:spPr>
          <a:xfrm>
            <a:off x="3743738" y="4090289"/>
            <a:ext cx="512064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针</a:t>
            </a:r>
            <a:endParaRPr lang="en-US" altLang="zh-CN" sz="2400" dirty="0"/>
          </a:p>
        </p:txBody>
      </p:sp>
      <p:sp>
        <p:nvSpPr>
          <p:cNvPr id="20" name="QB_4_AN.16_1#d39e669a9.blank?vcp=1&amp;pid=ef31ef801&amp;color=0,0,0&amp;vpa=10&amp;vtp=1"/>
          <p:cNvSpPr/>
          <p:nvPr/>
        </p:nvSpPr>
        <p:spPr>
          <a:xfrm>
            <a:off x="4734338" y="4126865"/>
            <a:ext cx="512064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</a:t>
            </a:r>
            <a:endParaRPr lang="en-US" altLang="zh-CN" sz="2400" dirty="0"/>
          </a:p>
        </p:txBody>
      </p:sp>
      <p:sp>
        <p:nvSpPr>
          <p:cNvPr id="21" name="QB_4_AN.17_1#d39e669a9.blank?vcp=1&amp;pid=ef31ef801&amp;color=0,0,0&amp;vpa=11&amp;vtp=1"/>
          <p:cNvSpPr/>
          <p:nvPr/>
        </p:nvSpPr>
        <p:spPr>
          <a:xfrm>
            <a:off x="5346986" y="4117721"/>
            <a:ext cx="502920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助</a:t>
            </a:r>
            <a:endParaRPr lang="en-US" altLang="zh-CN" sz="2400" dirty="0"/>
          </a:p>
        </p:txBody>
      </p:sp>
      <p:sp>
        <p:nvSpPr>
          <p:cNvPr id="22" name="QB_4_AN.18_1#d39e669a9.blank?vcp=1&amp;pid=ef31ef801&amp;color=0,0,0&amp;vpa=12&amp;vtp=1"/>
          <p:cNvSpPr/>
          <p:nvPr/>
        </p:nvSpPr>
        <p:spPr>
          <a:xfrm>
            <a:off x="7527068" y="4090289"/>
            <a:ext cx="548640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容</a:t>
            </a:r>
            <a:endParaRPr lang="en-US" altLang="zh-CN" sz="2400" dirty="0"/>
          </a:p>
        </p:txBody>
      </p:sp>
      <p:sp>
        <p:nvSpPr>
          <p:cNvPr id="23" name="QB_4_AN.19_1#d39e669a9.blank?vcp=1&amp;pid=ef31ef801&amp;color=0,0,0&amp;vpa=13&amp;vtp=1"/>
          <p:cNvSpPr/>
          <p:nvPr/>
        </p:nvSpPr>
        <p:spPr>
          <a:xfrm>
            <a:off x="8167148" y="4099433"/>
            <a:ext cx="54864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易</a:t>
            </a:r>
            <a:endParaRPr lang="en-US" altLang="zh-CN" sz="2400" dirty="0"/>
          </a:p>
        </p:txBody>
      </p:sp>
      <p:sp>
        <p:nvSpPr>
          <p:cNvPr id="24" name="QB_4_BD.20_1#2736e9c6d?vcp=1&amp;pid=ef31ef801&amp;color=0,0,0&amp;vtp=1&amp;bbb=1"/>
          <p:cNvSpPr/>
          <p:nvPr/>
        </p:nvSpPr>
        <p:spPr>
          <a:xfrm>
            <a:off x="896112" y="4774691"/>
            <a:ext cx="10387584" cy="9866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.小马</a:t>
            </a:r>
            <a:r>
              <a:rPr lang="en-US" altLang="zh-CN" sz="24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帮妈妈把半口袋</a:t>
            </a:r>
            <a:r>
              <a:rPr lang="en-US" altLang="zh-CN" sz="5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驮到磨坊去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25" name="QB_4_BD.20_1#2736e9c6d?vcp=1&amp;pid=ef31ef801&amp;color=0,0,0&amp;tib=255,255,255&amp;iip=8&amp;vip=14#1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6833" y="4771326"/>
            <a:ext cx="1261872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6" name="QB_4_BD.20_1#2736e9c6d?vcp=1&amp;pid=ef31ef801&amp;color=0,0,0&amp;tib=255,255,255&amp;iip=9&amp;vip=16#17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3740" y="4844478"/>
            <a:ext cx="1207008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27" name="QB_4_AN.21_1#2736e9c6d.blank?vcp=1&amp;pid=ef31ef801&amp;color=0,0,0&amp;vpa=14&amp;vtp=1"/>
          <p:cNvSpPr/>
          <p:nvPr/>
        </p:nvSpPr>
        <p:spPr>
          <a:xfrm>
            <a:off x="1937417" y="5191950"/>
            <a:ext cx="512064" cy="475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愿</a:t>
            </a:r>
            <a:endParaRPr lang="en-US" altLang="zh-CN" sz="2400" dirty="0"/>
          </a:p>
        </p:txBody>
      </p:sp>
      <p:sp>
        <p:nvSpPr>
          <p:cNvPr id="28" name="QB_4_AN.22_1#2736e9c6d.blank?vcp=1&amp;pid=ef31ef801&amp;color=0,0,0&amp;vpa=15&amp;vtp=1"/>
          <p:cNvSpPr/>
          <p:nvPr/>
        </p:nvSpPr>
        <p:spPr>
          <a:xfrm>
            <a:off x="2522633" y="5182806"/>
            <a:ext cx="493776" cy="4846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意</a:t>
            </a:r>
            <a:endParaRPr lang="en-US" altLang="zh-CN" sz="2400" dirty="0"/>
          </a:p>
        </p:txBody>
      </p:sp>
      <p:sp>
        <p:nvSpPr>
          <p:cNvPr id="29" name="QB_4_AN.23_1#2736e9c6d.blank?vcp=1&amp;pid=ef31ef801&amp;color=0,0,0&amp;vpa=16&amp;vtp=1"/>
          <p:cNvSpPr/>
          <p:nvPr/>
        </p:nvSpPr>
        <p:spPr>
          <a:xfrm>
            <a:off x="5366036" y="5210238"/>
            <a:ext cx="493776" cy="4846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麦</a:t>
            </a:r>
            <a:endParaRPr lang="en-US" altLang="zh-CN" sz="2400" dirty="0"/>
          </a:p>
        </p:txBody>
      </p:sp>
      <p:sp>
        <p:nvSpPr>
          <p:cNvPr id="30" name="QB_4_AN.24_1#2736e9c6d.blank?vcp=1&amp;pid=ef31ef801&amp;color=0,0,0&amp;vpa=17&amp;vtp=1"/>
          <p:cNvSpPr/>
          <p:nvPr/>
        </p:nvSpPr>
        <p:spPr>
          <a:xfrm>
            <a:off x="5960396" y="5210238"/>
            <a:ext cx="484632" cy="48463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7" grpId="0" build="p" animBg="1"/>
      <p:bldP spid="28" grpId="0" build="p" animBg="1"/>
      <p:bldP spid="29" grpId="0" build="p" animBg="1"/>
      <p:bldP spid="3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e46b3676?vcp=1&amp;pid=66bb693b0&amp;color=0,0,0&amp;vtp=1&amp;bt=1&amp;bbb=1&amp;hb=1"/>
          <p:cNvSpPr/>
          <p:nvPr/>
        </p:nvSpPr>
        <p:spPr>
          <a:xfrm>
            <a:off x="896112" y="896112"/>
            <a:ext cx="10387584" cy="853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三、主持人的措辞能力很重要，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不一样的字词会带来不一样的效果，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请你完成以下考验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。（17枚）</a:t>
            </a:r>
            <a:endParaRPr lang="en-US" altLang="zh-CN" sz="2800" dirty="0"/>
          </a:p>
        </p:txBody>
      </p:sp>
      <p:sp>
        <p:nvSpPr>
          <p:cNvPr id="3" name="QB_4_BD.25_1#ef8560e5f?sp=1&amp;vcp=1&amp;pid=0e46b3676&amp;color=0,0,0&amp;vtp=1&amp;bbb=1"/>
          <p:cNvSpPr/>
          <p:nvPr/>
        </p:nvSpPr>
        <p:spPr>
          <a:xfrm>
            <a:off x="896112" y="1741742"/>
            <a:ext cx="10387584" cy="1320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1.照样子，写出由两个意思相近的字组成的词语。（3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marL="0" marR="0" lvl="0" indent="0" defTabSz="914400" rtl="0" eaLnBrk="1" fontAlgn="auto" latinLnBrk="1" hangingPunct="1">
              <a:lnSpc>
                <a:spcPts val="6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例：寻找 </a:t>
            </a:r>
            <a:r>
              <a:rPr kumimoji="0" lang="en-US" altLang="zh-CN" sz="35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240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  </a:t>
            </a:r>
            <a:endParaRPr kumimoji="0" lang="en-US" altLang="zh-CN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algn="l" latinLnBrk="1">
              <a:lnSpc>
                <a:spcPct val="142000"/>
              </a:lnSpc>
            </a:pPr>
            <a:endParaRPr lang="en-US" altLang="zh-CN" sz="2400" dirty="0"/>
          </a:p>
        </p:txBody>
      </p:sp>
      <p:pic>
        <p:nvPicPr>
          <p:cNvPr id="5" name="QB_4_BD.25_2#ef8560e5f?vcp=1&amp;pid=0e46b3676&amp;color=0,0,0&amp;tib=255,255,255&amp;iip=10&amp;vip=18#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4231" y="2322831"/>
            <a:ext cx="2093976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B_4_BD.25_2#ef8560e5f?vcp=1&amp;pid=0e46b3676&amp;color=0,0,0&amp;tib=255,255,255&amp;iip=11&amp;vip=19#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1181" y="2322831"/>
            <a:ext cx="2093976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B_4_BD.25_2#ef8560e5f?vcp=1&amp;pid=0e46b3676&amp;color=0,0,0&amp;tib=255,255,255&amp;iip=12&amp;vip=20#2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11931" y="2322831"/>
            <a:ext cx="2093976" cy="67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B_4_AN.26_1#ef8560e5f.blank?vcp=1&amp;pid=0e46b3676&amp;color=0,0,0&amp;vpa=18&amp;vtp=1"/>
          <p:cNvSpPr/>
          <p:nvPr/>
        </p:nvSpPr>
        <p:spPr>
          <a:xfrm>
            <a:off x="2811431" y="2405127"/>
            <a:ext cx="1517904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【示例】编织</a:t>
            </a:r>
            <a:endParaRPr lang="en-US" altLang="zh-CN" sz="1900" dirty="0"/>
          </a:p>
        </p:txBody>
      </p:sp>
      <p:sp>
        <p:nvSpPr>
          <p:cNvPr id="9" name="QB_4_AN.27_1#ef8560e5f.blank?vcp=1&amp;pid=0e46b3676&amp;color=0,0,0&amp;vpa=19&amp;vtp=1"/>
          <p:cNvSpPr/>
          <p:nvPr/>
        </p:nvSpPr>
        <p:spPr>
          <a:xfrm>
            <a:off x="5078381" y="2405127"/>
            <a:ext cx="1499616" cy="512064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喜悦</a:t>
            </a:r>
            <a:endParaRPr lang="en-US" altLang="zh-CN" sz="1900" dirty="0"/>
          </a:p>
        </p:txBody>
      </p:sp>
      <p:sp>
        <p:nvSpPr>
          <p:cNvPr id="10" name="QB_4_AN.28_1#ef8560e5f.blank?vcp=1&amp;pid=0e46b3676&amp;color=0,0,0&amp;vpa=20&amp;vtp=1"/>
          <p:cNvSpPr/>
          <p:nvPr/>
        </p:nvSpPr>
        <p:spPr>
          <a:xfrm>
            <a:off x="7287419" y="2441703"/>
            <a:ext cx="1472184" cy="493776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2300"/>
              </a:lnSpc>
            </a:pPr>
            <a:r>
              <a:rPr lang="en-US" altLang="zh-CN" sz="19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房屋</a:t>
            </a:r>
            <a:endParaRPr lang="en-US" altLang="zh-CN" sz="1900" dirty="0"/>
          </a:p>
        </p:txBody>
      </p:sp>
      <p:sp>
        <p:nvSpPr>
          <p:cNvPr id="11" name="QB_4_BD.29_1#60fb9cb1a?vcp=1&amp;pid=0e46b3676&amp;color=0,0,0&amp;vtp=1&amp;bbb=1&amp;hb=1"/>
          <p:cNvSpPr/>
          <p:nvPr/>
        </p:nvSpPr>
        <p:spPr>
          <a:xfrm>
            <a:off x="896112" y="3062542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2.“赚、购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”的共同偏旁是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，带有这个偏旁的字大多与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烤、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炒”的共同偏旁是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，带有这个偏旁的字大多与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有关，我还能写出两个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这样的字：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6枚）</a:t>
            </a:r>
            <a:endParaRPr lang="en-US" altLang="zh-CN" sz="2400" dirty="0"/>
          </a:p>
        </p:txBody>
      </p:sp>
      <p:sp>
        <p:nvSpPr>
          <p:cNvPr id="12" name="QB_4_AN.30_1#60fb9cb1a.blank?vcp=1&amp;pid=0e46b3676&amp;color=0,0,0&amp;vpa=21&amp;vtp=1"/>
          <p:cNvSpPr/>
          <p:nvPr/>
        </p:nvSpPr>
        <p:spPr>
          <a:xfrm>
            <a:off x="4570380" y="3025775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贝</a:t>
            </a:r>
            <a:endParaRPr lang="en-US" altLang="zh-CN" sz="2400" dirty="0"/>
          </a:p>
        </p:txBody>
      </p:sp>
      <p:sp>
        <p:nvSpPr>
          <p:cNvPr id="13" name="QB_4_AN.31_1#60fb9cb1a.blank?vcp=1&amp;pid=0e46b3676&amp;color=0,0,0&amp;vpa=22&amp;vtp=1&amp;bbb=1"/>
          <p:cNvSpPr/>
          <p:nvPr/>
        </p:nvSpPr>
        <p:spPr>
          <a:xfrm>
            <a:off x="8837581" y="3025775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钱财</a:t>
            </a:r>
            <a:endParaRPr lang="en-US" altLang="zh-CN" sz="2400" dirty="0"/>
          </a:p>
        </p:txBody>
      </p:sp>
      <p:sp>
        <p:nvSpPr>
          <p:cNvPr id="14" name="QB_4_AN.32_1#60fb9cb1a.blank?vcp=1&amp;pid=0e46b3676&amp;color=0,0,0&amp;vpa=23&amp;vtp=1"/>
          <p:cNvSpPr/>
          <p:nvPr/>
        </p:nvSpPr>
        <p:spPr>
          <a:xfrm>
            <a:off x="3351180" y="3546476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</a:t>
            </a:r>
            <a:endParaRPr lang="en-US" altLang="zh-CN" sz="2400" dirty="0"/>
          </a:p>
        </p:txBody>
      </p:sp>
      <p:sp>
        <p:nvSpPr>
          <p:cNvPr id="15" name="QB_4_AN.33_1#60fb9cb1a.blank?vcp=1&amp;pid=0e46b3676&amp;color=0,0,0&amp;vpa=24&amp;vtp=1"/>
          <p:cNvSpPr/>
          <p:nvPr/>
        </p:nvSpPr>
        <p:spPr>
          <a:xfrm>
            <a:off x="7618381" y="3546476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火</a:t>
            </a:r>
            <a:endParaRPr lang="en-US" altLang="zh-CN" sz="2400" dirty="0"/>
          </a:p>
        </p:txBody>
      </p:sp>
      <p:sp>
        <p:nvSpPr>
          <p:cNvPr id="16" name="QB_4_AN.34_1#60fb9cb1a.blank?vcp=1&amp;pid=0e46b3676&amp;color=0,0,0&amp;vpa=25&amp;vtp=1&amp;bbb=1"/>
          <p:cNvSpPr/>
          <p:nvPr/>
        </p:nvSpPr>
        <p:spPr>
          <a:xfrm>
            <a:off x="2436781" y="4057269"/>
            <a:ext cx="17446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【示例】烧</a:t>
            </a:r>
            <a:endParaRPr lang="en-US" altLang="zh-CN" sz="2400" dirty="0"/>
          </a:p>
        </p:txBody>
      </p:sp>
      <p:sp>
        <p:nvSpPr>
          <p:cNvPr id="17" name="QB_4_AN.35_1#60fb9cb1a.blank?vcp=1&amp;pid=0e46b3676&amp;color=0,0,0&amp;vpa=26&amp;vtp=1"/>
          <p:cNvSpPr/>
          <p:nvPr/>
        </p:nvSpPr>
        <p:spPr>
          <a:xfrm>
            <a:off x="4570380" y="4057269"/>
            <a:ext cx="525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炸</a:t>
            </a:r>
            <a:endParaRPr lang="en-US" altLang="zh-CN" sz="2400" dirty="0"/>
          </a:p>
        </p:txBody>
      </p:sp>
      <p:sp>
        <p:nvSpPr>
          <p:cNvPr id="18" name="QB_4_BD.36_1#35eef1507?sp=1&amp;vcp=1&amp;pid=0e46b3676&amp;color=0,0,0&amp;vtp=1&amp;bbb=1"/>
          <p:cNvSpPr/>
          <p:nvPr/>
        </p:nvSpPr>
        <p:spPr>
          <a:xfrm>
            <a:off x="896112" y="4623181"/>
            <a:ext cx="10387584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3.照样子，拓展汉字。（4枚）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：航——航空——航空公司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商——(              )——(          ) 花——(      )——(          )</a:t>
            </a:r>
            <a:endParaRPr lang="en-US" altLang="zh-CN" sz="2400" dirty="0"/>
          </a:p>
        </p:txBody>
      </p:sp>
      <p:sp>
        <p:nvSpPr>
          <p:cNvPr id="19" name="QB_4_AN.37_1#35eef1507.bracket?vcp=1&amp;pid=0e46b3676&amp;color=0,0,0&amp;vpa=27&amp;vtp=1&amp;bbb=1"/>
          <p:cNvSpPr/>
          <p:nvPr/>
        </p:nvSpPr>
        <p:spPr>
          <a:xfrm>
            <a:off x="1979581" y="5656008"/>
            <a:ext cx="20494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【示例】商店</a:t>
            </a:r>
            <a:endParaRPr lang="en-US" altLang="zh-CN" sz="2400" dirty="0"/>
          </a:p>
        </p:txBody>
      </p:sp>
      <p:sp>
        <p:nvSpPr>
          <p:cNvPr id="20" name="QB_4_AN.38_1#35eef1507.bracket?vcp=1&amp;pid=0e46b3676&amp;color=0,0,0&amp;vpa=28&amp;vtp=1&amp;bbb=1"/>
          <p:cNvSpPr/>
          <p:nvPr/>
        </p:nvSpPr>
        <p:spPr>
          <a:xfrm>
            <a:off x="5027580" y="5656008"/>
            <a:ext cx="14398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电器商店</a:t>
            </a:r>
            <a:endParaRPr lang="en-US" altLang="zh-CN" sz="2400" dirty="0"/>
          </a:p>
        </p:txBody>
      </p:sp>
      <p:sp>
        <p:nvSpPr>
          <p:cNvPr id="21" name="QB_4_AN.39_1#35eef1507.bracket?vcp=1&amp;pid=0e46b3676&amp;color=0,0,0&amp;vpa=29&amp;vtp=1&amp;bbb=1"/>
          <p:cNvSpPr/>
          <p:nvPr/>
        </p:nvSpPr>
        <p:spPr>
          <a:xfrm>
            <a:off x="7923181" y="5656008"/>
            <a:ext cx="8302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花园</a:t>
            </a:r>
            <a:endParaRPr lang="en-US" altLang="zh-CN" sz="2400" dirty="0"/>
          </a:p>
        </p:txBody>
      </p:sp>
      <p:sp>
        <p:nvSpPr>
          <p:cNvPr id="22" name="QB_4_AN.40_1#35eef1507.bracket?vcp=1&amp;pid=0e46b3676&amp;color=0,0,0&amp;vpa=30&amp;vtp=1&amp;bbb=1"/>
          <p:cNvSpPr/>
          <p:nvPr/>
        </p:nvSpPr>
        <p:spPr>
          <a:xfrm>
            <a:off x="9751981" y="5656008"/>
            <a:ext cx="14398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空中花园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1_1#1da0e9ee6?sp=1&amp;vcp=1&amp;pid=0e46b3676&amp;color=0,0,0&amp;vtp=1&amp;bt=1&amp;bbb=1"/>
          <p:cNvSpPr/>
          <p:nvPr/>
        </p:nvSpPr>
        <p:spPr>
          <a:xfrm>
            <a:off x="896112" y="98628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4.选词填空。（填序号）（4枚）</a:t>
            </a:r>
            <a:endParaRPr lang="en-US" altLang="zh-CN" sz="2400" dirty="0"/>
          </a:p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笑眯眯 ②傻笑 ③捧腹大笑 ④破涕为笑</a:t>
            </a:r>
            <a:endParaRPr lang="en-US" altLang="zh-CN" sz="2400" dirty="0"/>
          </a:p>
        </p:txBody>
      </p:sp>
      <p:sp>
        <p:nvSpPr>
          <p:cNvPr id="3" name="QB_5_BD.42_1#d4727ccef?vcp=1&amp;pid=1da0e9ee6&amp;color=0,0,0&amp;vtp=1&amp;bbb=1"/>
          <p:cNvSpPr/>
          <p:nvPr/>
        </p:nvSpPr>
        <p:spPr>
          <a:xfrm>
            <a:off x="896112" y="20833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（1）看到失而复得的洋娃娃后，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正在哭泣的小妹妹(    )。</a:t>
            </a:r>
            <a:endParaRPr lang="en-US" altLang="zh-CN" sz="2400" dirty="0"/>
          </a:p>
        </p:txBody>
      </p:sp>
      <p:sp>
        <p:nvSpPr>
          <p:cNvPr id="4" name="QB_5_AN.43_1#d4727ccef.bracket?vcp=1&amp;pid=1da0e9ee6&amp;color=0,0,0&amp;vpa=31&amp;vtp=1"/>
          <p:cNvSpPr/>
          <p:nvPr/>
        </p:nvSpPr>
        <p:spPr>
          <a:xfrm>
            <a:off x="7923181" y="20719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5" name="QB_5_BD.44_1#8aabb6370?vcp=1&amp;pid=1da0e9ee6&amp;color=0,0,0&amp;vtp=1&amp;bbb=1"/>
          <p:cNvSpPr/>
          <p:nvPr/>
        </p:nvSpPr>
        <p:spPr>
          <a:xfrm>
            <a:off x="896112" y="26180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老爸看我们笑也跟着(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起来。</a:t>
            </a:r>
            <a:endParaRPr lang="en-US" altLang="zh-CN" sz="2400" dirty="0"/>
          </a:p>
        </p:txBody>
      </p:sp>
      <p:sp>
        <p:nvSpPr>
          <p:cNvPr id="6" name="QB_5_AN.45_1#8aabb6370.bracket?vcp=1&amp;pid=1da0e9ee6&amp;color=0,0,0&amp;vpa=32&amp;vtp=1"/>
          <p:cNvSpPr/>
          <p:nvPr/>
        </p:nvSpPr>
        <p:spPr>
          <a:xfrm>
            <a:off x="4570380" y="260661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7" name="QB_5_BD.46_1#0d676f08d?vcp=1&amp;pid=1da0e9ee6&amp;color=0,0,0&amp;vtp=1&amp;bbb=1"/>
          <p:cNvSpPr/>
          <p:nvPr/>
        </p:nvSpPr>
        <p:spPr>
          <a:xfrm>
            <a:off x="896112" y="315271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对面的好朋友正(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地看着我呢！</a:t>
            </a:r>
            <a:endParaRPr lang="en-US" altLang="zh-CN" sz="2400" dirty="0"/>
          </a:p>
        </p:txBody>
      </p:sp>
      <p:sp>
        <p:nvSpPr>
          <p:cNvPr id="8" name="QB_5_AN.47_1#0d676f08d.bracket?vcp=1&amp;pid=1da0e9ee6&amp;color=0,0,0&amp;vpa=33&amp;vtp=1"/>
          <p:cNvSpPr/>
          <p:nvPr/>
        </p:nvSpPr>
        <p:spPr>
          <a:xfrm>
            <a:off x="3960780" y="314128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9" name="QB_5_BD.48_1#d3ff57cf7?vcp=1&amp;pid=1da0e9ee6&amp;color=0,0,0&amp;vtp=1&amp;bbb=1"/>
          <p:cNvSpPr/>
          <p:nvPr/>
        </p:nvSpPr>
        <p:spPr>
          <a:xfrm>
            <a:off x="896112" y="368738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（4）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喜剧演员的一段独角戏表演引得场内观众(    )。</a:t>
            </a:r>
            <a:endParaRPr lang="en-US" altLang="zh-CN" sz="2400" dirty="0"/>
          </a:p>
        </p:txBody>
      </p:sp>
      <p:sp>
        <p:nvSpPr>
          <p:cNvPr id="10" name="QB_5_AN.49_1#d3ff57cf7.bracket?vcp=1&amp;pid=1da0e9ee6&amp;color=0,0,0&amp;vpa=34&amp;vtp=1"/>
          <p:cNvSpPr/>
          <p:nvPr/>
        </p:nvSpPr>
        <p:spPr>
          <a:xfrm>
            <a:off x="7313581" y="367595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11" name="QO_4_AS.50_1#1da0e9ee6?vcp=1&amp;pid=0e46b3676&amp;color=0,0,0&amp;vtp=1&amp;bbb=1&amp;hb=1"/>
          <p:cNvSpPr/>
          <p:nvPr/>
        </p:nvSpPr>
        <p:spPr>
          <a:xfrm>
            <a:off x="896112" y="422871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本题考查选词填空。笑眯眯:形容微笑时眼皮微微合拢的样子。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傻笑：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无意义地一个劲儿地笑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。捧腹大笑:捧着肚子大笑。破涕为笑:停止哭泣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，露出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笑容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。指转悲为喜。根据词义和语境进行选择即可。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65d041b7?vcp=1&amp;pid=66bb693b0&amp;color=0,0,0&amp;vtp=1&amp;bt=1&amp;bbb=1&amp;hb=1"/>
          <p:cNvSpPr/>
          <p:nvPr/>
        </p:nvSpPr>
        <p:spPr>
          <a:xfrm>
            <a:off x="896112" y="896112"/>
            <a:ext cx="10387584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四、主持人随机应变的能力很重要，如果让你在台上随兴造句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</a:t>
            </a:r>
          </a:p>
          <a:p>
            <a:pPr latinLnBrk="1">
              <a:lnSpc>
                <a:spcPts val="3400"/>
              </a:lnSpc>
            </a:pP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会吗</a:t>
            </a: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？（6枚）</a:t>
            </a:r>
            <a:endParaRPr lang="en-US" altLang="zh-CN" sz="2800" dirty="0"/>
          </a:p>
        </p:txBody>
      </p:sp>
      <p:sp>
        <p:nvSpPr>
          <p:cNvPr id="3" name="QB_4_BD.51_1#644ecd11a?sp=1&amp;vcp=1&amp;pid=d65d041b7&amp;color=0,0,0&amp;vtp=1&amp;bbb=1"/>
          <p:cNvSpPr/>
          <p:nvPr/>
        </p:nvSpPr>
        <p:spPr>
          <a:xfrm>
            <a:off x="896112" y="174174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这岩石一层一层的，就像一册厚厚的书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4_AN.52_1#644ecd11a.blank?vcp=1&amp;pid=d65d041b7&amp;color=0,0,0&amp;vpa=35&amp;vtp=1&amp;bbb=1"/>
          <p:cNvSpPr/>
          <p:nvPr/>
        </p:nvSpPr>
        <p:spPr>
          <a:xfrm>
            <a:off x="912780" y="2251012"/>
            <a:ext cx="2963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【示例】湖水很平静</a:t>
            </a:r>
            <a:endParaRPr lang="en-US" altLang="zh-CN" sz="2400" dirty="0"/>
          </a:p>
        </p:txBody>
      </p:sp>
      <p:sp>
        <p:nvSpPr>
          <p:cNvPr id="5" name="QB_4_AN.53_1#644ecd11a.blank?vcp=1&amp;pid=d65d041b7&amp;color=0,0,0&amp;vpa=36&amp;vtp=1&amp;bbb=1"/>
          <p:cNvSpPr/>
          <p:nvPr/>
        </p:nvSpPr>
        <p:spPr>
          <a:xfrm>
            <a:off x="4875180" y="2251012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一面大镜子</a:t>
            </a:r>
            <a:endParaRPr lang="en-US" altLang="zh-CN" sz="2400" dirty="0"/>
          </a:p>
        </p:txBody>
      </p:sp>
      <p:sp>
        <p:nvSpPr>
          <p:cNvPr id="6" name="QB_4_AS.54_1#644ecd11a?vcp=1&amp;pid=d65d041b7&amp;color=0,0,0&amp;vtp=1&amp;bbb=1&amp;hb=1"/>
          <p:cNvSpPr/>
          <p:nvPr/>
        </p:nvSpPr>
        <p:spPr>
          <a:xfrm>
            <a:off x="896112" y="284448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本题考查仿写句子。例句是一个比喻句，将岩石比作厚厚的书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出了岩石的样子和它的厚重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。仿写句子时，要用上比喻的修辞手法。</a:t>
            </a:r>
            <a:endParaRPr lang="en-US" altLang="zh-CN" sz="2400" dirty="0"/>
          </a:p>
        </p:txBody>
      </p:sp>
      <p:sp>
        <p:nvSpPr>
          <p:cNvPr id="7" name="QB_4_BD.51_1#644ecd11a?sp=1&amp;vcp=1&amp;pid=d65d041b7&amp;color=0,0,0&amp;vtp=1&amp;bbb=1&amp;zzd= 1">
            <a:extLst>
              <a:ext uri="{FF2B5EF4-FFF2-40B4-BE49-F238E27FC236}">
                <a16:creationId xmlns:a16="http://schemas.microsoft.com/office/drawing/2014/main" id="{5A4F6DFC-D7E7-3E59-3BAE-1EE94C95A03A}"/>
              </a:ext>
            </a:extLst>
          </p:cNvPr>
          <p:cNvSpPr/>
          <p:nvPr/>
        </p:nvSpPr>
        <p:spPr>
          <a:xfrm>
            <a:off x="4077494" y="23132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QB_4_BD.51_1#644ecd11a?sp=1&amp;vcp=1&amp;pid=d65d041b7&amp;color=0,0,0&amp;vtp=1&amp;bbb=1&amp;zzd= 1">
            <a:extLst>
              <a:ext uri="{FF2B5EF4-FFF2-40B4-BE49-F238E27FC236}">
                <a16:creationId xmlns:a16="http://schemas.microsoft.com/office/drawing/2014/main" id="{9C55459F-A238-5149-9D39-5FBD99A675F8}"/>
              </a:ext>
            </a:extLst>
          </p:cNvPr>
          <p:cNvSpPr/>
          <p:nvPr/>
        </p:nvSpPr>
        <p:spPr>
          <a:xfrm>
            <a:off x="4382294" y="231324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5_1#646406c2d?sp=1&amp;vcp=1&amp;pid=d65d041b7&amp;color=0,0,0&amp;vtp=1&amp;bt=1&amp;bbb=1"/>
          <p:cNvSpPr/>
          <p:nvPr/>
        </p:nvSpPr>
        <p:spPr>
          <a:xfrm>
            <a:off x="896112" y="234645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.闪电越来越亮，雷声越来越响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天色越来越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，风越来越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4_AN.56_1#646406c2d.blank?vcp=1&amp;pid=d65d041b7&amp;color=0,0,0&amp;vpa=37&amp;vtp=1"/>
          <p:cNvSpPr/>
          <p:nvPr/>
        </p:nvSpPr>
        <p:spPr>
          <a:xfrm>
            <a:off x="2436781" y="28557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暗</a:t>
            </a:r>
            <a:endParaRPr lang="en-US" altLang="zh-CN" sz="2400" dirty="0"/>
          </a:p>
        </p:txBody>
      </p:sp>
      <p:sp>
        <p:nvSpPr>
          <p:cNvPr id="4" name="QB_4_AN.57_1#646406c2d.blank?vcp=1&amp;pid=d65d041b7&amp;color=0,0,0&amp;vpa=38&amp;vtp=1&amp;bbb=1"/>
          <p:cNvSpPr/>
          <p:nvPr/>
        </p:nvSpPr>
        <p:spPr>
          <a:xfrm>
            <a:off x="4570380" y="285572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猛烈</a:t>
            </a:r>
            <a:endParaRPr lang="en-US" altLang="zh-CN" sz="2400" dirty="0"/>
          </a:p>
        </p:txBody>
      </p:sp>
      <p:sp>
        <p:nvSpPr>
          <p:cNvPr id="5" name="QB_4_BD.58_1#a416c4f62?sp=1&amp;vcp=1&amp;pid=d65d041b7&amp;color=0,0,0&amp;vtp=1&amp;bbb=1"/>
          <p:cNvSpPr/>
          <p:nvPr/>
        </p:nvSpPr>
        <p:spPr>
          <a:xfrm>
            <a:off x="896112" y="34502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3.要是你能认出它，就不会在黑夜里乱闯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6" name="QB_4_AN.59_1#a416c4f62.blank?vcp=1&amp;pid=d65d041b7&amp;color=0,0,0&amp;vpa=39&amp;vtp=1&amp;bbb=1"/>
          <p:cNvSpPr/>
          <p:nvPr/>
        </p:nvSpPr>
        <p:spPr>
          <a:xfrm>
            <a:off x="1522381" y="395947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明天下雨</a:t>
            </a:r>
            <a:endParaRPr lang="en-US" altLang="zh-CN" sz="2400" dirty="0"/>
          </a:p>
        </p:txBody>
      </p:sp>
      <p:sp>
        <p:nvSpPr>
          <p:cNvPr id="7" name="QB_4_AN.60_1#a416c4f62.blank?vcp=1&amp;pid=d65d041b7&amp;color=0,0,0&amp;vpa=40&amp;vtp=1&amp;bbb=1"/>
          <p:cNvSpPr/>
          <p:nvPr/>
        </p:nvSpPr>
        <p:spPr>
          <a:xfrm>
            <a:off x="3655980" y="3959479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取消运动会</a:t>
            </a:r>
            <a:endParaRPr lang="en-US" altLang="zh-CN" sz="2400" dirty="0"/>
          </a:p>
        </p:txBody>
      </p:sp>
      <p:sp>
        <p:nvSpPr>
          <p:cNvPr id="8" name="QB_4_BD.55_1#646406c2d?sp=1&amp;vcp=1&amp;pid=d65d041b7&amp;color=0,0,0&amp;vtp=1&amp;bt=1&amp;bbb=1&amp;zzd= 1">
            <a:extLst>
              <a:ext uri="{FF2B5EF4-FFF2-40B4-BE49-F238E27FC236}">
                <a16:creationId xmlns:a16="http://schemas.microsoft.com/office/drawing/2014/main" id="{E5B6F533-5D86-2FF1-FC8F-BD43876721EC}"/>
              </a:ext>
            </a:extLst>
          </p:cNvPr>
          <p:cNvSpPr/>
          <p:nvPr/>
        </p:nvSpPr>
        <p:spPr>
          <a:xfrm>
            <a:off x="1943894" y="29179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55_1#646406c2d?sp=1&amp;vcp=1&amp;pid=d65d041b7&amp;color=0,0,0&amp;vtp=1&amp;bt=1&amp;bbb=1&amp;zzd= 1">
            <a:extLst>
              <a:ext uri="{FF2B5EF4-FFF2-40B4-BE49-F238E27FC236}">
                <a16:creationId xmlns:a16="http://schemas.microsoft.com/office/drawing/2014/main" id="{827EA9C5-D01A-DD0B-ED37-63F7FFFEECA5}"/>
              </a:ext>
            </a:extLst>
          </p:cNvPr>
          <p:cNvSpPr/>
          <p:nvPr/>
        </p:nvSpPr>
        <p:spPr>
          <a:xfrm>
            <a:off x="2553494" y="29179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55_1#646406c2d?sp=1&amp;vcp=1&amp;pid=d65d041b7&amp;color=0,0,0&amp;vtp=1&amp;bt=1&amp;bbb=1&amp;zzd= 1">
            <a:extLst>
              <a:ext uri="{FF2B5EF4-FFF2-40B4-BE49-F238E27FC236}">
                <a16:creationId xmlns:a16="http://schemas.microsoft.com/office/drawing/2014/main" id="{72493351-F9AD-1C08-0094-D9B6F208D7A0}"/>
              </a:ext>
            </a:extLst>
          </p:cNvPr>
          <p:cNvSpPr/>
          <p:nvPr/>
        </p:nvSpPr>
        <p:spPr>
          <a:xfrm>
            <a:off x="4077494" y="29179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4_BD.55_1#646406c2d?sp=1&amp;vcp=1&amp;pid=d65d041b7&amp;color=0,0,0&amp;vtp=1&amp;bt=1&amp;bbb=1&amp;zzd= 1">
            <a:extLst>
              <a:ext uri="{FF2B5EF4-FFF2-40B4-BE49-F238E27FC236}">
                <a16:creationId xmlns:a16="http://schemas.microsoft.com/office/drawing/2014/main" id="{A6CE0524-6B19-0B92-7141-8AAD8B503BBD}"/>
              </a:ext>
            </a:extLst>
          </p:cNvPr>
          <p:cNvSpPr/>
          <p:nvPr/>
        </p:nvSpPr>
        <p:spPr>
          <a:xfrm>
            <a:off x="4687094" y="2917953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4_BD.58_1#a416c4f62?sp=1&amp;vcp=1&amp;pid=d65d041b7&amp;color=0,0,0&amp;vtp=1&amp;bbb=1&amp;zzd= 1">
            <a:extLst>
              <a:ext uri="{FF2B5EF4-FFF2-40B4-BE49-F238E27FC236}">
                <a16:creationId xmlns:a16="http://schemas.microsoft.com/office/drawing/2014/main" id="{5A80BA4C-F425-2516-6C7A-AB126EB9D09A}"/>
              </a:ext>
            </a:extLst>
          </p:cNvPr>
          <p:cNvSpPr/>
          <p:nvPr/>
        </p:nvSpPr>
        <p:spPr>
          <a:xfrm>
            <a:off x="1334294" y="40217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4_BD.58_1#a416c4f62?sp=1&amp;vcp=1&amp;pid=d65d041b7&amp;color=0,0,0&amp;vtp=1&amp;bbb=1&amp;zzd= 1">
            <a:extLst>
              <a:ext uri="{FF2B5EF4-FFF2-40B4-BE49-F238E27FC236}">
                <a16:creationId xmlns:a16="http://schemas.microsoft.com/office/drawing/2014/main" id="{78E40A74-7CF9-507B-0498-4B489B7CE42B}"/>
              </a:ext>
            </a:extLst>
          </p:cNvPr>
          <p:cNvSpPr/>
          <p:nvPr/>
        </p:nvSpPr>
        <p:spPr>
          <a:xfrm>
            <a:off x="1639094" y="40217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4_BD.58_1#a416c4f62?sp=1&amp;vcp=1&amp;pid=d65d041b7&amp;color=0,0,0&amp;vtp=1&amp;bbb=1&amp;zzd= 1">
            <a:extLst>
              <a:ext uri="{FF2B5EF4-FFF2-40B4-BE49-F238E27FC236}">
                <a16:creationId xmlns:a16="http://schemas.microsoft.com/office/drawing/2014/main" id="{04192038-161E-52DE-2EAB-222FEEBEFDB3}"/>
              </a:ext>
            </a:extLst>
          </p:cNvPr>
          <p:cNvSpPr/>
          <p:nvPr/>
        </p:nvSpPr>
        <p:spPr>
          <a:xfrm>
            <a:off x="3772694" y="402170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819</Words>
  <Application>Microsoft Office PowerPoint</Application>
  <PresentationFormat>宽屏</PresentationFormat>
  <Paragraphs>192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2025-01-21T12:28:42Z</dcterms:created>
  <dcterms:modified xsi:type="dcterms:W3CDTF">2025-01-21T12:57:01Z</dcterms:modified>
  <cp:category/>
  <cp:contentStatus/>
</cp:coreProperties>
</file>