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174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19b12eca?vcp=1&amp;pid=3f23e5378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六、同学们发现了大自然的神奇，请你完成下列练习。（9枚）</a:t>
            </a:r>
            <a:endParaRPr lang="en-US" altLang="zh-CN" sz="2800" dirty="0"/>
          </a:p>
        </p:txBody>
      </p:sp>
      <p:sp>
        <p:nvSpPr>
          <p:cNvPr id="3" name="QC_3_BD.47_1#5a222f2fa?vcp=1&amp;vopoq=1&amp;pid=f19b12eca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晓出净慈寺送林子方》这首诗，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对应的图片应该是(      )。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</p:txBody>
      </p:sp>
      <p:pic>
        <p:nvPicPr>
          <p:cNvPr id="4" name="QC_3_BD.47_1#5a222f2fa?vcp=1&amp;vopoq=1&amp;pid=f19b12eca&amp;color=0,0,0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802" y="1386142"/>
            <a:ext cx="1700784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3_AN.48_1#5a222f2fa.bracket?vcp=1&amp;vopoq=1&amp;pid=f19b12eca&amp;color=0,0,0&amp;vpa=32&amp;vtp=1"/>
          <p:cNvSpPr/>
          <p:nvPr/>
        </p:nvSpPr>
        <p:spPr>
          <a:xfrm>
            <a:off x="10247281" y="13277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6" name="QC_3_BD.47_2#5a222f2fa.choices?vcp=1&amp;vopoq=1&amp;pid=f19b12eca&amp;color=0,0,0&amp;vtp=1&amp;bbb=1"/>
          <p:cNvSpPr/>
          <p:nvPr/>
        </p:nvSpPr>
        <p:spPr>
          <a:xfrm>
            <a:off x="896112" y="2357692"/>
            <a:ext cx="10387584" cy="15864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4800"/>
              </a:lnSpc>
              <a:tabLst>
                <a:tab pos="3581061" algn="l"/>
                <a:tab pos="66287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82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82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82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C_3_BD.47_2#5a222f2fa.choice_image?vcp=1&amp;vopoq=1&amp;pid=f19b12eca&amp;color=0,0,0&amp;tib=255,255,255&amp;iip=1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2374" y="2357883"/>
            <a:ext cx="2606040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3_BD.47_2#5a222f2fa.choice_image?vcp=1&amp;vopoq=1&amp;pid=f19b12eca&amp;color=0,0,0&amp;tib=255,255,255&amp;iip=1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1140" y="2357883"/>
            <a:ext cx="2075688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3_BD.47_2#5a222f2fa.choice_image?vcp=1&amp;vopoq=1&amp;pid=f19b12eca&amp;color=0,0,0&amp;tib=255,255,255&amp;iip=1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0852" y="2357883"/>
            <a:ext cx="3026664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3_AS.49_1#5a222f2fa?vcp=1&amp;vopoq=1&amp;pid=f19b12eca&amp;color=0,0,0&amp;vtp=1&amp;bbb=1&amp;hb=1"/>
          <p:cNvSpPr/>
          <p:nvPr/>
        </p:nvSpPr>
        <p:spPr>
          <a:xfrm>
            <a:off x="896112" y="395312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本题考查理解古诗。①的图片里画着一个池子，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池子里有些植物。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的图片里画着在水中的荷花和荷叶。③的图片里画着一些植物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，空中有一些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蒲公英的种子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。由诗歌和图片内容可知，②的画面与诗歌内容相匹配。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50_1#994f71edc?vcp=1&amp;pid=f19b12eca&amp;color=0,0,0&amp;vtp=1&amp;bt=1&amp;bbb=1&amp;hb=1"/>
          <p:cNvSpPr/>
          <p:nvPr/>
        </p:nvSpPr>
        <p:spPr>
          <a:xfrm>
            <a:off x="896112" y="182346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2.《要是你在野外迷了路》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一文告诉我们四种大自然里的天然指南针：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北极星、大树和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</p:txBody>
      </p:sp>
      <p:sp>
        <p:nvSpPr>
          <p:cNvPr id="3" name="QB_3_AN.51_1#994f71edc.blank?vcp=1&amp;pid=f19b12eca&amp;color=0,0,0&amp;vpa=33&amp;vtp=1&amp;bbb=1"/>
          <p:cNvSpPr/>
          <p:nvPr/>
        </p:nvSpPr>
        <p:spPr>
          <a:xfrm>
            <a:off x="10361581" y="179552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太阳</a:t>
            </a:r>
            <a:endParaRPr lang="en-US" altLang="zh-CN" sz="2400" dirty="0"/>
          </a:p>
        </p:txBody>
      </p:sp>
      <p:sp>
        <p:nvSpPr>
          <p:cNvPr id="4" name="QB_3_AN.52_1#994f71edc.blank?vcp=1&amp;pid=f19b12eca&amp;color=0,0,0&amp;vpa=34&amp;vtp=1&amp;bbb=1"/>
          <p:cNvSpPr/>
          <p:nvPr/>
        </p:nvSpPr>
        <p:spPr>
          <a:xfrm>
            <a:off x="3046381" y="233273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积雪</a:t>
            </a:r>
            <a:endParaRPr lang="en-US" altLang="zh-CN" sz="2400" dirty="0"/>
          </a:p>
        </p:txBody>
      </p:sp>
      <p:sp>
        <p:nvSpPr>
          <p:cNvPr id="5" name="QB_3_BD.53_1#09b70b2e2?vcp=1&amp;pid=f19b12eca&amp;color=0,0,0&amp;vtp=1&amp;bbb=1&amp;hb=1"/>
          <p:cNvSpPr/>
          <p:nvPr/>
        </p:nvSpPr>
        <p:spPr>
          <a:xfrm>
            <a:off x="896112" y="293179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3.《太空生活趣事多》一文，主要介绍了航天员在太空中睡觉、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这四件有趣的事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。（2枚）</a:t>
            </a:r>
            <a:endParaRPr lang="en-US" altLang="zh-CN" sz="2400" dirty="0"/>
          </a:p>
        </p:txBody>
      </p:sp>
      <p:sp>
        <p:nvSpPr>
          <p:cNvPr id="6" name="QB_3_AN.54_1#09b70b2e2.blank?vcp=1&amp;pid=f19b12eca&amp;color=0,0,0&amp;vpa=35&amp;vtp=1&amp;bbb=1"/>
          <p:cNvSpPr/>
          <p:nvPr/>
        </p:nvSpPr>
        <p:spPr>
          <a:xfrm>
            <a:off x="10361581" y="2903854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喝水</a:t>
            </a:r>
            <a:endParaRPr lang="en-US" altLang="zh-CN" sz="2400" dirty="0"/>
          </a:p>
        </p:txBody>
      </p:sp>
      <p:sp>
        <p:nvSpPr>
          <p:cNvPr id="7" name="QB_3_AN.55_1#09b70b2e2.blank?vcp=1&amp;pid=f19b12eca&amp;color=0,0,0&amp;vpa=36&amp;vtp=1&amp;bbb=1"/>
          <p:cNvSpPr/>
          <p:nvPr/>
        </p:nvSpPr>
        <p:spPr>
          <a:xfrm>
            <a:off x="1522381" y="344106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洗澡</a:t>
            </a:r>
            <a:endParaRPr lang="en-US" altLang="zh-CN" sz="2400" dirty="0"/>
          </a:p>
        </p:txBody>
      </p:sp>
      <p:sp>
        <p:nvSpPr>
          <p:cNvPr id="8" name="QB_3_BD.56_1#ab95586b5?vcp=1&amp;pid=f19b12eca&amp;color=0,0,0&amp;vtp=1&amp;bbb=1&amp;hb=1"/>
          <p:cNvSpPr/>
          <p:nvPr/>
        </p:nvSpPr>
        <p:spPr>
          <a:xfrm>
            <a:off x="896112" y="403542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4.午饭的时候，你看到同桌有浪费粮食的现象，于是你用《悯农（其一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）》中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四海无闲田，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来劝说他珍惜粮食。（2枚）</a:t>
            </a:r>
            <a:endParaRPr lang="en-US" altLang="zh-CN" sz="2400" dirty="0"/>
          </a:p>
        </p:txBody>
      </p:sp>
      <p:sp>
        <p:nvSpPr>
          <p:cNvPr id="9" name="QB_3_AN.57_1#ab95586b5.blank?vcp=1&amp;pid=f19b12eca&amp;color=0,0,0&amp;vpa=37&amp;vtp=1&amp;bbb=1"/>
          <p:cNvSpPr/>
          <p:nvPr/>
        </p:nvSpPr>
        <p:spPr>
          <a:xfrm>
            <a:off x="3351180" y="4544695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农夫犹饿死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b722336a?vcp=1&amp;pid=3f23e5378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七、遇到难题时，书籍可以给予我们帮助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,请你将下列图书分类后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放到书架上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。（填序号）（5枚）</a:t>
            </a:r>
            <a:endParaRPr lang="en-US" altLang="zh-CN" sz="2800" dirty="0"/>
          </a:p>
        </p:txBody>
      </p:sp>
      <p:pic>
        <p:nvPicPr>
          <p:cNvPr id="4" name="QB_3_BD.58_1#0cdb1e0fc?vcp=1&amp;pid=9b722336a&amp;color=0,0,0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9612" y="2264284"/>
            <a:ext cx="7031736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58_1#0cdb1e0fc?vcp=1&amp;pid=9b722336a&amp;color=0,0,0&amp;tib=255,255,255&amp;iip=17&amp;vip=38#4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5881" y="1743076"/>
            <a:ext cx="2551176" cy="267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3_AN.59_1#0cdb1e0fc.blank?vcp=1&amp;pid=9b722336a&amp;color=0,0,0&amp;vpa=38&amp;vtp=1"/>
          <p:cNvSpPr/>
          <p:nvPr/>
        </p:nvSpPr>
        <p:spPr>
          <a:xfrm>
            <a:off x="8100472" y="1925956"/>
            <a:ext cx="1106424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①④</a:t>
            </a:r>
            <a:endParaRPr lang="en-US" altLang="zh-CN" sz="2300" dirty="0"/>
          </a:p>
        </p:txBody>
      </p:sp>
      <p:sp>
        <p:nvSpPr>
          <p:cNvPr id="7" name="QB_3_AN.60_1#0cdb1e0fc.blank?vcp=1&amp;pid=9b722336a&amp;color=0,0,0&amp;vpa=39&amp;vtp=1"/>
          <p:cNvSpPr/>
          <p:nvPr/>
        </p:nvSpPr>
        <p:spPr>
          <a:xfrm>
            <a:off x="8109617" y="2447164"/>
            <a:ext cx="1078992" cy="39319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③⑤</a:t>
            </a:r>
            <a:endParaRPr lang="en-US" altLang="zh-CN" sz="2300" dirty="0"/>
          </a:p>
        </p:txBody>
      </p:sp>
      <p:sp>
        <p:nvSpPr>
          <p:cNvPr id="8" name="QB_3_AN.61_1#0cdb1e0fc.blank?vcp=1&amp;pid=9b722336a&amp;color=0,0,0&amp;vpa=40&amp;vtp=1"/>
          <p:cNvSpPr/>
          <p:nvPr/>
        </p:nvSpPr>
        <p:spPr>
          <a:xfrm>
            <a:off x="8109617" y="3068956"/>
            <a:ext cx="1078992" cy="41148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3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d1ea25ba?vcp=1&amp;pid=3f23e5378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八、大自然中的动植物也有自己的“私人医生”。（15枚）</a:t>
            </a:r>
            <a:endParaRPr lang="en-US" altLang="zh-CN" sz="2800" dirty="0"/>
          </a:p>
        </p:txBody>
      </p:sp>
      <p:sp>
        <p:nvSpPr>
          <p:cNvPr id="3" name="QM_3_BD.62_1#82dc45a2b?vcp=1&amp;pid=5d1ea25ba&amp;color=0,0,0&amp;vtp=1&amp;bb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动植物的私人医生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人生病了要去医院看医生，那动物、植物生病了怎么办？</a:t>
            </a:r>
            <a:endParaRPr lang="en-US" altLang="zh-CN" sz="2400" dirty="0"/>
          </a:p>
        </p:txBody>
      </p:sp>
      <p:sp>
        <p:nvSpPr>
          <p:cNvPr id="4" name="QM_3_BD.62_2#82dc45a2b?sp=1&amp;vcp=1&amp;pid=5d1ea25ba&amp;color=0,0,0&amp;vtp=1&amp;bbb=1&amp;hb=1"/>
          <p:cNvSpPr/>
          <p:nvPr/>
        </p:nvSpPr>
        <p:spPr>
          <a:xfrm>
            <a:off x="896112" y="24203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②春天来了，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树木就要发芽了，可是，可是，讨厌的虫子钻啊钻，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痒痒的，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痛痛的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，怎么办呢？</a:t>
            </a:r>
            <a:endParaRPr lang="en-US" altLang="zh-CN" sz="2400" dirty="0"/>
          </a:p>
        </p:txBody>
      </p:sp>
      <p:sp>
        <p:nvSpPr>
          <p:cNvPr id="5" name="QM_3_BD.62_3#82dc45a2b?sp=1&amp;vcp=1&amp;pid=5d1ea25ba&amp;color=0,0,0&amp;vtp=1&amp;bbb=1"/>
          <p:cNvSpPr/>
          <p:nvPr/>
        </p:nvSpPr>
        <p:spPr>
          <a:xfrm>
            <a:off x="896112" y="35172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③不怕，不怕，私人医生在身旁，啄木鸟笃（dǔ）笃笃！</a:t>
            </a:r>
            <a:endParaRPr lang="en-US" altLang="zh-CN" sz="2400" dirty="0"/>
          </a:p>
        </p:txBody>
      </p:sp>
      <p:sp>
        <p:nvSpPr>
          <p:cNvPr id="6" name="QM_3_BD.62_4#82dc45a2b?sp=1&amp;vcp=1&amp;pid=5d1ea25ba&amp;color=0,0,0&amp;vtp=1&amp;bbb=1&amp;hb=1"/>
          <p:cNvSpPr/>
          <p:nvPr/>
        </p:nvSpPr>
        <p:spPr>
          <a:xfrm>
            <a:off x="896112" y="40586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④夏天来了，水牛想要洗澡了，可是，可是，讨厌的蜱（pí）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虫爬啊爬，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吸血鬼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，用针扎，怎么办呢？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2_5#82dc45a2b?sp=1&amp;vcp=1&amp;pid=5d1ea25ba&amp;color=0,0,0&amp;vtp=1&amp;bt=1&amp;bbb=1"/>
          <p:cNvSpPr/>
          <p:nvPr/>
        </p:nvSpPr>
        <p:spPr>
          <a:xfrm>
            <a:off x="896112" y="15354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⑤不怕，不怕，私人医生在身旁，牛椋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（li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鸟啾啾啾！</a:t>
            </a:r>
            <a:endParaRPr lang="en-US" altLang="zh-CN" sz="2400" dirty="0"/>
          </a:p>
        </p:txBody>
      </p:sp>
      <p:sp>
        <p:nvSpPr>
          <p:cNvPr id="3" name="QM_3_BD.62_6#82dc45a2b?sp=1&amp;vcp=1&amp;pid=5d1ea25ba&amp;color=0,0,0&amp;vtp=1&amp;bbb=1&amp;hb=1"/>
          <p:cNvSpPr/>
          <p:nvPr/>
        </p:nvSpPr>
        <p:spPr>
          <a:xfrm>
            <a:off x="896112" y="207584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⑥秋天来了，狐猴想要聚餐了，可是，可是，欢乐的时光短又短，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坏蚊子，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嗡嗡叫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，怎么办呢？</a:t>
            </a:r>
            <a:endParaRPr lang="en-US" altLang="zh-CN" sz="2400" dirty="0"/>
          </a:p>
        </p:txBody>
      </p:sp>
      <p:sp>
        <p:nvSpPr>
          <p:cNvPr id="4" name="QM_3_BD.62_7#82dc45a2b?sp=1&amp;vcp=1&amp;pid=5d1ea25ba&amp;color=0,0,0&amp;vtp=1&amp;bbb=1"/>
          <p:cNvSpPr/>
          <p:nvPr/>
        </p:nvSpPr>
        <p:spPr>
          <a:xfrm>
            <a:off x="896112" y="317280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⑦不怕，不怕，私人医生在身旁，千足虫液能防虫！</a:t>
            </a:r>
            <a:endParaRPr lang="en-US" altLang="zh-CN" sz="2400" dirty="0"/>
          </a:p>
        </p:txBody>
      </p:sp>
      <p:sp>
        <p:nvSpPr>
          <p:cNvPr id="5" name="QM_3_BD.62_8#82dc45a2b?sp=1&amp;vcp=1&amp;pid=5d1ea25ba&amp;color=0,0,0&amp;vtp=1&amp;bbb=1&amp;hb=1"/>
          <p:cNvSpPr/>
          <p:nvPr/>
        </p:nvSpPr>
        <p:spPr>
          <a:xfrm>
            <a:off x="896112" y="371414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⑧冬天来了，黄羊想要吃草了，可是，可是，愉快地追逐跑一跑，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摔伤腿，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擦伤脚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，怎么办呢？</a:t>
            </a:r>
            <a:endParaRPr lang="en-US" altLang="zh-CN" sz="2400" dirty="0"/>
          </a:p>
        </p:txBody>
      </p:sp>
      <p:sp>
        <p:nvSpPr>
          <p:cNvPr id="6" name="QM_3_BD.62_9#82dc45a2b?sp=1&amp;vcp=1&amp;pid=5d1ea25ba&amp;color=0,0,0&amp;vtp=1&amp;bbb=1"/>
          <p:cNvSpPr/>
          <p:nvPr/>
        </p:nvSpPr>
        <p:spPr>
          <a:xfrm>
            <a:off x="896112" y="481110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⑨不怕，不怕，私人医生在身旁，悬崖草液能治病！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3_1#b05eab190?sp=1&amp;vcp=1&amp;pid=82dc45a2b&amp;color=0,0,0&amp;mp=1&amp;vtp=1&amp;bt=1&amp;bbb=1"/>
          <p:cNvSpPr/>
          <p:nvPr/>
        </p:nvSpPr>
        <p:spPr>
          <a:xfrm>
            <a:off x="896112" y="23869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1.请帮文中的动植物们找到自己的医生或患者吧！（8枚）</a:t>
            </a:r>
            <a:endParaRPr lang="en-US" altLang="zh-CN" sz="2400" dirty="0"/>
          </a:p>
        </p:txBody>
      </p:sp>
      <p:graphicFrame>
        <p:nvGraphicFramePr>
          <p:cNvPr id="16" name="QB_4_BD.63_2#b05eab190?colgroup=6,9,6,9&amp;vcp=1&amp;pid=82dc45a2b&amp;color=0,0,0&amp;mp=1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30431"/>
              </p:ext>
            </p:extLst>
          </p:nvPr>
        </p:nvGraphicFramePr>
        <p:xfrm>
          <a:off x="896112" y="2998787"/>
          <a:ext cx="10360152" cy="1460881"/>
        </p:xfrm>
        <a:graphic>
          <a:graphicData uri="http://schemas.openxmlformats.org/drawingml/2006/table">
            <a:tbl>
              <a:tblPr/>
              <a:tblGrid>
                <a:gridCol w="2185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9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6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99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患者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医生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患者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医生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树木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1）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2）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牛椋鸟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3）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千足虫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黄羊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4）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B_4_AN.64_1#b05eab190.blank?vcp=1&amp;pid=82dc45a2b&amp;color=0,0,0&amp;mp=1&amp;vpa=41&amp;vtp=1&amp;bbb=1"/>
          <p:cNvSpPr/>
          <p:nvPr/>
        </p:nvSpPr>
        <p:spPr>
          <a:xfrm>
            <a:off x="4369212" y="3457130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啄木鸟</a:t>
            </a:r>
            <a:endParaRPr lang="en-US" altLang="zh-CN" sz="2400" dirty="0"/>
          </a:p>
        </p:txBody>
      </p:sp>
      <p:sp>
        <p:nvSpPr>
          <p:cNvPr id="5" name="QB_4_AN.65_1#b05eab190.blank?vcp=1&amp;pid=82dc45a2b&amp;color=0,0,0&amp;mp=1&amp;vpa=42&amp;vtp=1&amp;bbb=1"/>
          <p:cNvSpPr/>
          <p:nvPr/>
        </p:nvSpPr>
        <p:spPr>
          <a:xfrm>
            <a:off x="7109364" y="3457130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水牛</a:t>
            </a:r>
            <a:endParaRPr lang="en-US" altLang="zh-CN" sz="2400" dirty="0"/>
          </a:p>
        </p:txBody>
      </p:sp>
      <p:sp>
        <p:nvSpPr>
          <p:cNvPr id="6" name="QB_4_AN.66_1#b05eab190.blank?vcp=1&amp;pid=82dc45a2b&amp;color=0,0,0&amp;mp=1&amp;vpa=43&amp;vtp=1&amp;bbb=1"/>
          <p:cNvSpPr/>
          <p:nvPr/>
        </p:nvSpPr>
        <p:spPr>
          <a:xfrm>
            <a:off x="1929289" y="3951796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狐猴</a:t>
            </a:r>
            <a:endParaRPr lang="en-US" altLang="zh-CN" sz="2400" dirty="0"/>
          </a:p>
        </p:txBody>
      </p:sp>
      <p:sp>
        <p:nvSpPr>
          <p:cNvPr id="7" name="QB_4_AN.67_1#b05eab190.blank?vcp=1&amp;pid=82dc45a2b&amp;color=0,0,0&amp;mp=1&amp;vpa=44&amp;vtp=1&amp;bbb=1"/>
          <p:cNvSpPr/>
          <p:nvPr/>
        </p:nvSpPr>
        <p:spPr>
          <a:xfrm>
            <a:off x="9544717" y="3951796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悬崖草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8_1#3ba89beff?sp=1&amp;vcp=1&amp;pid=82dc45a2b&amp;color=0,0,0&amp;vtp=1&amp;bt=1&amp;bbb=1&amp;hb=1"/>
          <p:cNvSpPr/>
          <p:nvPr/>
        </p:nvSpPr>
        <p:spPr>
          <a:xfrm>
            <a:off x="896112" y="1804956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2.你还知道哪些动植物之间存在“医患”关系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，请你根据提示完成对文中画线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部分的仿写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仿写：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，可是，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可是，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怎么办呢?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，不怕，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私人医生在身旁，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</a:t>
            </a:r>
            <a:endParaRPr lang="en-US" altLang="zh-CN" sz="2400" dirty="0"/>
          </a:p>
        </p:txBody>
      </p:sp>
      <p:sp>
        <p:nvSpPr>
          <p:cNvPr id="3" name="QB_4_AN.69_1#3ba89beff.blank?vcp=1&amp;pid=82dc45a2b&amp;color=0,0,0&amp;vpa=45&amp;vtp=1&amp;bbb=1"/>
          <p:cNvSpPr/>
          <p:nvPr/>
        </p:nvSpPr>
        <p:spPr>
          <a:xfrm>
            <a:off x="1827181" y="2894617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【示例】大鲨鱼</a:t>
            </a:r>
            <a:endParaRPr lang="en-US" altLang="zh-CN" sz="2400" dirty="0"/>
          </a:p>
        </p:txBody>
      </p:sp>
      <p:sp>
        <p:nvSpPr>
          <p:cNvPr id="4" name="QB_4_AN.70_1#3ba89beff.blank?vcp=1&amp;pid=82dc45a2b&amp;color=0,0,0&amp;vpa=46&amp;vtp=1&amp;bbb=1"/>
          <p:cNvSpPr/>
          <p:nvPr/>
        </p:nvSpPr>
        <p:spPr>
          <a:xfrm>
            <a:off x="4875180" y="289461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睡觉</a:t>
            </a:r>
            <a:endParaRPr lang="en-US" altLang="zh-CN" sz="2400" dirty="0"/>
          </a:p>
        </p:txBody>
      </p:sp>
      <p:sp>
        <p:nvSpPr>
          <p:cNvPr id="5" name="QB_4_AN.71_1#3ba89beff.blank?vcp=1&amp;pid=82dc45a2b&amp;color=0,0,0&amp;vpa=47&amp;vtp=1&amp;bbb=1&amp;hb=1"/>
          <p:cNvSpPr/>
          <p:nvPr/>
        </p:nvSpPr>
        <p:spPr>
          <a:xfrm>
            <a:off x="896112" y="2894617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身上的寄生虫让皮肤疼又痒</a:t>
            </a:r>
            <a:endParaRPr lang="en-US" altLang="zh-CN" sz="2400" dirty="0"/>
          </a:p>
        </p:txBody>
      </p:sp>
      <p:sp>
        <p:nvSpPr>
          <p:cNvPr id="6" name="QB_4_AN.72_1#3ba89beff.blank?vcp=1&amp;pid=82dc45a2b&amp;color=0,0,0&amp;vpa=48&amp;vtp=1&amp;bbb=1"/>
          <p:cNvSpPr/>
          <p:nvPr/>
        </p:nvSpPr>
        <p:spPr>
          <a:xfrm>
            <a:off x="5179980" y="3990626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鱼印鱼能够清理掉</a:t>
            </a:r>
            <a:endParaRPr lang="en-US" altLang="zh-CN" sz="2400" dirty="0"/>
          </a:p>
        </p:txBody>
      </p:sp>
      <p:sp>
        <p:nvSpPr>
          <p:cNvPr id="7" name="QB_4_AS.73_1#3ba89beff?vcp=1&amp;pid=82dc45a2b&amp;color=0,0,0&amp;vtp=1&amp;bbb=1"/>
          <p:cNvSpPr/>
          <p:nvPr/>
        </p:nvSpPr>
        <p:spPr>
          <a:xfrm>
            <a:off x="896112" y="45416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本题考查仿写句子。根据文中画线句子的格式进行仿写即可。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4_1#8b556c67c?sp=1&amp;vcp=1&amp;pid=82dc45a2b&amp;color=0,0,0&amp;vtp=1&amp;bt=1&amp;bbb=1&amp;hb=1"/>
          <p:cNvSpPr/>
          <p:nvPr/>
        </p:nvSpPr>
        <p:spPr>
          <a:xfrm>
            <a:off x="896112" y="153873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3.动植物之间互相帮助，彼此依存。但随着生态环境不断恶化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，很多物种都走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向了灭绝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。结合短文，说说你从中获得的启示。（3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</a:t>
            </a:r>
            <a:endParaRPr lang="en-US" altLang="zh-CN" sz="2400" dirty="0"/>
          </a:p>
        </p:txBody>
      </p:sp>
      <p:sp>
        <p:nvSpPr>
          <p:cNvPr id="4" name="QB_4_AN.75_1#8b556c67c.blank?vcp=1&amp;pid=82dc45a2b&amp;color=0,0,0&amp;vpa=49&amp;vtp=1&amp;bbb=1&amp;hb=1"/>
          <p:cNvSpPr/>
          <p:nvPr/>
        </p:nvSpPr>
        <p:spPr>
          <a:xfrm>
            <a:off x="896112" y="262839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【示例】动植物是互相依存的,不能独立地存在于这个世界上,同时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,动植物和人类也是互相依存的关系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,所以我们要保护动植物。</a:t>
            </a:r>
            <a:endParaRPr lang="en-US" altLang="zh-CN" sz="2400" dirty="0"/>
          </a:p>
        </p:txBody>
      </p:sp>
      <p:sp>
        <p:nvSpPr>
          <p:cNvPr id="5" name="QB_4_AS.76_1#8b556c67c?vcp=1&amp;pid=82dc45a2b&amp;color=0,0,0&amp;vtp=1&amp;bbb=1&amp;hb=1"/>
          <p:cNvSpPr/>
          <p:nvPr/>
        </p:nvSpPr>
        <p:spPr>
          <a:xfrm>
            <a:off x="896112" y="373595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本题考查对短文主旨的掌握。本文介绍了动植物之间互相帮助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、彼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此依存的关系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。我们也应该像动植物那样互帮互助，与动植物友好相处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。据此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回答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，言之有理即可。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86aeda9f?vcp=1&amp;pid=3f23e5378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九、书写自然。（25枚）</a:t>
            </a:r>
            <a:endParaRPr lang="en-US" altLang="zh-CN" sz="2800" dirty="0"/>
          </a:p>
        </p:txBody>
      </p:sp>
      <p:sp>
        <p:nvSpPr>
          <p:cNvPr id="3" name="QO_3_BD.77_1#68a073405?vcp=1&amp;pid=586aeda9f&amp;color=0,0,0&amp;vtp=1&amp;bbb=1&amp;hb=1"/>
          <p:cNvSpPr/>
          <p:nvPr/>
        </p:nvSpPr>
        <p:spPr>
          <a:xfrm>
            <a:off x="896112" y="1317562"/>
            <a:ext cx="10387584" cy="1827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只要你仔细观察，在生活中，每天都会有新的发现：日月星辰、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风雨雷电、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植物的生长规律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、小动物有趣的生存方式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总之，可发现的太多了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。请从下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面的词语中至少选择两个写一段话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，将你的发现与大家一起分享。</a:t>
            </a:r>
            <a:endParaRPr lang="en-US" altLang="zh-CN" sz="2400" dirty="0"/>
          </a:p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有趣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竟然 疑惑不解 恍然大悟 观察 终于</a:t>
            </a:r>
            <a:endParaRPr lang="en-US" altLang="zh-CN" sz="2400" dirty="0"/>
          </a:p>
        </p:txBody>
      </p:sp>
      <p:sp>
        <p:nvSpPr>
          <p:cNvPr id="4" name="QO_3_AN.78_1#68a073405?vcp=1&amp;pid=586aeda9f&amp;color=0,0,0&amp;vtp=1&amp;bbb=1&amp;hb=1"/>
          <p:cNvSpPr/>
          <p:nvPr/>
        </p:nvSpPr>
        <p:spPr>
          <a:xfrm>
            <a:off x="896112" y="3187892"/>
            <a:ext cx="10387584" cy="276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</a:t>
            </a:r>
            <a:endParaRPr lang="en-US" altLang="zh-CN" sz="2400" dirty="0"/>
          </a:p>
          <a:p>
            <a:pPr algn="ctr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我的小发现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平时我很喜欢观察小动物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。有一次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，我发现家里的小猫从二楼摔下来竟然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一点事也没有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。这件事一直让我疑惑不解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，后来我看了一本介绍小动物的书才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恍然大悟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。原来，猫可以利用尾巴在空中调节平衡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，它爪子上的厚肉垫能减轻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落地时的伤害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，所以即使从高处摔下来也能安然无恙。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f23e5378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第六单元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c027ff410?vcp=1&amp;pid=3f23e5378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512124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c027ff410?vcp=1&amp;pid=3f23e5378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河南人杰地灵，自然美景数不胜数。实验小学举行了“读懂河南自然书”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的探究活动。</a:t>
            </a:r>
            <a:endParaRPr lang="en-US" altLang="zh-CN" sz="100" dirty="0"/>
          </a:p>
        </p:txBody>
      </p:sp>
      <p:pic>
        <p:nvPicPr>
          <p:cNvPr id="4" name="P_2_BD#c027ff410?vcp=1&amp;pid=3f23e5378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ff9d7f3b?vcp=1&amp;pid=3f23e5378&amp;color=0,0,0&amp;mp=1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一、为了“读懂”自然，老师带领同学们参观了许多场所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，请你把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这些场所名称中加点字的拼音补充完整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。（5枚）</a:t>
            </a:r>
            <a:endParaRPr lang="en-US" altLang="zh-CN" sz="2800" dirty="0"/>
          </a:p>
        </p:txBody>
      </p:sp>
      <p:pic>
        <p:nvPicPr>
          <p:cNvPr id="3" name="QB_3_BD.1_1#b363d1836?vcp=1&amp;pid=eff9d7f3b&amp;color=0,0,0&amp;tib=255,255,255&amp;vip=1#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1868742"/>
            <a:ext cx="9500616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AN.2_1#b363d1836.blank?vcp=1&amp;pid=eff9d7f3b&amp;color=0,0,0&amp;vpa=1&amp;vtp=1"/>
          <p:cNvSpPr/>
          <p:nvPr/>
        </p:nvSpPr>
        <p:spPr>
          <a:xfrm>
            <a:off x="1444752" y="2079054"/>
            <a:ext cx="649224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u</a:t>
            </a:r>
            <a:r>
              <a:rPr lang="en-US" altLang="zh-CN" sz="19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1900" dirty="0"/>
          </a:p>
        </p:txBody>
      </p:sp>
      <p:sp>
        <p:nvSpPr>
          <p:cNvPr id="5" name="QB_3_AN.3_1#b363d1836.blank?vcp=1&amp;pid=eff9d7f3b&amp;color=0,0,0&amp;vpa=2&amp;vtp=1"/>
          <p:cNvSpPr/>
          <p:nvPr/>
        </p:nvSpPr>
        <p:spPr>
          <a:xfrm>
            <a:off x="3419856" y="2079054"/>
            <a:ext cx="667512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1900" dirty="0"/>
          </a:p>
        </p:txBody>
      </p:sp>
      <p:sp>
        <p:nvSpPr>
          <p:cNvPr id="6" name="QB_3_AN.4_1#b363d1836.blank?vcp=1&amp;pid=eff9d7f3b&amp;color=0,0,0&amp;vpa=3&amp;vtp=1"/>
          <p:cNvSpPr/>
          <p:nvPr/>
        </p:nvSpPr>
        <p:spPr>
          <a:xfrm>
            <a:off x="5349240" y="2097342"/>
            <a:ext cx="603504" cy="2377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</a:t>
            </a:r>
            <a:endParaRPr lang="en-US" altLang="zh-CN" sz="1900" dirty="0"/>
          </a:p>
        </p:txBody>
      </p:sp>
      <p:sp>
        <p:nvSpPr>
          <p:cNvPr id="7" name="QB_3_AN.5_1#b363d1836.blank?vcp=1&amp;pid=eff9d7f3b&amp;color=0,0,0&amp;vpa=4&amp;vtp=1"/>
          <p:cNvSpPr/>
          <p:nvPr/>
        </p:nvSpPr>
        <p:spPr>
          <a:xfrm>
            <a:off x="7251192" y="2088198"/>
            <a:ext cx="649224" cy="2377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y</a:t>
            </a:r>
            <a:endParaRPr lang="en-US" altLang="zh-CN" sz="1900" dirty="0"/>
          </a:p>
        </p:txBody>
      </p:sp>
      <p:sp>
        <p:nvSpPr>
          <p:cNvPr id="8" name="QB_3_AN.6_1#b363d1836.blank?vcp=1&amp;pid=eff9d7f3b&amp;color=0,0,0&amp;vpa=5&amp;vtp=1"/>
          <p:cNvSpPr/>
          <p:nvPr/>
        </p:nvSpPr>
        <p:spPr>
          <a:xfrm>
            <a:off x="9610344" y="2079054"/>
            <a:ext cx="722376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ù</a:t>
            </a:r>
            <a:endParaRPr lang="en-US" altLang="zh-CN" sz="19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eb368601?vcp=1&amp;pid=3f23e5378&amp;color=0,0,0&amp;vtp=1&amp;bt=1&amp;bbb=1"/>
          <p:cNvSpPr/>
          <p:nvPr/>
        </p:nvSpPr>
        <p:spPr>
          <a:xfrm>
            <a:off x="896112" y="896112"/>
            <a:ext cx="10529888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二、乐乐写下了观察自然时的疑问，请帮他补充完整吧。（18枚）</a:t>
            </a:r>
            <a:endParaRPr lang="en-US" altLang="zh-CN" sz="2800" dirty="0"/>
          </a:p>
        </p:txBody>
      </p:sp>
      <p:sp>
        <p:nvSpPr>
          <p:cNvPr id="3" name="QB_3_BD.7_1#61e5680fe?vcp=1&amp;pid=5eb368601&amp;color=0,0,0&amp;vtp=1&amp;bbb=1&amp;hb=1"/>
          <p:cNvSpPr/>
          <p:nvPr/>
        </p:nvSpPr>
        <p:spPr>
          <a:xfrm>
            <a:off x="896112" y="1317562"/>
            <a:ext cx="10387584" cy="3344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下雨时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，先看到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，后听到</a:t>
            </a:r>
            <a:r>
              <a:rPr lang="en-US" altLang="zh-CN" sz="4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,这是</a:t>
            </a:r>
            <a:r>
              <a:rPr lang="en-US" altLang="zh-CN" sz="4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的吗?宇宙</a:t>
            </a:r>
          </a:p>
          <a:p>
            <a:pPr latinLnBrk="1">
              <a:lnSpc>
                <a:spcPts val="9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是无穷无尽的吗?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为什么会融化?</a:t>
            </a:r>
            <a:r>
              <a:rPr lang="en-US" altLang="zh-CN" sz="53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上的玻璃为什么</a:t>
            </a:r>
          </a:p>
          <a:p>
            <a:pPr latinLnBrk="1">
              <a:lnSpc>
                <a:spcPts val="10100"/>
              </a:lnSpc>
            </a:pPr>
            <a:r>
              <a:rPr lang="en-US" altLang="zh-CN" sz="53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被</a:t>
            </a:r>
            <a:r>
              <a:rPr lang="en-US" altLang="zh-CN" sz="5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碎?</a:t>
            </a:r>
            <a:r>
              <a:rPr lang="en-US" altLang="zh-CN" sz="57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是用什么原理</a:t>
            </a:r>
            <a:r>
              <a:rPr lang="en-US" altLang="zh-CN" sz="57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人们辨别方向的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</a:t>
            </a:r>
            <a:endParaRPr lang="en-US" altLang="zh-CN" sz="2400" dirty="0"/>
          </a:p>
        </p:txBody>
      </p:sp>
      <p:pic>
        <p:nvPicPr>
          <p:cNvPr id="4" name="QB_3_BD.7_1#61e5680fe?vcp=1&amp;pid=5eb368601&amp;color=0,0,0&amp;tib=255,255,255&amp;iip=3&amp;vip=6#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3060" y="1312990"/>
            <a:ext cx="1344168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7_1#61e5680fe?vcp=1&amp;pid=5eb368601&amp;color=0,0,0&amp;tib=255,255,255&amp;iip=4&amp;vip=7#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1861" y="1328992"/>
            <a:ext cx="1271016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7_1#61e5680fe?vcp=1&amp;pid=5eb368601&amp;color=0,0,0&amp;tib=255,255,255&amp;iip=5&amp;vip=8#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10023" y="1347280"/>
            <a:ext cx="1307592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7_1#61e5680fe?vcp=1&amp;pid=5eb368601&amp;color=0,0,0&amp;tib=255,255,255&amp;iip=6&amp;vip=9#9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4717" y="2343976"/>
            <a:ext cx="1517904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7_1#61e5680fe?vcp=1&amp;pid=5eb368601&amp;color=0,0,0&amp;tib=255,255,255&amp;iip=7&amp;vip=10#10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9254" y="2468563"/>
            <a:ext cx="1325880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7_1#61e5680fe?vcp=1&amp;pid=5eb368601&amp;color=0,0,0&amp;tib=255,255,255&amp;iip=8&amp;vip=11#11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717" y="3634359"/>
            <a:ext cx="1289304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7_1#61e5680fe?vcp=1&amp;pid=5eb368601&amp;color=0,0,0&amp;tib=255,255,255&amp;iip=9&amp;vip=12#12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2252" y="3588640"/>
            <a:ext cx="78638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3_BD.7_1#61e5680fe?vcp=1&amp;pid=5eb368601&amp;color=0,0,0&amp;tib=255,255,255&amp;iip=10&amp;vip=13#13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4411" y="3570352"/>
            <a:ext cx="2185416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3_BD.7_1#61e5680fe?vcp=1&amp;pid=5eb368601&amp;color=0,0,0&amp;tib=255,255,255&amp;iip=11&amp;vip=14#14&amp;vtp=1" descr="preencoded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7202" y="3661791"/>
            <a:ext cx="124358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3" name="QB_3_AN.8_1#61e5680fe.blank?vcp=1&amp;pid=5eb368601&amp;color=0,0,0&amp;vpa=6&amp;vtp=1"/>
          <p:cNvSpPr/>
          <p:nvPr/>
        </p:nvSpPr>
        <p:spPr>
          <a:xfrm>
            <a:off x="3707924" y="1687894"/>
            <a:ext cx="1261872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闪  电</a:t>
            </a:r>
            <a:endParaRPr lang="en-US" altLang="zh-CN" sz="2400" dirty="0"/>
          </a:p>
        </p:txBody>
      </p:sp>
      <p:sp>
        <p:nvSpPr>
          <p:cNvPr id="14" name="QB_3_AN.9_1#61e5680fe.blank?vcp=1&amp;pid=5eb368601&amp;color=0,0,0&amp;vpa=7&amp;vtp=1"/>
          <p:cNvSpPr/>
          <p:nvPr/>
        </p:nvSpPr>
        <p:spPr>
          <a:xfrm>
            <a:off x="6334157" y="1685608"/>
            <a:ext cx="1170432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雷  声</a:t>
            </a:r>
            <a:endParaRPr lang="en-US" altLang="zh-CN" sz="2400" dirty="0"/>
          </a:p>
        </p:txBody>
      </p:sp>
      <p:sp>
        <p:nvSpPr>
          <p:cNvPr id="15" name="QB_3_AN.10_1#61e5680fe.blank?vcp=1&amp;pid=5eb368601&amp;color=0,0,0&amp;vpa=8&amp;vtp=1"/>
          <p:cNvSpPr/>
          <p:nvPr/>
        </p:nvSpPr>
        <p:spPr>
          <a:xfrm>
            <a:off x="8374031" y="1703896"/>
            <a:ext cx="1216152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绝  对</a:t>
            </a:r>
            <a:endParaRPr lang="en-US" altLang="zh-CN" sz="2400" dirty="0"/>
          </a:p>
        </p:txBody>
      </p:sp>
      <p:sp>
        <p:nvSpPr>
          <p:cNvPr id="16" name="QB_3_AN.11_1#61e5680fe.blank?vcp=1&amp;pid=5eb368601&amp;color=0,0,0&amp;vpa=9&amp;vtp=1"/>
          <p:cNvSpPr/>
          <p:nvPr/>
        </p:nvSpPr>
        <p:spPr>
          <a:xfrm>
            <a:off x="3267869" y="2792032"/>
            <a:ext cx="1408176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积  雪</a:t>
            </a:r>
            <a:endParaRPr lang="en-US" altLang="zh-CN" sz="2400" dirty="0"/>
          </a:p>
        </p:txBody>
      </p:sp>
      <p:sp>
        <p:nvSpPr>
          <p:cNvPr id="17" name="QB_3_AN.12_1#61e5680fe.blank?vcp=1&amp;pid=5eb368601&amp;color=0,0,0&amp;vpa=10&amp;vtp=1"/>
          <p:cNvSpPr/>
          <p:nvPr/>
        </p:nvSpPr>
        <p:spPr>
          <a:xfrm>
            <a:off x="6829839" y="2797747"/>
            <a:ext cx="1161288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窗  户</a:t>
            </a:r>
            <a:endParaRPr lang="en-US" altLang="zh-CN" sz="2400" dirty="0"/>
          </a:p>
        </p:txBody>
      </p:sp>
      <p:sp>
        <p:nvSpPr>
          <p:cNvPr id="18" name="QB_3_AN.13_1#61e5680fe.blank?vcp=1&amp;pid=5eb368601&amp;color=0,0,0&amp;vpa=11&amp;vtp=1"/>
          <p:cNvSpPr/>
          <p:nvPr/>
        </p:nvSpPr>
        <p:spPr>
          <a:xfrm>
            <a:off x="1000157" y="3963543"/>
            <a:ext cx="1170432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容  易</a:t>
            </a:r>
            <a:endParaRPr lang="en-US" altLang="zh-CN" sz="2400" dirty="0"/>
          </a:p>
        </p:txBody>
      </p:sp>
      <p:sp>
        <p:nvSpPr>
          <p:cNvPr id="19" name="QB_3_AN.14_1#61e5680fe.blank?vcp=1&amp;pid=5eb368601&amp;color=0,0,0&amp;vpa=12&amp;vtp=1"/>
          <p:cNvSpPr/>
          <p:nvPr/>
        </p:nvSpPr>
        <p:spPr>
          <a:xfrm>
            <a:off x="2622836" y="3972688"/>
            <a:ext cx="630936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碰</a:t>
            </a:r>
            <a:endParaRPr lang="en-US" altLang="zh-CN" sz="2400" dirty="0"/>
          </a:p>
        </p:txBody>
      </p:sp>
      <p:sp>
        <p:nvSpPr>
          <p:cNvPr id="20" name="QB_3_AN.15_1#61e5680fe.blank?vcp=1&amp;pid=5eb368601&amp;color=0,0,0&amp;vpa=13&amp;vtp=1"/>
          <p:cNvSpPr/>
          <p:nvPr/>
        </p:nvSpPr>
        <p:spPr>
          <a:xfrm>
            <a:off x="3986435" y="3990976"/>
            <a:ext cx="1956816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指   南  针</a:t>
            </a:r>
            <a:endParaRPr lang="en-US" altLang="zh-CN" sz="2400" dirty="0"/>
          </a:p>
        </p:txBody>
      </p:sp>
      <p:sp>
        <p:nvSpPr>
          <p:cNvPr id="21" name="QB_3_AN.16_1#61e5680fe.blank?vcp=1&amp;pid=5eb368601&amp;color=0,0,0&amp;vpa=14&amp;vtp=1"/>
          <p:cNvSpPr/>
          <p:nvPr/>
        </p:nvSpPr>
        <p:spPr>
          <a:xfrm>
            <a:off x="7873778" y="3972687"/>
            <a:ext cx="1207008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  助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29d633c9?vcp=1&amp;pid=3f23e5378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三、探秘自然的过程中，天天也遇到了许多难题，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快来帮帮他。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11枚）</a:t>
            </a:r>
            <a:endParaRPr lang="en-US" altLang="zh-CN" sz="2800" dirty="0"/>
          </a:p>
        </p:txBody>
      </p:sp>
      <p:sp>
        <p:nvSpPr>
          <p:cNvPr id="3" name="QB_3_BD.17_1#be9e774d0?sp=1&amp;vcp=1&amp;pid=b29d633c9&amp;color=0,0,0&amp;vtp=1&amp;bbb=1"/>
          <p:cNvSpPr/>
          <p:nvPr/>
        </p:nvSpPr>
        <p:spPr>
          <a:xfrm>
            <a:off x="896112" y="174174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1.照样子，写词语。（7枚）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：宇 宇宙 宇宙飞船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豆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浴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(    )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4" name="QB_3_AN.18_1#be9e774d0.blank?vcp=1&amp;pid=b29d633c9&amp;color=0,0,0&amp;vpa=15&amp;vtp=1&amp;bbb=1"/>
          <p:cNvSpPr/>
          <p:nvPr/>
        </p:nvSpPr>
        <p:spPr>
          <a:xfrm>
            <a:off x="4570380" y="2272602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【示例】豆腐</a:t>
            </a:r>
            <a:endParaRPr lang="en-US" altLang="zh-CN" sz="2400" dirty="0"/>
          </a:p>
        </p:txBody>
      </p:sp>
      <p:sp>
        <p:nvSpPr>
          <p:cNvPr id="5" name="QB_3_AN.19_1#be9e774d0.blank?vcp=1&amp;pid=b29d633c9&amp;color=0,0,0&amp;vpa=16&amp;vtp=1&amp;bbb=1"/>
          <p:cNvSpPr/>
          <p:nvPr/>
        </p:nvSpPr>
        <p:spPr>
          <a:xfrm>
            <a:off x="6856381" y="227260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香煎豆腐</a:t>
            </a:r>
            <a:endParaRPr lang="en-US" altLang="zh-CN" sz="2400" dirty="0"/>
          </a:p>
        </p:txBody>
      </p:sp>
      <p:sp>
        <p:nvSpPr>
          <p:cNvPr id="6" name="QB_3_AN.20_1#be9e774d0.blank?vcp=1&amp;pid=b29d633c9&amp;color=0,0,0&amp;vpa=17&amp;vtp=1&amp;bbb=1"/>
          <p:cNvSpPr/>
          <p:nvPr/>
        </p:nvSpPr>
        <p:spPr>
          <a:xfrm>
            <a:off x="1369980" y="280981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浴室</a:t>
            </a:r>
            <a:endParaRPr lang="en-US" altLang="zh-CN" sz="2400" dirty="0"/>
          </a:p>
        </p:txBody>
      </p:sp>
      <p:sp>
        <p:nvSpPr>
          <p:cNvPr id="7" name="QB_3_AN.21_1#be9e774d0.blank?vcp=1&amp;pid=b29d633c9&amp;color=0,0,0&amp;vpa=18&amp;vtp=1&amp;bbb=1"/>
          <p:cNvSpPr/>
          <p:nvPr/>
        </p:nvSpPr>
        <p:spPr>
          <a:xfrm>
            <a:off x="2436781" y="280981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公共浴室</a:t>
            </a:r>
            <a:endParaRPr lang="en-US" altLang="zh-CN" sz="2400" dirty="0"/>
          </a:p>
        </p:txBody>
      </p:sp>
      <p:sp>
        <p:nvSpPr>
          <p:cNvPr id="8" name="QB_3_AN.22_1#be9e774d0.bracket?vcp=1&amp;pid=b29d633c9&amp;color=0,0,0&amp;vpa=19&amp;vtp=1"/>
          <p:cNvSpPr/>
          <p:nvPr/>
        </p:nvSpPr>
        <p:spPr>
          <a:xfrm>
            <a:off x="4265580" y="284791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车</a:t>
            </a:r>
            <a:endParaRPr lang="en-US" altLang="zh-CN" sz="2400" dirty="0"/>
          </a:p>
        </p:txBody>
      </p:sp>
      <p:sp>
        <p:nvSpPr>
          <p:cNvPr id="9" name="QB_3_AN.23_1#be9e774d0.blank?vcp=1&amp;pid=b29d633c9&amp;color=0,0,0&amp;vpa=20&amp;vtp=1&amp;bbb=1"/>
          <p:cNvSpPr/>
          <p:nvPr/>
        </p:nvSpPr>
        <p:spPr>
          <a:xfrm>
            <a:off x="5027580" y="280981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汽车</a:t>
            </a:r>
            <a:endParaRPr lang="en-US" altLang="zh-CN" sz="2400" dirty="0"/>
          </a:p>
        </p:txBody>
      </p:sp>
      <p:sp>
        <p:nvSpPr>
          <p:cNvPr id="10" name="QB_3_AN.24_1#be9e774d0.blank?vcp=1&amp;pid=b29d633c9&amp;color=0,0,0&amp;vpa=21&amp;vtp=1&amp;bbb=1"/>
          <p:cNvSpPr/>
          <p:nvPr/>
        </p:nvSpPr>
        <p:spPr>
          <a:xfrm>
            <a:off x="6094380" y="280981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公共汽车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5_1#62d5e0277?sp=1&amp;vcp=1&amp;pid=b29d633c9&amp;color=0,0,0&amp;vtp=1&amp;bt=1&amp;bbb=1"/>
          <p:cNvSpPr/>
          <p:nvPr/>
        </p:nvSpPr>
        <p:spPr>
          <a:xfrm>
            <a:off x="896112" y="16081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2.下面的哪个动词用来描述句中的自然现象更恰当？（4枚）</a:t>
            </a:r>
            <a:endParaRPr lang="en-US" altLang="zh-CN" sz="2400" dirty="0"/>
          </a:p>
        </p:txBody>
      </p:sp>
      <p:pic>
        <p:nvPicPr>
          <p:cNvPr id="3" name="QO_3#62d5e0277?vcp=1&amp;pid=b29d633c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3240" y="2219992"/>
            <a:ext cx="6062472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26_1#273f89a02?vcp=1&amp;pid=62d5e0277&amp;color=0,0,0&amp;vtp=1&amp;bbb=1"/>
          <p:cNvSpPr/>
          <p:nvPr/>
        </p:nvSpPr>
        <p:spPr>
          <a:xfrm>
            <a:off x="896112" y="310899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（1）满天的乌云，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黑沉沉地(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下来。</a:t>
            </a:r>
            <a:endParaRPr lang="en-US" altLang="zh-CN" sz="2400" dirty="0"/>
          </a:p>
        </p:txBody>
      </p:sp>
      <p:sp>
        <p:nvSpPr>
          <p:cNvPr id="5" name="QB_4_AN.27_1#273f89a02.bracket?vcp=1&amp;pid=62d5e0277&amp;color=0,0,0&amp;vpa=22&amp;vtp=1"/>
          <p:cNvSpPr/>
          <p:nvPr/>
        </p:nvSpPr>
        <p:spPr>
          <a:xfrm>
            <a:off x="4875180" y="309756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压</a:t>
            </a:r>
            <a:endParaRPr lang="en-US" altLang="zh-CN" sz="2400" dirty="0"/>
          </a:p>
        </p:txBody>
      </p:sp>
      <p:sp>
        <p:nvSpPr>
          <p:cNvPr id="6" name="QB_4_BD.28_1#b5b6fb5d0?vcp=1&amp;pid=62d5e0277&amp;color=0,0,0&amp;vtp=1&amp;bbb=1"/>
          <p:cNvSpPr/>
          <p:nvPr/>
        </p:nvSpPr>
        <p:spPr>
          <a:xfrm>
            <a:off x="896112" y="3648805"/>
            <a:ext cx="10660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（2）秋天，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金黄的稻谷(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下了头，信阳市光山县李岗村正忙着收获粮食。</a:t>
            </a:r>
            <a:endParaRPr lang="en-US" altLang="zh-CN" sz="2400" dirty="0"/>
          </a:p>
        </p:txBody>
      </p:sp>
      <p:sp>
        <p:nvSpPr>
          <p:cNvPr id="7" name="QB_4_AN.29_1#b5b6fb5d0.bracket?vcp=1&amp;pid=62d5e0277&amp;color=0,0,0&amp;vpa=23&amp;vtp=1"/>
          <p:cNvSpPr/>
          <p:nvPr/>
        </p:nvSpPr>
        <p:spPr>
          <a:xfrm>
            <a:off x="4265580" y="36373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垂</a:t>
            </a:r>
            <a:endParaRPr lang="en-US" altLang="zh-CN" sz="2400" dirty="0"/>
          </a:p>
        </p:txBody>
      </p:sp>
      <p:sp>
        <p:nvSpPr>
          <p:cNvPr id="8" name="QB_4_BD.30_1#ee06601b5?vcp=1&amp;pid=62d5e0277&amp;color=0,0,0&amp;vtp=1&amp;bbb=1"/>
          <p:cNvSpPr/>
          <p:nvPr/>
        </p:nvSpPr>
        <p:spPr>
          <a:xfrm>
            <a:off x="896112" y="41834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北极星(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在北方的天空。</a:t>
            </a:r>
            <a:endParaRPr lang="en-US" altLang="zh-CN" sz="2400" dirty="0"/>
          </a:p>
        </p:txBody>
      </p:sp>
      <p:sp>
        <p:nvSpPr>
          <p:cNvPr id="9" name="QB_4_AN.31_1#ee06601b5.bracket?vcp=1&amp;pid=62d5e0277&amp;color=0,0,0&amp;vpa=24&amp;vtp=1"/>
          <p:cNvSpPr/>
          <p:nvPr/>
        </p:nvSpPr>
        <p:spPr>
          <a:xfrm>
            <a:off x="2741581" y="41720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挂</a:t>
            </a:r>
            <a:endParaRPr lang="en-US" altLang="zh-CN" sz="2400" dirty="0"/>
          </a:p>
        </p:txBody>
      </p:sp>
      <p:sp>
        <p:nvSpPr>
          <p:cNvPr id="10" name="QB_4_BD.32_1#b830f7d7a?vcp=1&amp;pid=62d5e0277&amp;color=0,0,0&amp;vtp=1&amp;bbb=1"/>
          <p:cNvSpPr/>
          <p:nvPr/>
        </p:nvSpPr>
        <p:spPr>
          <a:xfrm>
            <a:off x="896112" y="47181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（4）灵宝市寺河山的苹果熟了，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从树上(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了下来。</a:t>
            </a:r>
            <a:endParaRPr lang="en-US" altLang="zh-CN" sz="2400" dirty="0"/>
          </a:p>
        </p:txBody>
      </p:sp>
      <p:sp>
        <p:nvSpPr>
          <p:cNvPr id="11" name="QB_4_AN.33_1#b830f7d7a.bracket?vcp=1&amp;pid=62d5e0277&amp;color=0,0,0&amp;vpa=25&amp;vtp=1"/>
          <p:cNvSpPr/>
          <p:nvPr/>
        </p:nvSpPr>
        <p:spPr>
          <a:xfrm>
            <a:off x="6399181" y="470671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9bbeaf51?vcp=1&amp;pid=3f23e5378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四、查找资料时，奇奇不理解词语的意思，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你能帮帮他吗？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填序号）（6枚）</a:t>
            </a:r>
            <a:endParaRPr lang="en-US" altLang="zh-CN" sz="2800" dirty="0"/>
          </a:p>
        </p:txBody>
      </p:sp>
      <p:pic>
        <p:nvPicPr>
          <p:cNvPr id="3" name="QM_3_BD.34_1#9dfc46a6b?htil=1&amp;vcp=1&amp;pid=e9bbeaf51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35531" y="1694851"/>
            <a:ext cx="4370832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BD.35_1#9b7a6f589?htil=1&amp;vcp=1&amp;vopoq=1&amp;pid=9dfc46a6b&amp;color=0,0,0&amp;vtp=1&amp;bbb=1&amp;hs=1"/>
          <p:cNvSpPr/>
          <p:nvPr/>
        </p:nvSpPr>
        <p:spPr>
          <a:xfrm>
            <a:off x="896112" y="1741742"/>
            <a:ext cx="588873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.映日荷花别样红。(      )</a:t>
            </a:r>
            <a:endParaRPr lang="en-US" altLang="zh-CN" sz="2400" dirty="0"/>
          </a:p>
        </p:txBody>
      </p:sp>
      <p:sp>
        <p:nvSpPr>
          <p:cNvPr id="5" name="QC_4_BD.35_2#9b7a6f589.choices?htil=1&amp;vcp=1&amp;vopoq=1&amp;pid=9dfc46a6b&amp;color=0,0,0&amp;vtp=1&amp;bbb=1&amp;hs=1"/>
          <p:cNvSpPr/>
          <p:nvPr/>
        </p:nvSpPr>
        <p:spPr>
          <a:xfrm>
            <a:off x="896112" y="2281555"/>
            <a:ext cx="588873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20471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①不同一般的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别的样子</a:t>
            </a:r>
            <a:endParaRPr lang="en-US" altLang="zh-CN" sz="2400" dirty="0"/>
          </a:p>
        </p:txBody>
      </p:sp>
      <p:sp>
        <p:nvSpPr>
          <p:cNvPr id="6" name="QC_4_AN.36_1#9b7a6f589.bracket?vcp=1&amp;vopoq=1&amp;pid=9dfc46a6b&amp;color=0,0,0&amp;vpa=26&amp;vtp=1"/>
          <p:cNvSpPr/>
          <p:nvPr/>
        </p:nvSpPr>
        <p:spPr>
          <a:xfrm>
            <a:off x="3960780" y="173031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7" name="QC_4_BD.37_1#62a7407f9?vcp=1&amp;vopoq=1&amp;pid=9dfc46a6b&amp;color=0,0,0&amp;vtp=1&amp;bbb=1&amp;hs=1"/>
          <p:cNvSpPr/>
          <p:nvPr/>
        </p:nvSpPr>
        <p:spPr>
          <a:xfrm>
            <a:off x="965781" y="28934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.窗含西岭千秋雪。(      )</a:t>
            </a:r>
            <a:endParaRPr lang="en-US" altLang="zh-CN" sz="2400" dirty="0"/>
          </a:p>
        </p:txBody>
      </p:sp>
      <p:sp>
        <p:nvSpPr>
          <p:cNvPr id="8" name="QC_4_BD.37_2#62a7407f9.choices?vcp=1&amp;vopoq=1&amp;pid=9dfc46a6b&amp;color=0,0,0&amp;vtp=1&amp;bbb=1&amp;hs=1"/>
          <p:cNvSpPr/>
          <p:nvPr/>
        </p:nvSpPr>
        <p:spPr>
          <a:xfrm>
            <a:off x="965781" y="343325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1493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①一千年的积雪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终年不化的积雪</a:t>
            </a:r>
            <a:endParaRPr lang="en-US" altLang="zh-CN" sz="2400" dirty="0"/>
          </a:p>
        </p:txBody>
      </p:sp>
      <p:sp>
        <p:nvSpPr>
          <p:cNvPr id="9" name="QC_4_AN.38_1#62a7407f9.bracket?vcp=1&amp;vopoq=1&amp;pid=9dfc46a6b&amp;color=0,0,0&amp;vpa=27&amp;vtp=1"/>
          <p:cNvSpPr/>
          <p:nvPr/>
        </p:nvSpPr>
        <p:spPr>
          <a:xfrm>
            <a:off x="4030449" y="288201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C_4_BD.39_1#32b07ce4b?vcp=1&amp;vopoq=1&amp;pid=9dfc46a6b&amp;color=0,0,0&amp;vtp=1&amp;bbb=1&amp;hs=1"/>
          <p:cNvSpPr/>
          <p:nvPr/>
        </p:nvSpPr>
        <p:spPr>
          <a:xfrm>
            <a:off x="965781" y="396792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.枝叶稠的一面是南方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枝叶稀的一面是北方。(      )</a:t>
            </a:r>
            <a:endParaRPr lang="en-US" altLang="zh-CN" sz="2400" dirty="0"/>
          </a:p>
        </p:txBody>
      </p:sp>
      <p:sp>
        <p:nvSpPr>
          <p:cNvPr id="11" name="QC_4_AN.40_1#32b07ce4b.bracket?vcp=1&amp;vopoq=1&amp;pid=9dfc46a6b&amp;color=0,0,0&amp;vpa=28&amp;vtp=1"/>
          <p:cNvSpPr/>
          <p:nvPr/>
        </p:nvSpPr>
        <p:spPr>
          <a:xfrm>
            <a:off x="7688050" y="395649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2" name="QC_4_BD.39_2#32b07ce4b.choices?vcp=1&amp;vopoq=1&amp;pid=9dfc46a6b&amp;color=0,0,0&amp;vtp=1&amp;bbb=1&amp;hs=1"/>
          <p:cNvSpPr/>
          <p:nvPr/>
        </p:nvSpPr>
        <p:spPr>
          <a:xfrm>
            <a:off x="965781" y="450259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1493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①液体的浓度大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多而密</a:t>
            </a:r>
            <a:endParaRPr lang="en-US" altLang="zh-CN" sz="2400" dirty="0"/>
          </a:p>
        </p:txBody>
      </p:sp>
      <p:sp>
        <p:nvSpPr>
          <p:cNvPr id="13" name="QC_4_BD.35_1#9b7a6f589?htil=1&amp;vcp=1&amp;vopoq=1&amp;pid=9dfc46a6b&amp;color=0,0,0&amp;vtp=1&amp;bbb=1&amp;hs=1&amp;zzd= 1">
            <a:extLst>
              <a:ext uri="{FF2B5EF4-FFF2-40B4-BE49-F238E27FC236}">
                <a16:creationId xmlns:a16="http://schemas.microsoft.com/office/drawing/2014/main" id="{CFBCCCCF-1A16-F6AD-1E3B-F90D96A44F7B}"/>
              </a:ext>
            </a:extLst>
          </p:cNvPr>
          <p:cNvSpPr/>
          <p:nvPr/>
        </p:nvSpPr>
        <p:spPr>
          <a:xfrm>
            <a:off x="2553494" y="22417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4_BD.35_1#9b7a6f589?htil=1&amp;vcp=1&amp;vopoq=1&amp;pid=9dfc46a6b&amp;color=0,0,0&amp;vtp=1&amp;bbb=1&amp;hs=1&amp;zzd= 1">
            <a:extLst>
              <a:ext uri="{FF2B5EF4-FFF2-40B4-BE49-F238E27FC236}">
                <a16:creationId xmlns:a16="http://schemas.microsoft.com/office/drawing/2014/main" id="{CEF59F15-E364-147B-3325-7ABD99CDFDB7}"/>
              </a:ext>
            </a:extLst>
          </p:cNvPr>
          <p:cNvSpPr/>
          <p:nvPr/>
        </p:nvSpPr>
        <p:spPr>
          <a:xfrm>
            <a:off x="2858294" y="22417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4_BD.37_1#62a7407f9?vcp=1&amp;vopoq=1&amp;pid=9dfc46a6b&amp;color=0,0,0&amp;vtp=1&amp;bbb=1&amp;hs=1&amp;zzd= 1">
            <a:extLst>
              <a:ext uri="{FF2B5EF4-FFF2-40B4-BE49-F238E27FC236}">
                <a16:creationId xmlns:a16="http://schemas.microsoft.com/office/drawing/2014/main" id="{28914CE0-B92A-9811-21DF-80642ACBB091}"/>
              </a:ext>
            </a:extLst>
          </p:cNvPr>
          <p:cNvSpPr/>
          <p:nvPr/>
        </p:nvSpPr>
        <p:spPr>
          <a:xfrm>
            <a:off x="2623163" y="3393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4_BD.37_1#62a7407f9?vcp=1&amp;vopoq=1&amp;pid=9dfc46a6b&amp;color=0,0,0&amp;vtp=1&amp;bbb=1&amp;hs=1&amp;zzd= 1">
            <a:extLst>
              <a:ext uri="{FF2B5EF4-FFF2-40B4-BE49-F238E27FC236}">
                <a16:creationId xmlns:a16="http://schemas.microsoft.com/office/drawing/2014/main" id="{2BAA5E8C-D7A4-7C90-1B4C-841A4AD82D84}"/>
              </a:ext>
            </a:extLst>
          </p:cNvPr>
          <p:cNvSpPr/>
          <p:nvPr/>
        </p:nvSpPr>
        <p:spPr>
          <a:xfrm>
            <a:off x="2927963" y="3393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4_BD.37_1#62a7407f9?vcp=1&amp;vopoq=1&amp;pid=9dfc46a6b&amp;color=0,0,0&amp;vtp=1&amp;bbb=1&amp;hs=1&amp;zzd= 1">
            <a:extLst>
              <a:ext uri="{FF2B5EF4-FFF2-40B4-BE49-F238E27FC236}">
                <a16:creationId xmlns:a16="http://schemas.microsoft.com/office/drawing/2014/main" id="{E7F441E9-F925-E92F-FE5D-7D5A41D7E50D}"/>
              </a:ext>
            </a:extLst>
          </p:cNvPr>
          <p:cNvSpPr/>
          <p:nvPr/>
        </p:nvSpPr>
        <p:spPr>
          <a:xfrm>
            <a:off x="3232763" y="339344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C_4_BD.39_1#32b07ce4b?vcp=1&amp;vopoq=1&amp;pid=9dfc46a6b&amp;color=0,0,0&amp;vtp=1&amp;bbb=1&amp;hs=1&amp;zzd= 1">
            <a:extLst>
              <a:ext uri="{FF2B5EF4-FFF2-40B4-BE49-F238E27FC236}">
                <a16:creationId xmlns:a16="http://schemas.microsoft.com/office/drawing/2014/main" id="{3F1673CC-B066-7A47-9C6E-C4426A2531F5}"/>
              </a:ext>
            </a:extLst>
          </p:cNvPr>
          <p:cNvSpPr/>
          <p:nvPr/>
        </p:nvSpPr>
        <p:spPr>
          <a:xfrm>
            <a:off x="2013563" y="446792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7eab8630?vcp=1&amp;pid=3f23e5378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五、兰兰写下了许多观察日记，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你能按要求帮兰兰修改一下吗？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6枚）</a:t>
            </a:r>
            <a:endParaRPr lang="en-US" altLang="zh-CN" sz="2800" dirty="0"/>
          </a:p>
        </p:txBody>
      </p:sp>
      <p:sp>
        <p:nvSpPr>
          <p:cNvPr id="3" name="QB_3_BD.41_1#4a91dd23a?sp=1&amp;vcp=1&amp;pid=77eab8630&amp;color=0,0,0&amp;vtp=1&amp;bbb=1"/>
          <p:cNvSpPr/>
          <p:nvPr/>
        </p:nvSpPr>
        <p:spPr>
          <a:xfrm>
            <a:off x="896112" y="17417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例：要是你能认出北极星，就不会在黑夜里乱闯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仿写句子）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  <a:endParaRPr lang="en-US" altLang="zh-CN" sz="2400" dirty="0"/>
          </a:p>
        </p:txBody>
      </p:sp>
      <p:sp>
        <p:nvSpPr>
          <p:cNvPr id="5" name="QB_3_AN.42_1#4a91dd23a.blank?vcp=1&amp;pid=77eab8630&amp;color=0,0,0&amp;vpa=29&amp;vtp=1&amp;bbb=1"/>
          <p:cNvSpPr/>
          <p:nvPr/>
        </p:nvSpPr>
        <p:spPr>
          <a:xfrm>
            <a:off x="938180" y="2251012"/>
            <a:ext cx="6926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【示例】要是你认真学习，就能取得不错的成绩。</a:t>
            </a:r>
            <a:endParaRPr lang="en-US" altLang="zh-CN" sz="2400" dirty="0"/>
          </a:p>
        </p:txBody>
      </p:sp>
      <p:sp>
        <p:nvSpPr>
          <p:cNvPr id="6" name="QB_3_BD.43_1#aed6bfac4?sp=1&amp;vcp=1&amp;pid=77eab8630&amp;color=0,0,0&amp;vtp=1&amp;bbb=1"/>
          <p:cNvSpPr/>
          <p:nvPr/>
        </p:nvSpPr>
        <p:spPr>
          <a:xfrm>
            <a:off x="896112" y="284448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2.一阵大风把树枝吹得乱摆。（改为“被”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字句）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lang="en-US" altLang="zh-CN" sz="2400" dirty="0"/>
          </a:p>
        </p:txBody>
      </p:sp>
      <p:sp>
        <p:nvSpPr>
          <p:cNvPr id="8" name="QB_3_AN.44_1#aed6bfac4.blank?vcp=1&amp;pid=77eab8630&amp;color=0,0,0&amp;vpa=30&amp;vtp=1&amp;bbb=1"/>
          <p:cNvSpPr/>
          <p:nvPr/>
        </p:nvSpPr>
        <p:spPr>
          <a:xfrm>
            <a:off x="938180" y="3353753"/>
            <a:ext cx="3878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树枝被一阵大风吹得乱摆。</a:t>
            </a:r>
            <a:endParaRPr lang="en-US" altLang="zh-CN" sz="2400" dirty="0"/>
          </a:p>
        </p:txBody>
      </p:sp>
      <p:sp>
        <p:nvSpPr>
          <p:cNvPr id="9" name="QB_3_BD.45_1#26a5b7002?sp=1&amp;vcp=1&amp;pid=77eab8630&amp;color=0,0,0&amp;vtp=1&amp;bbb=1"/>
          <p:cNvSpPr/>
          <p:nvPr/>
        </p:nvSpPr>
        <p:spPr>
          <a:xfrm>
            <a:off x="896112" y="394811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3.池塘里水满了，青蛙也叫起来了。（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改为拟人句）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  <a:endParaRPr lang="en-US" altLang="zh-CN" sz="2400" dirty="0"/>
          </a:p>
        </p:txBody>
      </p:sp>
      <p:sp>
        <p:nvSpPr>
          <p:cNvPr id="11" name="QB_3_AN.46_1#26a5b7002.blank?vcp=1&amp;pid=77eab8630&amp;color=0,0,0&amp;vpa=31&amp;vtp=1&amp;bbb=1"/>
          <p:cNvSpPr/>
          <p:nvPr/>
        </p:nvSpPr>
        <p:spPr>
          <a:xfrm>
            <a:off x="938180" y="4457383"/>
            <a:ext cx="6011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【示例】池塘里水满了，青蛙也唱起歌来。</a:t>
            </a:r>
            <a:endParaRPr lang="en-US" altLang="zh-CN" sz="2400" dirty="0"/>
          </a:p>
        </p:txBody>
      </p:sp>
      <p:sp>
        <p:nvSpPr>
          <p:cNvPr id="12" name="QB_3_BD.41_1#4a91dd23a?sp=1&amp;vcp=1&amp;pid=77eab8630&amp;color=0,0,0&amp;vtp=1&amp;bbb=1&amp;zzd= 1">
            <a:extLst>
              <a:ext uri="{FF2B5EF4-FFF2-40B4-BE49-F238E27FC236}">
                <a16:creationId xmlns:a16="http://schemas.microsoft.com/office/drawing/2014/main" id="{0DA0ACEC-E631-A858-0946-9C8FB09B3F4E}"/>
              </a:ext>
            </a:extLst>
          </p:cNvPr>
          <p:cNvSpPr/>
          <p:nvPr/>
        </p:nvSpPr>
        <p:spPr>
          <a:xfrm>
            <a:off x="1943894" y="23132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3_BD.41_1#4a91dd23a?sp=1&amp;vcp=1&amp;pid=77eab8630&amp;color=0,0,0&amp;vtp=1&amp;bbb=1&amp;zzd= 1">
            <a:extLst>
              <a:ext uri="{FF2B5EF4-FFF2-40B4-BE49-F238E27FC236}">
                <a16:creationId xmlns:a16="http://schemas.microsoft.com/office/drawing/2014/main" id="{FEB4695C-5542-7F36-D34A-57FB3CF7051E}"/>
              </a:ext>
            </a:extLst>
          </p:cNvPr>
          <p:cNvSpPr/>
          <p:nvPr/>
        </p:nvSpPr>
        <p:spPr>
          <a:xfrm>
            <a:off x="2248694" y="23132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3_BD.41_1#4a91dd23a?sp=1&amp;vcp=1&amp;pid=77eab8630&amp;color=0,0,0&amp;vtp=1&amp;bbb=1&amp;zzd= 1">
            <a:extLst>
              <a:ext uri="{FF2B5EF4-FFF2-40B4-BE49-F238E27FC236}">
                <a16:creationId xmlns:a16="http://schemas.microsoft.com/office/drawing/2014/main" id="{5B7A3091-0629-1A3A-6753-5B9B20107C76}"/>
              </a:ext>
            </a:extLst>
          </p:cNvPr>
          <p:cNvSpPr/>
          <p:nvPr/>
        </p:nvSpPr>
        <p:spPr>
          <a:xfrm>
            <a:off x="4991894" y="23132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794</Words>
  <Application>Microsoft Office PowerPoint</Application>
  <PresentationFormat>宽屏</PresentationFormat>
  <Paragraphs>172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2025-01-21T12:39:20Z</dcterms:created>
  <dcterms:modified xsi:type="dcterms:W3CDTF">2025-01-21T13:01:08Z</dcterms:modified>
  <cp:category/>
  <cp:contentStatus/>
</cp:coreProperties>
</file>