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10" d="100"/>
          <a:sy n="110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87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85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56902b27175c497a5eb#tid=678b6a2058ebf60009e42d5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4_1#b42ceec41?vcp=1&amp;vopoq=1&amp;pid=e7be5c878&amp;color=0,0,0&amp;vtp=1&amp;bt=1&amp;bbb=1"/>
          <p:cNvSpPr/>
          <p:nvPr/>
        </p:nvSpPr>
        <p:spPr>
          <a:xfrm>
            <a:off x="896112" y="137877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2.如果佳佳要去游泳，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应该去下面哪个地方?(      )（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  <a:endParaRPr lang="en-US" altLang="zh-CN" sz="2400" dirty="0"/>
          </a:p>
        </p:txBody>
      </p:sp>
      <p:sp>
        <p:nvSpPr>
          <p:cNvPr id="3" name="QC_5_AN.35_1#b42ceec41.bracket?vcp=1&amp;vopoq=1&amp;pid=e7be5c878&amp;color=0,0,0&amp;vpa=20&amp;vtp=1"/>
          <p:cNvSpPr/>
          <p:nvPr/>
        </p:nvSpPr>
        <p:spPr>
          <a:xfrm>
            <a:off x="7161181" y="136734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4" name="QC_5_BD.34_2#b42ceec41.choices?vcp=1&amp;vopoq=1&amp;pid=e7be5c878&amp;color=0,0,0&amp;vtp=1&amp;bbb=1"/>
          <p:cNvSpPr/>
          <p:nvPr/>
        </p:nvSpPr>
        <p:spPr>
          <a:xfrm>
            <a:off x="896112" y="1855533"/>
            <a:ext cx="10387584" cy="359130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54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  <a:p>
            <a:pPr latinLnBrk="1">
              <a:lnSpc>
                <a:spcPts val="10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56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  <a:p>
            <a:pPr latinLnBrk="1">
              <a:lnSpc>
                <a:spcPts val="9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55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5" name="QC_5_BD.34_2#b42ceec41.choice_image?vcp=1&amp;vopoq=1&amp;pid=e7be5c878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8945" y="1855533"/>
            <a:ext cx="1755648" cy="123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5_BD.34_2#b42ceec41.choice_image?vcp=1&amp;vopoq=1&amp;pid=e7be5c878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8945" y="3103816"/>
            <a:ext cx="1984248" cy="128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5_BD.34_2#b42ceec41.choice_image?vcp=1&amp;vopoq=1&amp;pid=e7be5c878&amp;color=0,0,0&amp;tib=255,255,255&amp;iip=3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24947" y="4407026"/>
            <a:ext cx="1609344" cy="10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6_1#b42ceec41?vcp=1&amp;vopoq=1&amp;pid=e7be5c878&amp;color=0,0,0&amp;vtp=1&amp;bt=1&amp;bbb=1&amp;hb=1"/>
          <p:cNvSpPr/>
          <p:nvPr/>
        </p:nvSpPr>
        <p:spPr>
          <a:xfrm>
            <a:off x="896112" y="2088705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本题考查提取信息。从“不要到不熟悉的水域游泳，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要选择正规的、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能了解水下情况的游泳场所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”可知不能到野外以及不正规的游泳场所游泳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。①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和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③都不是正规的游泳场所，不能了解到水下情况，容易出现危险。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②是正规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的游泳馆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，可以知道水下情况，也会配备救生员和救生设备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，可以作为游泳场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所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。故本题选②。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7_1#7f746c48f?vcp=1&amp;vopoq=1&amp;pid=e7be5c878&amp;color=0,0,0&amp;vtp=1&amp;bt=1&amp;bbb=1"/>
          <p:cNvSpPr/>
          <p:nvPr/>
        </p:nvSpPr>
        <p:spPr>
          <a:xfrm>
            <a:off x="896112" y="153771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3.佳佳游泳时，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在水下应该( 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  <a:endParaRPr lang="en-US" altLang="zh-CN" sz="2400" dirty="0"/>
          </a:p>
        </p:txBody>
      </p:sp>
      <p:sp>
        <p:nvSpPr>
          <p:cNvPr id="3" name="QC_5_AN.38_1#7f746c48f.bracket?vcp=1&amp;vopoq=1&amp;pid=e7be5c878&amp;color=0,0,0&amp;vpa=21&amp;vtp=1"/>
          <p:cNvSpPr/>
          <p:nvPr/>
        </p:nvSpPr>
        <p:spPr>
          <a:xfrm>
            <a:off x="4875180" y="152628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4" name="QC_5_BD.37_2#7f746c48f.choices?vcp=1&amp;vopoq=1&amp;pid=e7be5c878&amp;color=0,0,0&amp;vtp=1&amp;bbb=1"/>
          <p:cNvSpPr/>
          <p:nvPr/>
        </p:nvSpPr>
        <p:spPr>
          <a:xfrm>
            <a:off x="896112" y="207041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725928" algn="l"/>
                <a:tab pos="66583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①不呼气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②用鼻子吸气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用嘴和鼻子呼气</a:t>
            </a:r>
            <a:endParaRPr lang="en-US" altLang="zh-CN" sz="2400" dirty="0"/>
          </a:p>
        </p:txBody>
      </p:sp>
      <p:sp>
        <p:nvSpPr>
          <p:cNvPr id="5" name="QO_5_BD.39_1#136ebd834?vcp=1&amp;pid=e7be5c878&amp;color=0,0,0&amp;vtp=1&amp;bbb=1&amp;hb=1"/>
          <p:cNvSpPr/>
          <p:nvPr/>
        </p:nvSpPr>
        <p:spPr>
          <a:xfrm>
            <a:off x="896112" y="2611754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4.洋洋跟着爸爸妈妈去吃了大餐，吃得饱饱的，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他向爸爸提议去游泳馆游泳，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锻炼身体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。我觉得这样做____（填“行”或“不行”），请在“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游泳安全常识”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中用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“____”画出原因。</a:t>
            </a:r>
            <a:endParaRPr lang="en-US" altLang="zh-CN" sz="2400" dirty="0"/>
          </a:p>
        </p:txBody>
      </p:sp>
      <p:sp>
        <p:nvSpPr>
          <p:cNvPr id="6" name="QO_5_AN.40_1#136ebd834?vcp=1&amp;pid=e7be5c878&amp;color=0,0,0&amp;vtp=1&amp;bbb=1&amp;hb=1"/>
          <p:cNvSpPr/>
          <p:nvPr/>
        </p:nvSpPr>
        <p:spPr>
          <a:xfrm>
            <a:off x="896112" y="426275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不行; 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游泳前应考虑自己的身体状况，太饱、</a:t>
            </a:r>
            <a:r>
              <a:rPr lang="en-US" altLang="zh-CN" sz="2400" b="0" i="0" u="sng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太饿或过度疲劳时，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u="sng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不要游泳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88af0564?vcp=1&amp;pid=f95584b01&amp;color=0,0,0&amp;vtp=1&amp;bt=1&amp;bbb=1"/>
          <p:cNvSpPr/>
          <p:nvPr/>
        </p:nvSpPr>
        <p:spPr>
          <a:xfrm>
            <a:off x="896112" y="896112"/>
            <a:ext cx="10387584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（二）花肚子小恐龙</a:t>
            </a:r>
            <a:endParaRPr lang="en-US" altLang="zh-CN" sz="2600" dirty="0"/>
          </a:p>
        </p:txBody>
      </p:sp>
      <p:sp>
        <p:nvSpPr>
          <p:cNvPr id="3" name="QM_4_BD.41_1#93edc6124?vcp=1&amp;pid=b88af0564&amp;color=0,0,0&amp;vtp=1&amp;bbb=1&amp;hb=1"/>
          <p:cNvSpPr/>
          <p:nvPr/>
        </p:nvSpPr>
        <p:spPr>
          <a:xfrm>
            <a:off x="896112" y="1284669"/>
            <a:ext cx="10387584" cy="47227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小恐龙睡在草地上晒日光浴，一朵花飘落在他的肚皮上。当他醒来时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，皮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肤被晒得黑里透红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。“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咦，小恐龙肚皮上有一朵花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！”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大家看了小恐龙肚皮上的花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，也想让自己的肚皮上有好看的花</a:t>
            </a: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。但小恐龙也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搞不清楚他的肚皮上为什么会有花</a:t>
            </a: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，他只知道自己在草地上晒了一天的日光浴。</a:t>
            </a:r>
            <a:endParaRPr lang="en-US" altLang="zh-CN" sz="2400" spc="-1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第二天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，大家都到草地上晒日光浴，草地上响起一片呼噜（hū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lu）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声。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到了傍晚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，大家的身上都晒出了各种各样的美丽花斑（b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n）。最滑稽（jī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是一个大个子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，他肚皮上是一个虫子印。最倒霉（méi）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的是一个小家伙儿，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他捂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（wǔ）着脸睡觉，结果脸上留下了一个巴掌印，像是被谁打了一记耳光。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现在大家都爱到草地上晒日光浴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，既健康，又能长出很酷的花斑。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2_1#237e909c2?vcp=1&amp;pid=93edc6124&amp;color=0,0,0&amp;vtp=1&amp;bt=1&amp;bbb=1"/>
          <p:cNvSpPr/>
          <p:nvPr/>
        </p:nvSpPr>
        <p:spPr>
          <a:xfrm>
            <a:off x="896112" y="209524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1.读画“____”的句子时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，应用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惊奇 高兴）的语气。</a:t>
            </a:r>
            <a:endParaRPr lang="en-US" altLang="zh-CN" sz="2400" dirty="0"/>
          </a:p>
        </p:txBody>
      </p:sp>
      <p:sp>
        <p:nvSpPr>
          <p:cNvPr id="3" name="QB_5_AN.43_1#237e909c2.blank?vcp=1&amp;pid=93edc6124&amp;color=0,0,0&amp;vpa=22&amp;vtp=1&amp;bbb=1"/>
          <p:cNvSpPr/>
          <p:nvPr/>
        </p:nvSpPr>
        <p:spPr>
          <a:xfrm>
            <a:off x="5179980" y="204571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惊奇</a:t>
            </a:r>
            <a:endParaRPr lang="en-US" altLang="zh-CN" sz="2400" dirty="0"/>
          </a:p>
        </p:txBody>
      </p:sp>
      <p:sp>
        <p:nvSpPr>
          <p:cNvPr id="4" name="QC_5_BD.44_1#b686c29a9?vcp=1&amp;vopoq=1&amp;pid=93edc6124&amp;color=0,0,0&amp;vtp=1&amp;bbb=1"/>
          <p:cNvSpPr/>
          <p:nvPr/>
        </p:nvSpPr>
        <p:spPr>
          <a:xfrm>
            <a:off x="896112" y="262794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小恐龙肚皮上的花是怎么来的？(      )（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  <a:endParaRPr lang="en-US" altLang="zh-CN" sz="2400" dirty="0"/>
          </a:p>
        </p:txBody>
      </p:sp>
      <p:sp>
        <p:nvSpPr>
          <p:cNvPr id="5" name="QC_5_AN.45_1#b686c29a9.bracket?vcp=1&amp;vopoq=1&amp;pid=93edc6124&amp;color=0,0,0&amp;vpa=23&amp;vtp=1"/>
          <p:cNvSpPr/>
          <p:nvPr/>
        </p:nvSpPr>
        <p:spPr>
          <a:xfrm>
            <a:off x="5789580" y="261651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6" name="QC_5_BD.44_2#b686c29a9.choices?vcp=1&amp;vopoq=1&amp;pid=93edc6124&amp;color=0,0,0&amp;vtp=1&amp;bbb=1"/>
          <p:cNvSpPr/>
          <p:nvPr/>
        </p:nvSpPr>
        <p:spPr>
          <a:xfrm>
            <a:off x="896112" y="3169284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①小恐龙一出生就有。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小恐龙在草地上睡觉时，大家给他画上去的。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小恐龙晒日光浴时，花朵落到他的肚皮上，被太阳晒出来的。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6_1#48300ca10?vcp=1&amp;pid=93edc6124&amp;color=0,0,0&amp;vtp=1&amp;bt=1&amp;bbb=1"/>
          <p:cNvSpPr/>
          <p:nvPr/>
        </p:nvSpPr>
        <p:spPr>
          <a:xfrm>
            <a:off x="896112" y="236029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3.为什么现在大家都爱到草地上晒日光浴？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在短文中用“</a:t>
            </a:r>
            <a:r>
              <a:rPr lang="en-US" altLang="zh-CN" sz="2400" b="0" i="0" u="wavy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画出来。</a:t>
            </a:r>
            <a:endParaRPr lang="en-US" altLang="zh-CN" sz="2400" dirty="0"/>
          </a:p>
        </p:txBody>
      </p:sp>
      <p:sp>
        <p:nvSpPr>
          <p:cNvPr id="3" name="QO_5_AN.47_1#48300ca10?vcp=1&amp;pid=93edc6124&amp;color=0,0,0&amp;vtp=1&amp;bbb=1"/>
          <p:cNvSpPr/>
          <p:nvPr/>
        </p:nvSpPr>
        <p:spPr>
          <a:xfrm>
            <a:off x="896112" y="290112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</a:t>
            </a:r>
            <a:r>
              <a:rPr lang="en-US" altLang="zh-CN" sz="2400" b="1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】 </a:t>
            </a:r>
            <a:r>
              <a:rPr lang="en-US" altLang="zh-CN" sz="2400" b="0" i="0" u="wavy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既健康</a:t>
            </a:r>
            <a:r>
              <a:rPr lang="en-US" altLang="zh-CN" sz="2400" b="0" i="0" u="wavy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u="wavy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又能长出很酷的花斑。</a:t>
            </a:r>
            <a:endParaRPr lang="en-US" altLang="zh-CN" sz="2400" u="wavy" dirty="0"/>
          </a:p>
        </p:txBody>
      </p:sp>
      <p:sp>
        <p:nvSpPr>
          <p:cNvPr id="4" name="QB_5_BD.48_1#6452db8e1?sp=1&amp;vcp=1&amp;pid=93edc6124&amp;color=0,0,0&amp;vtp=1&amp;bbb=1"/>
          <p:cNvSpPr/>
          <p:nvPr/>
        </p:nvSpPr>
        <p:spPr>
          <a:xfrm>
            <a:off x="896112" y="344017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4.如果你是小动物中的一员，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你想晒出什么样的花斑？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</a:t>
            </a:r>
            <a:endParaRPr lang="en-US" altLang="zh-CN" sz="2400" dirty="0"/>
          </a:p>
        </p:txBody>
      </p:sp>
      <p:sp>
        <p:nvSpPr>
          <p:cNvPr id="6" name="QB_5_AN.49_1#6452db8e1.blank?vcp=1&amp;pid=93edc6124&amp;color=0,0,0&amp;vpa=24&amp;vtp=1&amp;bbb=1"/>
          <p:cNvSpPr/>
          <p:nvPr/>
        </p:nvSpPr>
        <p:spPr>
          <a:xfrm>
            <a:off x="938180" y="3949446"/>
            <a:ext cx="5097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【示例】我想晒出星星样子的花斑。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04c4a5698?vcp=1&amp;pid=f95584b01&amp;color=0,0,0&amp;vtp=1&amp;bt=1&amp;bbb=1"/>
          <p:cNvSpPr/>
          <p:nvPr/>
        </p:nvSpPr>
        <p:spPr>
          <a:xfrm>
            <a:off x="896112" y="896112"/>
            <a:ext cx="10387584" cy="6593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（三）长颈鹿找工作</a:t>
            </a:r>
            <a:endParaRPr lang="en-US" altLang="zh-CN" sz="2600" dirty="0"/>
          </a:p>
        </p:txBody>
      </p:sp>
      <p:sp>
        <p:nvSpPr>
          <p:cNvPr id="3" name="QM_4_BD.50_1#7de436151?vcp=1&amp;pid=04c4a5698&amp;color=0,0,0&amp;vtp=1&amp;bbb=1&amp;hb=1"/>
          <p:cNvSpPr/>
          <p:nvPr/>
        </p:nvSpPr>
        <p:spPr>
          <a:xfrm>
            <a:off x="896112" y="1284669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长颈鹿长大了，要找工作了。他的第一份工作是出租车司机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，但是他的个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子太高了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，只能在车上开一个天窗。在车子经过一个限高的地方时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，他的头被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撞到了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。他很痛苦，不得不换一份工作。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他的第二份工作是园丁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，但他个子太高了，低头很不方便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，后来他把脖子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都弯疼了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。所以他也将这份工作辞了。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0_2#7de436151?vcp=1&amp;pid=04c4a5698&amp;color=0,0,0&amp;mp=1&amp;vtp=1&amp;bt=1&amp;bbb=1&amp;hb=1"/>
          <p:cNvSpPr/>
          <p:nvPr/>
        </p:nvSpPr>
        <p:spPr>
          <a:xfrm>
            <a:off x="896112" y="1253045"/>
            <a:ext cx="10387584" cy="4386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他失望地走在马路上，他看到路灯坏了，工人们正在爬梯子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，准备上去修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理呢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，可是路灯太高了，他们够不到，后来他们又找来根棍子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，还是一样够不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着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。这时长颈鹿过去帮忙，他一抬头就够着了，工人们都非常高兴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。路灯修好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，工人们纷纷向长颈鹿道谢，可是他仍然皱着眉头，工人们很好奇，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询问道：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原来他正在为找工作发愁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。“哈哈哈哈，”大家都乐了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，“加入我们的队伍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吧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！”大家对长颈鹿说。长颈鹿非常高兴，他终于找到适合自己的工作了。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从此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，长颈鹿就成了一名修理工。</a:t>
            </a:r>
            <a:endParaRPr lang="en-US" altLang="zh-CN" sz="2400" dirty="0"/>
          </a:p>
        </p:txBody>
      </p:sp>
      <p:sp>
        <p:nvSpPr>
          <p:cNvPr id="3" name="QO_5_AN.56_1#6dc62fc03?vcp=1&amp;pid=7de436151&amp;color=0,0,0&amp;vtp=1&amp;bbb=1"/>
          <p:cNvSpPr/>
          <p:nvPr/>
        </p:nvSpPr>
        <p:spPr>
          <a:xfrm>
            <a:off x="2315609" y="342900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你为什么不高兴呢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1_1#54bcb0c3b?vcp=1&amp;vopoq=1&amp;pid=7de436151&amp;color=0,0,0&amp;vtp=1&amp;bt=1&amp;bbb=1"/>
          <p:cNvSpPr/>
          <p:nvPr/>
        </p:nvSpPr>
        <p:spPr>
          <a:xfrm>
            <a:off x="896112" y="208842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1.长颈鹿的职业是修理工，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下面的( 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也是职业名称。（填序号）</a:t>
            </a:r>
            <a:endParaRPr lang="en-US" altLang="zh-CN" sz="2400" dirty="0"/>
          </a:p>
        </p:txBody>
      </p:sp>
      <p:sp>
        <p:nvSpPr>
          <p:cNvPr id="3" name="QC_5_AN.52_1#54bcb0c3b.bracket?vcp=1&amp;vopoq=1&amp;pid=7de436151&amp;color=0,0,0&amp;vpa=25&amp;vtp=1"/>
          <p:cNvSpPr/>
          <p:nvPr/>
        </p:nvSpPr>
        <p:spPr>
          <a:xfrm>
            <a:off x="5789580" y="207699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4" name="QC_5_BD.51_2#54bcb0c3b.choices?vcp=1&amp;vopoq=1&amp;pid=7de436151&amp;color=0,0,0&amp;vtp=1&amp;bbb=1"/>
          <p:cNvSpPr/>
          <p:nvPr/>
        </p:nvSpPr>
        <p:spPr>
          <a:xfrm>
            <a:off x="896112" y="262112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437128" algn="l"/>
                <a:tab pos="68615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①管理处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②魔术师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遥控坦克</a:t>
            </a:r>
            <a:endParaRPr lang="en-US" altLang="zh-CN" sz="2400" dirty="0"/>
          </a:p>
        </p:txBody>
      </p:sp>
      <p:sp>
        <p:nvSpPr>
          <p:cNvPr id="5" name="QC_5_BD.53_1#3a18c55b2?vcp=1&amp;vopoq=1&amp;pid=7de436151&amp;color=0,0,0&amp;vtp=1&amp;bbb=1&amp;hb=1"/>
          <p:cNvSpPr/>
          <p:nvPr/>
        </p:nvSpPr>
        <p:spPr>
          <a:xfrm>
            <a:off x="896112" y="316245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2.“工人们很好奇，询问道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”中的“询问”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在文中的意思是(      )。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  <a:endParaRPr lang="en-US" altLang="zh-CN" sz="2400" dirty="0"/>
          </a:p>
        </p:txBody>
      </p:sp>
      <p:sp>
        <p:nvSpPr>
          <p:cNvPr id="6" name="QC_5_AN.54_1#3a18c55b2.bracket?vcp=1&amp;vopoq=1&amp;pid=7de436151&amp;color=0,0,0&amp;vpa=26&amp;vtp=1"/>
          <p:cNvSpPr/>
          <p:nvPr/>
        </p:nvSpPr>
        <p:spPr>
          <a:xfrm>
            <a:off x="9751981" y="3172618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7" name="QC_5_BD.53_2#3a18c55b2.choices?vcp=1&amp;vopoq=1&amp;pid=7de436151&amp;color=0,0,0&amp;vtp=1&amp;bbb=1"/>
          <p:cNvSpPr/>
          <p:nvPr/>
        </p:nvSpPr>
        <p:spPr>
          <a:xfrm>
            <a:off x="896112" y="425942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57589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①向长颈鹿打听情况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审问长颈鹿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5_1#6dc62fc03?vcp=1&amp;pid=7de436151&amp;color=0,0,0&amp;vtp=1&amp;bt=1&amp;bbb=1"/>
          <p:cNvSpPr/>
          <p:nvPr/>
        </p:nvSpPr>
        <p:spPr>
          <a:xfrm>
            <a:off x="896112" y="208483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3.联系上下文，在文中的横线上填上工人们问话的内容。</a:t>
            </a:r>
            <a:endParaRPr lang="en-US" altLang="zh-CN" sz="2400" dirty="0"/>
          </a:p>
        </p:txBody>
      </p:sp>
      <p:sp>
        <p:nvSpPr>
          <p:cNvPr id="4" name="QO_5_AS.57_1#6dc62fc03?vcp=1&amp;pid=7de436151&amp;color=0,0,0&amp;vtp=1&amp;bbb=1&amp;hb=1"/>
          <p:cNvSpPr/>
          <p:nvPr/>
        </p:nvSpPr>
        <p:spPr>
          <a:xfrm>
            <a:off x="896112" y="2608761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本题考查补充句子。结合上文“工人们都非常高兴。路灯修好后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工人们纷纷向长颈鹿道谢，可是他仍然皱着眉头，工人们很好奇”可知，工人</a:t>
            </a:r>
            <a:endParaRPr lang="en-US" altLang="zh-CN" sz="2400" b="0" i="0" dirty="0">
              <a:solidFill>
                <a:srgbClr val="FF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们应该围绕长颈鹿为什么仍然皱着眉头询问。答案不唯一，言之有理即可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4b098d2ed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阅读与积累（一）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8_1#cdf0a1087?sp=1&amp;vcp=1&amp;pid=7de436151&amp;color=0,0,0&amp;vtp=1&amp;bt=1&amp;bbb=1"/>
          <p:cNvSpPr/>
          <p:nvPr/>
        </p:nvSpPr>
        <p:spPr>
          <a:xfrm>
            <a:off x="896112" y="142633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4.根据短文内容填一填。</a:t>
            </a:r>
            <a:endParaRPr lang="en-US" altLang="zh-CN" sz="2400" dirty="0"/>
          </a:p>
        </p:txBody>
      </p:sp>
      <p:graphicFrame>
        <p:nvGraphicFramePr>
          <p:cNvPr id="21" name="QB_5_BD.58_2#cdf0a1087?colgroup=7,15,4,3&amp;vcp=1&amp;pid=7de436151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517026"/>
              </p:ext>
            </p:extLst>
          </p:nvPr>
        </p:nvGraphicFramePr>
        <p:xfrm>
          <a:off x="896112" y="2038223"/>
          <a:ext cx="10351008" cy="3382010"/>
        </p:xfrm>
        <a:graphic>
          <a:graphicData uri="http://schemas.openxmlformats.org/drawingml/2006/table">
            <a:tbl>
              <a:tblPr/>
              <a:tblGrid>
                <a:gridCol w="2542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10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36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344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长颈鹿找工作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经 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结 果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心 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564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做出租车司机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</a:t>
                      </a:r>
                    </a:p>
                    <a:p>
                      <a:pPr mar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辞职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做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辞职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失望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015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帮忙修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受到工人邀请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成为</a:t>
                      </a: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</a:t>
                      </a:r>
                    </a:p>
                    <a:p>
                      <a:pPr marL="0" lv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QB_5_AN.59_1#cdf0a1087.blank?vcp=1&amp;pid=7de436151&amp;color=0,0,0&amp;vpa=27&amp;vtp=1&amp;bbb=1&amp;hb=1"/>
          <p:cNvSpPr/>
          <p:nvPr/>
        </p:nvSpPr>
        <p:spPr>
          <a:xfrm>
            <a:off x="3581400" y="2751582"/>
            <a:ext cx="4883912" cy="906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在车上开一个天窗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。在车子经过一个限高的地方时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，他的头被撞到了</a:t>
            </a:r>
            <a:endParaRPr lang="en-US" altLang="zh-CN" sz="2400" dirty="0"/>
          </a:p>
        </p:txBody>
      </p:sp>
      <p:sp>
        <p:nvSpPr>
          <p:cNvPr id="5" name="QB_5_AN.60_1#cdf0a1087.blank?vcp=1&amp;pid=7de436151&amp;color=0,0,0&amp;vpa=28&amp;vtp=1&amp;bbb=1"/>
          <p:cNvSpPr/>
          <p:nvPr/>
        </p:nvSpPr>
        <p:spPr>
          <a:xfrm>
            <a:off x="10189369" y="2972054"/>
            <a:ext cx="8302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痛苦</a:t>
            </a:r>
            <a:endParaRPr lang="en-US" altLang="zh-CN" sz="2400" dirty="0"/>
          </a:p>
        </p:txBody>
      </p:sp>
      <p:sp>
        <p:nvSpPr>
          <p:cNvPr id="6" name="QB_5_AN.61_1#cdf0a1087.blank?vcp=1&amp;pid=7de436151&amp;color=0,0,0&amp;vpa=29&amp;vtp=1&amp;bbb=1"/>
          <p:cNvSpPr/>
          <p:nvPr/>
        </p:nvSpPr>
        <p:spPr>
          <a:xfrm>
            <a:off x="1878997" y="3942207"/>
            <a:ext cx="8302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园丁</a:t>
            </a:r>
            <a:endParaRPr lang="en-US" altLang="zh-CN" sz="2400" dirty="0"/>
          </a:p>
        </p:txBody>
      </p:sp>
      <p:sp>
        <p:nvSpPr>
          <p:cNvPr id="7" name="QB_5_AN.62_1#cdf0a1087.blank?vcp=1&amp;pid=7de436151&amp;color=0,0,0&amp;vpa=30&amp;vtp=1&amp;bbb=1"/>
          <p:cNvSpPr/>
          <p:nvPr/>
        </p:nvSpPr>
        <p:spPr>
          <a:xfrm>
            <a:off x="4893468" y="3942207"/>
            <a:ext cx="2049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脖子都弯疼了</a:t>
            </a:r>
            <a:endParaRPr lang="en-US" altLang="zh-CN" sz="2400" dirty="0"/>
          </a:p>
        </p:txBody>
      </p:sp>
      <p:sp>
        <p:nvSpPr>
          <p:cNvPr id="8" name="QB_5_AN.63_1#cdf0a1087.blank?vcp=1&amp;pid=7de436151&amp;color=0,0,0&amp;vpa=31&amp;vtp=1&amp;bbb=1"/>
          <p:cNvSpPr/>
          <p:nvPr/>
        </p:nvSpPr>
        <p:spPr>
          <a:xfrm>
            <a:off x="2183797" y="4674616"/>
            <a:ext cx="8302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路灯</a:t>
            </a:r>
            <a:endParaRPr lang="en-US" altLang="zh-CN" sz="2400" dirty="0"/>
          </a:p>
        </p:txBody>
      </p:sp>
      <p:sp>
        <p:nvSpPr>
          <p:cNvPr id="9" name="QB_5_AN.64_1#cdf0a1087.blank?vcp=1&amp;pid=7de436151&amp;color=0,0,0&amp;vpa=32&amp;vtp=1&amp;bbb=1&amp;hb=1"/>
          <p:cNvSpPr/>
          <p:nvPr/>
        </p:nvSpPr>
        <p:spPr>
          <a:xfrm>
            <a:off x="8545068" y="4454144"/>
            <a:ext cx="1436624" cy="90665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修理工</a:t>
            </a:r>
            <a:endParaRPr lang="en-US" altLang="zh-CN" sz="2400" dirty="0"/>
          </a:p>
        </p:txBody>
      </p:sp>
      <p:sp>
        <p:nvSpPr>
          <p:cNvPr id="10" name="QB_5_AN.65_1#cdf0a1087.blank?vcp=1&amp;pid=7de436151&amp;color=0,0,0&amp;vpa=33&amp;vtp=1&amp;bbb=1"/>
          <p:cNvSpPr/>
          <p:nvPr/>
        </p:nvSpPr>
        <p:spPr>
          <a:xfrm>
            <a:off x="10189369" y="4674616"/>
            <a:ext cx="8302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高兴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2_BD#426c2e686?sp=1&amp;vcp=1&amp;pid=4b098d2ed&amp;color=0,0,0&amp;vtp=1&amp;bt=1&amp;bbb=1"/>
          <p:cNvSpPr/>
          <p:nvPr/>
        </p:nvSpPr>
        <p:spPr>
          <a:xfrm>
            <a:off x="896112" y="90000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lang="en-US" altLang="zh-CN" sz="2400" dirty="0"/>
          </a:p>
        </p:txBody>
      </p:sp>
      <p:sp>
        <p:nvSpPr>
          <p:cNvPr id="3" name="C_2_BD#cc02d3f13?sp=1&amp;vcp=1&amp;pid=4b098d2ed&amp;color=0,0,0&amp;vtp=1&amp;bbb=1"/>
          <p:cNvSpPr/>
          <p:nvPr/>
        </p:nvSpPr>
        <p:spPr>
          <a:xfrm>
            <a:off x="896112" y="1384886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一、背一背，填一填。</a:t>
            </a:r>
            <a:endParaRPr lang="en-US" altLang="zh-CN" sz="2800" dirty="0"/>
          </a:p>
        </p:txBody>
      </p:sp>
      <p:sp>
        <p:nvSpPr>
          <p:cNvPr id="4" name="QB_3_BD.1_1#d0784c38d?vcp=1&amp;pid=cc02d3f13&amp;color=0,0,0&amp;vtp=1&amp;bbb=1&amp;hb=1"/>
          <p:cNvSpPr/>
          <p:nvPr/>
        </p:nvSpPr>
        <p:spPr>
          <a:xfrm>
            <a:off x="896112" y="1800748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1.老师教育我们，不讲信用，就难以立足，正如《左传》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中所言：“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当我们的品德、学问、才能、技艺等不如别人的时候，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应当自我激励，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奋力赶上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，正如《弟子规》中所言：“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不如人，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</a:t>
            </a:r>
            <a:endParaRPr lang="en-US" altLang="zh-CN" sz="2400" dirty="0"/>
          </a:p>
        </p:txBody>
      </p:sp>
      <p:sp>
        <p:nvSpPr>
          <p:cNvPr id="5" name="QB_3_AN.2_1#d0784c38d.blank?vcp=1&amp;pid=cc02d3f13&amp;color=0,0,0&amp;vpa=1&amp;vtp=1&amp;bbb=1&amp;hb=1"/>
          <p:cNvSpPr/>
          <p:nvPr/>
        </p:nvSpPr>
        <p:spPr>
          <a:xfrm>
            <a:off x="896112" y="1772808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失信不立</a:t>
            </a:r>
            <a:endParaRPr lang="en-US" altLang="zh-CN" sz="2400" dirty="0"/>
          </a:p>
        </p:txBody>
      </p:sp>
      <p:sp>
        <p:nvSpPr>
          <p:cNvPr id="6" name="QB_3_AN.3_1#d0784c38d.blank?vcp=1&amp;pid=cc02d3f13&amp;color=0,0,0&amp;vpa=2&amp;vtp=1&amp;bbb=1"/>
          <p:cNvSpPr/>
          <p:nvPr/>
        </p:nvSpPr>
        <p:spPr>
          <a:xfrm>
            <a:off x="7313581" y="2868818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当自砺</a:t>
            </a:r>
            <a:endParaRPr lang="en-US" altLang="zh-CN" sz="2400" dirty="0"/>
          </a:p>
        </p:txBody>
      </p:sp>
      <p:sp>
        <p:nvSpPr>
          <p:cNvPr id="7" name="QB_3_BD.4_1#ca44bda07?vcp=1&amp;pid=cc02d3f13&amp;color=0,0,0&amp;vtp=1&amp;bbb=1&amp;hb=1"/>
          <p:cNvSpPr/>
          <p:nvPr/>
        </p:nvSpPr>
        <p:spPr>
          <a:xfrm>
            <a:off x="896112" y="345085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2.十二生肖中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，排在第四位的是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；二十四节气中第一个是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；农历五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月初五是我国的传统节日——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节，这个节日的习俗有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8" name="QB_3_AN.5_1#ca44bda07.blank?vcp=1&amp;pid=cc02d3f13&amp;color=0,0,0&amp;vpa=3&amp;vtp=1"/>
          <p:cNvSpPr/>
          <p:nvPr/>
        </p:nvSpPr>
        <p:spPr>
          <a:xfrm>
            <a:off x="5179980" y="3422919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兔</a:t>
            </a:r>
            <a:endParaRPr lang="en-US" altLang="zh-CN" sz="2400" dirty="0"/>
          </a:p>
        </p:txBody>
      </p:sp>
      <p:sp>
        <p:nvSpPr>
          <p:cNvPr id="9" name="QB_3_AN.6_1#ca44bda07.blank?vcp=1&amp;pid=cc02d3f13&amp;color=0,0,0&amp;vpa=4&amp;vtp=1&amp;bbb=1"/>
          <p:cNvSpPr/>
          <p:nvPr/>
        </p:nvSpPr>
        <p:spPr>
          <a:xfrm>
            <a:off x="9142381" y="342291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立春</a:t>
            </a:r>
            <a:endParaRPr lang="en-US" altLang="zh-CN" sz="2400" dirty="0"/>
          </a:p>
        </p:txBody>
      </p:sp>
      <p:sp>
        <p:nvSpPr>
          <p:cNvPr id="10" name="QB_3_AN.7_1#ca44bda07.blank?vcp=1&amp;pid=cc02d3f13&amp;color=0,0,0&amp;vpa=5&amp;vtp=1&amp;bbb=1"/>
          <p:cNvSpPr/>
          <p:nvPr/>
        </p:nvSpPr>
        <p:spPr>
          <a:xfrm>
            <a:off x="4875180" y="398171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端午</a:t>
            </a:r>
            <a:endParaRPr lang="en-US" altLang="zh-CN" sz="2400" dirty="0"/>
          </a:p>
        </p:txBody>
      </p:sp>
      <p:sp>
        <p:nvSpPr>
          <p:cNvPr id="11" name="QB_3_AN.8_1#ca44bda07.blank?vcp=1&amp;pid=cc02d3f13&amp;color=0,0,0&amp;vpa=6&amp;vtp=1&amp;bbb=1&amp;hb=1"/>
          <p:cNvSpPr/>
          <p:nvPr/>
        </p:nvSpPr>
        <p:spPr>
          <a:xfrm>
            <a:off x="896112" y="3981719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示例】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吃粽子、赛龙舟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3_BD.9_1#a78b70279?htil=1&amp;vcp=1&amp;vopoq=1&amp;pid=cc02d3f13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58872" y="1042416"/>
            <a:ext cx="2337977" cy="2251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3_BD.9_2#a78b70279?htil=1&amp;sp=1&amp;vcp=1&amp;vopoq=1&amp;pid=cc02d3f13&amp;color=0,0,0&amp;vtp=1&amp;bt=1&amp;bbb=1&amp;hb=1&amp;hs=1"/>
          <p:cNvSpPr/>
          <p:nvPr/>
        </p:nvSpPr>
        <p:spPr>
          <a:xfrm>
            <a:off x="896112" y="896112"/>
            <a:ext cx="7516368" cy="9762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3.看到右边这幅画，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我想到了名言“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”，当我们帮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助别人时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，自己也会快乐。（填序号）</a:t>
            </a:r>
            <a:endParaRPr lang="en-US" altLang="zh-CN" sz="2400" dirty="0"/>
          </a:p>
        </p:txBody>
      </p:sp>
      <p:sp>
        <p:nvSpPr>
          <p:cNvPr id="4" name="QC_3_AN.10_1#a78b70279.blank?vcp=1&amp;vopoq=1&amp;pid=cc02d3f13&amp;color=0,0,0&amp;vpa=7&amp;vtp=1"/>
          <p:cNvSpPr/>
          <p:nvPr/>
        </p:nvSpPr>
        <p:spPr>
          <a:xfrm>
            <a:off x="5789580" y="862965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5" name="QC_3_BD.9_3#a78b70279.choices?htil=1&amp;vcp=1&amp;vopoq=1&amp;pid=cc02d3f13&amp;color=0,0,0&amp;vtp=1&amp;bbb=1&amp;hs=1"/>
          <p:cNvSpPr/>
          <p:nvPr/>
        </p:nvSpPr>
        <p:spPr>
          <a:xfrm>
            <a:off x="896112" y="1933067"/>
            <a:ext cx="7516368" cy="1496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①予人玫瑰，手有余香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小信成则大信立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置冠服，有定位，勿乱顿，致污秽</a:t>
            </a:r>
            <a:endParaRPr lang="en-US" altLang="zh-CN" sz="2400" dirty="0"/>
          </a:p>
        </p:txBody>
      </p:sp>
      <p:sp>
        <p:nvSpPr>
          <p:cNvPr id="6" name="QC_3_AS.11_1#a78b70279?htil=1&amp;vcp=1&amp;vopoq=1&amp;pid=cc02d3f13&amp;color=0,0,0&amp;vtp=1&amp;bbb=1&amp;hb=1&amp;hs=1"/>
          <p:cNvSpPr/>
          <p:nvPr/>
        </p:nvSpPr>
        <p:spPr>
          <a:xfrm>
            <a:off x="899991" y="3482467"/>
            <a:ext cx="10392018" cy="2538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本题考查对句子的理解。“予人玫瑰，手有余香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”形容真心去帮助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别人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,我们自己也会得到快乐。“小信成则大信立”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的意思是在小事上讲信用，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就能在大事上建立信用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。“置冠服，有定位，勿乱顿，致污秽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”的意思是搁置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帽子与衣裳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，应该有固定的位置。不要杂乱安顿，假若随意放置,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就容易弄脏。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根据语境以及图片内容可知选择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12_1#e044d6a18?vcp=1&amp;pid=cc02d3f13&amp;color=0,0,0&amp;vtp=1&amp;bt=1&amp;bbb=1&amp;hb=1"/>
          <p:cNvSpPr/>
          <p:nvPr/>
        </p:nvSpPr>
        <p:spPr>
          <a:xfrm>
            <a:off x="896112" y="265639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4.《赋得古原草送别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》是唐代的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我会默写：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岁一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烧不尽，春风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。这首诗赞美了(    )（①春风的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温和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②小草顽强的生命力）。（填序号）</a:t>
            </a:r>
            <a:endParaRPr lang="en-US" altLang="zh-CN" sz="2400" dirty="0"/>
          </a:p>
        </p:txBody>
      </p:sp>
      <p:sp>
        <p:nvSpPr>
          <p:cNvPr id="3" name="QB_3_AN.13_1#e044d6a18.blank?vcp=1&amp;pid=cc02d3f13&amp;color=0,0,0&amp;vpa=8&amp;vtp=1&amp;bbb=1"/>
          <p:cNvSpPr/>
          <p:nvPr/>
        </p:nvSpPr>
        <p:spPr>
          <a:xfrm>
            <a:off x="5179980" y="2628456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白居易</a:t>
            </a:r>
            <a:endParaRPr lang="en-US" altLang="zh-CN" sz="2400" dirty="0"/>
          </a:p>
        </p:txBody>
      </p:sp>
      <p:sp>
        <p:nvSpPr>
          <p:cNvPr id="4" name="QB_3_AN.14_1#e044d6a18.blank?vcp=1&amp;pid=cc02d3f13&amp;color=0,0,0&amp;vpa=9&amp;vtp=1&amp;bbb=1"/>
          <p:cNvSpPr/>
          <p:nvPr/>
        </p:nvSpPr>
        <p:spPr>
          <a:xfrm>
            <a:off x="8837581" y="2628456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离离原上草</a:t>
            </a:r>
            <a:endParaRPr lang="en-US" altLang="zh-CN" sz="2400" dirty="0"/>
          </a:p>
        </p:txBody>
      </p:sp>
      <p:sp>
        <p:nvSpPr>
          <p:cNvPr id="5" name="QB_3_AN.15_1#e044d6a18.blank?vcp=1&amp;pid=cc02d3f13&amp;color=0,0,0&amp;vpa=10&amp;vtp=1&amp;bbb=1"/>
          <p:cNvSpPr/>
          <p:nvPr/>
        </p:nvSpPr>
        <p:spPr>
          <a:xfrm>
            <a:off x="1522381" y="3187256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枯荣</a:t>
            </a:r>
            <a:endParaRPr lang="en-US" altLang="zh-CN" sz="2400" dirty="0"/>
          </a:p>
        </p:txBody>
      </p:sp>
      <p:sp>
        <p:nvSpPr>
          <p:cNvPr id="6" name="QB_3_AN.16_1#e044d6a18.blank?vcp=1&amp;pid=cc02d3f13&amp;color=0,0,0&amp;vpa=11&amp;vtp=1&amp;bbb=1"/>
          <p:cNvSpPr/>
          <p:nvPr/>
        </p:nvSpPr>
        <p:spPr>
          <a:xfrm>
            <a:off x="2741581" y="3187256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野火</a:t>
            </a:r>
            <a:endParaRPr lang="en-US" altLang="zh-CN" sz="2400" dirty="0"/>
          </a:p>
        </p:txBody>
      </p:sp>
      <p:sp>
        <p:nvSpPr>
          <p:cNvPr id="7" name="QB_3_AN.17_1#e044d6a18.blank?vcp=1&amp;pid=cc02d3f13&amp;color=0,0,0&amp;vpa=12&amp;vtp=1&amp;bbb=1"/>
          <p:cNvSpPr/>
          <p:nvPr/>
        </p:nvSpPr>
        <p:spPr>
          <a:xfrm>
            <a:off x="5484780" y="3187256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吹又生</a:t>
            </a:r>
            <a:endParaRPr lang="en-US" altLang="zh-CN" sz="2400" dirty="0"/>
          </a:p>
        </p:txBody>
      </p:sp>
      <p:sp>
        <p:nvSpPr>
          <p:cNvPr id="8" name="QB_3_AN.18_1#e044d6a18.bracket?vcp=1&amp;pid=cc02d3f13&amp;color=0,0,0&amp;vpa=13&amp;vtp=1"/>
          <p:cNvSpPr/>
          <p:nvPr/>
        </p:nvSpPr>
        <p:spPr>
          <a:xfrm>
            <a:off x="8989981" y="322535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c4268fff?sp=1&amp;vcp=1&amp;pid=4b098d2ed&amp;color=0,0,0&amp;vtp=1&amp;bt=1&amp;bbb=1"/>
          <p:cNvSpPr/>
          <p:nvPr/>
        </p:nvSpPr>
        <p:spPr>
          <a:xfrm>
            <a:off x="896112" y="896112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二、判断下列内容的正误，对的画“√”，错的画“×”。</a:t>
            </a:r>
            <a:endParaRPr lang="en-US" altLang="zh-CN" sz="2800" dirty="0"/>
          </a:p>
        </p:txBody>
      </p:sp>
      <p:sp>
        <p:nvSpPr>
          <p:cNvPr id="3" name="QT_3_BD.19_1#2a5716d36?vcp=1&amp;pid=4c4268fff&amp;color=0,0,0&amp;vtp=1&amp;bbb=1&amp;hb=1"/>
          <p:cNvSpPr/>
          <p:nvPr/>
        </p:nvSpPr>
        <p:spPr>
          <a:xfrm>
            <a:off x="896112" y="131756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1.《找春天》一文描写了早春时节的景象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，表现了春天到来时孩子们喜悦的心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情。(    )</a:t>
            </a:r>
            <a:endParaRPr lang="en-US" altLang="zh-CN" sz="2400" dirty="0"/>
          </a:p>
        </p:txBody>
      </p:sp>
      <p:sp>
        <p:nvSpPr>
          <p:cNvPr id="4" name="QT_3_AN.20_1#2a5716d36.bracket?vcp=1&amp;pid=4c4268fff&amp;color=0,0,0&amp;vpa=14&amp;vtp=1"/>
          <p:cNvSpPr/>
          <p:nvPr/>
        </p:nvSpPr>
        <p:spPr>
          <a:xfrm>
            <a:off x="1674781" y="186493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  <a:endParaRPr lang="en-US" altLang="zh-CN" sz="2400" dirty="0"/>
          </a:p>
        </p:txBody>
      </p:sp>
      <p:sp>
        <p:nvSpPr>
          <p:cNvPr id="5" name="QT_3_BD.21_1#187dc1c43?vcp=1&amp;pid=4c4268fff&amp;color=0,0,0&amp;vtp=1&amp;bbb=1&amp;hb=1"/>
          <p:cNvSpPr/>
          <p:nvPr/>
        </p:nvSpPr>
        <p:spPr>
          <a:xfrm>
            <a:off x="896112" y="242030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2.《好天气和坏天气》中，老奶奶说晴天是坏天气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，是因为大儿子的雨伞卖不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出去。(    )</a:t>
            </a:r>
            <a:endParaRPr lang="en-US" altLang="zh-CN" sz="2400" dirty="0"/>
          </a:p>
        </p:txBody>
      </p:sp>
      <p:sp>
        <p:nvSpPr>
          <p:cNvPr id="6" name="QT_3_AN.22_1#187dc1c43.bracket?vcp=1&amp;pid=4c4268fff&amp;color=0,0,0&amp;vpa=15&amp;vtp=1"/>
          <p:cNvSpPr/>
          <p:nvPr/>
        </p:nvSpPr>
        <p:spPr>
          <a:xfrm>
            <a:off x="1979581" y="296767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×</a:t>
            </a:r>
            <a:endParaRPr lang="en-US" altLang="zh-CN" sz="2400" dirty="0"/>
          </a:p>
        </p:txBody>
      </p:sp>
      <p:sp>
        <p:nvSpPr>
          <p:cNvPr id="7" name="QT_3_AS.23_1#187dc1c43?vcp=1&amp;pid=4c4268fff&amp;color=0,0,0&amp;vtp=1&amp;bbb=1&amp;hb=1"/>
          <p:cNvSpPr/>
          <p:nvPr/>
        </p:nvSpPr>
        <p:spPr>
          <a:xfrm>
            <a:off x="896112" y="352393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本题考查对课文内容的理解。《好天气和坏天气》中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，老奶奶说晴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天是坏天气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，是因为小儿子的雨伞卖不出去。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T_3_BD.24_1#fa0e1cc28?vcp=1&amp;pid=4c4268fff&amp;color=0,0,0&amp;vtp=1&amp;bt=1&amp;bbb=1"/>
          <p:cNvSpPr/>
          <p:nvPr/>
        </p:nvSpPr>
        <p:spPr>
          <a:xfrm>
            <a:off x="896112" y="153136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3.《最大的“书”》中，“书”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指的是图书馆中最大的书。(    )</a:t>
            </a:r>
            <a:endParaRPr lang="en-US" altLang="zh-CN" sz="2400" dirty="0"/>
          </a:p>
        </p:txBody>
      </p:sp>
      <p:sp>
        <p:nvSpPr>
          <p:cNvPr id="3" name="QT_3_AN.25_1#fa0e1cc28.bracket?vcp=1&amp;pid=4c4268fff&amp;color=0,0,0&amp;vpa=16&amp;vtp=1"/>
          <p:cNvSpPr/>
          <p:nvPr/>
        </p:nvSpPr>
        <p:spPr>
          <a:xfrm>
            <a:off x="8989981" y="151993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×</a:t>
            </a:r>
            <a:endParaRPr lang="en-US" altLang="zh-CN" sz="2400" dirty="0"/>
          </a:p>
        </p:txBody>
      </p:sp>
      <p:sp>
        <p:nvSpPr>
          <p:cNvPr id="4" name="QT_3_AS.26_1#fa0e1cc28?vcp=1&amp;pid=4c4268fff&amp;color=0,0,0&amp;vtp=1&amp;bbb=1&amp;hb=1"/>
          <p:cNvSpPr/>
          <p:nvPr/>
        </p:nvSpPr>
        <p:spPr>
          <a:xfrm>
            <a:off x="896112" y="207073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本题考查对课文内容的理解。《最大的“书”》中的“书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”指的是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岩石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。在地质勘探队员的眼里,岩石就是一本耐人寻味的“书”。</a:t>
            </a:r>
            <a:endParaRPr lang="en-US" altLang="zh-CN" sz="2400" dirty="0"/>
          </a:p>
        </p:txBody>
      </p:sp>
      <p:sp>
        <p:nvSpPr>
          <p:cNvPr id="5" name="QT_3_BD.27_1#00fa7cb45?vcp=1&amp;pid=4c4268fff&amp;color=0,0,0&amp;vtp=1&amp;bbb=1&amp;hb=1"/>
          <p:cNvSpPr/>
          <p:nvPr/>
        </p:nvSpPr>
        <p:spPr>
          <a:xfrm>
            <a:off x="896112" y="317436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4.《月亮姑娘做衣裳》中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，月亮姑娘一直都没有穿上合适的衣裳是因为她每天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都在变化。(    )</a:t>
            </a:r>
            <a:endParaRPr lang="en-US" altLang="zh-CN" sz="2400" dirty="0"/>
          </a:p>
        </p:txBody>
      </p:sp>
      <p:sp>
        <p:nvSpPr>
          <p:cNvPr id="6" name="QT_3_AN.28_1#00fa7cb45.bracket?vcp=1&amp;pid=4c4268fff&amp;color=0,0,0&amp;vpa=17&amp;vtp=1"/>
          <p:cNvSpPr/>
          <p:nvPr/>
        </p:nvSpPr>
        <p:spPr>
          <a:xfrm>
            <a:off x="2589181" y="372173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  <a:endParaRPr lang="en-US" altLang="zh-CN" sz="2400" dirty="0"/>
          </a:p>
        </p:txBody>
      </p:sp>
      <p:sp>
        <p:nvSpPr>
          <p:cNvPr id="7" name="QT_3_BD.29_1#0cf25d547?vcp=1&amp;pid=4c4268fff&amp;color=0,0,0&amp;vtp=1&amp;bbb=1&amp;hb=1"/>
          <p:cNvSpPr/>
          <p:nvPr/>
        </p:nvSpPr>
        <p:spPr>
          <a:xfrm>
            <a:off x="896112" y="427799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5.《李时珍》中，为了编写药物书，李时珍拜访医生、农民、渔民和猎人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累知识。(    )</a:t>
            </a:r>
            <a:endParaRPr lang="en-US" altLang="zh-CN" sz="2400" dirty="0"/>
          </a:p>
        </p:txBody>
      </p:sp>
      <p:sp>
        <p:nvSpPr>
          <p:cNvPr id="8" name="QT_3_AN.30_1#0cf25d547.bracket?vcp=1&amp;pid=4c4268fff&amp;color=0,0,0&amp;vpa=18&amp;vtp=1"/>
          <p:cNvSpPr/>
          <p:nvPr/>
        </p:nvSpPr>
        <p:spPr>
          <a:xfrm>
            <a:off x="2284381" y="482536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f95584b01?sp=1&amp;vcp=1&amp;pid=4b098d2ed&amp;color=0,0,0&amp;vtp=1&amp;bt=1&amp;bbb=1"/>
          <p:cNvSpPr/>
          <p:nvPr/>
        </p:nvSpPr>
        <p:spPr>
          <a:xfrm>
            <a:off x="896112" y="556477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三、阅读文段，完成练习。</a:t>
            </a:r>
            <a:endParaRPr lang="en-US" altLang="zh-CN" sz="2800" dirty="0"/>
          </a:p>
        </p:txBody>
      </p:sp>
      <p:sp>
        <p:nvSpPr>
          <p:cNvPr id="3" name="C_3_BD#a57a338d2?vcp=1&amp;pid=f95584b01&amp;color=0,0,0&amp;vtp=1&amp;bbb=1"/>
          <p:cNvSpPr/>
          <p:nvPr/>
        </p:nvSpPr>
        <p:spPr>
          <a:xfrm>
            <a:off x="896112" y="1054111"/>
            <a:ext cx="10387584" cy="396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（一）游泳安全常识</a:t>
            </a:r>
            <a:endParaRPr lang="en-US" altLang="zh-CN" sz="2600" dirty="0"/>
          </a:p>
        </p:txBody>
      </p:sp>
      <p:graphicFrame>
        <p:nvGraphicFramePr>
          <p:cNvPr id="4" name="QM_4_BD.31_1#e7be5c878?colgroup=23,9&amp;vcp=1&amp;pid=a57a338d2&amp;color=0,0,0&amp;vtp=1&amp;bbb=1&amp;hb=1">
            <a:extLst>
              <a:ext uri="{FF2B5EF4-FFF2-40B4-BE49-F238E27FC236}">
                <a16:creationId xmlns:a16="http://schemas.microsoft.com/office/drawing/2014/main" id="{99D98DA1-E07F-E1FA-23A5-6FEC94C7D8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8280132"/>
              </p:ext>
            </p:extLst>
          </p:nvPr>
        </p:nvGraphicFramePr>
        <p:xfrm>
          <a:off x="896112" y="1521265"/>
          <a:ext cx="10369296" cy="4569460"/>
        </p:xfrm>
        <a:graphic>
          <a:graphicData uri="http://schemas.openxmlformats.org/drawingml/2006/table">
            <a:tbl>
              <a:tblPr/>
              <a:tblGrid>
                <a:gridCol w="7269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998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04932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小学生游泳“四不要”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1.不要单独去游泳,要和大人结伴同行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2.不要到不熟悉的水域游泳,要选择正规的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能了解水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下情况的游泳场所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3.不要一到游泳场所就马上下水,应先做好准备活动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4.在水下不要用鼻子吸气,容易呛（qi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KaiTi" pitchFamily="34" charset="-122"/>
                          <a:cs typeface="Times New Roman" pitchFamily="34" charset="-120"/>
                        </a:rPr>
                        <a:t>à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nɡ）水,应该在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水上用嘴吸气,在水下用嘴和鼻子呼气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lvl="0" indent="0" algn="ctr" latinLnBrk="1" hangingPunct="0">
                        <a:lnSpc>
                          <a:spcPts val="11100"/>
                        </a:lnSpc>
                      </a:pPr>
                      <a:r>
                        <a:rPr lang="en-US" altLang="zh-CN" sz="6250" b="0" i="0" kern="0" spc="-99900" dirty="0">
                          <a:solidFill>
                            <a:srgbClr val="FFFFFF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</a:t>
                      </a:r>
                      <a:r>
                        <a:rPr lang="en-US" altLang="zh-CN" sz="900" b="0" i="0" kern="0" spc="0" dirty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__________________________________________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如何预防游泳抽筋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1.游泳前一定要做好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热身运动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2.游泳前应考虑自己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的身体状况,太饱</a:t>
                      </a:r>
                      <a:r>
                        <a:rPr lang="en-US" altLang="zh-CN" sz="2400" b="0" i="0" spc="-10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太</a:t>
                      </a:r>
                      <a:endParaRPr lang="en-US" altLang="zh-CN" sz="24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饿或过度疲劳时,不要</a:t>
                      </a:r>
                      <a:endParaRPr lang="en-US" altLang="zh-CN" sz="24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KaiTi" pitchFamily="34" charset="-122"/>
                        <a:cs typeface="Times New Roman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 err="1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游泳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KaiTi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QM_4_BD.31_2#e7be5c878.table_image?tii=1&amp;vcp=1&amp;pid=a57a338d2&amp;color=0,0,0&amp;tib=255,255,255&amp;vtp=1" descr="preencoded.png">
            <a:extLst>
              <a:ext uri="{FF2B5EF4-FFF2-40B4-BE49-F238E27FC236}">
                <a16:creationId xmlns:a16="http://schemas.microsoft.com/office/drawing/2014/main" id="{ED59C7A1-D7D5-9524-92FE-6FD0ACDE825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4136" y="4925881"/>
            <a:ext cx="2313432" cy="120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2_1#06b24d692?vcp=1&amp;vopoq=1&amp;pid=e7be5c878&amp;color=0,0,0&amp;vtp=1&amp;bt=1&amp;bbb=1"/>
          <p:cNvSpPr/>
          <p:nvPr/>
        </p:nvSpPr>
        <p:spPr>
          <a:xfrm>
            <a:off x="896112" y="291392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1.最近天气炎热，佳佳想去游泳，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她应该( 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  <a:endParaRPr lang="en-US" altLang="zh-CN" sz="2400" dirty="0"/>
          </a:p>
        </p:txBody>
      </p:sp>
      <p:sp>
        <p:nvSpPr>
          <p:cNvPr id="3" name="QC_5_AN.33_1#06b24d692.bracket?vcp=1&amp;vopoq=1&amp;pid=e7be5c878&amp;color=0,0,0&amp;vpa=19&amp;vtp=1"/>
          <p:cNvSpPr/>
          <p:nvPr/>
        </p:nvSpPr>
        <p:spPr>
          <a:xfrm>
            <a:off x="6703981" y="290249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4" name="QC_5_BD.32_2#06b24d692.choices?vcp=1&amp;vopoq=1&amp;pid=e7be5c878&amp;color=0,0,0&amp;vtp=1&amp;bbb=1"/>
          <p:cNvSpPr/>
          <p:nvPr/>
        </p:nvSpPr>
        <p:spPr>
          <a:xfrm>
            <a:off x="896112" y="344662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725928" algn="l"/>
                <a:tab pos="66583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①自己去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②和好朋友一起去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和爸爸一起去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883</Words>
  <Application>Microsoft Office PowerPoint</Application>
  <PresentationFormat>宽屏</PresentationFormat>
  <Paragraphs>187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7" baseType="lpstr">
      <vt:lpstr>Heiti SC Medium</vt:lpstr>
      <vt:lpstr>Microsoft YaHei Bold</vt:lpstr>
      <vt:lpstr>SimSun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2025-01-21T12:24:42Z</dcterms:created>
  <dcterms:modified xsi:type="dcterms:W3CDTF">2025-01-21T12:46:17Z</dcterms:modified>
  <cp:category/>
  <cp:contentStatus/>
</cp:coreProperties>
</file>