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772"/>
    </p:cViewPr>
  </p:sorterViewPr>
  <p:notesViewPr>
    <p:cSldViewPr snapToGrid="0" snapToObjects="1">
      <p:cViewPr varScale="1">
        <p:scale>
          <a:sx n="63" d="100"/>
          <a:sy n="63" d="100"/>
        </p:scale>
        <p:origin x="436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8042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5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32_1#3be8accc0?vcp=1&amp;pid=a5f6169c8&amp;color=0,0,0&amp;vtp=1&amp;bt=1&amp;bbb=1"/>
          <p:cNvSpPr/>
          <p:nvPr/>
        </p:nvSpPr>
        <p:spPr>
          <a:xfrm>
            <a:off x="896112" y="90000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2.看图，根据《弟子规》中的内容填一填。（10枚）</a:t>
            </a:r>
            <a:endParaRPr lang="en-US" altLang="zh-CN" sz="2400" dirty="0"/>
          </a:p>
        </p:txBody>
      </p:sp>
      <p:pic>
        <p:nvPicPr>
          <p:cNvPr id="3" name="QO_3_BD.32_2#3be8accc0?vcp=1&amp;pid=a5f6169c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21808" y="1511886"/>
            <a:ext cx="1554480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33_1#cc606a386?vcp=1&amp;pid=3be8accc0&amp;color=0,0,0&amp;vtp=1&amp;bbb=1&amp;hb=1"/>
          <p:cNvSpPr/>
          <p:nvPr/>
        </p:nvSpPr>
        <p:spPr>
          <a:xfrm>
            <a:off x="896112" y="315018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（1）看到右边的图片，我想到了《弟子规》中的“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置冠服，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，勿乱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,致污秽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”。这句话告诉我们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4_AN.34_1#cc606a386.blank?vcp=1&amp;pid=3be8accc0&amp;color=0,0,0&amp;vpa=13&amp;vtp=1&amp;bbb=1"/>
          <p:cNvSpPr/>
          <p:nvPr/>
        </p:nvSpPr>
        <p:spPr>
          <a:xfrm>
            <a:off x="8989981" y="3122246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有定位</a:t>
            </a:r>
            <a:endParaRPr lang="en-US" altLang="zh-CN" sz="2400" dirty="0"/>
          </a:p>
        </p:txBody>
      </p:sp>
      <p:sp>
        <p:nvSpPr>
          <p:cNvPr id="6" name="QB_4_AN.35_1#cc606a386.blank?vcp=1&amp;pid=3be8accc0&amp;color=0,0,0&amp;vpa=14&amp;vtp=1&amp;bbb=1&amp;hb=1"/>
          <p:cNvSpPr/>
          <p:nvPr/>
        </p:nvSpPr>
        <p:spPr>
          <a:xfrm>
            <a:off x="896112" y="368104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不要乱扔衣服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，要将衣服放到该放的地方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，摆放整齐</a:t>
            </a:r>
            <a:endParaRPr lang="en-US" altLang="zh-CN" sz="2400" dirty="0"/>
          </a:p>
        </p:txBody>
      </p:sp>
      <p:sp>
        <p:nvSpPr>
          <p:cNvPr id="7" name="QB_4_BD.36_1#a312a0056?vcp=1&amp;pid=3be8accc0&amp;color=0,0,0&amp;vtp=1&amp;bbb=1&amp;hb=1"/>
          <p:cNvSpPr/>
          <p:nvPr/>
        </p:nvSpPr>
        <p:spPr>
          <a:xfrm>
            <a:off x="896112" y="480029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（2）妹妹和别人攀比，觉得自己的衣服不如别人的漂亮并为此生气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，你可以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用这句话劝告她：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勿生戚。</a:t>
            </a:r>
            <a:endParaRPr lang="en-US" altLang="zh-CN" sz="2400" dirty="0"/>
          </a:p>
        </p:txBody>
      </p:sp>
      <p:sp>
        <p:nvSpPr>
          <p:cNvPr id="8" name="QB_4_AN.37_1#a312a0056.blank?vcp=1&amp;pid=3be8accc0&amp;color=0,0,0&amp;vpa=15&amp;vtp=1&amp;bbb=1"/>
          <p:cNvSpPr/>
          <p:nvPr/>
        </p:nvSpPr>
        <p:spPr>
          <a:xfrm>
            <a:off x="3351180" y="5309567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若衣服</a:t>
            </a:r>
            <a:endParaRPr lang="en-US" altLang="zh-CN" sz="2400" dirty="0"/>
          </a:p>
        </p:txBody>
      </p:sp>
      <p:sp>
        <p:nvSpPr>
          <p:cNvPr id="9" name="QB_4_AN.38_1#a312a0056.blank?vcp=1&amp;pid=3be8accc0&amp;color=0,0,0&amp;vpa=16&amp;vtp=1&amp;bbb=1"/>
          <p:cNvSpPr/>
          <p:nvPr/>
        </p:nvSpPr>
        <p:spPr>
          <a:xfrm>
            <a:off x="4875180" y="5309567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若饮食</a:t>
            </a:r>
            <a:endParaRPr lang="en-US" altLang="zh-CN" sz="2400" dirty="0"/>
          </a:p>
        </p:txBody>
      </p:sp>
      <p:sp>
        <p:nvSpPr>
          <p:cNvPr id="10" name="QB_4_AN.39_1#a312a0056.blank?vcp=1&amp;pid=3be8accc0&amp;color=0,0,0&amp;vpa=17&amp;vtp=1&amp;bbb=1"/>
          <p:cNvSpPr/>
          <p:nvPr/>
        </p:nvSpPr>
        <p:spPr>
          <a:xfrm>
            <a:off x="6399181" y="5309567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不如人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426be6d8?vcp=1&amp;pid=db64f1708&amp;color=0,0,0&amp;vtp=1&amp;bt=1&amp;bbb=1&amp;hb=1"/>
          <p:cNvSpPr/>
          <p:nvPr/>
        </p:nvSpPr>
        <p:spPr>
          <a:xfrm>
            <a:off x="896112" y="896112"/>
            <a:ext cx="10387584" cy="15443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四、小伙伴们拿到了自己想看的书后来到了图书阅读区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，他们发现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好多书籍有破损和脏污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，于是他们围绕着制定《图书借阅公约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》展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开了讨论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。（9枚）</a:t>
            </a:r>
            <a:endParaRPr lang="en-US" altLang="zh-CN" sz="2800" dirty="0"/>
          </a:p>
        </p:txBody>
      </p:sp>
      <p:pic>
        <p:nvPicPr>
          <p:cNvPr id="3" name="QM_3_BD.40_1#cf51182d9?vcp=1&amp;pid=e426be6d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2032" y="2305622"/>
            <a:ext cx="7095744" cy="370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1_1#348f2d07b?vcp=1&amp;pid=cf51182d9&amp;color=0,0,0&amp;vtp=1&amp;bt=1&amp;bbb=1"/>
          <p:cNvSpPr/>
          <p:nvPr/>
        </p:nvSpPr>
        <p:spPr>
          <a:xfrm>
            <a:off x="896112" y="181051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1.请你在横线上写出《图书借阅公约》的内容，补全对话。（3枚）</a:t>
            </a:r>
            <a:endParaRPr lang="en-US" altLang="zh-CN" sz="2400" dirty="0"/>
          </a:p>
        </p:txBody>
      </p:sp>
      <p:sp>
        <p:nvSpPr>
          <p:cNvPr id="3" name="QO_4_AN.42_1#348f2d07b?vcp=1&amp;pid=cf51182d9&amp;color=0,0,0&amp;vtp=1&amp;bbb=1"/>
          <p:cNvSpPr/>
          <p:nvPr/>
        </p:nvSpPr>
        <p:spPr>
          <a:xfrm>
            <a:off x="896112" y="23513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【示例】乱涂乱画; 我觉得管理员应该严格登记图书的借还时间。</a:t>
            </a:r>
            <a:endParaRPr lang="en-US" altLang="zh-CN" sz="2400" dirty="0"/>
          </a:p>
        </p:txBody>
      </p:sp>
      <p:sp>
        <p:nvSpPr>
          <p:cNvPr id="4" name="QO_4_AS.43_1#348f2d07b?vcp=1&amp;pid=cf51182d9&amp;color=0,0,0&amp;vtp=1&amp;bbb=1&amp;hb=1"/>
          <p:cNvSpPr/>
          <p:nvPr/>
        </p:nvSpPr>
        <p:spPr>
          <a:xfrm>
            <a:off x="896112" y="289267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本题考查口语交际。根据（1）中的“不要在书本上”可知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，他提出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的是保护书的措施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，可以填写:不要在书本上随意圈点、涂抹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、折角或贴卡通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图纸等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。（2）结合自己的借阅经历，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写出一些实际可行的图书借阅公约即可，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:借书、还书都需要登记，严格登记图书的借还时间等。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4_1#db1011d91?vcp=1&amp;vopoq=1&amp;pid=cf51182d9&amp;color=0,0,0&amp;vtp=1&amp;bt=1&amp;bbb=1"/>
          <p:cNvSpPr/>
          <p:nvPr/>
        </p:nvSpPr>
        <p:spPr>
          <a:xfrm>
            <a:off x="896112" y="23632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2.在讨论《图书借阅公约》时，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我们不应该(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填序号）（3枚）</a:t>
            </a:r>
            <a:endParaRPr lang="en-US" altLang="zh-CN" sz="2400" dirty="0"/>
          </a:p>
        </p:txBody>
      </p:sp>
      <p:sp>
        <p:nvSpPr>
          <p:cNvPr id="3" name="QC_4_AN.45_1#db1011d91.bracket?vcp=1&amp;vopoq=1&amp;pid=cf51182d9&amp;color=0,0,0&amp;vpa=18&amp;vtp=1"/>
          <p:cNvSpPr/>
          <p:nvPr/>
        </p:nvSpPr>
        <p:spPr>
          <a:xfrm>
            <a:off x="7008781" y="235178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C_4_BD.44_2#db1011d91.choices?vcp=1&amp;vopoq=1&amp;pid=cf51182d9&amp;color=0,0,0&amp;vtp=1&amp;bbb=1"/>
          <p:cNvSpPr/>
          <p:nvPr/>
        </p:nvSpPr>
        <p:spPr>
          <a:xfrm>
            <a:off x="896112" y="28959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741928" algn="l"/>
                <a:tab pos="74711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①轮流进行发言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②随意打断别人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主动发表意见</a:t>
            </a:r>
            <a:endParaRPr lang="en-US" altLang="zh-CN" sz="2400" dirty="0"/>
          </a:p>
        </p:txBody>
      </p:sp>
      <p:sp>
        <p:nvSpPr>
          <p:cNvPr id="5" name="QC_4_AS.46_1#db1011d91?vcp=1&amp;vopoq=1&amp;pid=cf51182d9&amp;color=0,0,0&amp;vtp=1&amp;bbb=1&amp;hb=1"/>
          <p:cNvSpPr/>
          <p:nvPr/>
        </p:nvSpPr>
        <p:spPr>
          <a:xfrm>
            <a:off x="896112" y="343725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本题考查口语交际。“随意打断别人”是不礼貌的行为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，在讨论时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不应这么做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。故选②。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7_1#5cd326ad2?vcp=1&amp;vopoq=1&amp;pid=cf51182d9&amp;color=0,0,0&amp;vtp=1&amp;bt=1&amp;bbb=1"/>
          <p:cNvSpPr/>
          <p:nvPr/>
        </p:nvSpPr>
        <p:spPr>
          <a:xfrm>
            <a:off x="896112" y="208889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3.不适合作为《图书借阅公约》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中的内容的是(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3枚）</a:t>
            </a:r>
            <a:endParaRPr lang="en-US" altLang="zh-CN" sz="2400" dirty="0"/>
          </a:p>
        </p:txBody>
      </p:sp>
      <p:sp>
        <p:nvSpPr>
          <p:cNvPr id="3" name="QC_4_AN.48_1#5cd326ad2.bracket?vcp=1&amp;vopoq=1&amp;pid=cf51182d9&amp;color=0,0,0&amp;vpa=19&amp;vtp=1"/>
          <p:cNvSpPr/>
          <p:nvPr/>
        </p:nvSpPr>
        <p:spPr>
          <a:xfrm>
            <a:off x="7313581" y="207746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4" name="QC_4_BD.47_2#5cd326ad2.choices?vcp=1&amp;vopoq=1&amp;pid=cf51182d9&amp;color=0,0,0&amp;vtp=1&amp;bbb=1"/>
          <p:cNvSpPr/>
          <p:nvPr/>
        </p:nvSpPr>
        <p:spPr>
          <a:xfrm>
            <a:off x="896112" y="262159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741928" algn="l"/>
                <a:tab pos="74711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①损坏书籍照价赔偿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②设置按时还书期限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交借书费</a:t>
            </a:r>
            <a:endParaRPr lang="en-US" altLang="zh-CN" sz="2400" dirty="0"/>
          </a:p>
        </p:txBody>
      </p:sp>
      <p:sp>
        <p:nvSpPr>
          <p:cNvPr id="5" name="QC_4_AS.49_1#5cd326ad2?vcp=1&amp;vopoq=1&amp;pid=cf51182d9&amp;color=0,0,0&amp;vtp=1&amp;bbb=1&amp;hb=1"/>
          <p:cNvSpPr/>
          <p:nvPr/>
        </p:nvSpPr>
        <p:spPr>
          <a:xfrm>
            <a:off x="896112" y="316293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本题考查综合实际。实行图书借阅是为了宣传知识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，培养同学们的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阅读兴趣和阅读能力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，鼓励更多的同学参与到阅读和学习中。因此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，交借书费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不适合作为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《图书借阅公约》中的内容。故选③。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eb57bc94?vcp=1&amp;pid=db64f1708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五、小伙伴们开心地看起了他们借阅的书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，请你根据短文内容完成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练习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。（13枚）</a:t>
            </a:r>
            <a:endParaRPr lang="en-US" altLang="zh-CN" sz="2800" dirty="0"/>
          </a:p>
        </p:txBody>
      </p:sp>
      <p:sp>
        <p:nvSpPr>
          <p:cNvPr id="3" name="QM_3_BD.50_1#cbd72ae35?vcp=1&amp;pid=deb57bc94&amp;color=0,0,0&amp;vtp=1&amp;bbb=1&amp;hb=1"/>
          <p:cNvSpPr/>
          <p:nvPr/>
        </p:nvSpPr>
        <p:spPr>
          <a:xfrm>
            <a:off x="896112" y="1741742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蚂蚁和螳螂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夏天，蚂蚁们每天一大早便起床，辛勤地工作着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螳螂呢？天天“叽里叽里”地唱着歌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，(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)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地过日子。每一个地方都有吃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的东西，满山遍野正是花朵盛开的时候，真是一个快乐的夏天啊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螳螂看到蚂蚁辛勤工作，感到非常奇怪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。“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喂！蚂蚁先生，为什么要那么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努力地工作呢？稍微休息一下，像我这样唱唱歌不是很好吗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？”</a:t>
            </a:r>
            <a:endParaRPr lang="en-US" altLang="zh-CN" sz="2400" dirty="0"/>
          </a:p>
        </p:txBody>
      </p:sp>
      <p:sp>
        <p:nvSpPr>
          <p:cNvPr id="6" name="QO_4_AN.55_1#23223b24e?vcp=1&amp;pid=cbd72ae35&amp;color=0,0,0&amp;vtp=1&amp;bbb=1"/>
          <p:cNvSpPr/>
          <p:nvPr/>
        </p:nvSpPr>
        <p:spPr>
          <a:xfrm>
            <a:off x="6574101" y="2888859"/>
            <a:ext cx="355396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50_2#cbd72ae35?vcp=1&amp;pid=deb57bc94&amp;color=0,0,0&amp;mp=1&amp;vtp=1&amp;bt=1&amp;bbb=1&amp;hb=1"/>
          <p:cNvSpPr/>
          <p:nvPr/>
        </p:nvSpPr>
        <p:spPr>
          <a:xfrm>
            <a:off x="896112" y="15210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蚂蚁仍然继续工作着，说：“在夏天积存食物，才能为严寒的冬天做准备呀！”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螳螂听蚂蚁这么说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，就不再理蚂蚁。“哎！真麻烦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，干吗要想那么久以后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的事呢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快乐的夏天结束了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，秋天也过去了，冬天来了。北风呼呼地吹着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，天空中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下着绵绵的雪花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。到处都是雪，螳螂一点食物都找不到，消瘦得不成样子。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螳螂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(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)地走在雪地上，心想：我若像蚂蚁先生那样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，在夏天贮存食物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该多好啊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2400" dirty="0"/>
          </a:p>
        </p:txBody>
      </p:sp>
      <p:sp>
        <p:nvSpPr>
          <p:cNvPr id="3" name="QO_4_AN.55_1#23223b24e?vcp=1&amp;pid=cbd72ae35&amp;color=0,0,0&amp;vtp=1&amp;bbb=1">
            <a:extLst>
              <a:ext uri="{FF2B5EF4-FFF2-40B4-BE49-F238E27FC236}">
                <a16:creationId xmlns:a16="http://schemas.microsoft.com/office/drawing/2014/main" id="{5CAEFFDE-6300-E24B-99CE-A62235D197E3}"/>
              </a:ext>
            </a:extLst>
          </p:cNvPr>
          <p:cNvSpPr/>
          <p:nvPr/>
        </p:nvSpPr>
        <p:spPr>
          <a:xfrm>
            <a:off x="2411403" y="4380910"/>
            <a:ext cx="355396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1_1#158de6887?vcp=1&amp;pid=cbd72ae35&amp;color=0,0,0&amp;vtp=1&amp;bt=1&amp;bbb=1"/>
          <p:cNvSpPr/>
          <p:nvPr/>
        </p:nvSpPr>
        <p:spPr>
          <a:xfrm>
            <a:off x="896112" y="154406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.短文共有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个自然段。第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自然段写了螳螂和蚂蚁的对话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。（2枚）</a:t>
            </a:r>
            <a:endParaRPr lang="en-US" altLang="zh-CN" sz="2400" dirty="0"/>
          </a:p>
        </p:txBody>
      </p:sp>
      <p:sp>
        <p:nvSpPr>
          <p:cNvPr id="3" name="QB_4_AN.52_1#158de6887.blank?vcp=1&amp;pid=cbd72ae35&amp;color=0,0,0&amp;vpa=20&amp;vtp=1"/>
          <p:cNvSpPr/>
          <p:nvPr/>
        </p:nvSpPr>
        <p:spPr>
          <a:xfrm>
            <a:off x="2436781" y="1494536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</a:t>
            </a:r>
            <a:endParaRPr lang="en-US" altLang="zh-CN" sz="2400" dirty="0"/>
          </a:p>
        </p:txBody>
      </p:sp>
      <p:sp>
        <p:nvSpPr>
          <p:cNvPr id="4" name="QB_4_AN.53_1#158de6887.blank?vcp=1&amp;pid=cbd72ae35&amp;color=0,0,0&amp;vpa=21&amp;vtp=1&amp;bbb=1"/>
          <p:cNvSpPr/>
          <p:nvPr/>
        </p:nvSpPr>
        <p:spPr>
          <a:xfrm>
            <a:off x="4722780" y="149453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3、4</a:t>
            </a:r>
            <a:endParaRPr lang="en-US" altLang="zh-CN" sz="2400" dirty="0"/>
          </a:p>
        </p:txBody>
      </p:sp>
      <p:sp>
        <p:nvSpPr>
          <p:cNvPr id="5" name="QO_4_BD.54_1#23223b24e?sp=1&amp;vcp=1&amp;pid=cbd72ae35&amp;color=0,0,0&amp;vtp=1&amp;bbb=1"/>
          <p:cNvSpPr/>
          <p:nvPr/>
        </p:nvSpPr>
        <p:spPr>
          <a:xfrm>
            <a:off x="896112" y="208343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2.结合上下文，将下面的词语填入短文的括号内。（填序号）（4枚）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蹒跚：指腿脚不灵便，走路缓慢、摇摆的样子。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游手好闲：游荡成性，不好劳动。</a:t>
            </a:r>
            <a:endParaRPr lang="en-US" altLang="zh-CN" sz="2400" dirty="0"/>
          </a:p>
        </p:txBody>
      </p:sp>
      <p:sp>
        <p:nvSpPr>
          <p:cNvPr id="7" name="QO_4_AS.56_1#23223b24e?vcp=1&amp;pid=cbd72ae35&amp;color=0,0,0&amp;vtp=1&amp;bbb=1&amp;hb=1"/>
          <p:cNvSpPr/>
          <p:nvPr/>
        </p:nvSpPr>
        <p:spPr>
          <a:xfrm>
            <a:off x="896112" y="375240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本题考查对词语的理解。先在短文中找到括号所在的位置，根据题</a:t>
            </a:r>
            <a:endParaRPr lang="en-US" altLang="zh-CN" sz="2400" b="0" i="0" dirty="0">
              <a:solidFill>
                <a:srgbClr val="FF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目所给的词语解释，再结合上下文选择合适的词语即可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7_1#e17652ea5?sp=1&amp;vcp=1&amp;pid=cbd72ae35&amp;color=0,0,0&amp;vtp=1&amp;bt=1&amp;bbb=1&amp;hb=1"/>
          <p:cNvSpPr/>
          <p:nvPr/>
        </p:nvSpPr>
        <p:spPr>
          <a:xfrm>
            <a:off x="896112" y="153825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3.螳螂在夏天和冬天有什么不同的想法？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请从原文中找出句子写在下列表格中。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4枚）</a:t>
            </a:r>
            <a:endParaRPr lang="en-US" altLang="zh-CN" sz="2400" dirty="0"/>
          </a:p>
        </p:txBody>
      </p:sp>
      <p:graphicFrame>
        <p:nvGraphicFramePr>
          <p:cNvPr id="19" name="QB_4_BD.57_2#e17652ea5?colgroup=15,17&amp;vcp=1&amp;pid=cbd72ae35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656650"/>
              </p:ext>
            </p:extLst>
          </p:nvPr>
        </p:nvGraphicFramePr>
        <p:xfrm>
          <a:off x="896112" y="2706402"/>
          <a:ext cx="10360152" cy="1441704"/>
        </p:xfrm>
        <a:graphic>
          <a:graphicData uri="http://schemas.openxmlformats.org/drawingml/2006/table">
            <a:tbl>
              <a:tblPr/>
              <a:tblGrid>
                <a:gridCol w="4864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95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夏天的时候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冬天的时候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QB_4_AN.58_1#e17652ea5.blank?vcp=1&amp;pid=cbd72ae35&amp;color=0,0,0&amp;vpa=22&amp;vtp=1&amp;bbb=1&amp;hb=1"/>
          <p:cNvSpPr/>
          <p:nvPr/>
        </p:nvSpPr>
        <p:spPr>
          <a:xfrm>
            <a:off x="1042416" y="3182017"/>
            <a:ext cx="4737608" cy="906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哎！真麻烦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，干吗要想那么久以后的事呢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  <p:sp>
        <p:nvSpPr>
          <p:cNvPr id="5" name="QB_4_AN.59_1#e17652ea5.blank?vcp=1&amp;pid=cbd72ae35&amp;color=0,0,0&amp;vpa=23&amp;vtp=1&amp;bbb=1&amp;hb=1"/>
          <p:cNvSpPr/>
          <p:nvPr/>
        </p:nvSpPr>
        <p:spPr>
          <a:xfrm>
            <a:off x="5841492" y="3182017"/>
            <a:ext cx="5368544" cy="906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我若像蚂蚁先生那样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，在夏天贮存食物该多好啊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  <p:sp>
        <p:nvSpPr>
          <p:cNvPr id="6" name="QO_4_BD.60_1#c45b38627?vcp=1&amp;pid=cbd72ae35&amp;color=0,0,0&amp;vtp=1&amp;bbb=1"/>
          <p:cNvSpPr/>
          <p:nvPr/>
        </p:nvSpPr>
        <p:spPr>
          <a:xfrm>
            <a:off x="896112" y="428120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4.读了这篇短文，你想对蚂蚁或螳螂说些什么？（3枚）</a:t>
            </a:r>
            <a:endParaRPr lang="en-US" altLang="zh-CN" sz="2400" dirty="0"/>
          </a:p>
        </p:txBody>
      </p:sp>
      <p:sp>
        <p:nvSpPr>
          <p:cNvPr id="7" name="QO_4_AN.61_1#c45b38627?vcp=1&amp;pid=cbd72ae35&amp;color=0,0,0&amp;vtp=1&amp;bbb=1&amp;hb=1"/>
          <p:cNvSpPr/>
          <p:nvPr/>
        </p:nvSpPr>
        <p:spPr>
          <a:xfrm>
            <a:off x="896112" y="482101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【示例】我要对螳螂说：“螳螂先生，做事不能懒惰，你要多为以后的日子考虑。”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40648d4c?vcp=1&amp;pid=db64f1708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六、兰兰借阅的图书中有这样几幅图画，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请你根据图画进行写作。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20枚）</a:t>
            </a:r>
            <a:endParaRPr lang="en-US" altLang="zh-CN" sz="2800" dirty="0"/>
          </a:p>
        </p:txBody>
      </p:sp>
      <p:sp>
        <p:nvSpPr>
          <p:cNvPr id="3" name="QO_3_BD.62_1#f3f9c56c3?vcp=1&amp;pid=640648d4c&amp;color=0,0,0&amp;vtp=1&amp;bbb=1&amp;hb=1"/>
          <p:cNvSpPr/>
          <p:nvPr/>
        </p:nvSpPr>
        <p:spPr>
          <a:xfrm>
            <a:off x="896112" y="17417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图中有哪几种小动物？它们分别在干什么？小兔为什么望着河对岸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？大家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想出了什么办法来帮助小兔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？快来写一写吧！</a:t>
            </a:r>
            <a:endParaRPr lang="en-US" altLang="zh-CN" sz="2400" dirty="0"/>
          </a:p>
        </p:txBody>
      </p:sp>
      <p:pic>
        <p:nvPicPr>
          <p:cNvPr id="4" name="QO_3_BD.62_2#f3f9c56c3?vcp=1&amp;pid=640648d4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1016" y="2908872"/>
            <a:ext cx="9646920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b64f1708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第五单元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63_1#f3f9c56c3?vcp=1&amp;pid=640648d4c&amp;color=0,0,0&amp;vtp=1&amp;bt=1&amp;bbb=1&amp;hb=1"/>
          <p:cNvSpPr/>
          <p:nvPr/>
        </p:nvSpPr>
        <p:spPr>
          <a:xfrm>
            <a:off x="896112" y="154006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【示例】在一个阳光明媚的下午，小驴、小猪和小猴在河边开心地跳绳。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这时，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河对岸的小兔子蹦蹦跳跳地来了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，他看到小驴、小猪和小猴玩得那么开心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想过去玩耍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，可惜河水太深了，他过不去。于是他对小驴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、小猪和小猴说了自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己的想法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，希望他们能够帮自己一把。这时，小驴自告奋勇地过来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，说他可以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帮小兔子过河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。小驴找来一块木板，跳到河里，将木板搭在河的两岸，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就这样，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一座小木桥做好了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。小兔子通过木板成功到达了河对岸，和小驴、小猪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、小猴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一起开心地玩起了跳绳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2219b134c?vcp=1&amp;pid=db64f1708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2786443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2219b134c?vcp=1&amp;pid=db64f1708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小朋友们打算结伴去河南省图书馆借书，畅游图书的世界。</a:t>
            </a:r>
            <a:endParaRPr lang="en-US" altLang="zh-CN" sz="100" dirty="0"/>
          </a:p>
        </p:txBody>
      </p:sp>
      <p:pic>
        <p:nvPicPr>
          <p:cNvPr id="4" name="P_2_BD#2219b134c?vcp=1&amp;pid=db64f1708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76358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e04dd44d?vcp=1&amp;pid=db64f1708&amp;color=0,0,0&amp;vtp=1&amp;bt=1&amp;bbb=1&amp;hb=1"/>
          <p:cNvSpPr/>
          <p:nvPr/>
        </p:nvSpPr>
        <p:spPr>
          <a:xfrm>
            <a:off x="896112" y="903048"/>
            <a:ext cx="10392018" cy="8991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来到图书馆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，他们看到了贴在图书馆门前的寄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语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。（24枚）</a:t>
            </a:r>
            <a:endParaRPr lang="en-US" altLang="zh-CN" sz="2800" dirty="0"/>
          </a:p>
        </p:txBody>
      </p:sp>
      <p:pic>
        <p:nvPicPr>
          <p:cNvPr id="3" name="C_2_BD#8e04dd44d?vcp=1&amp;pid=db64f1708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214" y="900000"/>
            <a:ext cx="1984248" cy="475488"/>
          </a:xfrm>
          <a:prstGeom prst="rect">
            <a:avLst/>
          </a:prstGeom>
        </p:spPr>
      </p:pic>
      <p:graphicFrame>
        <p:nvGraphicFramePr>
          <p:cNvPr id="5" name="QM_3_BD.1_1#a1836d53f?colgroup=33&amp;vcp=1&amp;pid=8e04dd44d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930571"/>
              </p:ext>
            </p:extLst>
          </p:nvPr>
        </p:nvGraphicFramePr>
        <p:xfrm>
          <a:off x="896112" y="1926478"/>
          <a:ext cx="10369296" cy="3749675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4967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7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我们可以走出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向农民</a:t>
                      </a:r>
                      <a:r>
                        <a:rPr lang="en-US" altLang="zh-CN" sz="48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学种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子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我们可以走入</a:t>
                      </a:r>
                      <a:endParaRPr lang="en-US" altLang="zh-CN" sz="100" b="0" i="0" kern="0" spc="-9990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厨（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cú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chú）房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和阿姨学炒菜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我们可以参观染坊（f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á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nɡ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f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nɡ）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开服装</a:t>
                      </a:r>
                    </a:p>
                    <a:p>
                      <a:pPr marL="0" indent="0" algn="l" latinLnBrk="1" hangingPunct="0">
                        <a:lnSpc>
                          <a:spcPts val="89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展示会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画</a:t>
                      </a:r>
                      <a:r>
                        <a:rPr lang="en-US" altLang="zh-CN" sz="570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纸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造型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只要我们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不断尝试</a:t>
                      </a:r>
                      <a:endParaRPr lang="en-US" altLang="zh-CN" sz="100" b="0" i="0" kern="0" spc="-9990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shì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sì）靠（k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à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o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ɡ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à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）自己的双手学习知识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就可以收获喜悦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而这些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我们都可以在图书中尽情领略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QM_3_BD.1_2#a1836d53f.table_image?tii=1&amp;vcp=1&amp;pid=8e04dd44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38751" y="2022998"/>
            <a:ext cx="1088136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M_3_BD.1_3#a1836d53f.table_image?tii=2&amp;vcp=1&amp;pid=8e04dd44d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3727" y="1958990"/>
            <a:ext cx="1243584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M_3_BD.1_4#a1836d53f.table_image?tii=3&amp;vcp=1&amp;pid=8e04dd44d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4348" y="1986422"/>
            <a:ext cx="621792" cy="93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M_3_BD.1_5#a1836d53f.table_image?tii=4&amp;vcp=1&amp;pid=8e04dd44d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45865" y="3472322"/>
            <a:ext cx="749808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M_3_BD.1_6#a1836d53f.table_image?tii=5&amp;vcp=1&amp;pid=8e04dd44d&amp;color=0,0,0&amp;tib=255,255,25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2715" y="3481466"/>
            <a:ext cx="749808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M_3_BD.1_7#a1836d53f.table_image?tii=6&amp;vcp=1&amp;pid=8e04dd44d&amp;color=0,0,0&amp;tib=255,255,255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4361" y="3481466"/>
            <a:ext cx="1426464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M_3_BD.1_1#a1836d53f?colgroup=33&amp;vcp=1&amp;pid=8e04dd44d&amp;color=0,0,0&amp;vtp=1&amp;bbb=1&amp;hb=1&amp;zzd= 1">
            <a:extLst>
              <a:ext uri="{FF2B5EF4-FFF2-40B4-BE49-F238E27FC236}">
                <a16:creationId xmlns:a16="http://schemas.microsoft.com/office/drawing/2014/main" id="{567606E9-88BC-6AEA-610E-4A859193D375}"/>
              </a:ext>
            </a:extLst>
          </p:cNvPr>
          <p:cNvSpPr/>
          <p:nvPr/>
        </p:nvSpPr>
        <p:spPr>
          <a:xfrm>
            <a:off x="1101494" y="346876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M_3_BD.1_1#a1836d53f?colgroup=33&amp;vcp=1&amp;pid=8e04dd44d&amp;color=0,0,0&amp;vtp=1&amp;bbb=1&amp;hb=1&amp;zzd= 2">
            <a:extLst>
              <a:ext uri="{FF2B5EF4-FFF2-40B4-BE49-F238E27FC236}">
                <a16:creationId xmlns:a16="http://schemas.microsoft.com/office/drawing/2014/main" id="{28DC26FD-80B9-F994-58C6-2A2F03BC681D}"/>
              </a:ext>
            </a:extLst>
          </p:cNvPr>
          <p:cNvSpPr/>
          <p:nvPr/>
        </p:nvSpPr>
        <p:spPr>
          <a:xfrm>
            <a:off x="7746769" y="346876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M_3_BD.1_1#a1836d53f?colgroup=33&amp;vcp=1&amp;pid=8e04dd44d&amp;color=0,0,0&amp;vtp=1&amp;bbb=1&amp;hb=1&amp;zzd= 3">
            <a:extLst>
              <a:ext uri="{FF2B5EF4-FFF2-40B4-BE49-F238E27FC236}">
                <a16:creationId xmlns:a16="http://schemas.microsoft.com/office/drawing/2014/main" id="{D441167D-6BEC-BD5F-760D-9D32F2338CB2}"/>
              </a:ext>
            </a:extLst>
          </p:cNvPr>
          <p:cNvSpPr/>
          <p:nvPr/>
        </p:nvSpPr>
        <p:spPr>
          <a:xfrm>
            <a:off x="9762894" y="459906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M_3_BD.1_1#a1836d53f?colgroup=33&amp;vcp=1&amp;pid=8e04dd44d&amp;color=0,0,0&amp;vtp=1&amp;bbb=1&amp;hb=1&amp;zzd= 4">
            <a:extLst>
              <a:ext uri="{FF2B5EF4-FFF2-40B4-BE49-F238E27FC236}">
                <a16:creationId xmlns:a16="http://schemas.microsoft.com/office/drawing/2014/main" id="{37EFC3D3-BFB2-4CD7-FA99-C0FE0E04025E}"/>
              </a:ext>
            </a:extLst>
          </p:cNvPr>
          <p:cNvSpPr/>
          <p:nvPr/>
        </p:nvSpPr>
        <p:spPr>
          <a:xfrm>
            <a:off x="2422294" y="515786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O_4_AN.3_1#5a9c9472e?vcp=1&amp;pid=a1836d53f&amp;color=0,0,0&amp;vtp=1&amp;bbb=1"/>
          <p:cNvSpPr/>
          <p:nvPr/>
        </p:nvSpPr>
        <p:spPr>
          <a:xfrm>
            <a:off x="3624438" y="2279410"/>
            <a:ext cx="49353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教  室</a:t>
            </a:r>
            <a:endParaRPr lang="en-US" altLang="zh-CN" sz="2400" dirty="0"/>
          </a:p>
        </p:txBody>
      </p:sp>
      <p:sp>
        <p:nvSpPr>
          <p:cNvPr id="16" name="QO_4_AN.3_1#5a9c9472e?vcp=1&amp;pid=a1836d53f&amp;color=0,0,0&amp;vtp=1&amp;bbb=1">
            <a:extLst>
              <a:ext uri="{FF2B5EF4-FFF2-40B4-BE49-F238E27FC236}">
                <a16:creationId xmlns:a16="http://schemas.microsoft.com/office/drawing/2014/main" id="{275CD0F8-C03C-CDFD-A2E3-4B5832A198B5}"/>
              </a:ext>
            </a:extLst>
          </p:cNvPr>
          <p:cNvSpPr/>
          <p:nvPr/>
        </p:nvSpPr>
        <p:spPr>
          <a:xfrm>
            <a:off x="6176468" y="2261617"/>
            <a:ext cx="49353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伯  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伯</a:t>
            </a:r>
            <a:endParaRPr lang="en-US" altLang="zh-CN" sz="2400" dirty="0"/>
          </a:p>
        </p:txBody>
      </p:sp>
      <p:sp>
        <p:nvSpPr>
          <p:cNvPr id="17" name="QO_4_AN.3_1#5a9c9472e?vcp=1&amp;pid=a1836d53f&amp;color=0,0,0&amp;vtp=1&amp;bbb=1">
            <a:extLst>
              <a:ext uri="{FF2B5EF4-FFF2-40B4-BE49-F238E27FC236}">
                <a16:creationId xmlns:a16="http://schemas.microsoft.com/office/drawing/2014/main" id="{A5A64CCF-AB7B-CBB0-910E-68AD0F65137B}"/>
              </a:ext>
            </a:extLst>
          </p:cNvPr>
          <p:cNvSpPr/>
          <p:nvPr/>
        </p:nvSpPr>
        <p:spPr>
          <a:xfrm>
            <a:off x="8096169" y="2250889"/>
            <a:ext cx="49353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麦</a:t>
            </a:r>
            <a:endParaRPr lang="en-US" altLang="zh-CN" sz="2400" dirty="0"/>
          </a:p>
        </p:txBody>
      </p:sp>
      <p:sp>
        <p:nvSpPr>
          <p:cNvPr id="18" name="QO_4_AN.3_1#5a9c9472e?vcp=1&amp;pid=a1836d53f&amp;color=0,0,0&amp;vtp=1&amp;bbb=1">
            <a:extLst>
              <a:ext uri="{FF2B5EF4-FFF2-40B4-BE49-F238E27FC236}">
                <a16:creationId xmlns:a16="http://schemas.microsoft.com/office/drawing/2014/main" id="{425E7A20-C145-8FB5-B902-DBB1B9F82FC3}"/>
              </a:ext>
            </a:extLst>
          </p:cNvPr>
          <p:cNvSpPr/>
          <p:nvPr/>
        </p:nvSpPr>
        <p:spPr>
          <a:xfrm>
            <a:off x="2811404" y="3914479"/>
            <a:ext cx="49353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图</a:t>
            </a:r>
            <a:endParaRPr lang="en-US" altLang="zh-CN" sz="2400" dirty="0"/>
          </a:p>
        </p:txBody>
      </p:sp>
      <p:sp>
        <p:nvSpPr>
          <p:cNvPr id="19" name="QO_4_AN.3_1#5a9c9472e?vcp=1&amp;pid=a1836d53f&amp;color=0,0,0&amp;vtp=1&amp;bbb=1">
            <a:extLst>
              <a:ext uri="{FF2B5EF4-FFF2-40B4-BE49-F238E27FC236}">
                <a16:creationId xmlns:a16="http://schemas.microsoft.com/office/drawing/2014/main" id="{B440C596-F980-6069-8FD9-9E9173690AD6}"/>
              </a:ext>
            </a:extLst>
          </p:cNvPr>
          <p:cNvSpPr/>
          <p:nvPr/>
        </p:nvSpPr>
        <p:spPr>
          <a:xfrm>
            <a:off x="4167836" y="3875230"/>
            <a:ext cx="49353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摆</a:t>
            </a:r>
            <a:endParaRPr lang="en-US" altLang="zh-CN" sz="2400" dirty="0"/>
          </a:p>
        </p:txBody>
      </p:sp>
      <p:sp>
        <p:nvSpPr>
          <p:cNvPr id="20" name="QO_4_AN.3_1#5a9c9472e?vcp=1&amp;pid=a1836d53f&amp;color=0,0,0&amp;vtp=1&amp;bbb=1">
            <a:extLst>
              <a:ext uri="{FF2B5EF4-FFF2-40B4-BE49-F238E27FC236}">
                <a16:creationId xmlns:a16="http://schemas.microsoft.com/office/drawing/2014/main" id="{D256D468-58E0-B858-1BE1-89F8DB064EBB}"/>
              </a:ext>
            </a:extLst>
          </p:cNvPr>
          <p:cNvSpPr/>
          <p:nvPr/>
        </p:nvSpPr>
        <p:spPr>
          <a:xfrm>
            <a:off x="7520434" y="3947004"/>
            <a:ext cx="49353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愿  意</a:t>
            </a:r>
            <a:endParaRPr lang="en-US" altLang="zh-CN" sz="2400" dirty="0"/>
          </a:p>
        </p:txBody>
      </p:sp>
      <p:sp>
        <p:nvSpPr>
          <p:cNvPr id="21" name="QB_5_AN.10_1#18a132127.bracket?vbadefaultcenterpage=1&amp;parentnodeid=0bde3e718&amp;vbapositionanswer=6&amp;vbahtmlprocessed=1">
            <a:extLst>
              <a:ext uri="{FF2B5EF4-FFF2-40B4-BE49-F238E27FC236}">
                <a16:creationId xmlns:a16="http://schemas.microsoft.com/office/drawing/2014/main" id="{1E8A8D0E-2005-FA87-7096-613173DE6ED8}"/>
              </a:ext>
            </a:extLst>
          </p:cNvPr>
          <p:cNvSpPr/>
          <p:nvPr/>
        </p:nvSpPr>
        <p:spPr>
          <a:xfrm>
            <a:off x="1992892" y="2898550"/>
            <a:ext cx="574389" cy="653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3230" dirty="0">
              <a:solidFill>
                <a:srgbClr val="FF0000"/>
              </a:solidFill>
              <a:latin typeface="Sitka Subheading" panose="02000505000000020004" pitchFamily="2" charset="0"/>
            </a:endParaRPr>
          </a:p>
        </p:txBody>
      </p:sp>
      <p:sp>
        <p:nvSpPr>
          <p:cNvPr id="22" name="QB_5_AN.10_1#18a132127.bracket?vbadefaultcenterpage=1&amp;parentnodeid=0bde3e718&amp;vbapositionanswer=6&amp;vbahtmlprocessed=1">
            <a:extLst>
              <a:ext uri="{FF2B5EF4-FFF2-40B4-BE49-F238E27FC236}">
                <a16:creationId xmlns:a16="http://schemas.microsoft.com/office/drawing/2014/main" id="{CD888C3D-5553-0158-4319-06DB72144CEF}"/>
              </a:ext>
            </a:extLst>
          </p:cNvPr>
          <p:cNvSpPr/>
          <p:nvPr/>
        </p:nvSpPr>
        <p:spPr>
          <a:xfrm>
            <a:off x="8292317" y="2867885"/>
            <a:ext cx="574389" cy="653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3230" dirty="0">
              <a:solidFill>
                <a:srgbClr val="FF0000"/>
              </a:solidFill>
              <a:latin typeface="Sitka Subheading" panose="02000505000000020004" pitchFamily="2" charset="0"/>
            </a:endParaRPr>
          </a:p>
        </p:txBody>
      </p:sp>
      <p:sp>
        <p:nvSpPr>
          <p:cNvPr id="23" name="QB_5_AN.10_1#18a132127.bracket?vbadefaultcenterpage=1&amp;parentnodeid=0bde3e718&amp;vbapositionanswer=6&amp;vbahtmlprocessed=1">
            <a:extLst>
              <a:ext uri="{FF2B5EF4-FFF2-40B4-BE49-F238E27FC236}">
                <a16:creationId xmlns:a16="http://schemas.microsoft.com/office/drawing/2014/main" id="{0B1F9D3F-4980-D796-95C2-437AD045D0E7}"/>
              </a:ext>
            </a:extLst>
          </p:cNvPr>
          <p:cNvSpPr/>
          <p:nvPr/>
        </p:nvSpPr>
        <p:spPr>
          <a:xfrm>
            <a:off x="1225335" y="4592340"/>
            <a:ext cx="574389" cy="653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3230" dirty="0">
              <a:solidFill>
                <a:srgbClr val="FF0000"/>
              </a:solidFill>
              <a:latin typeface="Sitka Subheading" panose="02000505000000020004" pitchFamily="2" charset="0"/>
            </a:endParaRPr>
          </a:p>
        </p:txBody>
      </p:sp>
      <p:sp>
        <p:nvSpPr>
          <p:cNvPr id="24" name="QB_5_AN.10_1#18a132127.bracket?vbadefaultcenterpage=1&amp;parentnodeid=0bde3e718&amp;vbapositionanswer=6&amp;vbahtmlprocessed=1">
            <a:extLst>
              <a:ext uri="{FF2B5EF4-FFF2-40B4-BE49-F238E27FC236}">
                <a16:creationId xmlns:a16="http://schemas.microsoft.com/office/drawing/2014/main" id="{69962F55-D266-12C0-E48D-EBDB4AFA8E25}"/>
              </a:ext>
            </a:extLst>
          </p:cNvPr>
          <p:cNvSpPr/>
          <p:nvPr/>
        </p:nvSpPr>
        <p:spPr>
          <a:xfrm>
            <a:off x="2822324" y="4541392"/>
            <a:ext cx="574389" cy="653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3230" dirty="0">
              <a:solidFill>
                <a:srgbClr val="FF0000"/>
              </a:solidFill>
              <a:latin typeface="Sitka Subheading" panose="02000505000000020004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animBg="1"/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_1#5a9c9472e?vcp=1&amp;pid=a1836d53f&amp;color=0,0,0&amp;vtp=1&amp;bt=1&amp;bbb=1"/>
          <p:cNvSpPr/>
          <p:nvPr/>
        </p:nvSpPr>
        <p:spPr>
          <a:xfrm>
            <a:off x="809026" y="242101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1.看拼音，依次写出正确的字词，注意要工整书写。（9枚）</a:t>
            </a:r>
            <a:endParaRPr lang="en-US" altLang="zh-CN" sz="2400" dirty="0"/>
          </a:p>
        </p:txBody>
      </p:sp>
      <p:sp>
        <p:nvSpPr>
          <p:cNvPr id="4" name="QO_4_BD.4_1#1bf7b2682?vcp=1&amp;pid=a1836d53f&amp;color=0,0,0&amp;vtp=1&amp;bbb=1"/>
          <p:cNvSpPr/>
          <p:nvPr/>
        </p:nvSpPr>
        <p:spPr>
          <a:xfrm>
            <a:off x="809026" y="300885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2.用“√”选出加点字的正确读音。（8枚）</a:t>
            </a:r>
            <a:endParaRPr lang="en-US" altLang="zh-CN" sz="2400" dirty="0"/>
          </a:p>
        </p:txBody>
      </p:sp>
      <p:sp>
        <p:nvSpPr>
          <p:cNvPr id="6" name="QB_4_BD.6_1#49b28bce4?vcp=1&amp;pid=a1836d53f&amp;color=0,0,0&amp;vtp=1&amp;bbb=1"/>
          <p:cNvSpPr/>
          <p:nvPr/>
        </p:nvSpPr>
        <p:spPr>
          <a:xfrm>
            <a:off x="809026" y="360167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3.“厨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”的部首是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，带这个部首的字大多与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。（4枚）</a:t>
            </a:r>
            <a:endParaRPr lang="en-US" altLang="zh-CN" sz="2400" dirty="0"/>
          </a:p>
        </p:txBody>
      </p:sp>
      <p:sp>
        <p:nvSpPr>
          <p:cNvPr id="7" name="QB_4_AN.7_1#49b28bce4.blank?vcp=1&amp;pid=a1836d53f&amp;color=0,0,0&amp;vpa=1&amp;vtp=1"/>
          <p:cNvSpPr/>
          <p:nvPr/>
        </p:nvSpPr>
        <p:spPr>
          <a:xfrm>
            <a:off x="3264094" y="355214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厂</a:t>
            </a:r>
            <a:endParaRPr lang="en-US" altLang="zh-CN" sz="2400" dirty="0"/>
          </a:p>
        </p:txBody>
      </p:sp>
      <p:sp>
        <p:nvSpPr>
          <p:cNvPr id="8" name="QB_4_AN.8_1#49b28bce4.blank?vcp=1&amp;pid=a1836d53f&amp;color=0,0,0&amp;vpa=2&amp;vtp=1&amp;bbb=1"/>
          <p:cNvSpPr/>
          <p:nvPr/>
        </p:nvSpPr>
        <p:spPr>
          <a:xfrm>
            <a:off x="7226495" y="3552149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住所、房屋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6" grpId="0" build="p" animBg="1"/>
      <p:bldP spid="7" grpId="0" build="p" animBg="1"/>
      <p:bldP spid="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30bac5e37?vcp=1&amp;vopoq=1&amp;pid=a1836d53f&amp;color=0,0,0&amp;vtp=1&amp;bt=1&amp;bbb=1&amp;hb=1"/>
          <p:cNvSpPr/>
          <p:nvPr/>
        </p:nvSpPr>
        <p:spPr>
          <a:xfrm>
            <a:off x="896112" y="180949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4.下列词语中,与“尝试”“喜悦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”两个词语的组成方式不同的一项是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3枚）</a:t>
            </a:r>
            <a:endParaRPr lang="en-US" altLang="zh-CN" sz="2400" dirty="0"/>
          </a:p>
        </p:txBody>
      </p:sp>
      <p:sp>
        <p:nvSpPr>
          <p:cNvPr id="3" name="QC_4_AN.10_1#30bac5e37.bracket?vcp=1&amp;vopoq=1&amp;pid=a1836d53f&amp;color=0,0,0&amp;vpa=3&amp;vtp=1"/>
          <p:cNvSpPr/>
          <p:nvPr/>
        </p:nvSpPr>
        <p:spPr>
          <a:xfrm>
            <a:off x="1217580" y="235686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4" name="QC_4_BD.9_2#30bac5e37.choices?vcp=1&amp;vopoq=1&amp;pid=a1836d53f&amp;color=0,0,0&amp;vtp=1&amp;bbb=1"/>
          <p:cNvSpPr/>
          <p:nvPr/>
        </p:nvSpPr>
        <p:spPr>
          <a:xfrm>
            <a:off x="896112" y="291115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①教诲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②灾难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③开关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寒冷</a:t>
            </a:r>
            <a:endParaRPr lang="en-US" altLang="zh-CN" sz="2400" dirty="0"/>
          </a:p>
        </p:txBody>
      </p:sp>
      <p:sp>
        <p:nvSpPr>
          <p:cNvPr id="5" name="QC_4_AS.11_1#30bac5e37?vcp=1&amp;vopoq=1&amp;pid=a1836d53f&amp;color=0,0,0&amp;vtp=1&amp;bbb=1&amp;hb=1"/>
          <p:cNvSpPr/>
          <p:nvPr/>
        </p:nvSpPr>
        <p:spPr>
          <a:xfrm>
            <a:off x="896112" y="345249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本题考查词语的组成方式。“教诲、灾难、寒冷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”都是由两个意思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相近的字组成的词语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，与“喜悦”“尝试”两个词语的组成方式相同；“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开关”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是由两个意思相反的字组成的词语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，故选③。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9ab89f37?vcp=1&amp;pid=db64f1708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二、进入图书馆后，小伙伴们开始借阅图书。（16枚）</a:t>
            </a:r>
            <a:endParaRPr lang="en-US" altLang="zh-CN" sz="2800" dirty="0"/>
          </a:p>
        </p:txBody>
      </p:sp>
      <p:sp>
        <p:nvSpPr>
          <p:cNvPr id="3" name="P_3_BD#3619814be?vcp=1&amp;pid=89ab89f37&amp;color=0,0,0&amp;vtp=1&amp;bbb=1"/>
          <p:cNvSpPr/>
          <p:nvPr/>
        </p:nvSpPr>
        <p:spPr>
          <a:xfrm>
            <a:off x="896112" y="1317562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子明借了很多本书，但他拿不走这么多书。</a:t>
            </a:r>
            <a:endParaRPr lang="en-US" altLang="zh-CN" sz="2400" dirty="0"/>
          </a:p>
        </p:txBody>
      </p:sp>
      <p:sp>
        <p:nvSpPr>
          <p:cNvPr id="4" name="QB_3_BD.12_1#a35802c61?sp=1&amp;vcp=1&amp;pid=89ab89f37&amp;color=0,0,0&amp;vtp=1&amp;bbb=1"/>
          <p:cNvSpPr/>
          <p:nvPr/>
        </p:nvSpPr>
        <p:spPr>
          <a:xfrm>
            <a:off x="896112" y="1837881"/>
            <a:ext cx="10387584" cy="16684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1.读一读，结合语境选择相应的词语填空。（填序号）（6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marL="0" marR="0" lvl="0" indent="0" algn="ctr" defTabSz="914400" rtl="0" eaLnBrk="1" fontAlgn="auto" latinLnBrk="1" hangingPunct="1">
              <a:lnSpc>
                <a:spcPts val="1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063661" algn="l"/>
                <a:tab pos="7403423" algn="l"/>
              </a:tabLst>
              <a:defRPr/>
            </a:pPr>
            <a:r>
              <a:rPr kumimoji="0" lang="en-US" altLang="zh-CN" sz="55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①破涕为笑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59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②笑眯眯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60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③眉开眼笑</a:t>
            </a:r>
            <a:endParaRPr lang="en-US" altLang="zh-CN" sz="2400" dirty="0"/>
          </a:p>
        </p:txBody>
      </p:sp>
      <p:pic>
        <p:nvPicPr>
          <p:cNvPr id="5" name="QB_3_BD.12_1#a35802c61?vcp=1&amp;pid=89ab89f37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3827" y="2393665"/>
            <a:ext cx="886968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12_2#a35802c61?vcp=1&amp;pid=89ab89f37&amp;color=0,0,0&amp;tib=255,255,255&amp;iip=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2907" y="2361661"/>
            <a:ext cx="932688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12_2#a35802c61?vcp=1&amp;pid=89ab89f37&amp;color=0,0,0&amp;tib=255,255,255&amp;iip=6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49291" y="2345945"/>
            <a:ext cx="960120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3_BD.12_3#a35802c61?vcp=1&amp;pid=89ab89f37&amp;color=0,0,0&amp;vtp=1&amp;bbb=1&amp;hb=1"/>
          <p:cNvSpPr/>
          <p:nvPr/>
        </p:nvSpPr>
        <p:spPr>
          <a:xfrm>
            <a:off x="896112" y="3508250"/>
            <a:ext cx="10387584" cy="149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兰兰把自己的袋子借给了子明,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子明拿着袋子(    )。但袋子只能装几本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，子明还有一堆书没有拿走，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他哭了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。李小宇也帮子明拿了几本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，子明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),(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地感谢了大家。</a:t>
            </a:r>
            <a:endParaRPr lang="en-US" altLang="zh-CN" sz="2400" dirty="0"/>
          </a:p>
        </p:txBody>
      </p:sp>
      <p:sp>
        <p:nvSpPr>
          <p:cNvPr id="10" name="QB_3_AN.13_1#a35802c61.bracket?vcp=1&amp;pid=89ab89f37&amp;color=0,0,0&amp;vpa=4&amp;vtp=1"/>
          <p:cNvSpPr/>
          <p:nvPr/>
        </p:nvSpPr>
        <p:spPr>
          <a:xfrm>
            <a:off x="7618381" y="3516886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1" name="QB_3_AN.14_1#a35802c61.bracket?vcp=1&amp;pid=89ab89f37&amp;color=0,0,0&amp;vpa=5&amp;vtp=1"/>
          <p:cNvSpPr/>
          <p:nvPr/>
        </p:nvSpPr>
        <p:spPr>
          <a:xfrm>
            <a:off x="1065180" y="4546602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2" name="QB_3_AN.15_1#a35802c61.bracket?vcp=1&amp;pid=89ab89f37&amp;color=0,0,0&amp;vpa=6&amp;vtp=1"/>
          <p:cNvSpPr/>
          <p:nvPr/>
        </p:nvSpPr>
        <p:spPr>
          <a:xfrm>
            <a:off x="2131981" y="4546602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3" name="QB_3_BD.16_1#94524c49b?sp=1&amp;vcp=1&amp;pid=89ab89f37&amp;color=0,0,0&amp;vtp=1&amp;bbb=1"/>
          <p:cNvSpPr/>
          <p:nvPr/>
        </p:nvSpPr>
        <p:spPr>
          <a:xfrm>
            <a:off x="896112" y="5050092"/>
            <a:ext cx="10387584" cy="976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2.请你改写上题的画线句子，在句子中加入合适的修饰词。（4枚）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哭了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4" name="QB_3_AN.17_1#94524c49b.blank?vcp=1&amp;pid=89ab89f37&amp;color=0,0,0&amp;vpa=7&amp;vtp=1&amp;bbb=1"/>
          <p:cNvSpPr/>
          <p:nvPr/>
        </p:nvSpPr>
        <p:spPr>
          <a:xfrm>
            <a:off x="912780" y="5529644"/>
            <a:ext cx="2354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【示例】可怜的</a:t>
            </a:r>
            <a:endParaRPr lang="en-US" altLang="zh-CN" sz="2400" dirty="0"/>
          </a:p>
        </p:txBody>
      </p:sp>
      <p:sp>
        <p:nvSpPr>
          <p:cNvPr id="15" name="QB_3_AN.18_1#94524c49b.blank?vcp=1&amp;pid=89ab89f37&amp;color=0,0,0&amp;vpa=8&amp;vtp=1&amp;bbb=1"/>
          <p:cNvSpPr/>
          <p:nvPr/>
        </p:nvSpPr>
        <p:spPr>
          <a:xfrm>
            <a:off x="3655980" y="5529644"/>
            <a:ext cx="1135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焦急地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9_1#5575492b5?vcp=1&amp;pid=89ab89f37&amp;color=0,0,0&amp;vtp=1&amp;bt=1&amp;bbb=1"/>
          <p:cNvSpPr/>
          <p:nvPr/>
        </p:nvSpPr>
        <p:spPr>
          <a:xfrm>
            <a:off x="896112" y="900000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3.读对话,用“√”选出人物说话时应用的语气。（6枚）</a:t>
            </a:r>
            <a:endParaRPr lang="en-US" altLang="zh-CN" sz="2400" dirty="0"/>
          </a:p>
        </p:txBody>
      </p:sp>
      <p:sp>
        <p:nvSpPr>
          <p:cNvPr id="3" name="QO_4_BD.20_1#edff26645?vcp=1&amp;pid=5575492b5&amp;color=0,0,0&amp;vtp=1&amp;bbb=1"/>
          <p:cNvSpPr/>
          <p:nvPr/>
        </p:nvSpPr>
        <p:spPr>
          <a:xfrm>
            <a:off x="896112" y="1402983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（1）小星说:“我要不要借阅一本百科全书呢?”（害怕 犹豫）</a:t>
            </a:r>
            <a:endParaRPr lang="en-US" altLang="zh-CN" sz="2400" dirty="0"/>
          </a:p>
        </p:txBody>
      </p:sp>
      <p:sp>
        <p:nvSpPr>
          <p:cNvPr id="4" name="QO_4_AN.21_1#edff26645?vcp=1&amp;pid=5575492b5&amp;color=0,0,0&amp;vtp=1&amp;bbb=1"/>
          <p:cNvSpPr/>
          <p:nvPr/>
        </p:nvSpPr>
        <p:spPr>
          <a:xfrm>
            <a:off x="896112" y="1899807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犹豫</a:t>
            </a:r>
            <a:endParaRPr lang="en-US" altLang="zh-CN" sz="2400" dirty="0"/>
          </a:p>
        </p:txBody>
      </p:sp>
      <p:sp>
        <p:nvSpPr>
          <p:cNvPr id="5" name="QO_4_BD.22_1#b992d6f70?vcp=1&amp;pid=5575492b5&amp;color=0,0,0&amp;vtp=1&amp;bbb=1"/>
          <p:cNvSpPr/>
          <p:nvPr/>
        </p:nvSpPr>
        <p:spPr>
          <a:xfrm>
            <a:off x="896112" y="2396631"/>
            <a:ext cx="10812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（2）小刚听了,说:“百科全书很有意思，我们一起去借阅吧！”（开心 沮丧）</a:t>
            </a:r>
            <a:endParaRPr lang="en-US" altLang="zh-CN" sz="2400" dirty="0"/>
          </a:p>
        </p:txBody>
      </p:sp>
      <p:sp>
        <p:nvSpPr>
          <p:cNvPr id="6" name="QO_4_AN.23_1#b992d6f70?vcp=1&amp;pid=5575492b5&amp;color=0,0,0&amp;vtp=1&amp;bbb=1"/>
          <p:cNvSpPr/>
          <p:nvPr/>
        </p:nvSpPr>
        <p:spPr>
          <a:xfrm>
            <a:off x="896112" y="2893455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开心</a:t>
            </a:r>
            <a:endParaRPr lang="en-US" altLang="zh-CN" sz="2400" dirty="0"/>
          </a:p>
        </p:txBody>
      </p:sp>
      <p:sp>
        <p:nvSpPr>
          <p:cNvPr id="7" name="QO_4_BD.24_1#f0b2b6cee?vcp=1&amp;pid=5575492b5&amp;color=0,0,0&amp;vtp=1&amp;bbb=1"/>
          <p:cNvSpPr/>
          <p:nvPr/>
        </p:nvSpPr>
        <p:spPr>
          <a:xfrm>
            <a:off x="896112" y="3390279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（3）小星在书架旁说:“我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我够不到那本书。”（难为情 疑惑）</a:t>
            </a:r>
            <a:endParaRPr lang="en-US" altLang="zh-CN" sz="2400" dirty="0"/>
          </a:p>
        </p:txBody>
      </p:sp>
      <p:sp>
        <p:nvSpPr>
          <p:cNvPr id="8" name="QO_4_AN.25_1#f0b2b6cee?vcp=1&amp;pid=5575492b5&amp;color=0,0,0&amp;vtp=1&amp;bbb=1"/>
          <p:cNvSpPr/>
          <p:nvPr/>
        </p:nvSpPr>
        <p:spPr>
          <a:xfrm>
            <a:off x="896112" y="3887103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难为情</a:t>
            </a:r>
            <a:endParaRPr lang="en-US" altLang="zh-CN" sz="2400" dirty="0"/>
          </a:p>
        </p:txBody>
      </p:sp>
      <p:sp>
        <p:nvSpPr>
          <p:cNvPr id="9" name="QO_3_AS.26_1#5575492b5?vcp=1&amp;pid=89ab89f37&amp;color=0,0,0&amp;vtp=1&amp;bbb=1&amp;hb=1"/>
          <p:cNvSpPr/>
          <p:nvPr/>
        </p:nvSpPr>
        <p:spPr>
          <a:xfrm>
            <a:off x="896112" y="4377768"/>
            <a:ext cx="10387584" cy="145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本题考查人物说话时应用的语气。从“要不要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”和问号中可以看出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小星很犹豫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；从小刚说的话来看，小刚想和小星一起借阅百科全书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，所以是开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心的语气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；从省略号中可以看出小星的难为情。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5f6169c8?vcp=1&amp;pid=db64f1708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三、子明借阅了几本故事书，请你根据要求完成练习。（18枚）</a:t>
            </a:r>
            <a:endParaRPr lang="en-US" altLang="zh-CN" sz="2800" dirty="0"/>
          </a:p>
        </p:txBody>
      </p:sp>
      <p:sp>
        <p:nvSpPr>
          <p:cNvPr id="3" name="QB_3_BD.27_1#e927e1c4f?vcp=1&amp;pid=a5f6169c8&amp;color=0,0,0&amp;vtp=1&amp;bbb=1&amp;hb=1"/>
          <p:cNvSpPr/>
          <p:nvPr/>
        </p:nvSpPr>
        <p:spPr>
          <a:xfrm>
            <a:off x="896112" y="131756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下列小朋友们的经历分别与哪篇课文中告诉我们的道理相似?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想一想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,选一选。（填序号）（8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733421" algn="l"/>
                <a:tab pos="5454142" algn="l"/>
                <a:tab pos="7870063" algn="l"/>
              </a:tabLst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①《揠苗助长》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②《亡羊补牢》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③《画杨桃》</a:t>
            </a:r>
            <a:r>
              <a:rPr kumimoji="0" lang="en-US" altLang="zh-CN" sz="24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④《小马过河》</a:t>
            </a:r>
            <a:endParaRPr lang="en-US" altLang="zh-CN" sz="2400" dirty="0"/>
          </a:p>
        </p:txBody>
      </p:sp>
      <p:pic>
        <p:nvPicPr>
          <p:cNvPr id="4" name="QB_3_BD.27_1#e927e1c4f?vcp=1&amp;pid=a5f6169c8&amp;color=0,0,0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7802" y="1386142"/>
            <a:ext cx="1700784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0" name="QB_3_BD.27_3#e927e1c4f?colgroup=6,9,7,9&amp;vcp=1&amp;pid=a5f6169c8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245583"/>
              </p:ext>
            </p:extLst>
          </p:nvPr>
        </p:nvGraphicFramePr>
        <p:xfrm>
          <a:off x="896112" y="3032062"/>
          <a:ext cx="10360152" cy="2415794"/>
        </p:xfrm>
        <a:graphic>
          <a:graphicData uri="http://schemas.openxmlformats.org/drawingml/2006/table">
            <a:tbl>
              <a:tblPr/>
              <a:tblGrid>
                <a:gridCol w="2075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86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7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986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(    )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(    )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(    )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(    )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112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文文发现一座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山从东面看像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柱子,从北面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看像金字塔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有的小伙伴说滑冰很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难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有的却说很简单,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林林自己试了一下,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发现很简单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萌萌想让太阳花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长得快些,就把它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使劲往上拔,结果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太阳花却死了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贝贝因为忘记带文具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被批评了几次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听取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妈妈的意见后她再也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没有犯过这种错误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QB_3_AN.28_1#e927e1c4f.bracket?vcp=1&amp;pid=a5f6169c8&amp;color=0,0,0&amp;vpa=9&amp;vtp=1"/>
          <p:cNvSpPr/>
          <p:nvPr/>
        </p:nvSpPr>
        <p:spPr>
          <a:xfrm>
            <a:off x="1645825" y="3056954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8" name="QB_3_AN.29_1#e927e1c4f.bracket?vcp=1&amp;pid=a5f6169c8&amp;color=0,0,0&amp;vpa=10&amp;vtp=1"/>
          <p:cNvSpPr/>
          <p:nvPr/>
        </p:nvSpPr>
        <p:spPr>
          <a:xfrm>
            <a:off x="4132992" y="3056954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9" name="QB_3_AN.30_1#e927e1c4f.bracket?vcp=1&amp;pid=a5f6169c8&amp;color=0,0,0&amp;vpa=11&amp;vtp=1"/>
          <p:cNvSpPr/>
          <p:nvPr/>
        </p:nvSpPr>
        <p:spPr>
          <a:xfrm>
            <a:off x="6825900" y="3056954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6" name="QB_3_AN.31_1#e927e1c4f.bracket?vcp=1&amp;pid=a5f6169c8&amp;color=0,0,0&amp;vpa=12&amp;vtp=1"/>
          <p:cNvSpPr/>
          <p:nvPr/>
        </p:nvSpPr>
        <p:spPr>
          <a:xfrm>
            <a:off x="9518809" y="3056954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build="p" animBg="1"/>
      <p:bldP spid="8" grpId="0" build="p" animBg="1"/>
      <p:bldP spid="9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977</Words>
  <Application>Microsoft Office PowerPoint</Application>
  <PresentationFormat>宽屏</PresentationFormat>
  <Paragraphs>185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Heiti SC Medium</vt:lpstr>
      <vt:lpstr>Microsoft YaHei Bold</vt:lpstr>
      <vt:lpstr>SimSun</vt:lpstr>
      <vt:lpstr>微软雅黑</vt:lpstr>
      <vt:lpstr>Arial</vt:lpstr>
      <vt:lpstr>Calibri</vt:lpstr>
      <vt:lpstr>Sitka Subheading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2025-01-21T12:20:07Z</dcterms:created>
  <dcterms:modified xsi:type="dcterms:W3CDTF">2025-01-21T12:41:09Z</dcterms:modified>
  <cp:category/>
  <cp:contentStatus/>
</cp:coreProperties>
</file>