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96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4cded1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项目化综合实践（一）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e4cded1db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e4cded1db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643056b5?vcp=1&amp;pid=305f06d61&amp;color=0,0,0&amp;vtp=1&amp;bt=1&amp;bbb=1"/>
          <p:cNvSpPr/>
          <p:nvPr/>
        </p:nvSpPr>
        <p:spPr>
          <a:xfrm>
            <a:off x="502920" y="1185103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【任务四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撰写朗诵稿】</a:t>
            </a:r>
            <a:endParaRPr lang="en-US" altLang="zh-CN" sz="1800" dirty="0"/>
          </a:p>
        </p:txBody>
      </p:sp>
      <p:sp>
        <p:nvSpPr>
          <p:cNvPr id="3" name="QO_5_BD.19_1#9864a2336?sp=1&amp;vcp=1&amp;pid=305f06d61&amp;color=0,0,0&amp;vtp=1&amp;bbb=1"/>
          <p:cNvSpPr/>
          <p:nvPr/>
        </p:nvSpPr>
        <p:spPr>
          <a:xfrm>
            <a:off x="502920" y="1542545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4.同学打算在班会课献上诗朗诵《致朋友》，请参与完成朗诵稿。（10分）</a:t>
            </a:r>
            <a:endParaRPr lang="en-US" altLang="zh-CN" sz="1800" dirty="0"/>
          </a:p>
        </p:txBody>
      </p:sp>
      <p:graphicFrame>
        <p:nvGraphicFramePr>
          <p:cNvPr id="11" name="QO_5_BD.19_2#9864a2336?colgroup=24,22&amp;vcp=1&amp;pid=305f06d6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588186"/>
              </p:ext>
            </p:extLst>
          </p:nvPr>
        </p:nvGraphicFramePr>
        <p:xfrm>
          <a:off x="502920" y="2034225"/>
          <a:ext cx="11155680" cy="4080002"/>
        </p:xfrm>
        <a:graphic>
          <a:graphicData uri="http://schemas.openxmlformats.org/drawingml/2006/table">
            <a:tbl>
              <a:tblPr/>
              <a:tblGrid>
                <a:gridCol w="5797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00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致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朋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友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朋友是漫长寂夜里的一盏灯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是赵师秀约客对弈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有约不来过夜半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①____”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的默默守候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朋友是谪居风尘中的一份洒脱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是苏轼携君漫步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何夜无月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?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何处无竹柏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?②____”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的相契相知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!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朋友是初逢如故的一杯浓酒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是刘禹锡唱和乐天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“③____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的相惜砥砺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朋友是跨越时空的一句宽慰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是王勃与君惜别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④____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的情深意长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淡而绵长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朋友是海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怀纳百川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cfced8755?vcp=1&amp;pid=9864a2336&amp;color=0,0,0&amp;vtp=1&amp;bt=1&amp;bbb=1"/>
          <p:cNvSpPr/>
          <p:nvPr/>
        </p:nvSpPr>
        <p:spPr>
          <a:xfrm>
            <a:off x="502920" y="1805466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（1）根据语境，在①~④处的横线上填入古诗文名句。（6分）</a:t>
            </a:r>
            <a:endParaRPr lang="en-US" altLang="zh-CN" sz="1800" dirty="0"/>
          </a:p>
        </p:txBody>
      </p:sp>
      <p:sp>
        <p:nvSpPr>
          <p:cNvPr id="3" name="QO_6_AN.21_1#cfced8755?vcp=1&amp;pid=9864a2336&amp;color=0,0,0&amp;vtp=1&amp;bbb=1&amp;hb=1"/>
          <p:cNvSpPr/>
          <p:nvPr/>
        </p:nvSpPr>
        <p:spPr>
          <a:xfrm>
            <a:off x="502920" y="2203928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①闲敲棋子落灯花;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②但少闲人如吾两人者耳;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③今日听君歌一曲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暂凭杯酒长精神;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海内存知己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天涯若比邻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（6分）</a:t>
            </a:r>
            <a:endParaRPr lang="en-US" altLang="zh-CN" dirty="0"/>
          </a:p>
        </p:txBody>
      </p:sp>
      <p:sp>
        <p:nvSpPr>
          <p:cNvPr id="4" name="QO_6_BD.22_1#d0032bcdc?sp=1&amp;vcp=1&amp;pid=9864a2336&amp;color=0,0,0&amp;vtp=1&amp;bbb=1"/>
          <p:cNvSpPr/>
          <p:nvPr/>
        </p:nvSpPr>
        <p:spPr>
          <a:xfrm>
            <a:off x="502920" y="3023713"/>
            <a:ext cx="1118311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（2）请从以下篇目中任选一篇，补写朗诵稿第四节，使前后语意连贯。（不得抄用）（4分）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.岑参《白雪歌送武判官归京》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.范仲淹《岳阳楼记》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.李白《闻王昌龄左迁龙标遥有此寄》</a:t>
            </a:r>
            <a:endParaRPr lang="en-US" altLang="zh-CN" sz="1800" dirty="0"/>
          </a:p>
        </p:txBody>
      </p:sp>
      <p:sp>
        <p:nvSpPr>
          <p:cNvPr id="5" name="QO_6_AN.23_1#d0032bcdc?vcp=1&amp;pid=9864a2336&amp;color=0,0,0&amp;vtp=1&amp;bbb=1"/>
          <p:cNvSpPr/>
          <p:nvPr/>
        </p:nvSpPr>
        <p:spPr>
          <a:xfrm>
            <a:off x="502920" y="4674713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【示例一】苍茫雪地上的一行足印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是岑参塞外相送/“山回路转不见君，雪上空留马行处”的依依惜别。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示例二】举目同望的一轮明月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是李白遥寄思念/“我寄愁心与明月，随君直到夜郎西”的惦念牵挂。（4分）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7a1b5dee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77a1b5dee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综合实践突破练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4cded1db.fixed?vcp=1&amp;pid=77a1b5dee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项目化综合实践（一）</a:t>
            </a:r>
            <a:endParaRPr lang="en-US" altLang="zh-CN" sz="6600" dirty="0"/>
          </a:p>
        </p:txBody>
      </p:sp>
      <p:pic>
        <p:nvPicPr>
          <p:cNvPr id="3" name="C_2#e4cded1db.fixed?vcp=1&amp;pid=77a1b5de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305f06d61?vcp=1&amp;pid=e7a840fec&amp;color=0,0,0&amp;vtp=1&amp;bt=1&amp;bbb=1"/>
          <p:cNvSpPr/>
          <p:nvPr/>
        </p:nvSpPr>
        <p:spPr>
          <a:xfrm>
            <a:off x="502920" y="1770446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【2024嘉兴三模】班级开展“我们是朋友”主题班会活动，请你参与完成相关任务。（25分）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任务一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制作词卡】</a:t>
            </a:r>
            <a:endParaRPr lang="en-US" altLang="zh-CN" sz="1800" dirty="0"/>
          </a:p>
        </p:txBody>
      </p:sp>
      <p:sp>
        <p:nvSpPr>
          <p:cNvPr id="3" name="QO_5_BD.2_1#e8753d663?sp=1&amp;vcp=1&amp;pid=305f06d61&amp;color=0,0,0&amp;vtp=1&amp;bbb=1"/>
          <p:cNvSpPr/>
          <p:nvPr/>
        </p:nvSpPr>
        <p:spPr>
          <a:xfrm>
            <a:off x="502920" y="2554608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1.为了解“友”的丰富内涵，同学制作了三张词卡，请你帮助完善。（5分）</a:t>
            </a:r>
            <a:endParaRPr lang="en-US" altLang="zh-CN" sz="1800" dirty="0"/>
          </a:p>
        </p:txBody>
      </p:sp>
      <p:graphicFrame>
        <p:nvGraphicFramePr>
          <p:cNvPr id="6" name="QO_5_BD.2_2#e8753d663?colgroup=48&amp;vcp=1&amp;pid=305f06d6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118918"/>
              </p:ext>
            </p:extLst>
          </p:nvPr>
        </p:nvGraphicFramePr>
        <p:xfrm>
          <a:off x="502920" y="3046288"/>
          <a:ext cx="11164824" cy="2477516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751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字形卡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12100"/>
                        </a:lnSpc>
                      </a:pPr>
                      <a:r>
                        <a:rPr lang="en-US" altLang="zh-CN" sz="67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是会意字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从字形看像两只方向相同的手合拢在一起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可见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字的本义是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QO_5_BD.2_3#e8753d663.table_image?tii=1&amp;vcp=1&amp;pid=305f06d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3535873"/>
            <a:ext cx="489204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QO_5_BD.2_4#e8753d663?colgroup=48&amp;vcp=1&amp;pid=305f06d61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742627"/>
              </p:ext>
            </p:extLst>
          </p:nvPr>
        </p:nvGraphicFramePr>
        <p:xfrm>
          <a:off x="502920" y="1386874"/>
          <a:ext cx="11164824" cy="1112774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127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类型卡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类型多样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于己有助为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益友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交情深厚为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“（zhì）____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真诚纯朴为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素友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直言规劝为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zhènɡ）____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QO_5_BD.2_5#e8753d663?colgroup=48&amp;vcp=1&amp;pid=305f06d61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080913"/>
              </p:ext>
            </p:extLst>
          </p:nvPr>
        </p:nvGraphicFramePr>
        <p:xfrm>
          <a:off x="502920" y="2637062"/>
          <a:ext cx="11164824" cy="756158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61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雅称卡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雅称众多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重道义淡若水是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君子之交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同生死共患难是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幼年结交不相忘是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____”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6_BD.3_1#4c1752902?vcp=1&amp;pid=e8753d663&amp;color=0,0,0&amp;vtp=1&amp;bbb=1"/>
          <p:cNvSpPr/>
          <p:nvPr/>
        </p:nvSpPr>
        <p:spPr>
          <a:xfrm>
            <a:off x="502920" y="3526062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（1）阅读“字形卡”，推测“友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”字的本义是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1分）</a:t>
            </a:r>
            <a:endParaRPr lang="en-US" altLang="zh-CN" sz="1800" dirty="0"/>
          </a:p>
        </p:txBody>
      </p:sp>
      <p:sp>
        <p:nvSpPr>
          <p:cNvPr id="5" name="QB_6_AN.4_1#4c1752902.blank?vcp=1&amp;pid=e8753d663&amp;color=0,0,0&amp;vpa=1&amp;vtp=1&amp;bbb=1"/>
          <p:cNvSpPr/>
          <p:nvPr/>
        </p:nvSpPr>
        <p:spPr>
          <a:xfrm>
            <a:off x="4686777" y="3474627"/>
            <a:ext cx="153987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朋友（1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  <a:endParaRPr lang="en-US" altLang="zh-CN" dirty="0"/>
          </a:p>
        </p:txBody>
      </p:sp>
      <p:sp>
        <p:nvSpPr>
          <p:cNvPr id="6" name="QO_6_BD.5_1#47c122294?vcp=1&amp;pid=e8753d663&amp;color=0,0,0&amp;vtp=1&amp;bbb=1"/>
          <p:cNvSpPr/>
          <p:nvPr/>
        </p:nvSpPr>
        <p:spPr>
          <a:xfrm>
            <a:off x="502920" y="3884012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（2）根据拼音写出“类型卡”中相应的汉字。（2分）</a:t>
            </a:r>
            <a:endParaRPr lang="en-US" altLang="zh-CN" sz="1800" dirty="0"/>
          </a:p>
        </p:txBody>
      </p:sp>
      <p:sp>
        <p:nvSpPr>
          <p:cNvPr id="2" name="QO_6_AN.6_1#47c122294?vcp=1&amp;pid=e8753d663&amp;color=0,0,0&amp;vtp=1&amp;bbb=1"/>
          <p:cNvSpPr/>
          <p:nvPr/>
        </p:nvSpPr>
        <p:spPr>
          <a:xfrm>
            <a:off x="502920" y="4290665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挚;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诤（2分）</a:t>
            </a:r>
            <a:endParaRPr lang="en-US" altLang="zh-CN" sz="1800" dirty="0"/>
          </a:p>
        </p:txBody>
      </p:sp>
      <p:sp>
        <p:nvSpPr>
          <p:cNvPr id="8" name="QO_6_BD.7_1#862d26787?sp=1&amp;vcp=1&amp;pid=e8753d663&amp;color=0,0,0&amp;vtp=1&amp;bbb=1"/>
          <p:cNvSpPr/>
          <p:nvPr/>
        </p:nvSpPr>
        <p:spPr>
          <a:xfrm>
            <a:off x="502920" y="4701447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（3）结合语境，选择恰当的雅称，填入“雅称卡”（填序号）。（2分）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.忘年之交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B.莫逆之交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C.竹马之交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D.刎颈之交</a:t>
            </a:r>
            <a:endParaRPr lang="en-US" altLang="zh-CN" sz="1800" dirty="0"/>
          </a:p>
        </p:txBody>
      </p:sp>
      <p:sp>
        <p:nvSpPr>
          <p:cNvPr id="9" name="QO_6_AN.8_1#862d26787?vcp=1&amp;pid=e8753d663&amp;color=0,0,0&amp;vtp=1&amp;bbb=1"/>
          <p:cNvSpPr/>
          <p:nvPr/>
        </p:nvSpPr>
        <p:spPr>
          <a:xfrm>
            <a:off x="502920" y="5516215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2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067ce60f?vcp=1&amp;pid=305f06d61&amp;color=0,0,0&amp;vtp=1&amp;bt=1&amp;bbb=1"/>
          <p:cNvSpPr/>
          <p:nvPr/>
        </p:nvSpPr>
        <p:spPr>
          <a:xfrm>
            <a:off x="502920" y="900000"/>
            <a:ext cx="11183112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【任务二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改编微剧】</a:t>
            </a:r>
            <a:endParaRPr lang="en-US" altLang="zh-CN" sz="1800" dirty="0"/>
          </a:p>
        </p:txBody>
      </p:sp>
      <p:sp>
        <p:nvSpPr>
          <p:cNvPr id="3" name="QO_5_BD.9_1#3fdfe1af2?sp=1&amp;vcp=1&amp;pid=305f06d61&amp;color=0,0,0&amp;vtp=1&amp;bbb=1"/>
          <p:cNvSpPr/>
          <p:nvPr/>
        </p:nvSpPr>
        <p:spPr>
          <a:xfrm>
            <a:off x="502920" y="1226455"/>
            <a:ext cx="11183112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2.同学们拟将唐诗《长安遇冯著》改编为课堂微剧，请助力完成脚本设计。（6分）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O_5_BD.9_2#3fdfe1af2?colgroup=23,24&amp;vcp=1&amp;pid=305f06d61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3808210"/>
                  </p:ext>
                </p:extLst>
              </p:nvPr>
            </p:nvGraphicFramePr>
            <p:xfrm>
              <a:off x="502920" y="1674447"/>
              <a:ext cx="11164824" cy="3856482"/>
            </p:xfrm>
            <a:graphic>
              <a:graphicData uri="http://schemas.openxmlformats.org/drawingml/2006/table">
                <a:tbl>
                  <a:tblPr/>
                  <a:tblGrid>
                    <a:gridCol w="54681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6967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56482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长安遇冯著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［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唐］韦应物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客从东方来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衣上灞陵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雨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问客何为来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采山因买斧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冥冥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花正开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飏飏燕新乳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昨别今已春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鬓丝生几缕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□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【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注】①冯著:韦应物友人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大历四年到广州做幕僚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十年仍未获官职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再次回到长安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②灞陵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:长安东郊山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区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唐时是著名的隐逸之地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③冥冥:花簇云集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色泽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厚重幽暗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微剧脚本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长安街头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韦应物遇到衣裳沾雨的冯著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（表情①____）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冯兄远道而来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所为何事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?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著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你是来长安谋发展的吧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可惜前路布满荆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棘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你还得买斧砍除呢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著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韦兄莫要打趣了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（轻拍冯著肩头）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冯兄你看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②____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冯兄啊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昨别今已春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鬓丝生几缕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O_5_BD.9_2#3fdfe1af2?colgroup=23,24&amp;vcp=1&amp;pid=305f06d61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3808210"/>
                  </p:ext>
                </p:extLst>
              </p:nvPr>
            </p:nvGraphicFramePr>
            <p:xfrm>
              <a:off x="502920" y="1674447"/>
              <a:ext cx="11164824" cy="3856482"/>
            </p:xfrm>
            <a:graphic>
              <a:graphicData uri="http://schemas.openxmlformats.org/drawingml/2006/table">
                <a:tbl>
                  <a:tblPr/>
                  <a:tblGrid>
                    <a:gridCol w="54681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6967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5648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1" t="-158" r="-104459" b="-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微剧脚本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长安街头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韦应物遇到衣裳沾雨的冯著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（表情①____）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冯兄远道而来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所为何事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?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著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你是来长安谋发展的吧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可惜前路布满荆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棘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你还得买斧砍除呢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著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韦兄莫要打趣了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韦应物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（轻拍冯著肩头）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冯兄你看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②____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冯兄啊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!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昨别今已春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鬓丝生几缕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O_6_BD.10_1#55dfc7274?vcp=1&amp;pid=3fdfe1af2&amp;color=0,0,0&amp;vtp=1&amp;bbb=1"/>
          <p:cNvSpPr/>
          <p:nvPr/>
        </p:nvSpPr>
        <p:spPr>
          <a:xfrm>
            <a:off x="502920" y="5662247"/>
            <a:ext cx="11183112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（1）请在①处补充符合人物心理的舞台说明。（1分）</a:t>
            </a:r>
            <a:endParaRPr lang="en-US" altLang="zh-CN" sz="1800" dirty="0"/>
          </a:p>
        </p:txBody>
      </p:sp>
      <p:sp>
        <p:nvSpPr>
          <p:cNvPr id="6" name="QO_6_AN.11_1#55dfc7274?vcp=1&amp;pid=3fdfe1af2&amp;color=0,0,0&amp;vtp=1&amp;bbb=1"/>
          <p:cNvSpPr/>
          <p:nvPr/>
        </p:nvSpPr>
        <p:spPr>
          <a:xfrm>
            <a:off x="502920" y="6028197"/>
            <a:ext cx="11183112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【示例】惊喜（或：惊讶、疑惑）（1分）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2_1#aa55833a6?vcp=1&amp;pid=3fdfe1af2&amp;color=0,0,0&amp;vtp=1&amp;bt=1&amp;bbb=1"/>
          <p:cNvSpPr/>
          <p:nvPr/>
        </p:nvSpPr>
        <p:spPr>
          <a:xfrm>
            <a:off x="502920" y="98863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（2）对诗歌颈联展开合理想象，完善②处的人物台词。（2分）</a:t>
            </a:r>
            <a:endParaRPr lang="en-US" altLang="zh-CN" sz="1800" dirty="0"/>
          </a:p>
        </p:txBody>
      </p:sp>
      <p:sp>
        <p:nvSpPr>
          <p:cNvPr id="3" name="QO_6_AN.13_1#aa55833a6?vcp=1&amp;pid=3fdfe1af2&amp;color=0,0,0&amp;vtp=1&amp;bbb=1&amp;hb=1"/>
          <p:cNvSpPr/>
          <p:nvPr/>
        </p:nvSpPr>
        <p:spPr>
          <a:xfrm>
            <a:off x="502920" y="1387096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【示例】漫山遍野的花朵正在悄然盛开，一簇一簇，把春日装扮得姹紫嫣红，燕子轻快地飞回巢中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，将捕获的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虫子喂给刚刚孵化出来的雏燕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。（2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  <a:endParaRPr lang="en-US" altLang="zh-CN" dirty="0"/>
          </a:p>
        </p:txBody>
      </p:sp>
      <p:sp>
        <p:nvSpPr>
          <p:cNvPr id="4" name="QO_6_BD.14_1#0c91a7042?vcp=1&amp;pid=3fdfe1af2&amp;color=0,0,0&amp;vtp=1&amp;bbb=1&amp;hb=1"/>
          <p:cNvSpPr/>
          <p:nvPr/>
        </p:nvSpPr>
        <p:spPr>
          <a:xfrm>
            <a:off x="502920" y="2209866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（3）在查找资料时，同学发现这首诗的末句标点有“。”和“?”两个版本。你认为哪种标点更合适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?请结合诗歌内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容简述理由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。（3分）</a:t>
            </a:r>
            <a:endParaRPr lang="en-US" altLang="zh-CN" dirty="0"/>
          </a:p>
        </p:txBody>
      </p:sp>
      <p:sp>
        <p:nvSpPr>
          <p:cNvPr id="5" name="QO_6_AN.15_1#0c91a7042?vcp=1&amp;pid=3fdfe1af2&amp;color=0,0,0&amp;vtp=1&amp;bbb=1&amp;hb=1"/>
          <p:cNvSpPr/>
          <p:nvPr/>
        </p:nvSpPr>
        <p:spPr>
          <a:xfrm>
            <a:off x="502920" y="3039366"/>
            <a:ext cx="11183112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【示例一】用“？”，反问语气，表达韦应物对友人求仕不顺的劝导、慰藉，不要为暂时失意而不快不平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，勉励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他盛年未逾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，未来大有可为。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示例二】用“？”，疑问语气，用反衬手法，充满生机的新春景色和冯著的失意沉沦形成鲜明对照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，使人不禁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发出光阴易逝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、人生易老的感慨。“昨别今已春，鬓丝多几缕？”中蕴含着一缕淡淡的愁绪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。这是对友人仕途失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意的喟叹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，也是伤时感世的苦闷情怀。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示例三】用“。”，陈述语气，表示两人上次春日一别，此次再见，友人的白发又增添了几缕。景物依旧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人事已改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，友人的心情诗人完全能理解。表达了诗人对友人求仕不顺遭遇的同情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，也曲折地反映了诗人和冯著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有相同的疲累和期盼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，真正想要去隐居的其实是诗人自己。（3分）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d080611f?vcp=1&amp;pid=305f06d61&amp;color=0,0,0&amp;vtp=1&amp;bt=1&amp;bbb=1"/>
          <p:cNvSpPr/>
          <p:nvPr/>
        </p:nvSpPr>
        <p:spPr>
          <a:xfrm>
            <a:off x="502920" y="900000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【任务三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分享调查】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3.同学分享“中学生最希望和朋友做的事情”主题调查结果，请你参与完成小组讨论。（4分）</a:t>
            </a:r>
            <a:endParaRPr lang="en-US" altLang="zh-CN" sz="1800" dirty="0"/>
          </a:p>
        </p:txBody>
      </p:sp>
      <p:pic>
        <p:nvPicPr>
          <p:cNvPr id="4" name="QB_5_BD.25_2#7d37fd71c?vcp=1&amp;pid=305f06d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1808177"/>
            <a:ext cx="452628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25_3#7d37fd71c?vcp=1&amp;pid=305f06d61&amp;color=0,0,0&amp;vtp=1&amp;bbb=1"/>
          <p:cNvSpPr/>
          <p:nvPr/>
        </p:nvSpPr>
        <p:spPr>
          <a:xfrm>
            <a:off x="502920" y="3535377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小嘉: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我发现调查结果中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这件事不符合调查主题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需要再改进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6" name="QB_5_BD.25_4#7d37fd71c?sp=1&amp;vcp=1&amp;pid=305f06d61&amp;color=0,0,0&amp;vtp=1&amp;bbb=1&amp;hb=1&amp;hltap=1"/>
          <p:cNvSpPr/>
          <p:nvPr/>
        </p:nvSpPr>
        <p:spPr>
          <a:xfrm>
            <a:off x="502920" y="3937332"/>
            <a:ext cx="1118311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小语: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的确如此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我们对调查数据进行分析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得出了以下结论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:（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</a:t>
            </a:r>
            <a:r>
              <a:rPr lang="en-US" altLang="zh-CN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_______________________________________</a:t>
            </a:r>
          </a:p>
          <a:p>
            <a:pPr latinLnBrk="1"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_________________________________________________________________________________________________</a:t>
            </a:r>
          </a:p>
          <a:p>
            <a:pPr latinLnBrk="1"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______________________________________________________________________________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小嘉</a:t>
            </a: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根据这份调查结果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你能为中学生正确交友提一条合理的建议吗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7" name="QB_5_BD.25_5#7d37fd71c?sp=1&amp;vcp=1&amp;pid=305f06d61&amp;color=0,0,0&amp;vtp=1&amp;bbb=1&amp;hb=1"/>
          <p:cNvSpPr/>
          <p:nvPr/>
        </p:nvSpPr>
        <p:spPr>
          <a:xfrm>
            <a:off x="502920" y="5588332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我: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5_AN.26_1#7d37fd71c.blank?vcp=1&amp;pid=305f06d61&amp;color=0,0,0&amp;vpa=2&amp;vtp=1&amp;bbb=1"/>
          <p:cNvSpPr/>
          <p:nvPr/>
        </p:nvSpPr>
        <p:spPr>
          <a:xfrm>
            <a:off x="3543776" y="3483942"/>
            <a:ext cx="2795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网络交友看重人品（1分）</a:t>
            </a:r>
            <a:endParaRPr lang="en-US" altLang="zh-CN" dirty="0"/>
          </a:p>
        </p:txBody>
      </p:sp>
      <p:sp>
        <p:nvSpPr>
          <p:cNvPr id="9" name="QB_5_AN.28_1#7d37fd71c.blank?vcp=1&amp;pid=305f06d61&amp;color=0,0,0&amp;vpa=3&amp;vtp=1&amp;bbb=1&amp;hb=1"/>
          <p:cNvSpPr/>
          <p:nvPr/>
        </p:nvSpPr>
        <p:spPr>
          <a:xfrm>
            <a:off x="502920" y="5557852"/>
            <a:ext cx="11183112" cy="7789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示例】交友要关注彼此身心的健康（不能泄露朋友的隐私/交友要注意边界感/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要结交益友）（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1分）</a:t>
            </a:r>
            <a:endParaRPr lang="en-US" altLang="zh-CN" dirty="0"/>
          </a:p>
        </p:txBody>
      </p:sp>
      <p:sp>
        <p:nvSpPr>
          <p:cNvPr id="10" name="QB_5_AN.27_1#7d37fd71c?sp=1&amp;vcp=1&amp;pid=305f06d61&amp;color=0,0,0&amp;vtp=1&amp;bbb=1&amp;hb=1&amp;hla=1">
            <a:extLst>
              <a:ext uri="{FF2B5EF4-FFF2-40B4-BE49-F238E27FC236}">
                <a16:creationId xmlns:a16="http://schemas.microsoft.com/office/drawing/2014/main" id="{CE297154-4B4E-BAE8-AD81-4BB0357F6E7B}"/>
              </a:ext>
            </a:extLst>
          </p:cNvPr>
          <p:cNvSpPr/>
          <p:nvPr/>
        </p:nvSpPr>
        <p:spPr>
          <a:xfrm>
            <a:off x="502920" y="3911932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中学生最希望和朋友做的事情中，占比最高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的一项是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“愿意倾听我的苦恼”，可见心理需求是交友的重要因素。多数中学生希望朋友间能够陪伴彼此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、发展</a:t>
            </a:r>
          </a:p>
          <a:p>
            <a:pPr latinLnBrk="1">
              <a:lnSpc>
                <a:spcPts val="31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共同爱好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、学习上互帮互助;但也有少部分中学生希望朋友间会闲聊他人的秘密（2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Microsoft Office PowerPoint</Application>
  <PresentationFormat>宽屏</PresentationFormat>
  <Paragraphs>112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2024-10-12T11:31:44Z</dcterms:created>
  <dcterms:modified xsi:type="dcterms:W3CDTF">2024-10-12T11:32:41Z</dcterms:modified>
  <cp:category/>
  <cp:contentStatus/>
</cp:coreProperties>
</file>