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614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78bf46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项目化综合实践（三）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678bf46c1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a094bd19000a8af92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678bf46c1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def64bc2?vcp=1&amp;pid=c93a14566&amp;color=0,0,0&amp;vtp=1&amp;bt=1&amp;bbb=1"/>
              <p:cNvSpPr/>
              <p:nvPr/>
            </p:nvSpPr>
            <p:spPr>
              <a:xfrm>
                <a:off x="502920" y="1337947"/>
                <a:ext cx="11183112" cy="454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增设石刻铭文并为三角亭命名（9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分）</a:t>
                </a:r>
              </a:p>
              <a:p>
                <a:pPr marL="0" marR="0" lvl="0" indent="0" algn="ctr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所树非人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魏文侯之时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子质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仕而获罪焉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去而北游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谓简主曰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从今已后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吾不复树德于人矣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。”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简主曰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何以也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?”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质曰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吾所树堂上之士半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吾所树朝廷之大夫半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吾所树边境之人亦半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800" b="0" i="0" u="wavy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今堂上之士恶我于君朝廷之大夫恐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wavy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我以法边境之人劫我以兵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是以不复树德于人也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。”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简主曰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噫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!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子之言过矣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夫春树桃李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夏得荫其下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秋得食其实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春树蒺藜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夏不可采其叶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秋得其刺焉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由此观之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在所树也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。”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r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选自汉·韩婴《韩诗外传》，有删改）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1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注】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①子质:战国时魏国大臣，前期做官提拔很多人,后因得罪魏文侯被罢官，无人为其说情，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逃往北方，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被赵国国君简主接纳。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5_BD#edef64bc2?vcp=1&amp;pid=c93a1456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37947"/>
                <a:ext cx="11183112" cy="4545330"/>
              </a:xfrm>
              <a:prstGeom prst="rect">
                <a:avLst/>
              </a:prstGeom>
              <a:blipFill>
                <a:blip r:embed="rId3"/>
                <a:stretch>
                  <a:fillRect l="-1309" r="-1745" b="-30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5_BD#edef64bc2?vcp=1&amp;pid=c93a14566&amp;color=0,0,0&amp;vtp=1&amp;bt=1&amp;bbb=1&amp;zzd= 9">
            <a:extLst>
              <a:ext uri="{FF2B5EF4-FFF2-40B4-BE49-F238E27FC236}">
                <a16:creationId xmlns:a16="http://schemas.microsoft.com/office/drawing/2014/main" id="{E1F14662-001C-5F86-87D1-A20F44903563}"/>
              </a:ext>
            </a:extLst>
          </p:cNvPr>
          <p:cNvSpPr/>
          <p:nvPr/>
        </p:nvSpPr>
        <p:spPr>
          <a:xfrm>
            <a:off x="3341402" y="38144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_5_BD#edef64bc2?vcp=1&amp;pid=c93a14566&amp;color=0,0,0&amp;vtp=1&amp;bt=1&amp;bbb=1&amp;zzd= 9">
            <a:extLst>
              <a:ext uri="{FF2B5EF4-FFF2-40B4-BE49-F238E27FC236}">
                <a16:creationId xmlns:a16="http://schemas.microsoft.com/office/drawing/2014/main" id="{B4D250C5-BF08-F545-E714-1121E69F9434}"/>
              </a:ext>
            </a:extLst>
          </p:cNvPr>
          <p:cNvSpPr/>
          <p:nvPr/>
        </p:nvSpPr>
        <p:spPr>
          <a:xfrm>
            <a:off x="3570002" y="38144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_5_BD#edef64bc2?vcp=1&amp;pid=c93a14566&amp;color=0,0,0&amp;vtp=1&amp;bt=1&amp;bbb=1&amp;zzd= 11">
            <a:extLst>
              <a:ext uri="{FF2B5EF4-FFF2-40B4-BE49-F238E27FC236}">
                <a16:creationId xmlns:a16="http://schemas.microsoft.com/office/drawing/2014/main" id="{8149569E-98C9-3FDB-BB6A-1030F3A05BF1}"/>
              </a:ext>
            </a:extLst>
          </p:cNvPr>
          <p:cNvSpPr/>
          <p:nvPr/>
        </p:nvSpPr>
        <p:spPr>
          <a:xfrm>
            <a:off x="4039902" y="42335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_5_BD#edef64bc2?vcp=1&amp;pid=c93a14566&amp;color=0,0,0&amp;vtp=1&amp;bt=1&amp;bbb=1&amp;zzd= 11">
            <a:extLst>
              <a:ext uri="{FF2B5EF4-FFF2-40B4-BE49-F238E27FC236}">
                <a16:creationId xmlns:a16="http://schemas.microsoft.com/office/drawing/2014/main" id="{8D3B8C8F-DF49-28DD-2924-44C4EDDAC9F5}"/>
              </a:ext>
            </a:extLst>
          </p:cNvPr>
          <p:cNvSpPr/>
          <p:nvPr/>
        </p:nvSpPr>
        <p:spPr>
          <a:xfrm>
            <a:off x="5411502" y="42335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_1#477dd6de7?vcp=1&amp;pid=c93a14566&amp;color=0,0,0&amp;vtp=1&amp;bt=1&amp;bbb=1"/>
          <p:cNvSpPr/>
          <p:nvPr/>
        </p:nvSpPr>
        <p:spPr>
          <a:xfrm>
            <a:off x="502920" y="2240822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3.用现代汉语解释下面加点字的意思。（3分）</a:t>
            </a:r>
            <a:endParaRPr lang="en-US" altLang="zh-CN" sz="1800" dirty="0"/>
          </a:p>
        </p:txBody>
      </p:sp>
      <p:sp>
        <p:nvSpPr>
          <p:cNvPr id="3" name="QB_6_BD.7_1#d6b135ca1?vcp=1&amp;pid=477dd6de7&amp;color=0,0,0&amp;vtp=1&amp;bbb=1"/>
          <p:cNvSpPr/>
          <p:nvPr/>
        </p:nvSpPr>
        <p:spPr>
          <a:xfrm>
            <a:off x="502920" y="2639284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642356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①是以不复树德于人也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42356" algn="l"/>
              </a:tabLst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②春树桃李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42356" algn="l"/>
              </a:tabLst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③夏得荫其下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1800" dirty="0"/>
          </a:p>
        </p:txBody>
      </p:sp>
      <p:sp>
        <p:nvSpPr>
          <p:cNvPr id="4" name="QB_6_AN.8_1#d6b135ca1.blank?vcp=1&amp;pid=477dd6de7&amp;color=0,0,0&amp;vpa=1&amp;vtp=1&amp;bbb=1"/>
          <p:cNvSpPr/>
          <p:nvPr/>
        </p:nvSpPr>
        <p:spPr>
          <a:xfrm>
            <a:off x="6951187" y="2608804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因此</a:t>
            </a:r>
            <a:endParaRPr lang="en-US" altLang="zh-CN" dirty="0"/>
          </a:p>
        </p:txBody>
      </p:sp>
      <p:sp>
        <p:nvSpPr>
          <p:cNvPr id="6" name="QB_6_AN.10_1#d6b135ca1.blank?vcp=1&amp;pid=477dd6de7&amp;color=0,0,0&amp;vpa=2&amp;vtp=1&amp;bbb=1"/>
          <p:cNvSpPr/>
          <p:nvPr/>
        </p:nvSpPr>
        <p:spPr>
          <a:xfrm>
            <a:off x="7014687" y="3027904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种植</a:t>
            </a:r>
            <a:endParaRPr lang="en-US" altLang="zh-CN" dirty="0"/>
          </a:p>
        </p:txBody>
      </p:sp>
      <p:sp>
        <p:nvSpPr>
          <p:cNvPr id="8" name="QB_6_AN.12_1#d6b135ca1.blank?vcp=1&amp;pid=477dd6de7&amp;color=0,0,0&amp;vpa=3&amp;vtp=1&amp;bbb=1"/>
          <p:cNvSpPr/>
          <p:nvPr/>
        </p:nvSpPr>
        <p:spPr>
          <a:xfrm>
            <a:off x="6151086" y="3426049"/>
            <a:ext cx="2341563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</a:t>
            </a:r>
            <a:r>
              <a:rPr lang="en-US" altLang="zh-CN" b="1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为荫蔽（3分）</a:t>
            </a:r>
            <a:endParaRPr lang="en-US" altLang="zh-CN" dirty="0"/>
          </a:p>
        </p:txBody>
      </p:sp>
      <p:sp>
        <p:nvSpPr>
          <p:cNvPr id="9" name="QO_5_BD.13_1#4453b55ff?sp=1&amp;vcp=1&amp;pid=c93a14566&amp;color=0,0,0&amp;vtp=1&amp;bbb=1"/>
          <p:cNvSpPr/>
          <p:nvPr/>
        </p:nvSpPr>
        <p:spPr>
          <a:xfrm>
            <a:off x="502920" y="3874169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4.用“/”给下面的句子断句（限2处）。（2分）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堂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上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士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恶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君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朝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廷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夫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恐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边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境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劫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兵</a:t>
            </a:r>
            <a:endParaRPr lang="en-US" altLang="zh-CN" sz="1800" dirty="0"/>
          </a:p>
        </p:txBody>
      </p:sp>
      <p:sp>
        <p:nvSpPr>
          <p:cNvPr id="10" name="QO_5_AN.14_1#4453b55ff?vcp=1&amp;pid=c93a14566&amp;color=0,0,0&amp;vtp=1&amp;bbb=1"/>
          <p:cNvSpPr/>
          <p:nvPr/>
        </p:nvSpPr>
        <p:spPr>
          <a:xfrm>
            <a:off x="502920" y="4688937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今堂上之士恶我于君/朝廷之大夫恐我以法/边境之人劫我以兵（2分）</a:t>
            </a:r>
            <a:endParaRPr lang="en-US" altLang="zh-CN" sz="1800" dirty="0"/>
          </a:p>
        </p:txBody>
      </p:sp>
      <p:sp>
        <p:nvSpPr>
          <p:cNvPr id="11" name="QB_6_BD.7_1#d6b135ca1?vcp=1&amp;pid=477dd6de7&amp;color=0,0,0&amp;vtp=1&amp;bbb=1&amp;zzd= 1">
            <a:extLst>
              <a:ext uri="{FF2B5EF4-FFF2-40B4-BE49-F238E27FC236}">
                <a16:creationId xmlns:a16="http://schemas.microsoft.com/office/drawing/2014/main" id="{FB65D218-4B7D-A04D-EE5F-0DF33A9EADBA}"/>
              </a:ext>
            </a:extLst>
          </p:cNvPr>
          <p:cNvSpPr/>
          <p:nvPr/>
        </p:nvSpPr>
        <p:spPr>
          <a:xfrm>
            <a:off x="826802" y="30202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7_1#d6b135ca1?vcp=1&amp;pid=477dd6de7&amp;color=0,0,0&amp;vtp=1&amp;bbb=1&amp;zzd= 1">
            <a:extLst>
              <a:ext uri="{FF2B5EF4-FFF2-40B4-BE49-F238E27FC236}">
                <a16:creationId xmlns:a16="http://schemas.microsoft.com/office/drawing/2014/main" id="{8C608EEE-AE78-E8A0-BF7F-AC9961A002AA}"/>
              </a:ext>
            </a:extLst>
          </p:cNvPr>
          <p:cNvSpPr/>
          <p:nvPr/>
        </p:nvSpPr>
        <p:spPr>
          <a:xfrm>
            <a:off x="1055402" y="30202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7_1#d6b135ca1?vcp=1&amp;pid=477dd6de7&amp;color=0,0,0&amp;vtp=1&amp;bbb=1&amp;zzd= 2">
            <a:extLst>
              <a:ext uri="{FF2B5EF4-FFF2-40B4-BE49-F238E27FC236}">
                <a16:creationId xmlns:a16="http://schemas.microsoft.com/office/drawing/2014/main" id="{A421C469-EE58-04FC-A3A9-DFB699F3BE08}"/>
              </a:ext>
            </a:extLst>
          </p:cNvPr>
          <p:cNvSpPr/>
          <p:nvPr/>
        </p:nvSpPr>
        <p:spPr>
          <a:xfrm>
            <a:off x="1055402" y="34393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7_1#d6b135ca1?vcp=1&amp;pid=477dd6de7&amp;color=0,0,0&amp;vtp=1&amp;bbb=1&amp;zzd= 3">
            <a:extLst>
              <a:ext uri="{FF2B5EF4-FFF2-40B4-BE49-F238E27FC236}">
                <a16:creationId xmlns:a16="http://schemas.microsoft.com/office/drawing/2014/main" id="{9F57361C-37C1-FED1-A7B7-0D4EE684AB96}"/>
              </a:ext>
            </a:extLst>
          </p:cNvPr>
          <p:cNvSpPr/>
          <p:nvPr/>
        </p:nvSpPr>
        <p:spPr>
          <a:xfrm>
            <a:off x="1284002" y="38286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a4b18da11?sp=1&amp;vcp=1&amp;pid=c93a14566&amp;color=0,0,0&amp;vtp=1&amp;bt=1&amp;bbb=1&amp;hb=1"/>
          <p:cNvSpPr/>
          <p:nvPr/>
        </p:nvSpPr>
        <p:spPr>
          <a:xfrm>
            <a:off x="502920" y="2024954"/>
            <a:ext cx="11183112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5.【阅读应用】同学们选定本文作为园林景观中的“石刻铭文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”，并决定从赵简主的话中抄录合适的字词为三角亭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取名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（不超3个字）。请依据赵简主话中的道理，结合园林景观主题，简要说明取名理由。（4分）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三角亭取名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:____，理由:____</a:t>
            </a:r>
            <a:endParaRPr lang="en-US" altLang="zh-CN" dirty="0"/>
          </a:p>
        </p:txBody>
      </p:sp>
      <p:sp>
        <p:nvSpPr>
          <p:cNvPr id="3" name="QO_5_AN.16_1#a4b18da11?vcp=1&amp;pid=c93a14566&amp;color=0,0,0&amp;vtp=1&amp;bbb=1&amp;hb=1"/>
          <p:cNvSpPr/>
          <p:nvPr/>
        </p:nvSpPr>
        <p:spPr>
          <a:xfrm>
            <a:off x="502920" y="3262251"/>
            <a:ext cx="11183112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【示例一】桃李亭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文中写“夫春树桃李，夏得荫其下，秋得食其实”，种植了美好的桃李，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就能得到累累硕果，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选拔品德高尚的人才苗子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，才能收获真正的人才。“桃李”象征着桃李满天下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，可以用来赞美学校培养了很多德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行高尚的人才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示例二】观所树文中写“夫春树桃李，夏得荫其下，秋得食其实;春树蒺藜，夏不可采其叶，秋得其刺焉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”，了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解简主类比的真正含义后可知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，“观所树”寓意学校要培养品德高尚的人才。（4分）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7a1b5dee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77a1b5dee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综合实践突破练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78bf46c1.fixed?vcp=1&amp;pid=77a1b5dee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项目化综合实践（三）</a:t>
            </a:r>
            <a:endParaRPr lang="en-US" altLang="zh-CN" sz="6600" dirty="0"/>
          </a:p>
        </p:txBody>
      </p:sp>
      <p:pic>
        <p:nvPicPr>
          <p:cNvPr id="3" name="C_2#678bf46c1.fixed?vcp=1&amp;pid=77a1b5de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c93a14566?vcp=1&amp;pid=ccf9a5242&amp;color=0,0,0&amp;vtp=1&amp;bt=1&amp;bbb=1&amp;hb=1"/>
          <p:cNvSpPr/>
          <p:nvPr/>
        </p:nvSpPr>
        <p:spPr>
          <a:xfrm>
            <a:off x="502920" y="1482283"/>
            <a:ext cx="11183112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【2024温州四县区二模】2024年是中华人民共和国植树节设立45周年，九年级（3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）班想在毕业前夕为母校打造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一处校园文化园林景观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，作为献给母校的礼物。（21分）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方案设想】</a:t>
            </a:r>
            <a:endParaRPr lang="en-US" altLang="zh-CN" dirty="0"/>
          </a:p>
        </p:txBody>
      </p:sp>
      <p:graphicFrame>
        <p:nvGraphicFramePr>
          <p:cNvPr id="6" name="QM_4_BD.1_2#c93a14566?colgroup=5,41&amp;vcp=1&amp;pid=ccf9a5242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065269"/>
              </p:ext>
            </p:extLst>
          </p:nvPr>
        </p:nvGraphicFramePr>
        <p:xfrm>
          <a:off x="502920" y="2802575"/>
          <a:ext cx="11146536" cy="3028442"/>
        </p:xfrm>
        <a:graphic>
          <a:graphicData uri="http://schemas.openxmlformats.org/drawingml/2006/table">
            <a:tbl>
              <a:tblPr/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83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40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方案主题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毕业季·感校恩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03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方案内容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◎选址及理由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以现有的母校绿化小角落为基础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以现有三角亭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小池塘及绿草坪为主体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因地制宜打造学校</a:t>
                      </a: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文化园林景观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◎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增设以下自然或人文景观（见草图）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1）池塘四周培植不同树木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确定以桃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李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柳为主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2）草坪中增设古诗文立卷（石制）;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3）三角亭边增设石刻铭文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并为三角亭命名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M_4_BD.1_3#c93a14566.table_image?tii=1&amp;vcp=1&amp;pid=ccf9a524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09" y="2868773"/>
            <a:ext cx="265176" cy="2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4_BD.1_4#c93a14566.table_image?tii=2&amp;vcp=1&amp;pid=ccf9a524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09" y="4382994"/>
            <a:ext cx="265176" cy="2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QM_4_BD.1_5#c93a14566?colgroup=5,41&amp;vcp=1&amp;pid=ccf9a5242&amp;color=0,0,0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023517"/>
              </p:ext>
            </p:extLst>
          </p:nvPr>
        </p:nvGraphicFramePr>
        <p:xfrm>
          <a:off x="502920" y="2031304"/>
          <a:ext cx="11146536" cy="3263392"/>
        </p:xfrm>
        <a:graphic>
          <a:graphicData uri="http://schemas.openxmlformats.org/drawingml/2006/table">
            <a:tbl>
              <a:tblPr/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83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40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方案主题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毕业季·感校恩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4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方案草图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3000"/>
                        </a:lnSpc>
                      </a:pPr>
                      <a:r>
                        <a:rPr lang="en-US" altLang="zh-CN" sz="128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___________________________________________________________________________________________________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4_BD.1_6#c93a14566.table_image?tii=3&amp;vcp=1&amp;pid=ccf9a524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09" y="2097502"/>
            <a:ext cx="265176" cy="2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1_7#c93a14566.table_image?tii=4&amp;vcp=1&amp;pid=ccf9a524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09" y="3729198"/>
            <a:ext cx="265176" cy="2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4_BD.1_8#c93a14566.table_image?tii=5&amp;vcp=1&amp;pid=ccf9a524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3360" y="2588326"/>
            <a:ext cx="5568696" cy="25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9#c93a14566?vcp=1&amp;pid=ccf9a5242&amp;color=0,0,0&amp;mp=1&amp;vtp=1&amp;bt=1&amp;bbb=1"/>
          <p:cNvSpPr/>
          <p:nvPr/>
        </p:nvSpPr>
        <p:spPr>
          <a:xfrm>
            <a:off x="502920" y="1518287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➨增设古诗文立卷（12分）</a:t>
            </a:r>
            <a:endParaRPr lang="en-US" altLang="zh-CN" sz="1800" dirty="0"/>
          </a:p>
        </p:txBody>
      </p:sp>
      <p:graphicFrame>
        <p:nvGraphicFramePr>
          <p:cNvPr id="8" name="QM_4_BD.1_10#c93a14566?colgroup=48&amp;vcp=1&amp;pid=ccf9a5242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900121"/>
              </p:ext>
            </p:extLst>
          </p:nvPr>
        </p:nvGraphicFramePr>
        <p:xfrm>
          <a:off x="502920" y="2005840"/>
          <a:ext cx="11184608" cy="3788538"/>
        </p:xfrm>
        <a:graphic>
          <a:graphicData uri="http://schemas.openxmlformats.org/drawingml/2006/table">
            <a:tbl>
              <a:tblPr/>
              <a:tblGrid>
                <a:gridCol w="2208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3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55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507">
                <a:tc gridSpan="4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梳理诗文◎理解古诗文中的花木意象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7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花木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有关诗文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特质/内涵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84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①____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只有香如故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（陆游《卜算子·咏梅》）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奉献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采菊东篱下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（陶渊明《饮酒（其五）》）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A___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84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③___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何人不起故园情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（李白《春夜洛城闻笛》）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思乡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④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忽逢桃花林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夹岸数百步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中无杂树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落英缤纷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陶渊明《桃花源记》）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美好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84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⑤___？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松柏有本性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（刘桢《赠从弟（其二）》）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B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⑥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有桃花红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菜花黄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远远围墙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隐隐茅堂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（秦观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《行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香子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洁白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M_4_BD.1_11#c93a14566?colgroup=48&amp;vcp=1&amp;pid=ccf9a5242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5351469"/>
                  </p:ext>
                </p:extLst>
              </p:nvPr>
            </p:nvGraphicFramePr>
            <p:xfrm>
              <a:off x="502920" y="1788226"/>
              <a:ext cx="11187175" cy="2430717"/>
            </p:xfrm>
            <a:graphic>
              <a:graphicData uri="http://schemas.openxmlformats.org/drawingml/2006/table">
                <a:tbl>
                  <a:tblPr/>
                  <a:tblGrid>
                    <a:gridCol w="516335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8290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69507">
                    <a:tc grid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阅读诗文◎确定古诗文立卷内容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61210">
                    <a:tc grid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如梦令·春思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［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宋］苏轼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000000"/>
                              </a:solidFill>
                              <a:latin typeface="SimSun" panose="02010600030101010101" pitchFamily="2" charset="-122"/>
                              <a:ea typeface="楷体" pitchFamily="34" charset="-122"/>
                              <a:cs typeface="Times New Roman" pitchFamily="34" charset="-120"/>
                            </a:rPr>
                            <a:t>    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手种堂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前桃李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无限绿阴青子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帘外百舌儿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惊起五更春睡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居士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居士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莫忘小桥流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水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【注】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①堂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:苏轼在黄州东坡躬耕田园时所建东坡雪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堂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②百舌儿:一种专在春天鸣叫的黑身黄嘴鸟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鸣声变化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多端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因称“百舌”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③居士:苏轼自号“东坡居士”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M_4_BD.1_11#c93a14566?colgroup=48&amp;vcp=1&amp;pid=ccf9a5242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5351469"/>
                  </p:ext>
                </p:extLst>
              </p:nvPr>
            </p:nvGraphicFramePr>
            <p:xfrm>
              <a:off x="502920" y="1788226"/>
              <a:ext cx="11187175" cy="2430717"/>
            </p:xfrm>
            <a:graphic>
              <a:graphicData uri="http://schemas.openxmlformats.org/drawingml/2006/table">
                <a:tbl>
                  <a:tblPr/>
                  <a:tblGrid>
                    <a:gridCol w="516335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8290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69507">
                    <a:tc grid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阅读诗文◎确定古诗文立卷内容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61210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6" t="-19469" r="-112978" b="-29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【注】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①堂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:苏轼在黄州东坡躬耕田园时所建东坡雪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堂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②百舌儿:一种专在春天鸣叫的黑身黄嘴鸟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鸣声变化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多端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因称“百舌”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③居士:苏轼自号“东坡居士”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QO_5_BD.2_1#1fd077433?vcp=1&amp;pid=c93a14566&amp;color=0,0,0&amp;vtp=1&amp;bbb=1"/>
          <p:cNvSpPr/>
          <p:nvPr/>
        </p:nvSpPr>
        <p:spPr>
          <a:xfrm>
            <a:off x="502920" y="4346514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1.请补全①~⑥横线处诗文及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A、B处空缺。（8分）</a:t>
            </a:r>
            <a:endParaRPr lang="en-US" altLang="zh-CN" sz="1800" dirty="0"/>
          </a:p>
        </p:txBody>
      </p:sp>
      <p:sp>
        <p:nvSpPr>
          <p:cNvPr id="4" name="QO_5_AN.3_1#1fd077433?vcp=1&amp;pid=c93a14566&amp;color=0,0,0&amp;vtp=1&amp;bbb=1&amp;hb=1"/>
          <p:cNvSpPr/>
          <p:nvPr/>
        </p:nvSpPr>
        <p:spPr>
          <a:xfrm>
            <a:off x="502920" y="4748469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①零落成泥碾作尘;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②悠然见南山;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③此夜曲中闻折柳;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④芳草鲜美;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⑤岂不罹凝寒;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⑥李花白;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A高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洁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（或：隐逸）;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B耐寒（或：坚贞）（8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_1#8b9e71629?vcp=1&amp;pid=c93a14566&amp;color=0,0,0&amp;mp=1&amp;vtp=1&amp;bt=1&amp;bbb=1"/>
          <p:cNvSpPr/>
          <p:nvPr/>
        </p:nvSpPr>
        <p:spPr>
          <a:xfrm>
            <a:off x="502920" y="1821976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2.结合方案主题，说明选择苏轼的《如梦令·春思》作为古诗文立卷内容的理由。（4分）</a:t>
            </a:r>
            <a:endParaRPr lang="en-US" altLang="zh-CN" sz="1800" dirty="0"/>
          </a:p>
        </p:txBody>
      </p:sp>
      <p:sp>
        <p:nvSpPr>
          <p:cNvPr id="3" name="QO_5_AN.5_1#8b9e71629?vcp=1&amp;pid=c93a14566&amp;color=0,0,0&amp;vtp=1&amp;bbb=1&amp;hb=1"/>
          <p:cNvSpPr/>
          <p:nvPr/>
        </p:nvSpPr>
        <p:spPr>
          <a:xfrm>
            <a:off x="502920" y="2220438"/>
            <a:ext cx="11183112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【示例一】诗歌描写了桃李繁密，硕果累累，春鸟鸣叫，春意无限的惬意生活，意境优美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，苏轼通过回忆自己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在东坡雪堂时的美好生活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，表达了对那里的无限怀念和留恋之情，符合“毕业季·感校恩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”表达对母校美好生活的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怀念的方案主题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示例二】“莫忘”两字表达了作者对过去生活的无限怀念和留恋之情，和“毕业季·感校恩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”表达对母校美好生活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的怀念的方案主题一致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示例三】诗歌描写了桃李不言，硕果累累的静态画面，又描写了百舌儿鸣叫的动态画面，动静结合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，写出了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东坡雪堂春意盎然的美好生活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，表达了作者对过去生活的无限眷恋之情，这和“毕业季·感校恩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”表达对母校美好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生活的怀念的方案主题一致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。（4</a:t>
            </a:r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</Words>
  <Application>Microsoft Office PowerPoint</Application>
  <PresentationFormat>宽屏</PresentationFormat>
  <Paragraphs>108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SimHei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2024-10-12T11:33:38Z</dcterms:created>
  <dcterms:modified xsi:type="dcterms:W3CDTF">2024-10-12T11:34:13Z</dcterms:modified>
  <cp:category/>
  <cp:contentStatus/>
</cp:coreProperties>
</file>