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90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a528f9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项目化综合实践（二）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5" name="MasterShapeName?linknodeid=a528f9ded&amp;color=RGB(0,0,0)">
            <a:hlinkClick r:id="rId4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刷实践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6f27fe7379202f811563c6b#tid=6709d3a094bd19000a8af92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5" name="MasterShapeName?linknodeid=a528f9ded&amp;color=RGB(0,0,0)">
            <a:hlinkClick r:id="rId4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刷实践</a:t>
            </a:r>
            <a:endParaRPr lang="en-US" sz="18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#43cbec9f4?vcp=1&amp;pid=471819729&amp;color=0,0,0&amp;vtp=1&amp;bt=1&amp;bbb=1&amp;hb=1"/>
              <p:cNvSpPr/>
              <p:nvPr/>
            </p:nvSpPr>
            <p:spPr>
              <a:xfrm>
                <a:off x="502920" y="1755872"/>
                <a:ext cx="11183112" cy="3706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【材料三】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楷体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此地有崇山峻岭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茂林修竹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又有清流激湍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映带左右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引以为流觞曲水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列坐其次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虽无丝竹管弦之盛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一觞一咏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亦足以畅叙幽情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 algn="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兰亭集序》魏晋·王羲之）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材料四】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楷体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开元十八年正月二十九日敕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百官不须入朝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听寻胜游宴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卫尉供帐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太常奏集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光禄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⑦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造食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自宰臣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及供奉官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嗣王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郡王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诸司长官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少卿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少监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少尹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左右丞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侍郎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郎官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御史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朝集使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皆会焉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因下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制曰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自春末以来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每至假日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百司及朝集使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任追游赏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 algn="r"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（《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赐百官钱令逐胜宴集敕》唐·唐玄宗）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5#43cbec9f4?vcp=1&amp;pid=47181972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55872"/>
                <a:ext cx="11183112" cy="3706940"/>
              </a:xfrm>
              <a:prstGeom prst="rect">
                <a:avLst/>
              </a:prstGeom>
              <a:blipFill>
                <a:blip r:embed="rId3"/>
                <a:stretch>
                  <a:fillRect l="-1309" r="-1636" b="-37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P_5#43cbec9f4?vcp=1&amp;pid=471819729&amp;color=0,0,0&amp;vtp=1&amp;bt=1&amp;bbb=1&amp;hb=1&amp;zzd= 11">
            <a:extLst>
              <a:ext uri="{FF2B5EF4-FFF2-40B4-BE49-F238E27FC236}">
                <a16:creationId xmlns:a16="http://schemas.microsoft.com/office/drawing/2014/main" id="{45E5B879-7F6F-1585-ABF8-92176BEEEFD0}"/>
              </a:ext>
            </a:extLst>
          </p:cNvPr>
          <p:cNvSpPr/>
          <p:nvPr/>
        </p:nvSpPr>
        <p:spPr>
          <a:xfrm>
            <a:off x="10428001" y="465147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#43cbec9f4?vcp=1&amp;pid=471819729&amp;color=0,0,0&amp;vtp=1&amp;bt=1&amp;bbb=1"/>
              <p:cNvSpPr/>
              <p:nvPr/>
            </p:nvSpPr>
            <p:spPr>
              <a:xfrm>
                <a:off x="502920" y="1529718"/>
                <a:ext cx="11183112" cy="4126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材料五】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四野如市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往往就芳树之下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或园囿之间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罗列杯盘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互相劝酬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各携枣</a:t>
                </a: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炊饼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黄胖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掉刀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名花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异果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山亭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戏具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鸭卵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鸡雏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谓之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门外土仪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⑧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自此三日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皆出城上坟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但一百五日最盛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节日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坊市卖稠饧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麦糕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乳酪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乳饼之类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诸军禁卫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各成队伍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跨马作乐四出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谓之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摔脚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⑨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”。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其旗旄鲜明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军容雄壮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人马精锐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又别为一景也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</a:p>
              <a:p>
                <a:pPr marL="0" marR="0" lvl="0" indent="0" algn="r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（《东京梦华录·卷七》宋·孟元老）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b="1" i="0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【注】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①溱（zhēn）、洧（wéi）：郑国两条河名。②士与女：春游的男男女女。③洵（xún）𬣙（xū）：实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在宽广。𬣙，大。④祓（fú）：祭祀名。祈求除灾去邪。⑤疢（chèn）：热病，病。⑥敕（chì）：特指皇帝的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命令或诏书。⑦光禄：古代官名。⑧土仪：用来送人的土特产品。⑨摔脚：骑快马疾行的俗语。摔，疾。脚，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脚力，指代步的牲口。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5#43cbec9f4?vcp=1&amp;pid=471819729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29718"/>
                <a:ext cx="11183112" cy="4126230"/>
              </a:xfrm>
              <a:prstGeom prst="rect">
                <a:avLst/>
              </a:prstGeom>
              <a:blipFill>
                <a:blip r:embed="rId3"/>
                <a:stretch>
                  <a:fillRect l="-1309" r="-1636" b="-32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_5_BD#43cbec9f4?vcp=1&amp;pid=471819729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22240" y="2064642"/>
            <a:ext cx="192024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5#43cbec9f4?vcp=1&amp;pid=471819729&amp;color=0,0,0&amp;vtp=1&amp;bt=1&amp;bbb=1&amp;zzd= 3">
            <a:extLst>
              <a:ext uri="{FF2B5EF4-FFF2-40B4-BE49-F238E27FC236}">
                <a16:creationId xmlns:a16="http://schemas.microsoft.com/office/drawing/2014/main" id="{0891E454-E7EE-45C6-3641-E9CF216B34B3}"/>
              </a:ext>
            </a:extLst>
          </p:cNvPr>
          <p:cNvSpPr/>
          <p:nvPr/>
        </p:nvSpPr>
        <p:spPr>
          <a:xfrm>
            <a:off x="10183464" y="27489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6_1#f4062fe60?vcp=1&amp;pid=471819729&amp;color=0,0,0&amp;vtp=1&amp;bt=1&amp;bbb=1"/>
          <p:cNvSpPr/>
          <p:nvPr/>
        </p:nvSpPr>
        <p:spPr>
          <a:xfrm>
            <a:off x="502920" y="2027621"/>
            <a:ext cx="11183112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3.用现代汉语写出下列加点字在句中的意思。（4分）</a:t>
            </a:r>
            <a:endParaRPr lang="en-US" altLang="zh-CN" sz="1800" dirty="0"/>
          </a:p>
        </p:txBody>
      </p:sp>
      <p:sp>
        <p:nvSpPr>
          <p:cNvPr id="3" name="QB_6_BD.27_1#e12cab93c?vcp=1&amp;pid=f4062fe60&amp;color=0,0,0&amp;vtp=1&amp;bbb=1"/>
          <p:cNvSpPr/>
          <p:nvPr/>
        </p:nvSpPr>
        <p:spPr>
          <a:xfrm>
            <a:off x="502920" y="2426083"/>
            <a:ext cx="11183112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）殷其盈矣(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（2）万物讫出(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（3）皆会焉(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（4）但一百五日最盛(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algn="l" latinLnBrk="1">
              <a:lnSpc>
                <a:spcPct val="150000"/>
              </a:lnSpc>
            </a:pPr>
            <a:endParaRPr lang="en-US" altLang="zh-CN" sz="1800" dirty="0"/>
          </a:p>
        </p:txBody>
      </p:sp>
      <p:sp>
        <p:nvSpPr>
          <p:cNvPr id="4" name="QB_6_AN.28_1#e12cab93c.bracket?vcp=1&amp;pid=f4062fe60&amp;color=0,0,0&amp;vpa=14&amp;vtp=1"/>
          <p:cNvSpPr/>
          <p:nvPr/>
        </p:nvSpPr>
        <p:spPr>
          <a:xfrm>
            <a:off x="2083276" y="2433703"/>
            <a:ext cx="395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满</a:t>
            </a:r>
            <a:endParaRPr lang="en-US" altLang="zh-CN" dirty="0"/>
          </a:p>
        </p:txBody>
      </p:sp>
      <p:sp>
        <p:nvSpPr>
          <p:cNvPr id="6" name="QB_6_AN.30_1#e12cab93c.bracket?vcp=1&amp;pid=f4062fe60&amp;color=0,0,0&amp;vpa=15&amp;vtp=1&amp;bbb=1"/>
          <p:cNvSpPr/>
          <p:nvPr/>
        </p:nvSpPr>
        <p:spPr>
          <a:xfrm>
            <a:off x="2083276" y="2852803"/>
            <a:ext cx="852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尽，都</a:t>
            </a:r>
            <a:endParaRPr lang="en-US" altLang="zh-CN" dirty="0"/>
          </a:p>
        </p:txBody>
      </p:sp>
      <p:sp>
        <p:nvSpPr>
          <p:cNvPr id="8" name="QB_6_AN.32_1#e12cab93c.bracket?vcp=1&amp;pid=f4062fe60&amp;color=0,0,0&amp;vpa=16&amp;vtp=1&amp;bbb=1"/>
          <p:cNvSpPr/>
          <p:nvPr/>
        </p:nvSpPr>
        <p:spPr>
          <a:xfrm>
            <a:off x="1854676" y="3271903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会合</a:t>
            </a:r>
            <a:endParaRPr lang="en-US" altLang="zh-CN" dirty="0"/>
          </a:p>
        </p:txBody>
      </p:sp>
      <p:sp>
        <p:nvSpPr>
          <p:cNvPr id="10" name="QB_6_AN.34_1#e12cab93c.bracket?vcp=1&amp;pid=f4062fe60&amp;color=0,0,0&amp;vpa=17&amp;vtp=1&amp;bbb=1"/>
          <p:cNvSpPr/>
          <p:nvPr/>
        </p:nvSpPr>
        <p:spPr>
          <a:xfrm>
            <a:off x="2769076" y="3691003"/>
            <a:ext cx="1423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繁盛（4分）</a:t>
            </a:r>
            <a:endParaRPr lang="en-US" altLang="zh-CN" dirty="0"/>
          </a:p>
        </p:txBody>
      </p:sp>
      <p:sp>
        <p:nvSpPr>
          <p:cNvPr id="11" name="QO_5_BD.35_1#d1e39d531?vcp=1&amp;pid=471819729&amp;color=0,0,0&amp;vtp=1&amp;bbb=1"/>
          <p:cNvSpPr/>
          <p:nvPr/>
        </p:nvSpPr>
        <p:spPr>
          <a:xfrm>
            <a:off x="502920" y="4083878"/>
            <a:ext cx="11183112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4.材料为我们展现了古人哪些丰富多彩的春游活动？请简要归纳。（3分）</a:t>
            </a:r>
            <a:endParaRPr lang="en-US" altLang="zh-CN" sz="1800" dirty="0"/>
          </a:p>
        </p:txBody>
      </p:sp>
      <p:sp>
        <p:nvSpPr>
          <p:cNvPr id="12" name="QO_5_AN.36_1#d1e39d531?vcp=1&amp;pid=471819729&amp;color=0,0,0&amp;vtp=1&amp;bbb=1&amp;hb=1"/>
          <p:cNvSpPr/>
          <p:nvPr/>
        </p:nvSpPr>
        <p:spPr>
          <a:xfrm>
            <a:off x="502920" y="4492563"/>
            <a:ext cx="11183112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赠花交友、濯洗祭祀、踏青郊游、寻胜游宴、赶市集、展军容等（3分。写出其中三个即给满分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，意</a:t>
            </a: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对即可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lang="en-US" altLang="zh-CN" dirty="0"/>
          </a:p>
        </p:txBody>
      </p:sp>
      <p:sp>
        <p:nvSpPr>
          <p:cNvPr id="13" name="QB_6_BD.27_1#e12cab93c?vcp=1&amp;pid=f4062fe60&amp;color=0,0,0&amp;vtp=1&amp;bbb=1&amp;zzd= 1">
            <a:extLst>
              <a:ext uri="{FF2B5EF4-FFF2-40B4-BE49-F238E27FC236}">
                <a16:creationId xmlns:a16="http://schemas.microsoft.com/office/drawing/2014/main" id="{39D317C9-1830-CA8D-6EF0-E9361104E37D}"/>
              </a:ext>
            </a:extLst>
          </p:cNvPr>
          <p:cNvSpPr/>
          <p:nvPr/>
        </p:nvSpPr>
        <p:spPr>
          <a:xfrm>
            <a:off x="1626902" y="28070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6_BD.27_1#e12cab93c?vcp=1&amp;pid=f4062fe60&amp;color=0,0,0&amp;vtp=1&amp;bbb=1&amp;zzd= 2">
            <a:extLst>
              <a:ext uri="{FF2B5EF4-FFF2-40B4-BE49-F238E27FC236}">
                <a16:creationId xmlns:a16="http://schemas.microsoft.com/office/drawing/2014/main" id="{C62FDCC6-D649-C4D7-A27D-06A6E37DAB85}"/>
              </a:ext>
            </a:extLst>
          </p:cNvPr>
          <p:cNvSpPr/>
          <p:nvPr/>
        </p:nvSpPr>
        <p:spPr>
          <a:xfrm>
            <a:off x="1626902" y="32261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6_BD.27_1#e12cab93c?vcp=1&amp;pid=f4062fe60&amp;color=0,0,0&amp;vtp=1&amp;bbb=1&amp;zzd= 3">
            <a:extLst>
              <a:ext uri="{FF2B5EF4-FFF2-40B4-BE49-F238E27FC236}">
                <a16:creationId xmlns:a16="http://schemas.microsoft.com/office/drawing/2014/main" id="{ADC22C34-84A8-60EE-CCEE-D62D49EF3A46}"/>
              </a:ext>
            </a:extLst>
          </p:cNvPr>
          <p:cNvSpPr/>
          <p:nvPr/>
        </p:nvSpPr>
        <p:spPr>
          <a:xfrm>
            <a:off x="1398302" y="36452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6_BD.27_1#e12cab93c?vcp=1&amp;pid=f4062fe60&amp;color=0,0,0&amp;vtp=1&amp;bbb=1&amp;zzd= 4">
            <a:extLst>
              <a:ext uri="{FF2B5EF4-FFF2-40B4-BE49-F238E27FC236}">
                <a16:creationId xmlns:a16="http://schemas.microsoft.com/office/drawing/2014/main" id="{3222B7BE-C459-9C67-B611-CD0C2A06CE07}"/>
              </a:ext>
            </a:extLst>
          </p:cNvPr>
          <p:cNvSpPr/>
          <p:nvPr/>
        </p:nvSpPr>
        <p:spPr>
          <a:xfrm>
            <a:off x="2541302" y="41024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7_1#8338ab513?vcp=1&amp;pid=471819729&amp;color=0,0,0&amp;mp=1&amp;vtp=1&amp;bt=1&amp;bbb=1"/>
          <p:cNvSpPr/>
          <p:nvPr/>
        </p:nvSpPr>
        <p:spPr>
          <a:xfrm>
            <a:off x="502920" y="1618554"/>
            <a:ext cx="11183112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5.从先秦到唐宋，春游活动越来越盛行，请结合材料简要分析盛行的原因。（4分）</a:t>
            </a:r>
            <a:endParaRPr lang="en-US" altLang="zh-CN" sz="1800" dirty="0"/>
          </a:p>
        </p:txBody>
      </p:sp>
      <p:sp>
        <p:nvSpPr>
          <p:cNvPr id="3" name="QO_5_AN.38_1#8338ab513?vcp=1&amp;pid=471819729&amp;color=0,0,0&amp;vtp=1&amp;bbb=1&amp;hb=1"/>
          <p:cNvSpPr/>
          <p:nvPr/>
        </p:nvSpPr>
        <p:spPr>
          <a:xfrm>
            <a:off x="502920" y="2017016"/>
            <a:ext cx="11183112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①政治更清明：唐朝时期，朝廷颁布休沐政策，从制度上提供保障；宋朝时期，军容雄壮，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人马精锐，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国力强盛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。②经济更繁荣：节假日，唐朝朝廷提供钱物，任追游赏；宋朝市井贸易繁盛。③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活动形式更丰富：</a:t>
            </a: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游园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、赶集、赏花、宴饮等活动吸引了越来越多的人参加。（4分。结合内容，写出两点即给满分）</a:t>
            </a:r>
            <a:endParaRPr lang="en-US" altLang="zh-CN" dirty="0"/>
          </a:p>
        </p:txBody>
      </p:sp>
      <p:sp>
        <p:nvSpPr>
          <p:cNvPr id="4" name="QO_5_BD.39_1#4df4d638a?vcp=1&amp;pid=471819729&amp;color=0,0,0&amp;vtp=1&amp;bbb=1"/>
          <p:cNvSpPr/>
          <p:nvPr/>
        </p:nvSpPr>
        <p:spPr>
          <a:xfrm>
            <a:off x="502920" y="3259584"/>
            <a:ext cx="11183112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6.“寻找春天”专题探究交流会中，小组将探究“春游习俗的文化内涵”，请根据材料简要阐释。（6分）</a:t>
            </a:r>
            <a:endParaRPr lang="en-US" altLang="zh-CN" sz="1800" dirty="0"/>
          </a:p>
        </p:txBody>
      </p:sp>
      <p:sp>
        <p:nvSpPr>
          <p:cNvPr id="5" name="QO_5_AN.40_1#4df4d638a?vcp=1&amp;pid=471819729&amp;color=0,0,0&amp;vtp=1&amp;bbb=1&amp;hb=1"/>
          <p:cNvSpPr/>
          <p:nvPr/>
        </p:nvSpPr>
        <p:spPr>
          <a:xfrm>
            <a:off x="502920" y="3667381"/>
            <a:ext cx="11183112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春游习俗有着丰富的文化内涵。政治方面，君王通过颁布休沐法令，表达对官吏百姓的人文关怀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，体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现政治之清明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；经济方面，通过赶集等活动促进贸易往来，体现了经济的繁盛；军事方面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，像摔脚等从军队练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兵演变而来的活动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，体现了当时军容的雄壮；文化方面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，寻常百姓通过春游大胆表达对美好情感的追求和对幸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福生活的希冀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；文人墨客在春游活动中集会吟咏，回归自然，抒情感怀，寻找精神家园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。春游习俗在传承中不</a:t>
            </a: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断创新与发展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，内涵越来越丰富。（6分。结合材料多角度介绍，答出三点即可，每点2分）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77a1b5dee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第二部分</a:t>
            </a:r>
            <a:endParaRPr lang="en-US" altLang="zh-CN" sz="5400" dirty="0"/>
          </a:p>
        </p:txBody>
      </p:sp>
      <p:sp>
        <p:nvSpPr>
          <p:cNvPr id="3" name="C_1_BD#77a1b5dee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综合实践突破练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a528f9ded.fixed?vcp=1&amp;pid=77a1b5dee&amp;color=89,89,89&amp;vtp=1&amp;bbb=1"/>
          <p:cNvSpPr/>
          <p:nvPr/>
        </p:nvSpPr>
        <p:spPr>
          <a:xfrm>
            <a:off x="219456" y="2441448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82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项目化综合实践（二）</a:t>
            </a:r>
            <a:endParaRPr lang="en-US" altLang="zh-CN" sz="6600" dirty="0"/>
          </a:p>
        </p:txBody>
      </p:sp>
      <p:pic>
        <p:nvPicPr>
          <p:cNvPr id="3" name="C_2#a528f9ded.fixed?vcp=1&amp;pid=77a1b5dee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794760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471819729?vcp=1&amp;pid=16451c085&amp;color=0,0,0&amp;vtp=1&amp;bt=1&amp;bbb=1"/>
          <p:cNvSpPr/>
          <p:nvPr/>
        </p:nvSpPr>
        <p:spPr>
          <a:xfrm>
            <a:off x="502920" y="2228154"/>
            <a:ext cx="11183112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【2024绍兴诸暨二模】根据要求，完成“寻找春天”专题探究任务。（35分）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春归】</a:t>
            </a:r>
            <a:endParaRPr lang="en-US" altLang="zh-CN" sz="1800" dirty="0"/>
          </a:p>
        </p:txBody>
      </p:sp>
      <p:sp>
        <p:nvSpPr>
          <p:cNvPr id="3" name="QO_5_BD.2_1#3f914f0d5?sp=1&amp;vcp=1&amp;pid=471819729&amp;color=0,0,0&amp;vtp=1&amp;bbb=1&amp;hb=1"/>
          <p:cNvSpPr/>
          <p:nvPr/>
        </p:nvSpPr>
        <p:spPr>
          <a:xfrm>
            <a:off x="502920" y="3056321"/>
            <a:ext cx="11183112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1.阅读《春·归》,完成第（1）~（3）小题。（6分）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溪水泱泱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游子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（hún）____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牵梦萦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;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山峰苍苍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亲人翘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____（A.qi</a:t>
            </a:r>
            <a:r>
              <a:rPr lang="en-US" altLang="zh-CN" sz="18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B.qi</a:t>
            </a:r>
            <a:r>
              <a:rPr lang="en-US" altLang="zh-CN" sz="18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首期盼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那山乡的高远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是我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 u="sng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们共同的家园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它封存着儿时的记忆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也锁住了年少的轻狂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感受过寒意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耕耘过岁月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经历过繁花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那承载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A.z</a:t>
            </a:r>
            <a:r>
              <a:rPr lang="en-US" altLang="zh-CN" sz="18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B.z</a:t>
            </a:r>
            <a:r>
              <a:rPr lang="en-US" altLang="zh-CN" sz="18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着温情与记忆的家乡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永远是心中的港湾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春天的大地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因为游子归来绽放出无与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lún）__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比的美丽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我们又回到了梦开始的地方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_1#b4b664320?vcp=1&amp;pid=3f914f0d5&amp;color=0,0,0&amp;mp=1&amp;vtp=1&amp;bt=1&amp;bbb=1"/>
          <p:cNvSpPr/>
          <p:nvPr/>
        </p:nvSpPr>
        <p:spPr>
          <a:xfrm>
            <a:off x="502920" y="2069372"/>
            <a:ext cx="11183112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（1）根据拼音与语境填写合适的汉字。（2分）</a:t>
            </a:r>
            <a:endParaRPr lang="en-US" altLang="zh-CN" sz="1800" dirty="0"/>
          </a:p>
        </p:txBody>
      </p:sp>
      <p:sp>
        <p:nvSpPr>
          <p:cNvPr id="3" name="QB_7_BD.4_1#c536877a0?vcp=1&amp;pid=b4b664320&amp;color=0,0,0&amp;vtp=1&amp;bbb=1"/>
          <p:cNvSpPr/>
          <p:nvPr/>
        </p:nvSpPr>
        <p:spPr>
          <a:xfrm>
            <a:off x="502920" y="2467834"/>
            <a:ext cx="11183112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①（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hún）</a:t>
            </a:r>
            <a:r>
              <a:rPr lang="en-US" altLang="zh-CN" sz="1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牵梦萦</a:t>
            </a:r>
          </a:p>
          <a:p>
            <a:pPr marL="0" marR="0" lvl="0" indent="0" defTabSz="914400" rtl="0" eaLnBrk="1" fontAlgn="auto" latinLnBrk="1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②无与（lún）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比</a:t>
            </a:r>
            <a:endParaRPr lang="en-US" altLang="zh-CN" sz="1800" dirty="0"/>
          </a:p>
        </p:txBody>
      </p:sp>
      <p:sp>
        <p:nvSpPr>
          <p:cNvPr id="4" name="QB_7_AN.5_1#c536877a0.blank?vcp=1&amp;pid=b4b664320&amp;color=0,0,0&amp;vpa=1&amp;vtp=1"/>
          <p:cNvSpPr/>
          <p:nvPr/>
        </p:nvSpPr>
        <p:spPr>
          <a:xfrm>
            <a:off x="1537176" y="2437354"/>
            <a:ext cx="395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魂</a:t>
            </a:r>
            <a:endParaRPr lang="en-US" altLang="zh-CN" dirty="0"/>
          </a:p>
        </p:txBody>
      </p:sp>
      <p:sp>
        <p:nvSpPr>
          <p:cNvPr id="6" name="QB_7_AN.7_1#c536877a0.blank?vcp=1&amp;pid=b4b664320&amp;color=0,0,0&amp;vpa=2&amp;vtp=1&amp;bbb=1"/>
          <p:cNvSpPr/>
          <p:nvPr/>
        </p:nvSpPr>
        <p:spPr>
          <a:xfrm>
            <a:off x="1943576" y="2835499"/>
            <a:ext cx="1195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伦（2分）</a:t>
            </a:r>
            <a:endParaRPr lang="en-US" altLang="zh-CN" dirty="0"/>
          </a:p>
        </p:txBody>
      </p:sp>
      <p:sp>
        <p:nvSpPr>
          <p:cNvPr id="7" name="QO_6_BD.8_1#16ab9b390?vcp=1&amp;pid=3f914f0d5&amp;color=0,0,0&amp;vtp=1&amp;bbb=1"/>
          <p:cNvSpPr/>
          <p:nvPr/>
        </p:nvSpPr>
        <p:spPr>
          <a:xfrm>
            <a:off x="502920" y="3246600"/>
            <a:ext cx="11183112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（2）给加点字选择正确的读音。（2分）</a:t>
            </a:r>
            <a:endParaRPr lang="en-US" altLang="zh-CN" sz="1800" dirty="0"/>
          </a:p>
        </p:txBody>
      </p:sp>
      <p:sp>
        <p:nvSpPr>
          <p:cNvPr id="8" name="QB_7_BD.9_1#d8e49a257?vcp=1&amp;pid=16ab9b390&amp;color=0,0,0&amp;vtp=1&amp;bbb=1"/>
          <p:cNvSpPr/>
          <p:nvPr/>
        </p:nvSpPr>
        <p:spPr>
          <a:xfrm>
            <a:off x="502920" y="3655284"/>
            <a:ext cx="11183112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①翘首</a:t>
            </a:r>
            <a:r>
              <a:rPr lang="en-US" altLang="zh-CN" sz="1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A.qi</a:t>
            </a:r>
            <a:r>
              <a:rPr lang="en-US" altLang="zh-CN" sz="18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qi</a:t>
            </a:r>
            <a:r>
              <a:rPr lang="en-US" altLang="zh-CN" sz="18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à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o）</a:t>
            </a:r>
          </a:p>
          <a:p>
            <a:pPr marL="0" marR="0" lvl="0" indent="0" defTabSz="914400" rtl="0" eaLnBrk="1" fontAlgn="auto" latinLnBrk="1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②承载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（A.z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ǎ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B.z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i）</a:t>
            </a:r>
            <a:endParaRPr lang="en-US" altLang="zh-CN" sz="1800" dirty="0"/>
          </a:p>
        </p:txBody>
      </p:sp>
      <p:sp>
        <p:nvSpPr>
          <p:cNvPr id="9" name="QB_7_AN.10_1#d8e49a257.blank?vcp=1&amp;pid=16ab9b390&amp;color=0,0,0&amp;vpa=3&amp;vtp=1"/>
          <p:cNvSpPr/>
          <p:nvPr/>
        </p:nvSpPr>
        <p:spPr>
          <a:xfrm>
            <a:off x="1168876" y="3624804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1" name="QB_7_AN.12_1#d8e49a257.blank?vcp=1&amp;pid=16ab9b390&amp;color=0,0,0&amp;vpa=4&amp;vtp=1&amp;bbb=1"/>
          <p:cNvSpPr/>
          <p:nvPr/>
        </p:nvSpPr>
        <p:spPr>
          <a:xfrm>
            <a:off x="1181576" y="4022949"/>
            <a:ext cx="1119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B（2分）</a:t>
            </a:r>
            <a:endParaRPr lang="en-US" altLang="zh-CN" dirty="0"/>
          </a:p>
        </p:txBody>
      </p:sp>
      <p:sp>
        <p:nvSpPr>
          <p:cNvPr id="12" name="QO_6_BD.13_1#b8c97a966?vcp=1&amp;pid=3f914f0d5&amp;color=0,0,0&amp;vtp=1&amp;bbb=1"/>
          <p:cNvSpPr/>
          <p:nvPr/>
        </p:nvSpPr>
        <p:spPr>
          <a:xfrm>
            <a:off x="502920" y="4434050"/>
            <a:ext cx="11183112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（3）文中画线句有语病，请写出修改后的句子。（2分）</a:t>
            </a:r>
            <a:endParaRPr lang="en-US" altLang="zh-CN" sz="1800" dirty="0"/>
          </a:p>
        </p:txBody>
      </p:sp>
      <p:sp>
        <p:nvSpPr>
          <p:cNvPr id="13" name="QO_6_AN.14_1#b8c97a966?vcp=1&amp;pid=3f914f0d5&amp;color=0,0,0&amp;vtp=1&amp;bbb=1"/>
          <p:cNvSpPr/>
          <p:nvPr/>
        </p:nvSpPr>
        <p:spPr>
          <a:xfrm>
            <a:off x="502920" y="4840702"/>
            <a:ext cx="11183112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那高远的山乡，是我们共同的家园。（2分）</a:t>
            </a:r>
            <a:endParaRPr lang="en-US" altLang="zh-CN" sz="1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9" grpId="0" build="p" animBg="1"/>
      <p:bldP spid="11" grpId="0" build="p" animBg="1"/>
      <p:bldP spid="1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0498ab9d2?vcp=1&amp;pid=471819729&amp;color=0,0,0&amp;vtp=1&amp;bt=1&amp;bbb=1"/>
          <p:cNvSpPr/>
          <p:nvPr/>
        </p:nvSpPr>
        <p:spPr>
          <a:xfrm>
            <a:off x="502920" y="1879126"/>
            <a:ext cx="11183112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赏春】</a:t>
            </a:r>
          </a:p>
          <a:p>
            <a:pPr marL="0" marR="0" lvl="0" indent="0" defTabSz="914400" rtl="0" eaLnBrk="1" fontAlgn="auto" latinLnBrk="1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2.品赏诗文中的满园春色，填写诗句，根据要求完成表格。（12分）</a:t>
            </a:r>
            <a:endParaRPr lang="en-US" altLang="zh-CN" sz="1800" dirty="0"/>
          </a:p>
        </p:txBody>
      </p:sp>
      <p:graphicFrame>
        <p:nvGraphicFramePr>
          <p:cNvPr id="8" name="QB_5_BD.15_2#a58c6378b?colgroup=42,5&amp;vcp=1&amp;pid=471819729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4756671"/>
              </p:ext>
            </p:extLst>
          </p:nvPr>
        </p:nvGraphicFramePr>
        <p:xfrm>
          <a:off x="502920" y="2787303"/>
          <a:ext cx="11155680" cy="2653856"/>
        </p:xfrm>
        <a:graphic>
          <a:graphicData uri="http://schemas.openxmlformats.org/drawingml/2006/table">
            <a:tbl>
              <a:tblPr/>
              <a:tblGrid>
                <a:gridCol w="97657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9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538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古诗文中的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“春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”意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我们的发现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6158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（1）几处早莺争暖树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（《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钱塘湖春行》白居易）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（2）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佳木秀而繁阴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（《醉翁亭记》欧阳修）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春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绘自然</a:t>
                      </a: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风貌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6158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3）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随君直到夜郎西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（《闻王昌龄左迁龙标遥有此寄》李白）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4）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春蚕到死丝方尽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（《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无题》李商隐）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春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传丰富</a:t>
                      </a: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情感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6158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5）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（《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次北固山下》王湾）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（6）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（《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酬乐天扬州初逢席上见赠》刘禹锡）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春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蕴人生</a:t>
                      </a: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哲思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QB_5_AN.16_1#a58c6378b.blank?vcp=1&amp;pid=471819729&amp;color=0,0,0&amp;vpa=5&amp;vtp=1&amp;bbb=1"/>
          <p:cNvSpPr/>
          <p:nvPr/>
        </p:nvSpPr>
        <p:spPr>
          <a:xfrm>
            <a:off x="3082376" y="3183670"/>
            <a:ext cx="1766888" cy="3162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谁家新燕啄春泥</a:t>
            </a:r>
            <a:endParaRPr lang="en-US" altLang="zh-CN" dirty="0"/>
          </a:p>
        </p:txBody>
      </p:sp>
      <p:sp>
        <p:nvSpPr>
          <p:cNvPr id="6" name="QB_5_AN.17_1#a58c6378b.blank?vcp=1&amp;pid=471819729&amp;color=0,0,0&amp;vpa=6&amp;vtp=1&amp;bbb=1"/>
          <p:cNvSpPr/>
          <p:nvPr/>
        </p:nvSpPr>
        <p:spPr>
          <a:xfrm>
            <a:off x="1151976" y="3529999"/>
            <a:ext cx="1538288" cy="3162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野芳发而幽香</a:t>
            </a:r>
            <a:endParaRPr lang="en-US" altLang="zh-CN" dirty="0"/>
          </a:p>
        </p:txBody>
      </p:sp>
      <p:sp>
        <p:nvSpPr>
          <p:cNvPr id="7" name="QB_5_AN.18_1#a58c6378b.blank?vcp=1&amp;pid=471819729&amp;color=0,0,0&amp;vpa=7&amp;vtp=1&amp;bbb=1"/>
          <p:cNvSpPr/>
          <p:nvPr/>
        </p:nvSpPr>
        <p:spPr>
          <a:xfrm>
            <a:off x="1151976" y="3939829"/>
            <a:ext cx="1766888" cy="3162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我寄愁心与明月</a:t>
            </a:r>
            <a:endParaRPr lang="en-US" altLang="zh-CN" dirty="0"/>
          </a:p>
        </p:txBody>
      </p:sp>
      <p:sp>
        <p:nvSpPr>
          <p:cNvPr id="4" name="QB_5_AN.19_1#a58c6378b.blank?vcp=1&amp;pid=471819729&amp;color=0,0,0&amp;vpa=8&amp;vtp=1&amp;bbb=1"/>
          <p:cNvSpPr/>
          <p:nvPr/>
        </p:nvSpPr>
        <p:spPr>
          <a:xfrm>
            <a:off x="2968076" y="4286157"/>
            <a:ext cx="1766888" cy="3162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蜡炬成灰泪始干</a:t>
            </a:r>
            <a:endParaRPr lang="en-US" altLang="zh-CN" dirty="0"/>
          </a:p>
        </p:txBody>
      </p:sp>
      <p:sp>
        <p:nvSpPr>
          <p:cNvPr id="9" name="QB_5_AN.20_1#a58c6378b.blank?vcp=1&amp;pid=471819729&amp;color=0,0,0&amp;vpa=9&amp;vtp=1&amp;bbb=1"/>
          <p:cNvSpPr/>
          <p:nvPr/>
        </p:nvSpPr>
        <p:spPr>
          <a:xfrm>
            <a:off x="1151976" y="4695986"/>
            <a:ext cx="1309688" cy="3162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海日生残夜</a:t>
            </a:r>
            <a:endParaRPr lang="en-US" altLang="zh-CN" dirty="0"/>
          </a:p>
        </p:txBody>
      </p:sp>
      <p:sp>
        <p:nvSpPr>
          <p:cNvPr id="10" name="QB_5_AN.21_1#a58c6378b.blank?vcp=1&amp;pid=471819729&amp;color=0,0,0&amp;vpa=10&amp;vtp=1&amp;bbb=1"/>
          <p:cNvSpPr/>
          <p:nvPr/>
        </p:nvSpPr>
        <p:spPr>
          <a:xfrm>
            <a:off x="2739476" y="4695986"/>
            <a:ext cx="1309688" cy="3162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江春入旧年</a:t>
            </a:r>
            <a:endParaRPr lang="en-US" altLang="zh-CN" dirty="0"/>
          </a:p>
        </p:txBody>
      </p:sp>
      <p:sp>
        <p:nvSpPr>
          <p:cNvPr id="11" name="QB_5_AN.22_1#a58c6378b.blank?vcp=1&amp;pid=471819729&amp;color=0,0,0&amp;vpa=11&amp;vtp=1&amp;bbb=1"/>
          <p:cNvSpPr/>
          <p:nvPr/>
        </p:nvSpPr>
        <p:spPr>
          <a:xfrm>
            <a:off x="1151976" y="5042315"/>
            <a:ext cx="1766888" cy="3162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沉舟侧畔千帆过</a:t>
            </a:r>
            <a:endParaRPr lang="en-US" altLang="zh-CN" dirty="0"/>
          </a:p>
        </p:txBody>
      </p:sp>
      <p:sp>
        <p:nvSpPr>
          <p:cNvPr id="12" name="QB_5_AN.23_1#a58c6378b.blank?vcp=1&amp;pid=471819729&amp;color=0,0,0&amp;vpa=12&amp;vtp=1&amp;bbb=1"/>
          <p:cNvSpPr/>
          <p:nvPr/>
        </p:nvSpPr>
        <p:spPr>
          <a:xfrm>
            <a:off x="3196676" y="5042315"/>
            <a:ext cx="25669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病树前头万木春（8分）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4" grpId="0" build="p" animBg="1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QB_5_BD.24_1#a58c6378b?colgroup=42,5&amp;vcp=1&amp;pid=471819729&amp;color=0,0,0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30537697"/>
                  </p:ext>
                </p:extLst>
              </p:nvPr>
            </p:nvGraphicFramePr>
            <p:xfrm>
              <a:off x="502920" y="1336836"/>
              <a:ext cx="11155680" cy="4652328"/>
            </p:xfrm>
            <a:graphic>
              <a:graphicData uri="http://schemas.openxmlformats.org/drawingml/2006/table">
                <a:tbl>
                  <a:tblPr/>
                  <a:tblGrid>
                    <a:gridCol w="97657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898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8538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古诗文中的</a:t>
                          </a:r>
                          <a:r>
                            <a:rPr lang="en-US" altLang="zh-CN" sz="18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“春</a:t>
                          </a: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”意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我们的发现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66946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竹径偶然作</a:t>
                          </a:r>
                          <a:endParaRPr lang="en-US" altLang="zh-CN" sz="1200" dirty="0"/>
                        </a:p>
                        <a:p>
                          <a:pPr marL="0" indent="0"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［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唐］权德舆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①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  <a:p>
                          <a:pPr marL="0" indent="0"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退朝此休沐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②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闭户无尘氛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杖策入幽径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清风随此君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marL="0" indent="0"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琴觞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③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恣偃傲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④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兰蕙相氛氲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幽赏方自适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林西烟景曛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marL="0" indent="0" algn="l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 u="none">
                              <a:solidFill>
                                <a:srgbClr val="000000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Times New Roman" pitchFamily="34" charset="-120"/>
                            </a:rPr>
                            <a:t>    </a:t>
                          </a: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【</a:t>
                          </a:r>
                          <a:r>
                            <a:rPr lang="en-US" altLang="zh-CN" sz="18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注】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①权德舆：唐朝宰相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、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文学家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②休沐：古代官员的休假制度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③觞：泛指酒器</a:t>
                          </a:r>
                          <a:r>
                            <a:rPr lang="en-US" altLang="zh-CN" sz="1800" b="0" i="0" spc="-10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④</a:t>
                          </a:r>
                        </a:p>
                        <a:p>
                          <a:pPr marL="0" indent="0" algn="l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偃傲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：偃仰啸傲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marL="0" indent="0" algn="l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（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7）请结合诗歌内容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简要分析作品是如何体现“文士雅趣”的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（4分）</a:t>
                          </a:r>
                          <a:endParaRPr lang="en-US" altLang="zh-CN" sz="1200" dirty="0"/>
                        </a:p>
                        <a:p>
                          <a:pPr marL="0" indent="0" algn="l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____________________________________________________________________________________</a:t>
                          </a:r>
                        </a:p>
                        <a:p>
                          <a:pPr marL="0" indent="0" algn="l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____________________________________________________________________________________</a:t>
                          </a:r>
                        </a:p>
                        <a:p>
                          <a:pPr marL="0" indent="0" algn="l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____________________________________________________________________________________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____________________________________________________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春</a:t>
                          </a:r>
                          <a:r>
                            <a:rPr lang="en-US" altLang="zh-CN" sz="1800" b="0" i="0" spc="-10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彰文士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雅趣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9" name="QB_5_BD.24_1#a58c6378b?colgroup=42,5&amp;vcp=1&amp;pid=471819729&amp;color=0,0,0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30537697"/>
                  </p:ext>
                </p:extLst>
              </p:nvPr>
            </p:nvGraphicFramePr>
            <p:xfrm>
              <a:off x="502920" y="1336836"/>
              <a:ext cx="11155680" cy="4652328"/>
            </p:xfrm>
            <a:graphic>
              <a:graphicData uri="http://schemas.openxmlformats.org/drawingml/2006/table">
                <a:tbl>
                  <a:tblPr/>
                  <a:tblGrid>
                    <a:gridCol w="97657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898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8538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古诗文中的</a:t>
                          </a:r>
                          <a:r>
                            <a:rPr lang="en-US" altLang="zh-CN" sz="18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“春</a:t>
                          </a: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”意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我们的发现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66946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62" t="-9130" r="-14348" b="-2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春</a:t>
                          </a:r>
                          <a:r>
                            <a:rPr lang="en-US" altLang="zh-CN" sz="1800" b="0" i="0" spc="-10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彰文士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雅趣</a:t>
                          </a:r>
                          <a:r>
                            <a:rPr lang="en-US" altLang="zh-CN" sz="18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QB_5_AN.25_1#a58c6378b.blank?vcp=1&amp;pid=471819729&amp;color=0,0,0&amp;mp=1&amp;vpa=13&amp;vtp=1&amp;bbb=1&amp;hb=1"/>
          <p:cNvSpPr/>
          <p:nvPr/>
        </p:nvSpPr>
        <p:spPr>
          <a:xfrm>
            <a:off x="574920" y="4409347"/>
            <a:ext cx="9638792" cy="139636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诗人退朝休假，前往户外踏春。寻访之处自然环境清幽——幽静的竹林小路，肆意的清风</a:t>
            </a: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，芬芳的兰蕙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;寻访时活动丰富高雅——弹琴、饮酒、赏花、吟诗等;寻访时心境恬淡自如</a:t>
            </a: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，清风如影相随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。文士外出踏春，身心远离尘嚣，处处彰显着风流雅趣。（4分。能结合诗歌内容</a:t>
            </a: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，从踏春时的环境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、活动、心境等角度任选两个进行合理分析即可）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#43cbec9f4?vcp=1&amp;pid=471819729&amp;color=0,0,0&amp;vtp=1&amp;bt=1&amp;bbb=1&amp;hb=1"/>
              <p:cNvSpPr/>
              <p:nvPr/>
            </p:nvSpPr>
            <p:spPr>
              <a:xfrm>
                <a:off x="502920" y="1491713"/>
                <a:ext cx="11183112" cy="4126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【游春】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梳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理材料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，完成“春游那些事儿”专题探究任务。（17分）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材料一】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楷体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溱与洧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浏其清矣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士与女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殷其盈矣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女曰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观乎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？”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士曰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既且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。”“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且往观乎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？”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洧之外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洵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𬣙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且乐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维士与女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伊其将谑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赠之以勺药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 algn="r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诗经·郑风》先秦）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材料二】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楷体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是月上巳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官民皆洁于东流水上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曰洗濯祓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除去宿垢疢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⑤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为大洁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洁者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言阳气布畅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万物讫出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始洁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之矣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 algn="r"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（《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后汉书·礼仪志》汉·范晔）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5#43cbec9f4?vcp=1&amp;pid=47181972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491713"/>
                <a:ext cx="11183112" cy="4126040"/>
              </a:xfrm>
              <a:prstGeom prst="rect">
                <a:avLst/>
              </a:prstGeom>
              <a:blipFill>
                <a:blip r:embed="rId3"/>
                <a:stretch>
                  <a:fillRect l="-1309" r="-1254" b="-32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P_5#43cbec9f4?vcp=1&amp;pid=471819729&amp;color=0,0,0&amp;vtp=1&amp;bt=1&amp;bbb=1&amp;hb=1&amp;zzd= 7">
            <a:extLst>
              <a:ext uri="{FF2B5EF4-FFF2-40B4-BE49-F238E27FC236}">
                <a16:creationId xmlns:a16="http://schemas.microsoft.com/office/drawing/2014/main" id="{597B8E61-202B-08E5-6FD8-B83623B17A74}"/>
              </a:ext>
            </a:extLst>
          </p:cNvPr>
          <p:cNvSpPr/>
          <p:nvPr/>
        </p:nvSpPr>
        <p:spPr>
          <a:xfrm>
            <a:off x="4960525" y="313001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P_5#43cbec9f4?vcp=1&amp;pid=471819729&amp;color=0,0,0&amp;vtp=1&amp;bt=1&amp;bbb=1&amp;hb=1&amp;zzd= 14">
            <a:extLst>
              <a:ext uri="{FF2B5EF4-FFF2-40B4-BE49-F238E27FC236}">
                <a16:creationId xmlns:a16="http://schemas.microsoft.com/office/drawing/2014/main" id="{55949892-C01C-F503-02EC-93CFC68E6C8D}"/>
              </a:ext>
            </a:extLst>
          </p:cNvPr>
          <p:cNvSpPr/>
          <p:nvPr/>
        </p:nvSpPr>
        <p:spPr>
          <a:xfrm>
            <a:off x="10446925" y="480641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1025</Words>
  <Application>Microsoft Office PowerPoint</Application>
  <PresentationFormat>宽屏</PresentationFormat>
  <Paragraphs>127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SimHei</vt:lpstr>
      <vt:lpstr>SimSun</vt:lpstr>
      <vt:lpstr>微软雅黑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2024-10-12T11:32:17Z</dcterms:created>
  <dcterms:modified xsi:type="dcterms:W3CDTF">2024-10-12T11:33:32Z</dcterms:modified>
  <cp:category/>
  <cp:contentStatus/>
</cp:coreProperties>
</file>