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135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8f9750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项目化综合实践（四）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5" name="MasterShapeName?linknodeid=98f97506a&amp;color=RGB(0,0,0)">
            <a:hlinkClick r:id="rId4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刷实践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a094bd19000a8af92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5" name="MasterShapeName?linknodeid=98f97506a&amp;color=RGB(0,0,0)">
            <a:hlinkClick r:id="rId4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刷实践</a:t>
            </a:r>
            <a:endParaRPr lang="en-US" sz="1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_4#c59f72671?sp=1&amp;vcp=1&amp;pid=9e5f374d3&amp;color=0,0,0&amp;vtp=1&amp;bt=1&amp;bbb=1&amp;hb=1"/>
          <p:cNvSpPr/>
          <p:nvPr/>
        </p:nvSpPr>
        <p:spPr>
          <a:xfrm>
            <a:off x="502920" y="977172"/>
            <a:ext cx="11183112" cy="412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资料二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苹果挂满枝头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葡萄卖得火爆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农民迎来了丰收节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丰收的日子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和老乡们一样高兴的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还有科技小院里的年轻人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这些年轻人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是来自农业大学的研究生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他们住在农家院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吃着农家饭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一年四季和农民一起干农活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有人调侃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在村里读了个研究生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但更有人称赞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这群年轻学生眼里有光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他们把课堂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实验室搬到田间地头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把技术送到农民身边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在服务乡村振兴中解民生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治学问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在青春和农村这场双向奔赴中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找到了打开小农户生产难题的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钥匙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年五四青年节前夕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习近平总书记给科技小院的学生回信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寄语青年学生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厚植爱农情怀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练就兴农本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在乡村振兴的大舞台上建功立业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摘编自《科技小院里的年轻人》）</a:t>
            </a:r>
            <a:endParaRPr lang="en-US" altLang="zh-CN" dirty="0"/>
          </a:p>
        </p:txBody>
      </p:sp>
      <p:sp>
        <p:nvSpPr>
          <p:cNvPr id="3" name="QO_6_BD.12_1#6a04f7cde?vcp=1&amp;pid=c59f72671&amp;color=0,0,0&amp;vtp=1&amp;bbb=1&amp;hb=1"/>
          <p:cNvSpPr/>
          <p:nvPr/>
        </p:nvSpPr>
        <p:spPr>
          <a:xfrm>
            <a:off x="502920" y="5097180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（1）参考资料一，联系名著，请从求学经历、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人生理想两方面分析毛泽东主席和鲁迅先生青年时期的共同点。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4分）</a:t>
            </a:r>
            <a:endParaRPr lang="en-US" altLang="zh-CN" dirty="0"/>
          </a:p>
        </p:txBody>
      </p:sp>
      <p:sp>
        <p:nvSpPr>
          <p:cNvPr id="4" name="QO_6_AN.13_1#6a04f7cde?vcp=1&amp;pid=c59f72671&amp;color=0,0,0&amp;vtp=1&amp;bbb=1"/>
          <p:cNvSpPr/>
          <p:nvPr/>
        </p:nvSpPr>
        <p:spPr>
          <a:xfrm>
            <a:off x="502920" y="5915122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都在不断学习、探索；都树立了报国救国的爱国理想。（4分）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_1#58bcf3d34?vcp=1&amp;pid=c59f72671&amp;color=0,0,0&amp;vtp=1&amp;bt=1&amp;bbb=1"/>
          <p:cNvSpPr/>
          <p:nvPr/>
        </p:nvSpPr>
        <p:spPr>
          <a:xfrm>
            <a:off x="502920" y="1153480"/>
            <a:ext cx="1131093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（2）学校邀请科技小院的年轻人来做先进事迹报告，请你结合活动主题，为采访报告人准备一个问题。（2分）</a:t>
            </a:r>
            <a:endParaRPr lang="en-US" altLang="zh-CN" sz="1800" dirty="0"/>
          </a:p>
        </p:txBody>
      </p:sp>
      <p:sp>
        <p:nvSpPr>
          <p:cNvPr id="3" name="QO_6_AN.15_1#58bcf3d34?vcp=1&amp;pid=c59f72671&amp;color=0,0,0&amp;vtp=1&amp;bbb=1&amp;hb=1"/>
          <p:cNvSpPr/>
          <p:nvPr/>
        </p:nvSpPr>
        <p:spPr>
          <a:xfrm>
            <a:off x="502920" y="1551942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【示例】请问是什么原因促使您下定决心投身到乡村振兴事业中去？（或：面对一些人对您做法的不理解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，请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问您是怎么想的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？）（2分）</a:t>
            </a:r>
            <a:endParaRPr lang="en-US" altLang="zh-CN" dirty="0"/>
          </a:p>
        </p:txBody>
      </p:sp>
      <p:sp>
        <p:nvSpPr>
          <p:cNvPr id="4" name="QO_6_BD.16_1#7dbdf25da?sp=1&amp;vcp=1&amp;pid=c59f72671&amp;color=0,0,0&amp;vtp=1&amp;bbb=1&amp;hb=1"/>
          <p:cNvSpPr/>
          <p:nvPr/>
        </p:nvSpPr>
        <p:spPr>
          <a:xfrm>
            <a:off x="502920" y="2371727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（3）小鲁为本次活动提供了一幅海报初稿（图3），请你依据两则资料，为海报拟写一条宣传语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。（直接抄写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活动主题或资料原句不得分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）（2分）</a:t>
            </a:r>
            <a:endParaRPr lang="en-US" altLang="zh-CN" dirty="0"/>
          </a:p>
        </p:txBody>
      </p:sp>
      <p:pic>
        <p:nvPicPr>
          <p:cNvPr id="5" name="QO_6_BD.16_2#7dbdf25da?iti=1&amp;vcp=1&amp;pid=c59f726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3274507"/>
            <a:ext cx="1289304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6_BD.16_3#7dbdf25da?iti=1&amp;vcp=1&amp;pid=c59f72671&amp;color=0,0,0&amp;vtp=1&amp;bbb=1&amp;hb=1"/>
          <p:cNvSpPr/>
          <p:nvPr/>
        </p:nvSpPr>
        <p:spPr>
          <a:xfrm>
            <a:off x="5180076" y="4955987"/>
            <a:ext cx="1828800" cy="11785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“青春中国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”海</a:t>
            </a:r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报</a:t>
            </a:r>
            <a:endParaRPr lang="en-US" altLang="zh-CN" dirty="0"/>
          </a:p>
        </p:txBody>
      </p:sp>
      <p:sp>
        <p:nvSpPr>
          <p:cNvPr id="7" name="QO_6_AN.17_1#7dbdf25da?vcp=1&amp;pid=c59f72671&amp;color=0,0,0&amp;vtp=1&amp;bbb=1"/>
          <p:cNvSpPr/>
          <p:nvPr/>
        </p:nvSpPr>
        <p:spPr>
          <a:xfrm>
            <a:off x="502920" y="5780280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【示例】学习伟人事迹，放飞青春梦想。（或：青春心向党，振兴新农村。）（2分）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893c76c9?vcp=1&amp;pid=9e5f374d3&amp;color=0,0,0&amp;vtp=1&amp;bt=1&amp;bbb=1"/>
          <p:cNvSpPr/>
          <p:nvPr/>
        </p:nvSpPr>
        <p:spPr>
          <a:xfrm>
            <a:off x="502920" y="1802672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【活动四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“诗意中国”古诗文朗诵会】</a:t>
            </a:r>
            <a:endParaRPr lang="en-US" altLang="zh-CN" sz="1800" dirty="0"/>
          </a:p>
        </p:txBody>
      </p:sp>
      <p:sp>
        <p:nvSpPr>
          <p:cNvPr id="3" name="QB_5_BD.18_1#2f72d15f0?sp=1&amp;vcp=1&amp;pid=9e5f374d3&amp;color=0,0,0&amp;vtp=1&amp;bbb=1&amp;hb=1"/>
          <p:cNvSpPr/>
          <p:nvPr/>
        </p:nvSpPr>
        <p:spPr>
          <a:xfrm>
            <a:off x="502920" y="2204119"/>
            <a:ext cx="11183112" cy="28687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5.小鲁和小元被选为主持人，请你帮他们将开场词中的古诗文补充完整。（6分）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鲁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文脉千载耀寰宇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诗意万古润中华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中国经典古诗文如五谷丰熟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滋养万方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元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箫鼓追随春社近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，①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游山西村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》），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箫鼓声声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寄托着百姓对丰收的期盼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。“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岳阳楼记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》），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一先一后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体现出仁人志士崇高的政治情怀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鲁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如遇坎坷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我们不妨高歌易安居士的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“③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风休住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蓬舟吹取三山去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昂首前行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“④____，____”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来呈现积极进取的人生姿态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小元</a:t>
            </a:r>
            <a:r>
              <a:rPr lang="en-US" altLang="zh-CN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在诗文的陶冶下，一代代中华儿女砥砺前行，奋发向上!</a:t>
            </a:r>
            <a:endParaRPr lang="en-US" altLang="zh-CN" dirty="0"/>
          </a:p>
        </p:txBody>
      </p:sp>
      <p:sp>
        <p:nvSpPr>
          <p:cNvPr id="4" name="QB_5_AN.19_1#2f72d15f0.blank?vcp=1&amp;pid=9e5f374d3&amp;color=0,0,0&amp;vpa=3&amp;vtp=1&amp;bbb=1"/>
          <p:cNvSpPr/>
          <p:nvPr/>
        </p:nvSpPr>
        <p:spPr>
          <a:xfrm>
            <a:off x="3353276" y="3011839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衣冠简朴古风存</a:t>
            </a:r>
            <a:endParaRPr lang="en-US" altLang="zh-CN" dirty="0"/>
          </a:p>
        </p:txBody>
      </p:sp>
      <p:sp>
        <p:nvSpPr>
          <p:cNvPr id="5" name="QB_5_AN.20_1#2f72d15f0.blank?vcp=1&amp;pid=9e5f374d3&amp;color=0,0,0&amp;vpa=4&amp;vtp=1&amp;bbb=1"/>
          <p:cNvSpPr/>
          <p:nvPr/>
        </p:nvSpPr>
        <p:spPr>
          <a:xfrm>
            <a:off x="737076" y="3430939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先天下之忧而忧</a:t>
            </a:r>
            <a:endParaRPr lang="en-US" altLang="zh-CN" dirty="0"/>
          </a:p>
        </p:txBody>
      </p:sp>
      <p:sp>
        <p:nvSpPr>
          <p:cNvPr id="6" name="QB_5_AN.21_1#2f72d15f0.blank?vcp=1&amp;pid=9e5f374d3&amp;color=0,0,0&amp;vpa=5&amp;vtp=1&amp;bbb=1"/>
          <p:cNvSpPr/>
          <p:nvPr/>
        </p:nvSpPr>
        <p:spPr>
          <a:xfrm>
            <a:off x="2794476" y="3430939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后天下之乐而乐</a:t>
            </a:r>
            <a:endParaRPr lang="en-US" altLang="zh-CN" dirty="0"/>
          </a:p>
        </p:txBody>
      </p:sp>
      <p:sp>
        <p:nvSpPr>
          <p:cNvPr id="7" name="QB_5_AN.22_1#2f72d15f0.blank?vcp=1&amp;pid=9e5f374d3&amp;color=0,0,0&amp;vpa=6&amp;vtp=1&amp;bbb=1"/>
          <p:cNvSpPr/>
          <p:nvPr/>
        </p:nvSpPr>
        <p:spPr>
          <a:xfrm>
            <a:off x="5182076" y="3850039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九万里风鹏正举</a:t>
            </a:r>
            <a:endParaRPr lang="en-US" altLang="zh-CN" dirty="0"/>
          </a:p>
        </p:txBody>
      </p:sp>
      <p:sp>
        <p:nvSpPr>
          <p:cNvPr id="8" name="QB_5_AN.23_1#2f72d15f0?vcp=1&amp;pid=9e5f374d3&amp;color=0,0,0&amp;vtp=1&amp;bbb=1"/>
          <p:cNvSpPr/>
          <p:nvPr/>
        </p:nvSpPr>
        <p:spPr>
          <a:xfrm>
            <a:off x="502920" y="5094702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【示例】长风破浪会有时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直挂云帆济沧海（或：会当凌绝顶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一览众山小）（6分）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7a1b5dee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77a1b5dee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综合实践突破练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8f97506a.fixed?vcp=1&amp;pid=77a1b5dee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项目化综合实践（四）</a:t>
            </a:r>
            <a:endParaRPr lang="en-US" altLang="zh-CN" sz="6600" dirty="0"/>
          </a:p>
        </p:txBody>
      </p:sp>
      <p:pic>
        <p:nvPicPr>
          <p:cNvPr id="3" name="C_2#98f97506a.fixed?vcp=1&amp;pid=77a1b5de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9e5f374d3?vcp=1&amp;pid=a4c33a7d9&amp;color=0,0,0&amp;vtp=1&amp;bt=1&amp;bbb=1&amp;hb=1"/>
          <p:cNvSpPr/>
          <p:nvPr/>
        </p:nvSpPr>
        <p:spPr>
          <a:xfrm>
            <a:off x="502920" y="900000"/>
            <a:ext cx="11183112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【2024山东枣庄中考节选】2024年是中华人民共和国成立75周年，学校开展了“何谓中国”主题系列活动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。你和同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学小鲁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、小元在一个小组，参加下面的活动。（20分）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活动一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“文化中国”优秀作品征集】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小鲁准备了一篇作品参加活动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M_4_BD.1_2#9e5f374d3?sp=1&amp;vcp=1&amp;pid=a4c33a7d9&amp;color=0,0,0&amp;vtp=1&amp;bbb=1"/>
          <p:cNvSpPr/>
          <p:nvPr/>
        </p:nvSpPr>
        <p:spPr>
          <a:xfrm>
            <a:off x="502920" y="2546682"/>
            <a:ext cx="11183112" cy="3771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文传中华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泱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泱华夏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古河山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孕育出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绚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烂的中华文化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行走于神州大地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文化的印记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融入身边的点点滴滴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吃到舌尖上的满足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____</a:t>
            </a:r>
            <a:endParaRPr lang="en-US" altLang="zh-CN" sz="1800" dirty="0"/>
          </a:p>
          <a:p>
            <a:pPr algn="ctr" latinLnBrk="1">
              <a:lnSpc>
                <a:spcPct val="150000"/>
              </a:lnSpc>
            </a:pPr>
            <a:endParaRPr lang="en-US" altLang="zh-CN" sz="1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9e5f374d3?sp=1&amp;vcp=1&amp;pid=a4c33a7d9&amp;color=0,0,0&amp;vtp=1&amp;bbb=1">
            <a:extLst>
              <a:ext uri="{FF2B5EF4-FFF2-40B4-BE49-F238E27FC236}">
                <a16:creationId xmlns:a16="http://schemas.microsoft.com/office/drawing/2014/main" id="{C782BD9E-2FAF-AD2E-713A-813B77A606A9}"/>
              </a:ext>
            </a:extLst>
          </p:cNvPr>
          <p:cNvSpPr/>
          <p:nvPr/>
        </p:nvSpPr>
        <p:spPr>
          <a:xfrm>
            <a:off x="502920" y="900000"/>
            <a:ext cx="11183112" cy="5448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刻入基因中的抑扬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流进血脉里的婉转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穿越历史风雨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依旧光彩容颜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追溯千年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我们激情满怀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新时代新征程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中华文化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丰富厚重的内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含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博大深邃的智慧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自强不息的精神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兼收并蓄的胸怀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天下大同的愿景</a:t>
            </a:r>
            <a:endParaRPr lang="en-US" altLang="zh-CN" sz="1800" dirty="0"/>
          </a:p>
          <a:p>
            <a:pPr algn="ctr" latinLnBrk="1">
              <a:lnSpc>
                <a:spcPct val="150000"/>
              </a:lnSpc>
            </a:pP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248978096"/>
      </p:ext>
    </p:extLst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9e5f374d3?sp=1&amp;vcp=1&amp;pid=a4c33a7d9&amp;color=0,0,0&amp;vtp=1&amp;bbb=1">
            <a:extLst>
              <a:ext uri="{FF2B5EF4-FFF2-40B4-BE49-F238E27FC236}">
                <a16:creationId xmlns:a16="http://schemas.microsoft.com/office/drawing/2014/main" id="{EC9365C2-4826-7A80-3914-9F29ECF47FCC}"/>
              </a:ext>
            </a:extLst>
          </p:cNvPr>
          <p:cNvSpPr/>
          <p:nvPr/>
        </p:nvSpPr>
        <p:spPr>
          <a:xfrm>
            <a:off x="502920" y="2249441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都是我们立于世界的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自信之基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力量之源</a:t>
            </a:r>
            <a:endParaRPr lang="en-US" altLang="zh-CN" sz="1800" dirty="0"/>
          </a:p>
        </p:txBody>
      </p:sp>
      <p:sp>
        <p:nvSpPr>
          <p:cNvPr id="3" name="QC_5_BD.2_1#3c6a6f161?vcp=1&amp;pid=9e5f374d3&amp;color=0,0,0&amp;vtp=1&amp;bbb=1">
            <a:extLst>
              <a:ext uri="{FF2B5EF4-FFF2-40B4-BE49-F238E27FC236}">
                <a16:creationId xmlns:a16="http://schemas.microsoft.com/office/drawing/2014/main" id="{CCC2BFD1-4689-E544-F10C-8594FF9EF468}"/>
              </a:ext>
            </a:extLst>
          </p:cNvPr>
          <p:cNvSpPr/>
          <p:nvPr/>
        </p:nvSpPr>
        <p:spPr>
          <a:xfrm>
            <a:off x="502920" y="3481834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1.文中加点字的读音和括号中的字形，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完全正确的一项是(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（2分）</a:t>
            </a:r>
            <a:endParaRPr lang="en-US" altLang="zh-CN" sz="1800" dirty="0"/>
          </a:p>
        </p:txBody>
      </p:sp>
      <p:sp>
        <p:nvSpPr>
          <p:cNvPr id="4" name="QC_5_BD.4_1#3c6a6f161.choices?vcp=1&amp;pid=9e5f374d3&amp;color=0,0,0&amp;vtp=1&amp;bbb=1">
            <a:extLst>
              <a:ext uri="{FF2B5EF4-FFF2-40B4-BE49-F238E27FC236}">
                <a16:creationId xmlns:a16="http://schemas.microsoft.com/office/drawing/2014/main" id="{1A53C1BA-92C0-9C58-072B-9257B28A07B8}"/>
              </a:ext>
            </a:extLst>
          </p:cNvPr>
          <p:cNvSpPr/>
          <p:nvPr/>
        </p:nvSpPr>
        <p:spPr>
          <a:xfrm>
            <a:off x="502920" y="3877869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  <a:tabLst>
                <a:tab pos="852138" algn="l"/>
                <a:tab pos="1678877" algn="l"/>
                <a:tab pos="2302415" algn="l"/>
                <a:tab pos="2925953" algn="l"/>
                <a:tab pos="3752691" algn="l"/>
                <a:tab pos="4350830" algn="l"/>
                <a:tab pos="4974368" algn="l"/>
                <a:tab pos="5699506" algn="l"/>
                <a:tab pos="6526245" algn="l"/>
                <a:tab pos="7352982" algn="l"/>
                <a:tab pos="7976521" algn="l"/>
                <a:tab pos="8701659" algn="l"/>
                <a:tab pos="9541097" algn="l"/>
                <a:tab pos="10139235" algn="l"/>
                <a:tab pos="1076277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.绚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shuò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含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B.炫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含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chǔ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C.炫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shuò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涵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chǔ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D.绚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涵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xù</a:t>
            </a:r>
            <a:endParaRPr lang="en-US" altLang="zh-CN" sz="1800" dirty="0"/>
          </a:p>
        </p:txBody>
      </p:sp>
      <p:sp>
        <p:nvSpPr>
          <p:cNvPr id="5" name="QO_5_BD.5_1#ef98dcafb?vcp=1&amp;pid=9e5f374d3&amp;color=0,0,0&amp;vtp=1&amp;bbb=1">
            <a:extLst>
              <a:ext uri="{FF2B5EF4-FFF2-40B4-BE49-F238E27FC236}">
                <a16:creationId xmlns:a16="http://schemas.microsoft.com/office/drawing/2014/main" id="{12657EEF-A08E-7092-BF73-39A09A598A27}"/>
              </a:ext>
            </a:extLst>
          </p:cNvPr>
          <p:cNvSpPr/>
          <p:nvPr/>
        </p:nvSpPr>
        <p:spPr>
          <a:xfrm>
            <a:off x="502920" y="4241676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2.请你联系上下文，在横线处补写一句话。（2分）</a:t>
            </a:r>
            <a:endParaRPr lang="en-US" altLang="zh-CN" sz="1800" dirty="0"/>
          </a:p>
        </p:txBody>
      </p:sp>
      <p:sp>
        <p:nvSpPr>
          <p:cNvPr id="6" name="QO_5_AN.6_1#ef98dcafb?vcp=1&amp;pid=9e5f374d3&amp;color=0,0,0&amp;vtp=1&amp;bbb=1">
            <a:extLst>
              <a:ext uri="{FF2B5EF4-FFF2-40B4-BE49-F238E27FC236}">
                <a16:creationId xmlns:a16="http://schemas.microsoft.com/office/drawing/2014/main" id="{25861961-0745-20A5-F16C-2F3574EEBA8D}"/>
              </a:ext>
            </a:extLst>
          </p:cNvPr>
          <p:cNvSpPr/>
          <p:nvPr/>
        </p:nvSpPr>
        <p:spPr>
          <a:xfrm>
            <a:off x="502920" y="4638599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【示例】写进骨髓里的浪漫（2分）</a:t>
            </a:r>
            <a:endParaRPr lang="en-US" altLang="zh-CN" sz="1800" dirty="0"/>
          </a:p>
        </p:txBody>
      </p:sp>
      <p:sp>
        <p:nvSpPr>
          <p:cNvPr id="7" name="QC_5_AN.3_1#3c6a6f161.bracket?vcp=1&amp;pid=9e5f374d3&amp;color=0,0,0&amp;vpa=1&amp;vtp=1">
            <a:extLst>
              <a:ext uri="{FF2B5EF4-FFF2-40B4-BE49-F238E27FC236}">
                <a16:creationId xmlns:a16="http://schemas.microsoft.com/office/drawing/2014/main" id="{B54110E7-42E0-C1E9-6AA1-B053B549863B}"/>
              </a:ext>
            </a:extLst>
          </p:cNvPr>
          <p:cNvSpPr/>
          <p:nvPr/>
        </p:nvSpPr>
        <p:spPr>
          <a:xfrm>
            <a:off x="6344126" y="3468499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2499820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4912b26f?vcp=1&amp;pid=9e5f374d3&amp;color=0,0,0&amp;vtp=1&amp;bt=1&amp;bbb=1"/>
          <p:cNvSpPr/>
          <p:nvPr/>
        </p:nvSpPr>
        <p:spPr>
          <a:xfrm>
            <a:off x="502920" y="1001969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【活动二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“艺术中国”展览】</a:t>
            </a:r>
            <a:endParaRPr lang="en-US" altLang="zh-CN" sz="1800" dirty="0"/>
          </a:p>
        </p:txBody>
      </p:sp>
      <p:sp>
        <p:nvSpPr>
          <p:cNvPr id="3" name="QC_5_BD.7_1#7bc59513f?vcp=1&amp;pid=9e5f374d3&amp;color=0,0,0&amp;vtp=1&amp;bbb=1&amp;hb=1"/>
          <p:cNvSpPr/>
          <p:nvPr/>
        </p:nvSpPr>
        <p:spPr>
          <a:xfrm>
            <a:off x="502920" y="1403416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3.你们小组负责展馆布置。小元在下面四块展板上分别写了主题词，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其中加点成语使用不正确的一项是(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2分）</a:t>
            </a:r>
            <a:endParaRPr lang="en-US" altLang="zh-CN" dirty="0"/>
          </a:p>
        </p:txBody>
      </p:sp>
      <p:sp>
        <p:nvSpPr>
          <p:cNvPr id="4" name="QC_5_AN.8_1#7bc59513f.bracket?vcp=1&amp;pid=9e5f374d3&amp;color=0,0,0&amp;vpa=2&amp;vtp=1"/>
          <p:cNvSpPr/>
          <p:nvPr/>
        </p:nvSpPr>
        <p:spPr>
          <a:xfrm>
            <a:off x="10916125" y="1411036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5_BD.9_1#7bc59513f.choices?vcp=1&amp;pid=9e5f374d3&amp;color=0,0,0&amp;vtp=1&amp;bbb=1"/>
          <p:cNvSpPr/>
          <p:nvPr/>
        </p:nvSpPr>
        <p:spPr>
          <a:xfrm>
            <a:off x="502920" y="2188911"/>
            <a:ext cx="11183112" cy="33215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9700"/>
              </a:lnSpc>
              <a:tabLst>
                <a:tab pos="2964053" algn="l"/>
                <a:tab pos="5788406" algn="l"/>
                <a:tab pos="8549259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65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65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65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165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5_BD.9_1#7bc59513f.choice_image?vcp=1&amp;pid=9e5f374d3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491" y="2190626"/>
            <a:ext cx="2404872" cy="33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9_1#7bc59513f.choice_image?vcp=1&amp;pid=9e5f374d3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7825" y="2190626"/>
            <a:ext cx="2340864" cy="33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9_1#7bc59513f.choice_image?vcp=1&amp;pid=9e5f374d3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5734" y="2190626"/>
            <a:ext cx="2276856" cy="33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9_1#7bc59513f.choice_image?vcp=1&amp;pid=9e5f374d3&amp;color=0,0,0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79922" y="2190626"/>
            <a:ext cx="2331720" cy="33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5_AS.10_1#7bc59513f?vcp=1&amp;pid=9e5f374d3&amp;color=0,0,0&amp;vtp=1&amp;bbb=1&amp;hb=1"/>
          <p:cNvSpPr/>
          <p:nvPr/>
        </p:nvSpPr>
        <p:spPr>
          <a:xfrm>
            <a:off x="502920" y="5520438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本题考查辨析成语的能力。B项有误，“舞文弄墨”指歪曲法律条文作弊，也指玩弄文字技巧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。句中望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文生义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，不符合“彰显书画艺术的高雅志趣”的语境。故选B。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fae6262b?vcp=1&amp;pid=9e5f374d3&amp;color=0,0,0&amp;vtp=1&amp;bt=1&amp;bbb=1"/>
          <p:cNvSpPr/>
          <p:nvPr/>
        </p:nvSpPr>
        <p:spPr>
          <a:xfrm>
            <a:off x="502920" y="1694817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【活动三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“青春中国”薪火赓续活动】</a:t>
            </a:r>
            <a:endParaRPr lang="en-US" altLang="zh-CN" sz="1800" dirty="0"/>
          </a:p>
        </p:txBody>
      </p:sp>
      <p:sp>
        <p:nvSpPr>
          <p:cNvPr id="3" name="QO_5_BD.11_1#c59f72671?sp=1&amp;vcp=1&amp;pid=9e5f374d3&amp;color=0,0,0&amp;vtp=1&amp;bbb=1&amp;hb=1"/>
          <p:cNvSpPr/>
          <p:nvPr/>
        </p:nvSpPr>
        <p:spPr>
          <a:xfrm>
            <a:off x="502920" y="2096264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4.为参加活动，小鲁读完名著《红星照耀中国》《朝花夕拾》后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，梳理了毛泽东主席和鲁迅先生青年时期的求学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经历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；小元查阅到一篇关于当代年轻人的新闻报道。（8分）</a:t>
            </a:r>
            <a:endParaRPr lang="en-US" altLang="zh-CN" dirty="0"/>
          </a:p>
        </p:txBody>
      </p:sp>
      <p:sp>
        <p:nvSpPr>
          <p:cNvPr id="4" name="QO_5_BD.11_2#c59f72671?sp=1&amp;vcp=1&amp;pid=9e5f374d3&amp;color=0,0,0&amp;vtp=1&amp;bbb=1"/>
          <p:cNvSpPr/>
          <p:nvPr/>
        </p:nvSpPr>
        <p:spPr>
          <a:xfrm>
            <a:off x="502920" y="2881949"/>
            <a:ext cx="1118311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资料一</a:t>
            </a:r>
            <a:endParaRPr lang="en-US" altLang="zh-CN" sz="1800" dirty="0"/>
          </a:p>
        </p:txBody>
      </p:sp>
      <p:graphicFrame>
        <p:nvGraphicFramePr>
          <p:cNvPr id="8" name="QO_5_BD.11_3#c59f72671?colgroup=5,3,37&amp;vcp=1&amp;pid=9e5f374d3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95254"/>
              </p:ext>
            </p:extLst>
          </p:nvPr>
        </p:nvGraphicFramePr>
        <p:xfrm>
          <a:off x="502920" y="3363724"/>
          <a:ext cx="11146536" cy="2235074"/>
        </p:xfrm>
        <a:graphic>
          <a:graphicData uri="http://schemas.openxmlformats.org/drawingml/2006/table">
            <a:tbl>
              <a:tblPr/>
              <a:tblGrid>
                <a:gridCol w="1325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33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名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人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青年时期求学经历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05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《红星照耀</a:t>
                      </a: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中国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毛泽东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16岁进湘乡县新式学堂学习——到长沙进入专为湘人办的中学学习半年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——在公立高级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商业学校学习一个月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——在省立第一中学学习六个月——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在湖南省立图书馆自修半年—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—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19岁入湖南师范学校学习五年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63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《朝花夕</a:t>
                      </a: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拾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先后在南京两所学堂求学——在日本东京弘文学院“清国留学生速成班”学习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——在仙台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的医学专门学校学医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——弃医从文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566</Words>
  <Application>Microsoft Office PowerPoint</Application>
  <PresentationFormat>宽屏</PresentationFormat>
  <Paragraphs>107</Paragraphs>
  <Slides>13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2024-10-12T11:33:23Z</dcterms:created>
  <dcterms:modified xsi:type="dcterms:W3CDTF">2024-10-12T11:34:08Z</dcterms:modified>
  <cp:category/>
  <cp:contentStatus/>
</cp:coreProperties>
</file>