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82" r:id="rId12"/>
    <p:sldId id="264" r:id="rId13"/>
    <p:sldId id="265" r:id="rId14"/>
    <p:sldId id="266" r:id="rId15"/>
    <p:sldId id="283" r:id="rId16"/>
    <p:sldId id="267" r:id="rId17"/>
    <p:sldId id="268" r:id="rId18"/>
    <p:sldId id="269" r:id="rId19"/>
    <p:sldId id="270" r:id="rId20"/>
    <p:sldId id="284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85" r:id="rId29"/>
    <p:sldId id="278" r:id="rId30"/>
    <p:sldId id="279" r:id="rId31"/>
    <p:sldId id="280" r:id="rId32"/>
    <p:sldId id="281" r:id="rId33"/>
  </p:sldIdLst>
  <p:sldSz cx="12192000" cy="6858000"/>
  <p:notesSz cx="6858000" cy="12192000"/>
  <p:custDataLst>
    <p:tags r:id="rId37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tags" Target="tags/tag1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slide" Target="../slides/slide6.xml"/><Relationship Id="rId4" Type="http://schemas.openxmlformats.org/officeDocument/2006/relationships/image" Target="../media/image9.jpe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b65c9a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f8723c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刷能力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7de5c582e41ece1ff773132#tid=67e3bf3c86574f0009e15c1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68680" y="5193792"/>
            <a:ext cx="1837944" cy="61264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4000" b="0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英 语</a:t>
            </a:r>
            <a:endParaRPr lang="en-US" sz="4000" dirty="0"/>
          </a:p>
        </p:txBody>
      </p:sp>
      <p:sp>
        <p:nvSpPr>
          <p:cNvPr id="4" name="MasterShapeName"/>
          <p:cNvSpPr/>
          <p:nvPr/>
        </p:nvSpPr>
        <p:spPr>
          <a:xfrm>
            <a:off x="832104" y="5843016"/>
            <a:ext cx="1911096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九年级上册 RJ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151,147,147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7" Type="http://schemas.openxmlformats.org/officeDocument/2006/relationships/slideLayout" Target="../slideLayouts/slideLayout13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8.xml"/><Relationship Id="rId3" Type="http://schemas.openxmlformats.org/officeDocument/2006/relationships/slide" Target="slide17.xml"/><Relationship Id="rId2" Type="http://schemas.openxmlformats.org/officeDocument/2006/relationships/image" Target="../media/image12.png"/><Relationship Id="rId1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7_1#5a19a0ecb?pid=d5808d66d&amp;color=0,0,0&amp;vtp=1&amp;bt=1&amp;bbb=1&amp;hb=1"/>
          <p:cNvSpPr/>
          <p:nvPr/>
        </p:nvSpPr>
        <p:spPr>
          <a:xfrm>
            <a:off x="649224" y="877824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Scientists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（discover）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B_6_AN.18_1#5a19a0ecb.blank?pid=d5808d66d&amp;color=0,0,0&amp;vpa=8&amp;vtp=1&amp;bbb=1"/>
          <p:cNvSpPr/>
          <p:nvPr/>
        </p:nvSpPr>
        <p:spPr>
          <a:xfrm>
            <a:off x="2213706" y="849884"/>
            <a:ext cx="17446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discovered</a:t>
            </a:r>
            <a:endParaRPr lang="en-US" altLang="zh-CN" sz="2400" dirty="0"/>
          </a:p>
        </p:txBody>
      </p:sp>
      <p:sp>
        <p:nvSpPr>
          <p:cNvPr id="4" name="QB_6_AS.19_1#5a19a0ecb?pid=d5808d66d&amp;color=0,0,0&amp;vtp=1&amp;bbb=1"/>
          <p:cNvSpPr/>
          <p:nvPr/>
        </p:nvSpPr>
        <p:spPr>
          <a:xfrm>
            <a:off x="649224" y="2026974"/>
            <a:ext cx="1127601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由last year可知时态是一般过去时，故填discover的过去式discovered。</a:t>
            </a:r>
            <a:endParaRPr lang="en-US" altLang="zh-CN" sz="2400" dirty="0"/>
          </a:p>
        </p:txBody>
      </p:sp>
      <p:sp>
        <p:nvSpPr>
          <p:cNvPr id="5" name="QB_6_BD.20_1#222def29b?pid=d5808d66d&amp;color=0,0,0&amp;vtp=1&amp;bbb=1&amp;hb=1"/>
          <p:cNvSpPr/>
          <p:nvPr/>
        </p:nvSpPr>
        <p:spPr>
          <a:xfrm>
            <a:off x="649224" y="2549833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［2025甘肃武威期中］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improve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spoken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（read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newspapers.</a:t>
            </a:r>
            <a:endParaRPr lang="en-US" altLang="zh-CN" sz="2400" dirty="0"/>
          </a:p>
        </p:txBody>
      </p:sp>
      <p:sp>
        <p:nvSpPr>
          <p:cNvPr id="6" name="QB_6_AN.21_1#222def29b.blank?pid=d5808d66d&amp;color=0,0,0&amp;vpa=9&amp;vtp=1&amp;bbb=1"/>
          <p:cNvSpPr/>
          <p:nvPr/>
        </p:nvSpPr>
        <p:spPr>
          <a:xfrm>
            <a:off x="8460518" y="2509193"/>
            <a:ext cx="1287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reading</a:t>
            </a:r>
            <a:endParaRPr lang="en-US" altLang="zh-CN" sz="2400" dirty="0"/>
          </a:p>
        </p:txBody>
      </p:sp>
      <p:sp>
        <p:nvSpPr>
          <p:cNvPr id="7" name="QB_6_AS.22_1#222def29b?pid=d5808d66d&amp;color=0,0,0&amp;vtp=1&amp;bbb=1"/>
          <p:cNvSpPr/>
          <p:nvPr/>
        </p:nvSpPr>
        <p:spPr>
          <a:xfrm>
            <a:off x="649224" y="3705533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介词by（通过）后接动名词作宾语，read的动名词形式是reading。</a:t>
            </a:r>
            <a:endParaRPr lang="en-US" altLang="zh-CN" sz="2400" dirty="0"/>
          </a:p>
        </p:txBody>
      </p:sp>
      <p:sp>
        <p:nvSpPr>
          <p:cNvPr id="8" name="QB_6_BD.23_1#ea1843e2c?pid=d5808d66d&amp;color=0,0,0&amp;vtp=1&amp;bbb=1"/>
          <p:cNvSpPr/>
          <p:nvPr/>
        </p:nvSpPr>
        <p:spPr>
          <a:xfrm>
            <a:off x="649224" y="4228392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（do）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eye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exercises.</a:t>
            </a:r>
            <a:endParaRPr lang="en-US" altLang="zh-CN" sz="2400" dirty="0"/>
          </a:p>
        </p:txBody>
      </p:sp>
      <p:sp>
        <p:nvSpPr>
          <p:cNvPr id="9" name="QB_6_AN.24_1#ea1843e2c.blank?pid=d5808d66d&amp;color=0,0,0&amp;vpa=10&amp;vtp=1&amp;bbb=1"/>
          <p:cNvSpPr/>
          <p:nvPr/>
        </p:nvSpPr>
        <p:spPr>
          <a:xfrm>
            <a:off x="5894546" y="4190292"/>
            <a:ext cx="9826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do</a:t>
            </a:r>
            <a:endParaRPr lang="en-US" altLang="zh-CN" sz="2400" dirty="0"/>
          </a:p>
        </p:txBody>
      </p:sp>
      <p:sp>
        <p:nvSpPr>
          <p:cNvPr id="10" name="QB_6_AS.25_1#ea1843e2c?pid=d5808d66d&amp;color=0,0,0&amp;vtp=1&amp;bbb=1&amp;hb=1"/>
          <p:cNvSpPr/>
          <p:nvPr/>
        </p:nvSpPr>
        <p:spPr>
          <a:xfrm>
            <a:off x="649224" y="4751251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固定结构“find it+形容词+ for sb. to do sth.”意为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觉得做某事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对某人来说是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的”，故填to do。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ba8346b4?sp=1&amp;pid=ab65c9a37&amp;color=0,0,0&amp;vtp=1&amp;bt=1&amp;bbb=1"/>
          <p:cNvSpPr/>
          <p:nvPr/>
        </p:nvSpPr>
        <p:spPr>
          <a:xfrm>
            <a:off x="649224" y="859536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Ⅲ根据汉语意思完成句子（每空一词）</a:t>
            </a:r>
            <a:endParaRPr lang="en-US" altLang="zh-CN" sz="2800" dirty="0"/>
          </a:p>
        </p:txBody>
      </p:sp>
      <p:sp>
        <p:nvSpPr>
          <p:cNvPr id="3" name="QB_6_BD.26_1#dcffed63a?sp=1&amp;pid=9ba8346b4&amp;color=0,0,0&amp;vtp=1&amp;bbb=1"/>
          <p:cNvSpPr/>
          <p:nvPr/>
        </p:nvSpPr>
        <p:spPr>
          <a:xfrm>
            <a:off x="649224" y="1478280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这个老人逐字逐句地告诉我这个故事。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story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B_6_AN.27_1#dcffed63a.blank?pid=9ba8346b4&amp;color=0,0,0&amp;vpa=11&amp;vtp=1&amp;bbb=1"/>
          <p:cNvSpPr/>
          <p:nvPr/>
        </p:nvSpPr>
        <p:spPr>
          <a:xfrm>
            <a:off x="4944205" y="2009140"/>
            <a:ext cx="8302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word</a:t>
            </a:r>
            <a:endParaRPr lang="en-US" altLang="zh-CN" sz="2400" dirty="0"/>
          </a:p>
        </p:txBody>
      </p:sp>
      <p:sp>
        <p:nvSpPr>
          <p:cNvPr id="5" name="QB_6_AN.28_1#dcffed63a.blank?pid=9ba8346b4&amp;color=0,0,0&amp;vpa=12&amp;vtp=1&amp;bbb=1"/>
          <p:cNvSpPr/>
          <p:nvPr/>
        </p:nvSpPr>
        <p:spPr>
          <a:xfrm>
            <a:off x="6011005" y="1996440"/>
            <a:ext cx="525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by</a:t>
            </a:r>
            <a:endParaRPr lang="en-US" altLang="zh-CN" sz="2400" dirty="0"/>
          </a:p>
        </p:txBody>
      </p:sp>
      <p:sp>
        <p:nvSpPr>
          <p:cNvPr id="6" name="QB_6_AN.29_1#dcffed63a.blank?pid=9ba8346b4&amp;color=0,0,0&amp;vpa=13&amp;vtp=1&amp;bbb=1"/>
          <p:cNvSpPr/>
          <p:nvPr/>
        </p:nvSpPr>
        <p:spPr>
          <a:xfrm>
            <a:off x="6773006" y="2009140"/>
            <a:ext cx="8302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word</a:t>
            </a:r>
            <a:endParaRPr lang="en-US" altLang="zh-CN" sz="2400" dirty="0"/>
          </a:p>
        </p:txBody>
      </p:sp>
      <p:sp>
        <p:nvSpPr>
          <p:cNvPr id="7" name="QB_6_BD.30_1#7fd746d04?sp=1&amp;pid=9ba8346b4&amp;color=0,0,0&amp;vtp=1&amp;bbb=1"/>
          <p:cNvSpPr/>
          <p:nvPr/>
        </p:nvSpPr>
        <p:spPr>
          <a:xfrm>
            <a:off x="649224" y="2626351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我不认识这个单词。请帮我在词典里查一下。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don’t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dictionary.</a:t>
            </a:r>
            <a:endParaRPr lang="en-US" altLang="zh-CN" sz="2400" dirty="0"/>
          </a:p>
        </p:txBody>
      </p:sp>
      <p:sp>
        <p:nvSpPr>
          <p:cNvPr id="8" name="QB_6_AN.31_1#7fd746d04.blank?pid=9ba8346b4&amp;color=0,0,0&amp;vpa=14&amp;vtp=1&amp;bbb=1"/>
          <p:cNvSpPr/>
          <p:nvPr/>
        </p:nvSpPr>
        <p:spPr>
          <a:xfrm>
            <a:off x="6049930" y="3157211"/>
            <a:ext cx="8302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look</a:t>
            </a:r>
            <a:endParaRPr lang="en-US" altLang="zh-CN" sz="2400" dirty="0"/>
          </a:p>
        </p:txBody>
      </p:sp>
      <p:sp>
        <p:nvSpPr>
          <p:cNvPr id="9" name="QB_6_AN.32_1#7fd746d04.blank?pid=9ba8346b4&amp;color=0,0,0&amp;vpa=15&amp;vtp=1&amp;bbb=1"/>
          <p:cNvSpPr/>
          <p:nvPr/>
        </p:nvSpPr>
        <p:spPr>
          <a:xfrm>
            <a:off x="7116731" y="3157211"/>
            <a:ext cx="525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it</a:t>
            </a:r>
            <a:endParaRPr lang="en-US" altLang="zh-CN" sz="2400" dirty="0"/>
          </a:p>
        </p:txBody>
      </p:sp>
      <p:sp>
        <p:nvSpPr>
          <p:cNvPr id="10" name="QB_6_AN.33_1#7fd746d04.blank?pid=9ba8346b4&amp;color=0,0,0&amp;vpa=16&amp;vtp=1&amp;bbb=1"/>
          <p:cNvSpPr/>
          <p:nvPr/>
        </p:nvSpPr>
        <p:spPr>
          <a:xfrm>
            <a:off x="7878731" y="3144511"/>
            <a:ext cx="525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up</a:t>
            </a:r>
            <a:endParaRPr lang="en-US" altLang="zh-CN" sz="2400" dirty="0"/>
          </a:p>
        </p:txBody>
      </p:sp>
      <p:sp>
        <p:nvSpPr>
          <p:cNvPr id="11" name="QB_6_BD.34_1#ad4578ad3?sp=1&amp;pid=9ba8346b4&amp;color=0,0,0&amp;vtp=1&amp;bbb=1"/>
          <p:cNvSpPr/>
          <p:nvPr/>
        </p:nvSpPr>
        <p:spPr>
          <a:xfrm>
            <a:off x="649224" y="3782051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［2025辽宁盘锦调研］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出声读是学习英语的一个好办法。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English.</a:t>
            </a:r>
            <a:endParaRPr lang="en-US" altLang="zh-CN" sz="2400" dirty="0"/>
          </a:p>
        </p:txBody>
      </p:sp>
      <p:sp>
        <p:nvSpPr>
          <p:cNvPr id="12" name="QB_6_AN.35_1#ad4578ad3.blank?pid=9ba8346b4&amp;color=0,0,0&amp;vpa=17&amp;vtp=1&amp;bbb=1"/>
          <p:cNvSpPr/>
          <p:nvPr/>
        </p:nvSpPr>
        <p:spPr>
          <a:xfrm>
            <a:off x="665892" y="4300211"/>
            <a:ext cx="1287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Reading</a:t>
            </a:r>
            <a:endParaRPr lang="en-US" altLang="zh-CN" sz="2400" dirty="0"/>
          </a:p>
        </p:txBody>
      </p:sp>
      <p:sp>
        <p:nvSpPr>
          <p:cNvPr id="13" name="QB_6_AN.36_1#ad4578ad3.blank?pid=9ba8346b4&amp;color=0,0,0&amp;vpa=18&amp;vtp=1&amp;bbb=1"/>
          <p:cNvSpPr/>
          <p:nvPr/>
        </p:nvSpPr>
        <p:spPr>
          <a:xfrm>
            <a:off x="2189892" y="4312911"/>
            <a:ext cx="9826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aloud</a:t>
            </a:r>
            <a:endParaRPr lang="en-US" altLang="zh-CN" sz="2400" dirty="0"/>
          </a:p>
        </p:txBody>
      </p:sp>
      <p:sp>
        <p:nvSpPr>
          <p:cNvPr id="14" name="QB_6_AS.37_1#ad4578ad3?pid=9ba8346b4&amp;color=0,0,0&amp;vtp=1&amp;bbb=1"/>
          <p:cNvSpPr/>
          <p:nvPr/>
        </p:nvSpPr>
        <p:spPr>
          <a:xfrm>
            <a:off x="649224" y="4937751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链接狂K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aloud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的详细讲解见狂K重点P2。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8" grpId="0" animBg="1" build="p"/>
      <p:bldP spid="9" grpId="0" animBg="1" build="p"/>
      <p:bldP spid="10" grpId="0" animBg="1" build="p"/>
      <p:bldP spid="12" grpId="0" animBg="1" build="p"/>
      <p:bldP spid="13" grpId="0" animBg="1" build="p"/>
      <p:bldP spid="1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2824029d?sp=1&amp;pid=ab65c9a37&amp;color=0,0,0&amp;vtp=1&amp;bt=1&amp;bbb=1"/>
          <p:cNvSpPr/>
          <p:nvPr/>
        </p:nvSpPr>
        <p:spPr>
          <a:xfrm>
            <a:off x="649224" y="859536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Ⅳ从方框中选取适当的句子完成对话（有多余项）</a:t>
            </a:r>
            <a:endParaRPr lang="en-US" altLang="zh-CN" sz="2800" dirty="0"/>
          </a:p>
        </p:txBody>
      </p:sp>
      <p:sp>
        <p:nvSpPr>
          <p:cNvPr id="3" name="QM_6_BD.38_1#a0bea2b04?pid=d2824029d&amp;color=0,0,0&amp;vtp=1&amp;bbb=1&amp;hb=1"/>
          <p:cNvSpPr/>
          <p:nvPr/>
        </p:nvSpPr>
        <p:spPr>
          <a:xfrm>
            <a:off x="649224" y="1478280"/>
            <a:ext cx="10899648" cy="447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［2025广东东莞质检］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Jack：Welcome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I’m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Jack.14.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Billie：No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it’s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spoken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Jack：15.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Billie：Yes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Jack：Have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studied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group？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Billie：Yes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way.16.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Jack：What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aloud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pronunciation？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4" name="QM_6_AN.39_1#a0bea2b04.blank?pid=d2824029d&amp;color=0,0,0&amp;vpa=19&amp;vtp=1"/>
          <p:cNvSpPr/>
          <p:nvPr/>
        </p:nvSpPr>
        <p:spPr>
          <a:xfrm>
            <a:off x="7262971" y="2009140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5" name="QM_6_AN.40_1#a0bea2b04.blank?pid=d2824029d&amp;color=0,0,0&amp;vpa=20&amp;vtp=1"/>
          <p:cNvSpPr/>
          <p:nvPr/>
        </p:nvSpPr>
        <p:spPr>
          <a:xfrm>
            <a:off x="1893031" y="3126740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6" name="QM_6_AN.41_1#a0bea2b04.blank?pid=d2824029d&amp;color=0,0,0&amp;vpa=21&amp;vtp=1"/>
          <p:cNvSpPr/>
          <p:nvPr/>
        </p:nvSpPr>
        <p:spPr>
          <a:xfrm>
            <a:off x="7049739" y="4803140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F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8_1#a0bea2b04?pid=d2824029d&amp;color=0,0,0&amp;vtp=1&amp;bbb=1&amp;hb=1"/>
          <p:cNvSpPr/>
          <p:nvPr/>
        </p:nvSpPr>
        <p:spPr>
          <a:xfrm>
            <a:off x="649224" y="864000"/>
            <a:ext cx="10899648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Billie：I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sometimes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dictionary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Jack：17.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Billie：I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cartoon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films.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Jack：18.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interesting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way.</a:t>
            </a:r>
            <a:endParaRPr lang="en-US" altLang="zh-CN" sz="2400" dirty="0"/>
          </a:p>
        </p:txBody>
      </p:sp>
      <p:sp>
        <p:nvSpPr>
          <p:cNvPr id="3" name="QM_6_AN.42_1#a0bea2b04.blank?pid=d2824029d&amp;color=0,0,0&amp;vpa=22&amp;vtp=1"/>
          <p:cNvSpPr/>
          <p:nvPr/>
        </p:nvSpPr>
        <p:spPr>
          <a:xfrm>
            <a:off x="1893031" y="1953660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M_6_AN.43_1#a0bea2b04.blank?pid=d2824029d&amp;color=0,0,0&amp;vpa=23&amp;vtp=1"/>
          <p:cNvSpPr/>
          <p:nvPr/>
        </p:nvSpPr>
        <p:spPr>
          <a:xfrm>
            <a:off x="1893031" y="3071260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QM_6_BD.44_1#a0bea2b04?colgroup=35&amp;pid=d2824029d&amp;color=0,0,0&amp;vtp=1&amp;bt=1&amp;bbb=1"/>
          <p:cNvGraphicFramePr>
            <a:graphicFrameLocks noGrp="1"/>
          </p:cNvGraphicFramePr>
          <p:nvPr/>
        </p:nvGraphicFramePr>
        <p:xfrm>
          <a:off x="649224" y="859536"/>
          <a:ext cx="10881360" cy="2935605"/>
        </p:xfrm>
        <a:graphic>
          <a:graphicData uri="http://schemas.openxmlformats.org/drawingml/2006/table">
            <a:tbl>
              <a:tblPr/>
              <a:tblGrid>
                <a:gridCol w="10881360"/>
              </a:tblGrid>
              <a:tr h="2935605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A.That’s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great!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B.I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English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very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much.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C.Do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keep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diary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English?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D.What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else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improve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English?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E.Do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learn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English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watching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news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videos?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F.It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really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improves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listening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speaking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skills.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B_7_BD.45_1#2c7360ae9?pid=a0bea2b04&amp;color=0,0,0&amp;vtp=1&amp;bbb=1"/>
          <p:cNvSpPr/>
          <p:nvPr/>
        </p:nvSpPr>
        <p:spPr>
          <a:xfrm>
            <a:off x="649224" y="3924300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4" name="QB_7_AN.46_1#2c7360ae9.blank?pid=a0bea2b04&amp;color=0,0,0&amp;vpa=24&amp;vtp=1"/>
          <p:cNvSpPr/>
          <p:nvPr/>
        </p:nvSpPr>
        <p:spPr>
          <a:xfrm>
            <a:off x="1046893" y="3886200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5" name="QB_7_AS.47_1#2c7360ae9?pid=a0bea2b04&amp;color=0,0,0&amp;vtp=1&amp;bbb=1&amp;hb=1"/>
          <p:cNvSpPr/>
          <p:nvPr/>
        </p:nvSpPr>
        <p:spPr>
          <a:xfrm>
            <a:off x="649224" y="4454833"/>
            <a:ext cx="10899648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根据下文“No， it’s too hard to understand spoken English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in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.”可知，此处提到英语口语且为问句，选项E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（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你通过看新闻视频学英语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吗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？）符合语境。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48_1#7e78a989f?pid=a0bea2b04&amp;color=0,0,0&amp;vtp=1&amp;bt=1&amp;bbb=1"/>
          <p:cNvSpPr/>
          <p:nvPr/>
        </p:nvSpPr>
        <p:spPr>
          <a:xfrm>
            <a:off x="649224" y="877824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3" name="QB_7_AN.49_1#7e78a989f.blank?pid=a0bea2b04&amp;color=0,0,0&amp;vpa=25&amp;vtp=1"/>
          <p:cNvSpPr/>
          <p:nvPr/>
        </p:nvSpPr>
        <p:spPr>
          <a:xfrm>
            <a:off x="1046893" y="839724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B_7_AS.50_1#7e78a989f?pid=a0bea2b04&amp;color=0,0,0&amp;vtp=1&amp;bbb=1&amp;hb=1"/>
          <p:cNvSpPr/>
          <p:nvPr/>
        </p:nvSpPr>
        <p:spPr>
          <a:xfrm>
            <a:off x="649224" y="1406833"/>
            <a:ext cx="10899648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根据下文“Yes， I do.It helps me write English every day.”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可知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此处是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Do开头的一般疑问句，与书写相关，选项C（你写日记来学习英语吗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？）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符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合语境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7_BD.51_1#871b02c9c?pid=a0bea2b04&amp;color=0,0,0&amp;vtp=1&amp;bbb=1"/>
          <p:cNvSpPr/>
          <p:nvPr/>
        </p:nvSpPr>
        <p:spPr>
          <a:xfrm>
            <a:off x="649224" y="3108633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6" name="QB_7_AN.52_1#871b02c9c.blank?pid=a0bea2b04&amp;color=0,0,0&amp;vpa=26&amp;vtp=1"/>
          <p:cNvSpPr/>
          <p:nvPr/>
        </p:nvSpPr>
        <p:spPr>
          <a:xfrm>
            <a:off x="1046893" y="3070533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F</a:t>
            </a:r>
            <a:endParaRPr lang="en-US" altLang="zh-CN" sz="2400" dirty="0"/>
          </a:p>
        </p:txBody>
      </p:sp>
      <p:sp>
        <p:nvSpPr>
          <p:cNvPr id="7" name="QB_7_AS.53_1#871b02c9c?pid=a0bea2b04&amp;color=0,0,0&amp;vtp=1&amp;bbb=1&amp;hb=1"/>
          <p:cNvSpPr/>
          <p:nvPr/>
        </p:nvSpPr>
        <p:spPr>
          <a:xfrm>
            <a:off x="649224" y="3631492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根据上文“Yes.I have learned a lot in that way.”可知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此处介绍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在小组学习中的收获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，选项F（这确实提高了我的听力和口语技能。）符合语境。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54_1#6aefb0210?pid=a0bea2b04&amp;color=0,0,0&amp;vtp=1&amp;bt=1&amp;bbb=1"/>
          <p:cNvSpPr/>
          <p:nvPr/>
        </p:nvSpPr>
        <p:spPr>
          <a:xfrm>
            <a:off x="649224" y="877824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3" name="QB_7_AN.55_1#6aefb0210.blank?pid=a0bea2b04&amp;color=0,0,0&amp;vpa=27&amp;vtp=1"/>
          <p:cNvSpPr/>
          <p:nvPr/>
        </p:nvSpPr>
        <p:spPr>
          <a:xfrm>
            <a:off x="1046893" y="839724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B_7_AS.56_1#6aefb0210?pid=a0bea2b04&amp;color=0,0,0&amp;vtp=1&amp;bbb=1&amp;hb=1"/>
          <p:cNvSpPr/>
          <p:nvPr/>
        </p:nvSpPr>
        <p:spPr>
          <a:xfrm>
            <a:off x="649224" y="1406833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根据下文“I often watch English cartoon films.”可知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此处介绍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其他的学习方法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，选项D（你还做什么其他事来提高你的英语？）符合语境。</a:t>
            </a:r>
            <a:endParaRPr lang="en-US" altLang="zh-CN" sz="2400" dirty="0"/>
          </a:p>
        </p:txBody>
      </p:sp>
      <p:sp>
        <p:nvSpPr>
          <p:cNvPr id="5" name="QB_7_BD.57_1#e7faa01e8?pid=a0bea2b04&amp;color=0,0,0&amp;vtp=1&amp;bbb=1"/>
          <p:cNvSpPr/>
          <p:nvPr/>
        </p:nvSpPr>
        <p:spPr>
          <a:xfrm>
            <a:off x="649224" y="2562533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6" name="QB_7_AN.58_1#e7faa01e8.blank?pid=a0bea2b04&amp;color=0,0,0&amp;vpa=28&amp;vtp=1"/>
          <p:cNvSpPr/>
          <p:nvPr/>
        </p:nvSpPr>
        <p:spPr>
          <a:xfrm>
            <a:off x="1046893" y="2524433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B_7_AS.59_1#e7faa01e8?pid=a0bea2b04&amp;color=0,0,0&amp;vtp=1&amp;bbb=1&amp;hb=1"/>
          <p:cNvSpPr/>
          <p:nvPr/>
        </p:nvSpPr>
        <p:spPr>
          <a:xfrm>
            <a:off x="649224" y="3085392"/>
            <a:ext cx="10899648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根据上文“I often watch English cartoon films.”和下文“One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of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the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best ways is to learn English in an interesting way.”可知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此处对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看英语卡通电影作出评价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，选项A（那很棒！）符合语境。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8f8723c46?pid=178a771bd&amp;color=0,0,0&amp;tib=255,255,255&amp;vtp=1&amp;bt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7512" y="859536"/>
            <a:ext cx="1261872" cy="576072"/>
          </a:xfrm>
          <a:prstGeom prst="rect">
            <a:avLst/>
          </a:prstGeom>
        </p:spPr>
      </p:pic>
      <p:sp>
        <p:nvSpPr>
          <p:cNvPr id="3" name="C_4_BD#8f8723c46?pid=178a771bd&amp;color=255,255,255&amp;vtp=1&amp;bbb=1"/>
          <p:cNvSpPr/>
          <p:nvPr/>
        </p:nvSpPr>
        <p:spPr>
          <a:xfrm>
            <a:off x="1152144" y="859536"/>
            <a:ext cx="10387584" cy="57607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能力</a:t>
            </a:r>
            <a:endParaRPr lang="en-US" altLang="zh-CN" sz="2800" dirty="0"/>
          </a:p>
        </p:txBody>
      </p:sp>
      <p:sp>
        <p:nvSpPr>
          <p:cNvPr id="4" name="C_5_BD#397d610e8?pid=8f8723c46&amp;color=0,0,0&amp;vtp=1&amp;bbb=1"/>
          <p:cNvSpPr/>
          <p:nvPr/>
        </p:nvSpPr>
        <p:spPr>
          <a:xfrm>
            <a:off x="649224" y="1574800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Ⅰ完形填空</a:t>
            </a:r>
            <a:endParaRPr lang="en-US" altLang="zh-CN" sz="2800" dirty="0"/>
          </a:p>
        </p:txBody>
      </p:sp>
      <p:pic>
        <p:nvPicPr>
          <p:cNvPr id="5" name="QM_6_BD.60_1#77633fba6?pid=397d610e8&amp;color=0,0,0&amp;tib=255,255,255&amp;ii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9543" y="2331212"/>
            <a:ext cx="265176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M_6_BD.60_1#77633fba6?pid=397d610e8&amp;color=0,0,0&amp;vtp=1&amp;bbb=1&amp;hb=1"/>
          <p:cNvSpPr/>
          <p:nvPr/>
        </p:nvSpPr>
        <p:spPr>
          <a:xfrm>
            <a:off x="649224" y="2189480"/>
            <a:ext cx="1089478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900" b="0" i="0" kern="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说明文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题材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语言学习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194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建议用时：</a:t>
            </a:r>
            <a:endParaRPr lang="en-US" altLang="zh-CN" sz="2400" b="1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分钟</a:t>
            </a:r>
            <a:endParaRPr lang="en-US" altLang="zh-CN" sz="100" dirty="0"/>
          </a:p>
        </p:txBody>
      </p:sp>
      <p:pic>
        <p:nvPicPr>
          <p:cNvPr id="7" name="QM_6_BD.60_1#77633fba6?pid=397d610e8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46115" y="2312924"/>
            <a:ext cx="29260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M_6_BD.60_1#77633fba6?pid=397d610e8&amp;color=0,0,0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60346" y="2317496"/>
            <a:ext cx="274320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QM_6_BD.60_1#77633fba6?pid=397d610e8&amp;color=0,0,0&amp;tib=255,255,255&amp;iip=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94290" y="2322068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0" name="QM_6_BD.60_1#77633fba6?pid=397d610e8&amp;color=0,0,0&amp;tib=255,255,255&amp;iip=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08293" y="2322068"/>
            <a:ext cx="265176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QM_6_BD.60_2#77633fba6?pid=397d610e8&amp;color=0,0,0&amp;vtp=1&amp;bbb=1&amp;hb=1"/>
          <p:cNvSpPr/>
          <p:nvPr/>
        </p:nvSpPr>
        <p:spPr>
          <a:xfrm>
            <a:off x="649224" y="3337551"/>
            <a:ext cx="10899648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［2025安徽阜阳期中］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improve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really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Firstly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should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enjoy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you’re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already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familiar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（熟悉的）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It’s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60_2#77633fba6?pid=397d610e8&amp;color=0,0,0&amp;vtp=1&amp;bbb=1&amp;hb=1"/>
          <p:cNvSpPr/>
          <p:nvPr/>
        </p:nvSpPr>
        <p:spPr>
          <a:xfrm>
            <a:off x="649224" y="864000"/>
            <a:ext cx="10899648" cy="546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3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Don’t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rhythm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（节奏）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music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lyrics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（歌词）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necessary,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dictionary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</a:t>
            </a:r>
            <a:r>
              <a:rPr lang="en-US" altLang="zh-CN" sz="2400" b="0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correctly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singing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0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parts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several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parts.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more.</a:t>
            </a:r>
            <a:endParaRPr lang="en-US" altLang="zh-CN" sz="2400" dirty="0"/>
          </a:p>
          <a:p>
            <a:pPr>
              <a:lnSpc>
                <a:spcPts val="43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0" i="0" u="sng" spc="-10300" smtClean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u="sng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u="sng" spc="-1030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hope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3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progress.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EX.61_1#77633fba6?pid=397d610e8&amp;color=0,0,0&amp;vtp=1&amp;bt=1&amp;bbb=1"/>
          <p:cNvSpPr/>
          <p:nvPr/>
        </p:nvSpPr>
        <p:spPr>
          <a:xfrm>
            <a:off x="649224" y="864000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完形填空·语篇导读</a:t>
            </a:r>
            <a:r>
              <a:rPr lang="en-US" altLang="zh-CN" sz="2400" b="1" i="0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本文主要介绍了通过歌曲学习英语的方法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，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并给出了具体的步骤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spc="-100" dirty="0"/>
          </a:p>
        </p:txBody>
      </p:sp>
      <p:sp>
        <p:nvSpPr>
          <p:cNvPr id="3" name="QC_7_BD.62_1#87cfc1340.choices?pid=77633fba6&amp;color=0,0,0&amp;vtp=1&amp;bbb=1"/>
          <p:cNvSpPr/>
          <p:nvPr/>
        </p:nvSpPr>
        <p:spPr>
          <a:xfrm>
            <a:off x="649224" y="1386913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863340" algn="l"/>
                <a:tab pos="6228715" algn="l"/>
                <a:tab pos="8848090" algn="l"/>
              </a:tabLst>
              <a:defRPr/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A.noisy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B.hard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C.boring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D.fun</a:t>
            </a:r>
            <a:endParaRPr lang="en-US" altLang="zh-CN" sz="2400" dirty="0"/>
          </a:p>
        </p:txBody>
      </p:sp>
      <p:sp>
        <p:nvSpPr>
          <p:cNvPr id="4" name="QC_7_AN.63_1#87cfc1340.bracket?pid=77633fba6&amp;color=0,0,0&amp;vpa=29&amp;vtp=1"/>
          <p:cNvSpPr/>
          <p:nvPr/>
        </p:nvSpPr>
        <p:spPr>
          <a:xfrm>
            <a:off x="1148493" y="1386913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7_AS.64_1#87cfc1340?pid=77633fba6&amp;color=0,0,0&amp;vtp=1&amp;bbb=1&amp;hb=1"/>
          <p:cNvSpPr/>
          <p:nvPr/>
        </p:nvSpPr>
        <p:spPr>
          <a:xfrm>
            <a:off x="649224" y="1909772"/>
            <a:ext cx="10899648" cy="223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noisy意为“喧闹的”；hard意为“困难的”；boring意为“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无聊的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”；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意为“有趣的”。根据“Learning English through songs can help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you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improve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your listening and speaking skills.”可知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通过歌曲学习可以使学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习英语变得非常有趣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5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65_1#d60f439b1.choices?pid=77633fba6&amp;color=0,0,0&amp;mp=1&amp;vtp=1&amp;bt=1&amp;bbb=1"/>
          <p:cNvSpPr/>
          <p:nvPr/>
        </p:nvSpPr>
        <p:spPr>
          <a:xfrm>
            <a:off x="649224" y="864000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669665" algn="l"/>
                <a:tab pos="6336665" algn="l"/>
                <a:tab pos="8635365" algn="l"/>
              </a:tabLst>
              <a:defRPr/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A.music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B.grammar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C.books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D.movies</a:t>
            </a:r>
            <a:endParaRPr lang="en-US" altLang="zh-CN" sz="2400" dirty="0"/>
          </a:p>
        </p:txBody>
      </p:sp>
      <p:sp>
        <p:nvSpPr>
          <p:cNvPr id="3" name="QC_7_AN.66_1#d60f439b1.bracket?pid=77633fba6&amp;color=0,0,0&amp;mp=1&amp;vpa=30&amp;vtp=1"/>
          <p:cNvSpPr/>
          <p:nvPr/>
        </p:nvSpPr>
        <p:spPr>
          <a:xfrm>
            <a:off x="1148493" y="864000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7_AS.67_1#d60f439b1?pid=77633fba6&amp;color=0,0,0&amp;vtp=1&amp;bbb=1&amp;hb=1"/>
          <p:cNvSpPr/>
          <p:nvPr/>
        </p:nvSpPr>
        <p:spPr>
          <a:xfrm>
            <a:off x="649224" y="1393009"/>
            <a:ext cx="10899648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句意为：下面的建议将向你展示如何用音乐学习英语。根据“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Learning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English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through songs can help you improve your listening and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speaking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skills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.”可知，此处指用音乐学习英语。</a:t>
            </a:r>
            <a:endParaRPr lang="en-US" altLang="zh-CN" sz="2400" dirty="0"/>
          </a:p>
        </p:txBody>
      </p:sp>
      <p:sp>
        <p:nvSpPr>
          <p:cNvPr id="5" name="QC_7_BD.68_1#a9ac7b2a1.choices?pid=77633fba6&amp;color=0,0,0&amp;vtp=1&amp;bbb=1"/>
          <p:cNvSpPr/>
          <p:nvPr/>
        </p:nvSpPr>
        <p:spPr>
          <a:xfrm>
            <a:off x="649224" y="3094809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958590" algn="l"/>
                <a:tab pos="6317615" algn="l"/>
                <a:tab pos="8829040" algn="l"/>
              </a:tabLst>
              <a:defRPr/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A.choose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B.write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C.record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D.play</a:t>
            </a:r>
            <a:endParaRPr lang="en-US" altLang="zh-CN" sz="2400" dirty="0"/>
          </a:p>
        </p:txBody>
      </p:sp>
      <p:sp>
        <p:nvSpPr>
          <p:cNvPr id="6" name="QC_7_AN.69_1#a9ac7b2a1.bracket?pid=77633fba6&amp;color=0,0,0&amp;vpa=31&amp;vtp=1"/>
          <p:cNvSpPr/>
          <p:nvPr/>
        </p:nvSpPr>
        <p:spPr>
          <a:xfrm>
            <a:off x="1148493" y="3094809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C_7_AS.70_1#a9ac7b2a1?pid=77633fba6&amp;color=0,0,0&amp;vtp=1&amp;bbb=1&amp;hb=1"/>
          <p:cNvSpPr/>
          <p:nvPr/>
        </p:nvSpPr>
        <p:spPr>
          <a:xfrm>
            <a:off x="649224" y="3617668"/>
            <a:ext cx="10899648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句意为：首先，你应该选择一首英文歌。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choose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意为“选择”；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write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意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为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“写”；record意为“记录”；play意为“玩耍”。根据后文可知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此处指选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择一首英文歌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70_2#a9ac7b2a1?pid=77633fba6&amp;color=0,0,0&amp;mp=1&amp;vtp=1&amp;bt=1&amp;bb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知识拓展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choose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to do sth.意为“选择做某事”。</a:t>
            </a:r>
            <a:endParaRPr lang="en-US" altLang="zh-CN" sz="2400" dirty="0"/>
          </a:p>
        </p:txBody>
      </p:sp>
      <p:sp>
        <p:nvSpPr>
          <p:cNvPr id="3" name="QC_7_BD.71_1#1c44a48ac.choices?pid=77633fba6&amp;color=0,0,0&amp;vtp=1&amp;bbb=1"/>
          <p:cNvSpPr/>
          <p:nvPr/>
        </p:nvSpPr>
        <p:spPr>
          <a:xfrm>
            <a:off x="649224" y="2014166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898265" algn="l"/>
                <a:tab pos="6400165" algn="l"/>
                <a:tab pos="8775065" algn="l"/>
              </a:tabLst>
              <a:defRPr/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A.terrible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B.normal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C.unfair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D.crazy</a:t>
            </a:r>
            <a:endParaRPr lang="en-US" altLang="zh-CN" sz="2400" dirty="0"/>
          </a:p>
        </p:txBody>
      </p:sp>
      <p:sp>
        <p:nvSpPr>
          <p:cNvPr id="4" name="QC_7_AN.72_1#1c44a48ac.bracket?pid=77633fba6&amp;color=0,0,0&amp;vpa=32&amp;vtp=1"/>
          <p:cNvSpPr/>
          <p:nvPr/>
        </p:nvSpPr>
        <p:spPr>
          <a:xfrm>
            <a:off x="1148493" y="2014166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7_AS.73_1#1c44a48ac?pid=77633fba6&amp;color=0,0,0&amp;vtp=1&amp;bbb=1&amp;hb=1"/>
          <p:cNvSpPr/>
          <p:nvPr/>
        </p:nvSpPr>
        <p:spPr>
          <a:xfrm>
            <a:off x="649224" y="2537025"/>
            <a:ext cx="10899648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句意为：一开始不能听懂每个单词是很正常的。terrible意为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可怕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的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”；normal意为“正常的”；unfair意为“不公平的”；crazy意为“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疯狂的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”。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“Don’t worry about that.”可知，一开始不能听懂每个单词是很正常的。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5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74_1#37fb43503.choices?pid=77633fba6&amp;color=0,0,0&amp;vtp=1&amp;bt=1&amp;bbb=1"/>
          <p:cNvSpPr/>
          <p:nvPr/>
        </p:nvSpPr>
        <p:spPr>
          <a:xfrm>
            <a:off x="649224" y="864000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64915" algn="l"/>
                <a:tab pos="6285865" algn="l"/>
                <a:tab pos="8692515" algn="l"/>
              </a:tabLst>
              <a:defRPr/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A.or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B.but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C.so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D.as</a:t>
            </a:r>
            <a:endParaRPr lang="en-US" altLang="zh-CN" sz="2400" dirty="0"/>
          </a:p>
        </p:txBody>
      </p:sp>
      <p:sp>
        <p:nvSpPr>
          <p:cNvPr id="3" name="QC_7_AN.75_1#37fb43503.bracket?pid=77633fba6&amp;color=0,0,0&amp;vpa=33&amp;vtp=1"/>
          <p:cNvSpPr/>
          <p:nvPr/>
        </p:nvSpPr>
        <p:spPr>
          <a:xfrm>
            <a:off x="1148493" y="864000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7_AS.76_1#37fb43503?pid=77633fba6&amp;color=0,0,0&amp;vtp=1&amp;bbb=1&amp;hb=1"/>
          <p:cNvSpPr/>
          <p:nvPr/>
        </p:nvSpPr>
        <p:spPr>
          <a:xfrm>
            <a:off x="649224" y="1393009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句意为：歌词经常需要配合音乐的节奏，所以它们会很难理解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根据语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境可知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，设空前后内容构成因果关系，且结果在后，故用so。</a:t>
            </a:r>
            <a:endParaRPr lang="en-US" altLang="zh-CN" sz="2400" dirty="0"/>
          </a:p>
        </p:txBody>
      </p:sp>
      <p:sp>
        <p:nvSpPr>
          <p:cNvPr id="5" name="QC_7_BD.77_1#f1191b81f.choices?pid=77633fba6&amp;color=0,0,0&amp;vtp=1&amp;bbb=1"/>
          <p:cNvSpPr/>
          <p:nvPr/>
        </p:nvSpPr>
        <p:spPr>
          <a:xfrm>
            <a:off x="649224" y="2548709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698240" algn="l"/>
                <a:tab pos="6190615" algn="l"/>
                <a:tab pos="8746490" algn="l"/>
              </a:tabLst>
              <a:defRPr/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A.alone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B.abroad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C.already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D.aloud</a:t>
            </a:r>
            <a:endParaRPr lang="en-US" altLang="zh-CN" sz="2400" dirty="0"/>
          </a:p>
        </p:txBody>
      </p:sp>
      <p:sp>
        <p:nvSpPr>
          <p:cNvPr id="6" name="QC_7_AN.78_1#f1191b81f.bracket?pid=77633fba6&amp;color=0,0,0&amp;vpa=34&amp;vtp=1"/>
          <p:cNvSpPr/>
          <p:nvPr/>
        </p:nvSpPr>
        <p:spPr>
          <a:xfrm>
            <a:off x="1148493" y="2548709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7" name="QC_7_AS.79_1#f1191b81f?pid=77633fba6&amp;color=0,0,0&amp;vtp=1&amp;bbb=1&amp;hb=1"/>
          <p:cNvSpPr/>
          <p:nvPr/>
        </p:nvSpPr>
        <p:spPr>
          <a:xfrm>
            <a:off x="649224" y="3071568"/>
            <a:ext cx="10899648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句意为：找到歌词并朗读它们。alone意为“单独地”；abroad意为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在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国外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”；already意为“已经”；aloud意为“出声地”。根据read them可知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此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处指朗读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80_1#8dccaf1c6.choices?pid=77633fba6&amp;color=0,0,0&amp;vtp=1&amp;bt=1&amp;bbb=1"/>
          <p:cNvSpPr/>
          <p:nvPr/>
        </p:nvSpPr>
        <p:spPr>
          <a:xfrm>
            <a:off x="649224" y="864000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241165" algn="l"/>
                <a:tab pos="6463665" algn="l"/>
                <a:tab pos="8940165" algn="l"/>
              </a:tabLst>
              <a:defRPr/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A.look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B.look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up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C.look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D.look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endParaRPr lang="en-US" altLang="zh-CN" sz="2400" dirty="0"/>
          </a:p>
        </p:txBody>
      </p:sp>
      <p:sp>
        <p:nvSpPr>
          <p:cNvPr id="3" name="QC_7_AN.81_1#8dccaf1c6.bracket?pid=77633fba6&amp;color=0,0,0&amp;vpa=35&amp;vtp=1"/>
          <p:cNvSpPr/>
          <p:nvPr/>
        </p:nvSpPr>
        <p:spPr>
          <a:xfrm>
            <a:off x="1148493" y="864000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7_AS.82_1#8dccaf1c6?pid=77633fba6&amp;color=0,0,0&amp;vtp=1&amp;bbb=1&amp;hb=1"/>
          <p:cNvSpPr/>
          <p:nvPr/>
        </p:nvSpPr>
        <p:spPr>
          <a:xfrm>
            <a:off x="649224" y="1393009"/>
            <a:ext cx="10899648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句意为：如果有必要，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你可以在词典中查阅生词以确保你正确地读它们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look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through意为“浏览”；look up意为“查阅”；look after意为“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照顾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”；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look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at意为“看”。根据in the dictionary可知，此处指查阅生词。</a:t>
            </a:r>
            <a:endParaRPr lang="en-US" altLang="zh-CN" sz="2400" dirty="0"/>
          </a:p>
        </p:txBody>
      </p:sp>
      <p:sp>
        <p:nvSpPr>
          <p:cNvPr id="5" name="QC_7_BD.83_1#54690c398.choices?pid=77633fba6&amp;color=0,0,0&amp;vtp=1&amp;bbb=1"/>
          <p:cNvSpPr/>
          <p:nvPr/>
        </p:nvSpPr>
        <p:spPr>
          <a:xfrm>
            <a:off x="649224" y="3094809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42690" algn="l"/>
                <a:tab pos="5796915" algn="l"/>
                <a:tab pos="8321040" algn="l"/>
              </a:tabLst>
              <a:defRPr/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A.explain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B.spell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C.compare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D.pronounce</a:t>
            </a:r>
            <a:endParaRPr lang="en-US" altLang="zh-CN" sz="2400" dirty="0"/>
          </a:p>
        </p:txBody>
      </p:sp>
      <p:sp>
        <p:nvSpPr>
          <p:cNvPr id="6" name="QC_7_AN.84_1#54690c398.bracket?pid=77633fba6&amp;color=0,0,0&amp;vpa=36&amp;vtp=1"/>
          <p:cNvSpPr/>
          <p:nvPr/>
        </p:nvSpPr>
        <p:spPr>
          <a:xfrm>
            <a:off x="1148493" y="3094809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7" name="QC_7_AS.85_1#54690c398?pid=77633fba6&amp;color=0,0,0&amp;vtp=1&amp;bbb=1&amp;hb=1"/>
          <p:cNvSpPr/>
          <p:nvPr/>
        </p:nvSpPr>
        <p:spPr>
          <a:xfrm>
            <a:off x="649224" y="3617668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explain意为“解释”；spell意为“拼写”；compare意为“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比较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”；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pronounce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意为“发音”。根据上下文可知，正确地发音有助于跟唱歌曲。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86_1#a7b64734e.choices?pid=77633fba6&amp;color=0,0,0&amp;mp=1&amp;vtp=1&amp;bt=1&amp;bbb=1"/>
          <p:cNvSpPr/>
          <p:nvPr/>
        </p:nvSpPr>
        <p:spPr>
          <a:xfrm>
            <a:off x="649224" y="864000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780790" algn="l"/>
                <a:tab pos="6165215" algn="l"/>
                <a:tab pos="8536940" algn="l"/>
              </a:tabLst>
              <a:defRPr/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A.easier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B.better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C.faster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D.shorter</a:t>
            </a:r>
            <a:endParaRPr lang="en-US" altLang="zh-CN" sz="2400" dirty="0"/>
          </a:p>
        </p:txBody>
      </p:sp>
      <p:sp>
        <p:nvSpPr>
          <p:cNvPr id="3" name="QC_7_AN.87_1#a7b64734e.bracket?pid=77633fba6&amp;color=0,0,0&amp;mp=1&amp;vpa=37&amp;vtp=1"/>
          <p:cNvSpPr/>
          <p:nvPr/>
        </p:nvSpPr>
        <p:spPr>
          <a:xfrm>
            <a:off x="1148493" y="864000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7_AS.88_1#a7b64734e?pid=77633fba6&amp;color=0,0,0&amp;vtp=1&amp;bbb=1&amp;hb=1"/>
          <p:cNvSpPr/>
          <p:nvPr/>
        </p:nvSpPr>
        <p:spPr>
          <a:xfrm>
            <a:off x="649224" y="1393009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句意为：再听这首歌，试着跟着更容易的部分唱。根据“Then you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can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move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on to difficult parts.”可知，此处指跟着更容易的部分唱。</a:t>
            </a:r>
            <a:endParaRPr lang="en-US" altLang="zh-CN" sz="2400" dirty="0"/>
          </a:p>
        </p:txBody>
      </p:sp>
      <p:sp>
        <p:nvSpPr>
          <p:cNvPr id="5" name="QC_7_BD.89_1#90bfe8735.choices?pid=77633fba6&amp;color=0,0,0&amp;vtp=1&amp;bbb=1"/>
          <p:cNvSpPr/>
          <p:nvPr/>
        </p:nvSpPr>
        <p:spPr>
          <a:xfrm>
            <a:off x="649224" y="2548709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999865" algn="l"/>
                <a:tab pos="6235065" algn="l"/>
                <a:tab pos="8724265" algn="l"/>
              </a:tabLst>
              <a:defRPr/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A.similar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B.strict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C.helpful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D.active</a:t>
            </a:r>
            <a:endParaRPr lang="en-US" altLang="zh-CN" sz="2400" dirty="0"/>
          </a:p>
        </p:txBody>
      </p:sp>
      <p:sp>
        <p:nvSpPr>
          <p:cNvPr id="6" name="QC_7_AN.90_1#90bfe8735.bracket?pid=77633fba6&amp;color=0,0,0&amp;vpa=38&amp;vtp=1"/>
          <p:cNvSpPr/>
          <p:nvPr/>
        </p:nvSpPr>
        <p:spPr>
          <a:xfrm>
            <a:off x="1300893" y="2548709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7" name="QC_7_AS.91_1#90bfe8735?pid=77633fba6&amp;color=0,0,0&amp;vtp=1&amp;bbb=1&amp;hb=1"/>
          <p:cNvSpPr/>
          <p:nvPr/>
        </p:nvSpPr>
        <p:spPr>
          <a:xfrm>
            <a:off x="649224" y="3071568"/>
            <a:ext cx="10899648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句意为：如果你坚持练习一段时间，这些建议会很有用。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similar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意为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相似的”；strict意为“严格的”；helpful意为“有帮助的”；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active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意为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积极的”。根据“I hope you can make progress.”可知，这些建议会很有用。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f00974dd?pid=8f8723c46&amp;color=0,0,0&amp;vtp=1&amp;bt=1&amp;bbb=1"/>
          <p:cNvSpPr/>
          <p:nvPr/>
        </p:nvSpPr>
        <p:spPr>
          <a:xfrm>
            <a:off x="649224" y="859536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Ⅱ阅读还原</a:t>
            </a:r>
            <a:endParaRPr lang="en-US" altLang="zh-CN" sz="2800" dirty="0"/>
          </a:p>
        </p:txBody>
      </p:sp>
      <p:sp>
        <p:nvSpPr>
          <p:cNvPr id="3" name="QM_6_BD.92_1#1db6e199e?pid=5f00974dd&amp;color=0,0,0&amp;vtp=1&amp;bbb=1&amp;hb=1"/>
          <p:cNvSpPr/>
          <p:nvPr/>
        </p:nvSpPr>
        <p:spPr>
          <a:xfrm>
            <a:off x="649224" y="1478280"/>
            <a:ext cx="10894782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体裁：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说明文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题材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语言学习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词数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207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难度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★★★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 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建议用时</a:t>
            </a:r>
            <a:r>
              <a:rPr lang="en-US" altLang="zh-CN" sz="2400" b="1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：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</a:t>
            </a:r>
            <a:endParaRPr lang="en-US" altLang="zh-CN" sz="2400" b="0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分钟</a:t>
            </a:r>
            <a:endParaRPr lang="en-US" altLang="zh-CN" sz="2400" dirty="0"/>
          </a:p>
        </p:txBody>
      </p:sp>
      <p:pic>
        <p:nvPicPr>
          <p:cNvPr id="4" name="QM_6_BD.92_1#1db6e199e?pid=5f00974dd&amp;color=0,0,0&amp;tib=255,255,255&amp;iip=6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60365" y="1601724"/>
            <a:ext cx="292608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M_6_BD.92_1#1db6e199e?pid=5f00974dd&amp;color=0,0,0&amp;tib=255,255,255&amp;iip=7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74596" y="1606296"/>
            <a:ext cx="274320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M_6_BD.92_1#1db6e199e?pid=5f00974dd&amp;color=0,0,0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08540" y="1610868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M_6_BD.92_1#1db6e199e?pid=5f00974dd&amp;color=0,0,0&amp;tib=255,255,255&amp;iip=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22543" y="1610868"/>
            <a:ext cx="265176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8" name="QM_6_BD.92_2#1db6e199e?pid=5f00974dd&amp;color=0,0,0&amp;vtp=1&amp;bbb=1&amp;hb=1"/>
          <p:cNvSpPr/>
          <p:nvPr/>
        </p:nvSpPr>
        <p:spPr>
          <a:xfrm>
            <a:off x="649224" y="2626351"/>
            <a:ext cx="10899648" cy="335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［2024宁夏中考］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Spoken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part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weak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advice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improves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vocabulary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keep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touch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Consider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aloud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improve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pronunciation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across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search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their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meanings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Try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speech.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9" name="QM_6_AN.93_1#1db6e199e.blank?pid=5f00974dd&amp;color=0,0,0&amp;vpa=39&amp;vtp=1"/>
          <p:cNvSpPr/>
          <p:nvPr/>
        </p:nvSpPr>
        <p:spPr>
          <a:xfrm>
            <a:off x="1645189" y="3716011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92_2#1db6e199e?pid=5f00974dd&amp;color=0,0,0&amp;vtp=1&amp;bbb=1&amp;hb=1"/>
          <p:cNvSpPr/>
          <p:nvPr/>
        </p:nvSpPr>
        <p:spPr>
          <a:xfrm>
            <a:off x="649224" y="864000"/>
            <a:ext cx="10899648" cy="548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more.12.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piece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online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voice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accent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software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（语音软件）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radio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helpful.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Third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（本土的）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communicate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person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worrying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mistakes.13.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chance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improve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pronunciation.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Finally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active.14.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Through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interaction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（互动）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classmates,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required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communicate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naturally.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won’t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passive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（被动的）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listening.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follow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suggestions,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improve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spoken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English.</a:t>
            </a:r>
            <a:endParaRPr lang="en-US" altLang="zh-CN" sz="2400" dirty="0"/>
          </a:p>
        </p:txBody>
      </p:sp>
      <p:sp>
        <p:nvSpPr>
          <p:cNvPr id="3" name="QM_6_AN.94_1#1db6e199e.blank?pid=5f00974dd&amp;color=0,0,0&amp;vpa=40&amp;vtp=1"/>
          <p:cNvSpPr/>
          <p:nvPr/>
        </p:nvSpPr>
        <p:spPr>
          <a:xfrm>
            <a:off x="4294917" y="836885"/>
            <a:ext cx="373063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M_6_AN.95_1#1db6e199e.blank?pid=5f00974dd&amp;color=0,0,0&amp;vpa=41&amp;vtp=1"/>
          <p:cNvSpPr/>
          <p:nvPr/>
        </p:nvSpPr>
        <p:spPr>
          <a:xfrm>
            <a:off x="7923943" y="3122886"/>
            <a:ext cx="373063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5" name="QM_6_AN.96_1#1db6e199e.blank?pid=5f00974dd&amp;color=0,0,0&amp;vpa=42&amp;vtp=1"/>
          <p:cNvSpPr/>
          <p:nvPr/>
        </p:nvSpPr>
        <p:spPr>
          <a:xfrm>
            <a:off x="3968718" y="4037286"/>
            <a:ext cx="373063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QM_6_BD.97_1#1db6e199e?colgroup=35&amp;pid=5f00974dd&amp;color=0,0,0&amp;vtp=1&amp;bt=1&amp;bbb=1"/>
          <p:cNvGraphicFramePr>
            <a:graphicFrameLocks noGrp="1"/>
          </p:cNvGraphicFramePr>
          <p:nvPr/>
        </p:nvGraphicFramePr>
        <p:xfrm>
          <a:off x="649224" y="859536"/>
          <a:ext cx="10881360" cy="2603691"/>
        </p:xfrm>
        <a:graphic>
          <a:graphicData uri="http://schemas.openxmlformats.org/drawingml/2006/table">
            <a:tbl>
              <a:tblPr/>
              <a:tblGrid>
                <a:gridCol w="10881360"/>
              </a:tblGrid>
              <a:tr h="2603691">
                <a:tc>
                  <a:txBody>
                    <a:bodyPr/>
                    <a:lstStyle/>
                    <a:p>
                      <a:pPr algn="l" hangingPunct="0">
                        <a:lnSpc>
                          <a:spcPts val="41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A.First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all,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widely.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41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B.It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great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place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practice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spoken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English.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41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C.Consider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listening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English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songs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following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them.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41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D.If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practice,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active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English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class.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E.A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native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speaker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help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point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mistakes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correct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M_6_EX.98_1#1db6e199e?pid=5f00974dd&amp;color=0,0,0&amp;vtp=1&amp;bbb=1"/>
          <p:cNvSpPr/>
          <p:nvPr/>
        </p:nvSpPr>
        <p:spPr>
          <a:xfrm>
            <a:off x="649224" y="3594100"/>
            <a:ext cx="10899648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阅读还原·语篇导读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本文主要给出一些提高英语口语的建议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7_BD.99_1#68f8c2b3a?pid=1db6e199e&amp;color=0,0,0&amp;vtp=1&amp;bbb=1"/>
          <p:cNvSpPr/>
          <p:nvPr/>
        </p:nvSpPr>
        <p:spPr>
          <a:xfrm>
            <a:off x="649224" y="4088692"/>
            <a:ext cx="10899648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5" name="QB_7_AN.100_1#68f8c2b3a.blank?pid=1db6e199e&amp;color=0,0,0&amp;vpa=43&amp;vtp=1"/>
          <p:cNvSpPr/>
          <p:nvPr/>
        </p:nvSpPr>
        <p:spPr>
          <a:xfrm>
            <a:off x="1035590" y="4050592"/>
            <a:ext cx="373063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B_7_AS.101_1#68f8c2b3a?pid=1db6e199e&amp;color=0,0,0&amp;vtp=1&amp;bbb=1&amp;hb=1"/>
          <p:cNvSpPr/>
          <p:nvPr/>
        </p:nvSpPr>
        <p:spPr>
          <a:xfrm>
            <a:off x="649224" y="4575610"/>
            <a:ext cx="10899648" cy="1562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根据“Lots of reading improves your vocabulary and helps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you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keep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in touch with English.”可知，本段的建议与阅读相关，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选项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首先，广泛阅读。）符合语境。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6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02_1#cacbe3931?pid=1db6e199e&amp;color=0,0,0&amp;vtp=1&amp;bt=1&amp;bbb=1"/>
          <p:cNvSpPr/>
          <p:nvPr/>
        </p:nvSpPr>
        <p:spPr>
          <a:xfrm>
            <a:off x="649224" y="877824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3" name="QB_7_AN.103_1#cacbe3931.blank?pid=1db6e199e&amp;color=0,0,0&amp;vpa=44&amp;vtp=1"/>
          <p:cNvSpPr/>
          <p:nvPr/>
        </p:nvSpPr>
        <p:spPr>
          <a:xfrm>
            <a:off x="1046893" y="839724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B_7_AS.104_1#cacbe3931?pid=1db6e199e&amp;color=0,0,0&amp;vtp=1&amp;bbb=1&amp;hb=1"/>
          <p:cNvSpPr/>
          <p:nvPr/>
        </p:nvSpPr>
        <p:spPr>
          <a:xfrm>
            <a:off x="649224" y="1406833"/>
            <a:ext cx="10899648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根据“You can also write down the words of the songs and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say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them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just as you hear them.”可知，此处与听英文歌有关，C选项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（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考虑听英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文歌曲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，并试着跟着唱。）符合语境。</a:t>
            </a:r>
            <a:endParaRPr lang="en-US" altLang="zh-CN" sz="2400" dirty="0"/>
          </a:p>
        </p:txBody>
      </p:sp>
      <p:sp>
        <p:nvSpPr>
          <p:cNvPr id="5" name="QB_7_BD.105_1#43ffa0dff?pid=1db6e199e&amp;color=0,0,0&amp;vtp=1&amp;bbb=1"/>
          <p:cNvSpPr/>
          <p:nvPr/>
        </p:nvSpPr>
        <p:spPr>
          <a:xfrm>
            <a:off x="649224" y="3108633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6" name="QB_7_AN.106_1#43ffa0dff.blank?pid=1db6e199e&amp;color=0,0,0&amp;vpa=45&amp;vtp=1"/>
          <p:cNvSpPr/>
          <p:nvPr/>
        </p:nvSpPr>
        <p:spPr>
          <a:xfrm>
            <a:off x="1046893" y="3070533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7" name="QB_7_AS.107_1#43ffa0dff?pid=1db6e199e&amp;color=0,0,0&amp;vtp=1&amp;bbb=1&amp;hb=1"/>
          <p:cNvSpPr/>
          <p:nvPr/>
        </p:nvSpPr>
        <p:spPr>
          <a:xfrm>
            <a:off x="649224" y="3631492"/>
            <a:ext cx="10899648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根据“Find a native speaker and communicate with the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person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without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worrying about making mistakes.”可知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此处建议找一个以英语为母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语的人交流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，E选项（一个以英语为母语的人会帮你指出错误并纠正你。）符合语境。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108_1#0fd7f08eb?pid=1db6e199e&amp;color=0,0,0&amp;vtp=1&amp;bt=1&amp;bbb=1"/>
          <p:cNvSpPr/>
          <p:nvPr/>
        </p:nvSpPr>
        <p:spPr>
          <a:xfrm>
            <a:off x="649224" y="877824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3" name="QB_7_AN.109_1#0fd7f08eb.blank?pid=1db6e199e&amp;color=0,0,0&amp;vpa=46&amp;vtp=1"/>
          <p:cNvSpPr/>
          <p:nvPr/>
        </p:nvSpPr>
        <p:spPr>
          <a:xfrm>
            <a:off x="1046893" y="839724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B_7_AS.110_1#0fd7f08eb?pid=1db6e199e&amp;color=0,0,0&amp;vtp=1&amp;bbb=1&amp;hb=1"/>
          <p:cNvSpPr/>
          <p:nvPr/>
        </p:nvSpPr>
        <p:spPr>
          <a:xfrm>
            <a:off x="649224" y="1406833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根据“Finally， be active.”可知，此处与积极的态度有关，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D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选项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如果你需要更多的练习，在英语课上要积极主动。）符合语境。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7e19ae5c2.fixed?color=255,255,255&amp;vtp=1&amp;bbb=1&amp;hb=1"/>
          <p:cNvSpPr/>
          <p:nvPr/>
        </p:nvSpPr>
        <p:spPr>
          <a:xfrm>
            <a:off x="0" y="2589784"/>
            <a:ext cx="12188952" cy="165100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5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Unit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5400" b="1" i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5400" b="1" i="0" smtClean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ctr">
              <a:lnSpc>
                <a:spcPts val="6500"/>
              </a:lnSpc>
            </a:pPr>
            <a:r>
              <a:rPr lang="en-US" altLang="zh-CN" sz="5400" b="1" i="0" smtClean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learners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178a771bd.fixed?pid=8ea8922cd&amp;color=255,255,255&amp;vtp=1"/>
          <p:cNvSpPr/>
          <p:nvPr/>
        </p:nvSpPr>
        <p:spPr>
          <a:xfrm>
            <a:off x="1353312" y="1472184"/>
            <a:ext cx="2121408" cy="13350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altLang="zh-CN" sz="48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4800" dirty="0"/>
          </a:p>
        </p:txBody>
      </p:sp>
      <p:sp>
        <p:nvSpPr>
          <p:cNvPr id="3" name="C_3#178a771bd.fixed?pid=8ea8922cd&amp;color=151,71,147&amp;vtp=1&amp;bbb=1"/>
          <p:cNvSpPr/>
          <p:nvPr/>
        </p:nvSpPr>
        <p:spPr>
          <a:xfrm>
            <a:off x="3538728" y="1472184"/>
            <a:ext cx="6803136" cy="133502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课时同步训练</a:t>
            </a:r>
            <a:endParaRPr lang="en-US" altLang="zh-CN" sz="4800" dirty="0"/>
          </a:p>
        </p:txBody>
      </p:sp>
      <p:sp>
        <p:nvSpPr>
          <p:cNvPr id="4" name="C_3_BD#178a771bd.fixed?pid=8ea8922cd&amp;color=151,71,147&amp;vtp=1&amp;bbb=1"/>
          <p:cNvSpPr/>
          <p:nvPr/>
        </p:nvSpPr>
        <p:spPr>
          <a:xfrm>
            <a:off x="356616" y="3310128"/>
            <a:ext cx="11457432" cy="129844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0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SectionA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178a771bd?lid=ab65c9a37&amp;cid=ab65c9a37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5192" y="3127248"/>
            <a:ext cx="475488" cy="475488"/>
          </a:xfrm>
          <a:prstGeom prst="rect">
            <a:avLst/>
          </a:prstGeom>
        </p:spPr>
      </p:pic>
      <p:sp>
        <p:nvSpPr>
          <p:cNvPr id="3" name="C_1#目录1:178a771bd?lid=ab65c9a37&amp;cid=ab65c9a37&amp;vtp=1&amp;bt=1&amp;bbb=1">
            <a:hlinkClick r:id="rId1" action="ppaction://hlinksldjump"/>
          </p:cNvPr>
          <p:cNvSpPr/>
          <p:nvPr/>
        </p:nvSpPr>
        <p:spPr>
          <a:xfrm>
            <a:off x="5623560" y="3090672"/>
            <a:ext cx="180136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79705" algn="l">
              <a:lnSpc>
                <a:spcPts val="4000"/>
              </a:lnSpc>
            </a:pPr>
            <a:r>
              <a:rPr lang="en-US" altLang="zh-CN" sz="32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刷基础</a:t>
            </a:r>
            <a:endParaRPr lang="en-US" altLang="zh-CN" sz="3200" dirty="0"/>
          </a:p>
        </p:txBody>
      </p:sp>
      <p:pic>
        <p:nvPicPr>
          <p:cNvPr id="4" name="C_1#目录1:178a771bd?lid=8f8723c46&amp;cid=8f8723c46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5192" y="4096512"/>
            <a:ext cx="475488" cy="475488"/>
          </a:xfrm>
          <a:prstGeom prst="rect">
            <a:avLst/>
          </a:prstGeom>
        </p:spPr>
      </p:pic>
      <p:sp>
        <p:nvSpPr>
          <p:cNvPr id="5" name="C_1#目录1:178a771bd?lid=8f8723c46&amp;cid=8f8723c46&amp;vtp=1&amp;bbb=1">
            <a:hlinkClick r:id="rId3" action="ppaction://hlinksldjump"/>
          </p:cNvPr>
          <p:cNvSpPr/>
          <p:nvPr/>
        </p:nvSpPr>
        <p:spPr>
          <a:xfrm>
            <a:off x="5623560" y="4059936"/>
            <a:ext cx="180136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79705" algn="l">
              <a:lnSpc>
                <a:spcPts val="4000"/>
              </a:lnSpc>
            </a:pPr>
            <a:r>
              <a:rPr lang="en-US" altLang="zh-CN" sz="32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刷能力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ab65c9a37?pid=178a771bd&amp;color=0,0,0&amp;tib=255,255,255&amp;vtp=1&amp;bt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7512" y="859536"/>
            <a:ext cx="1261872" cy="576072"/>
          </a:xfrm>
          <a:prstGeom prst="rect">
            <a:avLst/>
          </a:prstGeom>
        </p:spPr>
      </p:pic>
      <p:sp>
        <p:nvSpPr>
          <p:cNvPr id="3" name="C_4_BD#ab65c9a37?pid=178a771bd&amp;color=255,255,255&amp;vtp=1&amp;bbb=1"/>
          <p:cNvSpPr/>
          <p:nvPr/>
        </p:nvSpPr>
        <p:spPr>
          <a:xfrm>
            <a:off x="1152144" y="859536"/>
            <a:ext cx="10387584" cy="57607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基础</a:t>
            </a:r>
            <a:endParaRPr lang="en-US" altLang="zh-CN" sz="2800" dirty="0"/>
          </a:p>
        </p:txBody>
      </p:sp>
      <p:sp>
        <p:nvSpPr>
          <p:cNvPr id="4" name="C_5_BD#22130c31a?sp=1&amp;pid=ab65c9a37&amp;color=0,0,0&amp;vtp=1&amp;bbb=1"/>
          <p:cNvSpPr/>
          <p:nvPr/>
        </p:nvSpPr>
        <p:spPr>
          <a:xfrm>
            <a:off x="649224" y="1574800"/>
            <a:ext cx="10899648" cy="57181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Ⅰ根据句意及首字母或汉语提示填写单词</a:t>
            </a:r>
            <a:endParaRPr lang="en-US" altLang="zh-CN" sz="2800" dirty="0"/>
          </a:p>
        </p:txBody>
      </p:sp>
      <p:sp>
        <p:nvSpPr>
          <p:cNvPr id="5" name="QB_6_BD.1_1#7dc3433d7?pid=22130c31a&amp;color=0,0,0&amp;vtp=1&amp;bbb=1"/>
          <p:cNvSpPr/>
          <p:nvPr/>
        </p:nvSpPr>
        <p:spPr>
          <a:xfrm>
            <a:off x="649224" y="2146621"/>
            <a:ext cx="10899648" cy="3962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physics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gives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science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b="0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vl="0">
              <a:lnSpc>
                <a:spcPts val="39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［2025辽宁锦州质检·改编］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It’s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helpful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0">
              <a:lnSpc>
                <a:spcPts val="39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English.</a:t>
            </a:r>
            <a:endParaRPr lang="en-US" altLang="zh-CN" sz="2400">
              <a:solidFill>
                <a:prstClr val="black"/>
              </a:solidFill>
            </a:endParaRPr>
          </a:p>
          <a:p>
            <a:pPr lvl="0">
              <a:lnSpc>
                <a:spcPts val="39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［2025浙江余姚期中·改编］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Those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might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depend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0">
              <a:lnSpc>
                <a:spcPts val="39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whom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to.</a:t>
            </a:r>
            <a:endParaRPr lang="en-US" altLang="zh-CN" sz="2400">
              <a:solidFill>
                <a:prstClr val="black"/>
              </a:solidFill>
            </a:endParaRPr>
          </a:p>
          <a:p>
            <a:pPr lvl="0">
              <a:lnSpc>
                <a:spcPts val="39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［2025安徽池州联考］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time,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poor.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always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0">
              <a:lnSpc>
                <a:spcPts val="39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mistakes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语法）.</a:t>
            </a:r>
            <a:endParaRPr lang="en-US" altLang="zh-CN" sz="2400">
              <a:solidFill>
                <a:prstClr val="black"/>
              </a:solidFill>
            </a:endParaRPr>
          </a:p>
          <a:p>
            <a:pPr lvl="0">
              <a:lnSpc>
                <a:spcPts val="39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useful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（句子）,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you’ll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forget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6" name="QB_6_AN.2_1#7dc3433d7.blank?pid=22130c31a&amp;color=0,0,0&amp;vpa=1&amp;vtp=1&amp;bbb=1"/>
          <p:cNvSpPr/>
          <p:nvPr/>
        </p:nvSpPr>
        <p:spPr>
          <a:xfrm>
            <a:off x="7169881" y="2113728"/>
            <a:ext cx="1744663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ecret（s）</a:t>
            </a:r>
            <a:endParaRPr lang="en-US" altLang="zh-CN" sz="2400" dirty="0"/>
          </a:p>
        </p:txBody>
      </p:sp>
      <p:sp>
        <p:nvSpPr>
          <p:cNvPr id="8" name="QB_6_AN.4_1#7dc3433d7.blank?pid=22130c31a&amp;color=0,0,0&amp;vpa=2&amp;vtp=1&amp;bbb=1"/>
          <p:cNvSpPr/>
          <p:nvPr/>
        </p:nvSpPr>
        <p:spPr>
          <a:xfrm>
            <a:off x="800831" y="3104328"/>
            <a:ext cx="1897063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onversation</a:t>
            </a:r>
            <a:endParaRPr lang="en-US" altLang="zh-CN" sz="2400" dirty="0"/>
          </a:p>
        </p:txBody>
      </p:sp>
      <p:sp>
        <p:nvSpPr>
          <p:cNvPr id="10" name="QB_6_AN.6_1#7dc3433d7.blank?pid=22130c31a&amp;color=0,0,0&amp;vpa=3&amp;vtp=1&amp;bbb=1"/>
          <p:cNvSpPr/>
          <p:nvPr/>
        </p:nvSpPr>
        <p:spPr>
          <a:xfrm>
            <a:off x="5888767" y="3586928"/>
            <a:ext cx="1744663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xpressions</a:t>
            </a:r>
            <a:endParaRPr lang="en-US" altLang="zh-CN" sz="2400" dirty="0"/>
          </a:p>
        </p:txBody>
      </p:sp>
      <p:sp>
        <p:nvSpPr>
          <p:cNvPr id="12" name="QB_6_AN.8_1#7dc3433d7.blank?pid=22130c31a&amp;color=0,0,0&amp;vpa=4&amp;vtp=1&amp;bbb=1"/>
          <p:cNvSpPr/>
          <p:nvPr/>
        </p:nvSpPr>
        <p:spPr>
          <a:xfrm>
            <a:off x="2272442" y="5072828"/>
            <a:ext cx="1287463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grammar</a:t>
            </a:r>
            <a:endParaRPr lang="en-US" altLang="zh-CN" sz="2400" dirty="0"/>
          </a:p>
        </p:txBody>
      </p:sp>
      <p:sp>
        <p:nvSpPr>
          <p:cNvPr id="14" name="QB_6_AN.10_1#7dc3433d7.blank?pid=22130c31a&amp;color=0,0,0&amp;vpa=5&amp;vtp=1&amp;bbb=1"/>
          <p:cNvSpPr/>
          <p:nvPr/>
        </p:nvSpPr>
        <p:spPr>
          <a:xfrm>
            <a:off x="4231925" y="5580828"/>
            <a:ext cx="1592263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sentences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0" grpId="0" animBg="1" build="p"/>
      <p:bldP spid="12" grpId="0" animBg="1" build="p"/>
      <p:bldP spid="1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5808d66d?sp=1&amp;pid=ab65c9a37&amp;color=0,0,0&amp;vtp=1&amp;bt=1&amp;bbb=1"/>
          <p:cNvSpPr/>
          <p:nvPr/>
        </p:nvSpPr>
        <p:spPr>
          <a:xfrm>
            <a:off x="649224" y="859536"/>
            <a:ext cx="10899648" cy="6400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Ⅱ用括号内所给单词的适当形式填空</a:t>
            </a:r>
            <a:endParaRPr lang="en-US" altLang="zh-CN" sz="2800" dirty="0"/>
          </a:p>
        </p:txBody>
      </p:sp>
      <p:sp>
        <p:nvSpPr>
          <p:cNvPr id="3" name="QB_6_BD.11_1#c7f9b1661?pid=d5808d66d&amp;color=0,0,0&amp;vtp=1&amp;bbb=1&amp;hb=1"/>
          <p:cNvSpPr/>
          <p:nvPr/>
        </p:nvSpPr>
        <p:spPr>
          <a:xfrm>
            <a:off x="649224" y="1478280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words’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correct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（pronounce）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remember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endParaRPr lang="en-US" altLang="zh-CN" sz="2400" dirty="0"/>
          </a:p>
        </p:txBody>
      </p:sp>
      <p:sp>
        <p:nvSpPr>
          <p:cNvPr id="4" name="QB_6_AN.12_1#c7f9b1661.blank?pid=d5808d66d&amp;color=0,0,0&amp;vpa=6&amp;vtp=1&amp;bbb=1"/>
          <p:cNvSpPr/>
          <p:nvPr/>
        </p:nvSpPr>
        <p:spPr>
          <a:xfrm>
            <a:off x="4666392" y="1437640"/>
            <a:ext cx="2963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pronunciation（s）</a:t>
            </a:r>
            <a:endParaRPr lang="en-US" altLang="zh-CN" sz="2400" dirty="0"/>
          </a:p>
        </p:txBody>
      </p:sp>
      <p:sp>
        <p:nvSpPr>
          <p:cNvPr id="5" name="QB_6_AS.13_1#c7f9b1661?pid=d5808d66d&amp;color=0,0,0&amp;vtp=1&amp;bbb=1&amp;hb=1"/>
          <p:cNvSpPr/>
          <p:nvPr/>
        </p:nvSpPr>
        <p:spPr>
          <a:xfrm>
            <a:off x="649224" y="2626352"/>
            <a:ext cx="10899648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根据空前形容词correct可知空处填名词，故用动词</a:t>
            </a:r>
            <a:r>
              <a:rPr lang="en-US" altLang="zh-CN" sz="2400" b="0" i="0" u="sng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pronounce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的名词形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式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pronunciation；pronunciation可作可数名词或不可数名词，结合words’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可知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此处应填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pronunciation（s）。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温馨提示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pronounce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在变为名词pronunciation时第一个n后少了一个字母o。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4_1#00534b383?pid=d5808d66d&amp;color=0,0,0&amp;vtp=1&amp;bbb=1&amp;hb=1"/>
          <p:cNvSpPr/>
          <p:nvPr/>
        </p:nvSpPr>
        <p:spPr>
          <a:xfrm>
            <a:off x="649224" y="863999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［2025河南周口期中］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William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（patient）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asked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again.</a:t>
            </a:r>
            <a:endParaRPr lang="en-US" altLang="zh-CN" sz="2400" dirty="0"/>
          </a:p>
        </p:txBody>
      </p:sp>
      <p:sp>
        <p:nvSpPr>
          <p:cNvPr id="3" name="QB_6_AS.16_1#00534b383?pid=d5808d66d&amp;color=0,0,0&amp;vtp=1&amp;bbb=1&amp;hb=1"/>
          <p:cNvSpPr/>
          <p:nvPr/>
        </p:nvSpPr>
        <p:spPr>
          <a:xfrm>
            <a:off x="649224" y="2014274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根据became可知空处用形容词作表语；根据after he was asked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again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and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again可知空处填impatient，意为“不耐烦的”。</a:t>
            </a:r>
            <a:endParaRPr lang="en-US" altLang="zh-CN" sz="2400" dirty="0"/>
          </a:p>
        </p:txBody>
      </p:sp>
      <p:sp>
        <p:nvSpPr>
          <p:cNvPr id="4" name="QB_6_AN.15_1#00534b383.blank?pid=d5808d66d&amp;color=0,0,0&amp;vpa=7&amp;vtp=1&amp;bbb=1"/>
          <p:cNvSpPr/>
          <p:nvPr/>
        </p:nvSpPr>
        <p:spPr>
          <a:xfrm>
            <a:off x="6159150" y="823359"/>
            <a:ext cx="15922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impatient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tags/tag1.xml><?xml version="1.0" encoding="utf-8"?>
<p:tagLst xmlns:p="http://schemas.openxmlformats.org/presentationml/2006/main">
  <p:tag name="commondata" val="eyJoZGlkIjoiNmE0NWYxN2QwMzM0YTgwNDQ0ZmI1MWVlYWM0MWRkMTE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7919</Words>
  <Application>WPS 演示</Application>
  <PresentationFormat>宽屏</PresentationFormat>
  <Paragraphs>362</Paragraphs>
  <Slides>30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8" baseType="lpstr">
      <vt:lpstr>Arial</vt:lpstr>
      <vt:lpstr>宋体</vt:lpstr>
      <vt:lpstr>Wingdings</vt:lpstr>
      <vt:lpstr>黑体</vt:lpstr>
      <vt:lpstr>黑体</vt:lpstr>
      <vt:lpstr>Times New Roman</vt:lpstr>
      <vt:lpstr>Times New Roman</vt:lpstr>
      <vt:lpstr>宋体</vt:lpstr>
      <vt:lpstr>方正兰亭纤黑_GBK</vt:lpstr>
      <vt:lpstr>方正兰亭纤黑_GBK</vt:lpstr>
      <vt:lpstr>方正兰亭纤黑_GBK</vt:lpstr>
      <vt:lpstr>楷体</vt:lpstr>
      <vt:lpstr>楷体</vt:lpstr>
      <vt:lpstr>Calibri</vt:lpstr>
      <vt:lpstr>微软雅黑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XuXiaoxiao</cp:lastModifiedBy>
  <cp:revision>3</cp:revision>
  <dcterms:created xsi:type="dcterms:W3CDTF">2025-03-26T13:38:00Z</dcterms:created>
  <dcterms:modified xsi:type="dcterms:W3CDTF">2025-03-27T07:46:46Z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1B99B5ACA15F4940841E8B5C3DF99AA2_12</vt:lpwstr>
  </property>
  <property fmtid="{D5CDD505-2E9C-101B-9397-08002B2CF9AE}" pid="3" name="KSOProductBuildVer">
    <vt:lpwstr>2052-12.1.0.17147</vt:lpwstr>
  </property>
</Properties>
</file>