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6" Type="http://schemas.openxmlformats.org/officeDocument/2006/relationships/slide" Target="../slides/slide6.xml"/><Relationship Id="rId5" Type="http://schemas.openxmlformats.org/officeDocument/2006/relationships/image" Target="../media/image9.jpeg"/><Relationship Id="rId4" Type="http://schemas.openxmlformats.org/officeDocument/2006/relationships/image" Target="../media/image8.png"/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6" Type="http://schemas.openxmlformats.org/officeDocument/2006/relationships/slide" Target="../slides/slide6.xml"/><Relationship Id="rId5" Type="http://schemas.openxmlformats.org/officeDocument/2006/relationships/image" Target="../media/image9.jpeg"/><Relationship Id="rId4" Type="http://schemas.openxmlformats.org/officeDocument/2006/relationships/image" Target="../media/image8.png"/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5" Type="http://schemas.openxmlformats.org/officeDocument/2006/relationships/slide" Target="../slides/slide6.xml"/><Relationship Id="rId4" Type="http://schemas.openxmlformats.org/officeDocument/2006/relationships/image" Target="../media/image9.jpe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3216" y="182880"/>
            <a:ext cx="1609344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7443216" y="210312"/>
            <a:ext cx="1609344" cy="484632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51,147,147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34b4b4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3216" y="182880"/>
            <a:ext cx="1609344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7443216" y="210312"/>
            <a:ext cx="1609344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刷基础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51,147,147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7e2ac5c0bee9fc1ba31f017#tid=67e7d87dc650320008bd1e2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68680" y="5193792"/>
            <a:ext cx="1837944" cy="61264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4000" b="0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英 语</a:t>
            </a:r>
            <a:endParaRPr lang="en-US" sz="4000" dirty="0"/>
          </a:p>
        </p:txBody>
      </p:sp>
      <p:sp>
        <p:nvSpPr>
          <p:cNvPr id="4" name="MasterShapeName"/>
          <p:cNvSpPr/>
          <p:nvPr/>
        </p:nvSpPr>
        <p:spPr>
          <a:xfrm>
            <a:off x="832104" y="5843016"/>
            <a:ext cx="1911096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九年级全一册 RJ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5" name="MasterShapeName?linknodeid=back_to_first_catalog&amp;color=RGB(151,147,147)">
            <a:hlinkClick r:id="rId5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2.png"/><Relationship Id="rId1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fd31f971d?sp=1&amp;pid=834b4b431&amp;color=0,0,0&amp;vtp=1&amp;bt=1&amp;bbb=1"/>
          <p:cNvSpPr/>
          <p:nvPr/>
        </p:nvSpPr>
        <p:spPr>
          <a:xfrm>
            <a:off x="649224" y="859536"/>
            <a:ext cx="10899648" cy="58032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5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Ⅱ用括号内所给单词的适当形式填空</a:t>
            </a:r>
            <a:endParaRPr lang="en-US" altLang="zh-CN" sz="2800" dirty="0"/>
          </a:p>
        </p:txBody>
      </p:sp>
      <p:sp>
        <p:nvSpPr>
          <p:cNvPr id="3" name="QB_6_BD.18_1#ca0e07a0c?pid=fd31f971d&amp;color=0,0,0&amp;vtp=1&amp;bbb=1&amp;hb=1"/>
          <p:cNvSpPr/>
          <p:nvPr/>
        </p:nvSpPr>
        <p:spPr>
          <a:xfrm>
            <a:off x="649224" y="1436429"/>
            <a:ext cx="10899648" cy="1016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［2025浙江宁波调研］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away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quick）.</a:t>
            </a:r>
            <a:endParaRPr lang="en-US" altLang="zh-CN" sz="2400" dirty="0"/>
          </a:p>
        </p:txBody>
      </p:sp>
      <p:sp>
        <p:nvSpPr>
          <p:cNvPr id="4" name="QB_6_AN.19_1#ca0e07a0c.blank?pid=fd31f971d&amp;color=0,0,0&amp;vpa=9&amp;vtp=1&amp;bbb=1"/>
          <p:cNvSpPr/>
          <p:nvPr/>
        </p:nvSpPr>
        <p:spPr>
          <a:xfrm>
            <a:off x="9809893" y="1396170"/>
            <a:ext cx="1287463" cy="482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quickly</a:t>
            </a:r>
            <a:endParaRPr lang="en-US" altLang="zh-CN" sz="2400" dirty="0"/>
          </a:p>
        </p:txBody>
      </p:sp>
      <p:sp>
        <p:nvSpPr>
          <p:cNvPr id="5" name="QB_6_AS.20_1#ca0e07a0c?pid=fd31f971d&amp;color=0,0,0&amp;vtp=1&amp;bbb=1&amp;hb=1"/>
          <p:cNvSpPr/>
          <p:nvPr/>
        </p:nvSpPr>
        <p:spPr>
          <a:xfrm>
            <a:off x="649224" y="2482904"/>
            <a:ext cx="10899648" cy="1016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根据The little mouse saw the cat可知此处指“快速地逃跑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”，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应用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副词修饰动词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，故填quickly。</a:t>
            </a:r>
            <a:endParaRPr lang="en-US" altLang="zh-CN" sz="2400" dirty="0"/>
          </a:p>
        </p:txBody>
      </p:sp>
      <p:sp>
        <p:nvSpPr>
          <p:cNvPr id="6" name="QB_6_BD.21_1#ee6d6ca14?pid=fd31f971d&amp;color=0,0,0&amp;vtp=1&amp;bbb=1"/>
          <p:cNvSpPr/>
          <p:nvPr/>
        </p:nvSpPr>
        <p:spPr>
          <a:xfrm>
            <a:off x="649224" y="3524304"/>
            <a:ext cx="10899648" cy="482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（study）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textbooks.</a:t>
            </a:r>
            <a:endParaRPr lang="en-US" altLang="zh-CN" sz="2400" dirty="0"/>
          </a:p>
        </p:txBody>
      </p:sp>
      <p:sp>
        <p:nvSpPr>
          <p:cNvPr id="7" name="QB_6_AN.22_1#ee6d6ca14.blank?pid=fd31f971d&amp;color=0,0,0&amp;vpa=10&amp;vtp=1&amp;bbb=1"/>
          <p:cNvSpPr/>
          <p:nvPr/>
        </p:nvSpPr>
        <p:spPr>
          <a:xfrm>
            <a:off x="4956905" y="3412544"/>
            <a:ext cx="1439863" cy="482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studying</a:t>
            </a:r>
            <a:endParaRPr lang="en-US" altLang="zh-CN" sz="2400" dirty="0"/>
          </a:p>
        </p:txBody>
      </p:sp>
      <p:sp>
        <p:nvSpPr>
          <p:cNvPr id="8" name="QB_6_AS.23_1#ee6d6ca14?pid=fd31f971d&amp;color=0,0,0&amp;vtp=1&amp;bbb=1"/>
          <p:cNvSpPr/>
          <p:nvPr/>
        </p:nvSpPr>
        <p:spPr>
          <a:xfrm>
            <a:off x="649224" y="4009444"/>
            <a:ext cx="10899648" cy="482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介词by后接动词-ing形式，故填studying。</a:t>
            </a:r>
            <a:endParaRPr lang="en-US" altLang="zh-CN" sz="2400" dirty="0"/>
          </a:p>
        </p:txBody>
      </p:sp>
      <p:sp>
        <p:nvSpPr>
          <p:cNvPr id="9" name="QB_6_BD.24_1#af92241b8?pid=fd31f971d&amp;color=0,0,0&amp;vtp=1&amp;bbb=1&amp;hb=1"/>
          <p:cNvSpPr/>
          <p:nvPr/>
        </p:nvSpPr>
        <p:spPr>
          <a:xfrm>
            <a:off x="649224" y="4494584"/>
            <a:ext cx="10899648" cy="1016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months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finish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（read）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novels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written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Charles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Dickens.</a:t>
            </a:r>
            <a:endParaRPr lang="en-US" altLang="zh-CN" sz="2400" dirty="0"/>
          </a:p>
        </p:txBody>
      </p:sp>
      <p:sp>
        <p:nvSpPr>
          <p:cNvPr id="10" name="QB_6_AN.25_1#af92241b8.blank?pid=fd31f971d&amp;color=0,0,0&amp;vpa=11&amp;vtp=1&amp;bbb=1"/>
          <p:cNvSpPr/>
          <p:nvPr/>
        </p:nvSpPr>
        <p:spPr>
          <a:xfrm>
            <a:off x="5636165" y="4454325"/>
            <a:ext cx="1287463" cy="482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reading</a:t>
            </a:r>
            <a:endParaRPr lang="en-US" altLang="zh-CN" sz="2400" dirty="0"/>
          </a:p>
        </p:txBody>
      </p:sp>
      <p:sp>
        <p:nvSpPr>
          <p:cNvPr id="11" name="QB_6_AS.26_1#af92241b8?pid=fd31f971d&amp;color=0,0,0&amp;vtp=1&amp;bbb=1"/>
          <p:cNvSpPr/>
          <p:nvPr/>
        </p:nvSpPr>
        <p:spPr>
          <a:xfrm>
            <a:off x="649224" y="5535984"/>
            <a:ext cx="10899648" cy="482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finish doing sth.意为“完成做某事”，为固定搭配，故填reading。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  <p:bldP spid="8" grpId="0" animBg="1" build="p"/>
      <p:bldP spid="10" grpId="0" animBg="1" build="p"/>
      <p:bldP spid="11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7_1#be3d5ae36?pid=fd31f971d&amp;color=0,0,0&amp;vtp=1&amp;bt=1&amp;bbb=1&amp;hb=1"/>
          <p:cNvSpPr/>
          <p:nvPr/>
        </p:nvSpPr>
        <p:spPr>
          <a:xfrm>
            <a:off x="649224" y="877824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［2024浙江杭州期中］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That’s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（probable）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headache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break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computer.</a:t>
            </a:r>
            <a:endParaRPr lang="en-US" altLang="zh-CN" sz="2400" dirty="0"/>
          </a:p>
        </p:txBody>
      </p:sp>
      <p:sp>
        <p:nvSpPr>
          <p:cNvPr id="3" name="QB_6_AN.28_1#be3d5ae36.blank?pid=fd31f971d&amp;color=0,0,0&amp;vpa=12&amp;vtp=1&amp;bbb=1"/>
          <p:cNvSpPr/>
          <p:nvPr/>
        </p:nvSpPr>
        <p:spPr>
          <a:xfrm>
            <a:off x="5008341" y="837184"/>
            <a:ext cx="14398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probably</a:t>
            </a:r>
            <a:endParaRPr lang="en-US" altLang="zh-CN" sz="2400" dirty="0"/>
          </a:p>
        </p:txBody>
      </p:sp>
      <p:sp>
        <p:nvSpPr>
          <p:cNvPr id="4" name="QB_6_AS.29_1#be3d5ae36?pid=fd31f971d&amp;color=0,0,0&amp;vtp=1&amp;bbb=1&amp;hb=1"/>
          <p:cNvSpPr/>
          <p:nvPr/>
        </p:nvSpPr>
        <p:spPr>
          <a:xfrm>
            <a:off x="649224" y="2026974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根据“That’s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宋体" panose="02010600030101010101" pitchFamily="34" charset="-120"/>
              </a:rPr>
              <a:t>…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why you have a headache.”可知，此处指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“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那可能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是你头疼的原因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”，副词probably意为“可能”，符合语境，故填probably。</a:t>
            </a:r>
            <a:endParaRPr lang="en-US" altLang="zh-CN" sz="2400" dirty="0"/>
          </a:p>
        </p:txBody>
      </p:sp>
      <p:sp>
        <p:nvSpPr>
          <p:cNvPr id="5" name="QB_6_BD.30_1#972b23d8d?pid=fd31f971d&amp;color=0,0,0&amp;vtp=1&amp;bbb=1"/>
          <p:cNvSpPr/>
          <p:nvPr/>
        </p:nvSpPr>
        <p:spPr>
          <a:xfrm>
            <a:off x="649224" y="3182674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late.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（come）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earlier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tomorrow?</a:t>
            </a:r>
            <a:endParaRPr lang="en-US" altLang="zh-CN" sz="2400" dirty="0"/>
          </a:p>
        </p:txBody>
      </p:sp>
      <p:sp>
        <p:nvSpPr>
          <p:cNvPr id="6" name="QB_6_AN.31_1#972b23d8d.blank?pid=fd31f971d&amp;color=0,0,0&amp;vpa=13&amp;vtp=1&amp;bbb=1"/>
          <p:cNvSpPr/>
          <p:nvPr/>
        </p:nvSpPr>
        <p:spPr>
          <a:xfrm>
            <a:off x="4588605" y="3131874"/>
            <a:ext cx="1135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coming</a:t>
            </a:r>
            <a:endParaRPr lang="en-US" altLang="zh-CN" sz="2400" dirty="0"/>
          </a:p>
        </p:txBody>
      </p:sp>
      <p:sp>
        <p:nvSpPr>
          <p:cNvPr id="7" name="QB_6_AS.32_1#972b23d8d?pid=fd31f971d&amp;color=0,0,0&amp;vtp=1&amp;bbb=1&amp;hb=1"/>
          <p:cNvSpPr/>
          <p:nvPr/>
        </p:nvSpPr>
        <p:spPr>
          <a:xfrm>
            <a:off x="649224" y="3705533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what about doing sth.意为“做某事怎么样”，为固定搭配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。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故填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coming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3d11c2745?pid=834b4b431&amp;color=0,0,0&amp;vtp=1&amp;bt=1&amp;bbb=1"/>
          <p:cNvSpPr/>
          <p:nvPr/>
        </p:nvSpPr>
        <p:spPr>
          <a:xfrm>
            <a:off x="649224" y="859536"/>
            <a:ext cx="10899648" cy="995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9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Ⅲ用方框中所给单词或短语的适当形式填空</a:t>
            </a:r>
            <a:endParaRPr lang="en-US" altLang="zh-CN" sz="2800" dirty="0"/>
          </a:p>
        </p:txBody>
      </p:sp>
      <p:graphicFrame>
        <p:nvGraphicFramePr>
          <p:cNvPr id="13" name="QM_6_BD.33_1#7e53b72fc?colgroup=35&amp;pid=3d11c2745&amp;color=0,0,0&amp;vtp=1&amp;bbb=1"/>
          <p:cNvGraphicFramePr>
            <a:graphicFrameLocks noGrp="1"/>
          </p:cNvGraphicFramePr>
          <p:nvPr/>
        </p:nvGraphicFramePr>
        <p:xfrm>
          <a:off x="649224" y="1551877"/>
          <a:ext cx="10890504" cy="538988"/>
        </p:xfrm>
        <a:graphic>
          <a:graphicData uri="http://schemas.openxmlformats.org/drawingml/2006/table">
            <a:tbl>
              <a:tblPr/>
              <a:tblGrid>
                <a:gridCol w="10890504"/>
              </a:tblGrid>
              <a:tr h="538988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sound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careful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ride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speak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7_BD.34_1#16e5f6c6c?pid=7e53b72fc&amp;color=0,0,0&amp;vtp=1&amp;bbb=1&amp;hb=1"/>
          <p:cNvSpPr/>
          <p:nvPr/>
        </p:nvSpPr>
        <p:spPr>
          <a:xfrm>
            <a:off x="649224" y="2224977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［2024浙江衢州期末］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fewer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mistakes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exam.</a:t>
            </a:r>
            <a:endParaRPr lang="en-US" altLang="zh-CN" sz="2400" dirty="0"/>
          </a:p>
        </p:txBody>
      </p:sp>
      <p:sp>
        <p:nvSpPr>
          <p:cNvPr id="5" name="QB_7_AN.35_1#16e5f6c6c.blank?pid=7e53b72fc&amp;color=0,0,0&amp;vpa=14&amp;vtp=1&amp;bbb=1"/>
          <p:cNvSpPr/>
          <p:nvPr/>
        </p:nvSpPr>
        <p:spPr>
          <a:xfrm>
            <a:off x="4720367" y="2197037"/>
            <a:ext cx="20494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more</a:t>
            </a:r>
            <a:r>
              <a:rPr lang="en-US" altLang="zh-CN" sz="24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careful</a:t>
            </a:r>
            <a:endParaRPr lang="en-US" altLang="zh-CN" sz="2400" dirty="0"/>
          </a:p>
        </p:txBody>
      </p:sp>
      <p:sp>
        <p:nvSpPr>
          <p:cNvPr id="6" name="QB_7_AS.36_1#16e5f6c6c?pid=7e53b72fc&amp;color=0,0,0&amp;vtp=1&amp;bbb=1&amp;hb=1"/>
          <p:cNvSpPr/>
          <p:nvPr/>
        </p:nvSpPr>
        <p:spPr>
          <a:xfrm>
            <a:off x="649224" y="3375651"/>
            <a:ext cx="10899648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结合you are可知，此处应填形容词；根据the fewer mistakes 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you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will 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make并结合所给词汇可知，此处应用careful；“the+比较级，the+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比较级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”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表示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“越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……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，就越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……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”，为固定搭配；careful的比较级形式为more 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careful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故填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more careful。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37_1#a38fe2d7b?pid=7e53b72fc&amp;color=0,0,0&amp;vtp=1&amp;bt=1&amp;bbb=1&amp;hb=1"/>
          <p:cNvSpPr/>
          <p:nvPr/>
        </p:nvSpPr>
        <p:spPr>
          <a:xfrm>
            <a:off x="649224" y="864000"/>
            <a:ext cx="10899648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［2024浙江丽水期末］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Mrs.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Jones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useful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advice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practice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English.</a:t>
            </a:r>
            <a:endParaRPr lang="en-US" altLang="zh-CN" sz="2400" dirty="0"/>
          </a:p>
        </p:txBody>
      </p:sp>
      <p:sp>
        <p:nvSpPr>
          <p:cNvPr id="3" name="QB_7_AN.38_1#a38fe2d7b.blank?pid=7e53b72fc&amp;color=0,0,0&amp;vpa=15&amp;vtp=1&amp;bbb=1"/>
          <p:cNvSpPr/>
          <p:nvPr/>
        </p:nvSpPr>
        <p:spPr>
          <a:xfrm>
            <a:off x="2321656" y="1342536"/>
            <a:ext cx="1135063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spoken</a:t>
            </a:r>
            <a:endParaRPr lang="en-US" altLang="zh-CN" sz="2400" dirty="0"/>
          </a:p>
        </p:txBody>
      </p:sp>
      <p:sp>
        <p:nvSpPr>
          <p:cNvPr id="4" name="QB_7_AS.39_1#a38fe2d7b?pid=7e53b72fc&amp;color=0,0,0&amp;vtp=1&amp;bbb=1&amp;hb=1"/>
          <p:cNvSpPr/>
          <p:nvPr/>
        </p:nvSpPr>
        <p:spPr>
          <a:xfrm>
            <a:off x="649224" y="1943554"/>
            <a:ext cx="10899648" cy="1562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句意为：琼斯太太就如何练习英语口语给了我一些有用的建议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。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根据句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意可知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，此处应选speak;形容词spoken表示“口语的”，修饰名词 English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故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填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spoken。</a:t>
            </a:r>
            <a:endParaRPr lang="en-US" altLang="zh-CN" sz="2400" dirty="0"/>
          </a:p>
        </p:txBody>
      </p:sp>
      <p:sp>
        <p:nvSpPr>
          <p:cNvPr id="5" name="QB_7_BD.40_1#f8657c56d?sp=1&amp;pid=7e53b72fc&amp;color=0,0,0&amp;vtp=1&amp;bbb=1"/>
          <p:cNvSpPr/>
          <p:nvPr/>
        </p:nvSpPr>
        <p:spPr>
          <a:xfrm>
            <a:off x="649224" y="3531054"/>
            <a:ext cx="10899648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horse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before?</a:t>
            </a:r>
            <a:endParaRPr lang="en-US" altLang="zh-CN" sz="2400" dirty="0"/>
          </a:p>
          <a:p>
            <a:pPr>
              <a:lnSpc>
                <a:spcPts val="41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horse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month.</a:t>
            </a:r>
            <a:endParaRPr lang="en-US" altLang="zh-CN" sz="2400" dirty="0"/>
          </a:p>
        </p:txBody>
      </p:sp>
      <p:sp>
        <p:nvSpPr>
          <p:cNvPr id="6" name="QB_7_AN.41_1#f8657c56d.blank?pid=7e53b72fc&amp;color=0,0,0&amp;vpa=16&amp;vtp=1&amp;bbb=1"/>
          <p:cNvSpPr/>
          <p:nvPr/>
        </p:nvSpPr>
        <p:spPr>
          <a:xfrm>
            <a:off x="3432905" y="3501590"/>
            <a:ext cx="1135063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ridden</a:t>
            </a:r>
            <a:endParaRPr lang="en-US" altLang="zh-CN" sz="2400" dirty="0"/>
          </a:p>
        </p:txBody>
      </p:sp>
      <p:sp>
        <p:nvSpPr>
          <p:cNvPr id="7" name="QB_7_AS.42_1#f8657c56d?pid=7e53b72fc&amp;color=0,0,0&amp;vtp=1&amp;bbb=1&amp;hb=1"/>
          <p:cNvSpPr/>
          <p:nvPr/>
        </p:nvSpPr>
        <p:spPr>
          <a:xfrm>
            <a:off x="649224" y="4610554"/>
            <a:ext cx="10899648" cy="1562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根据答语“Yes, I just rode a horse last month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.”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并结合所给词汇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可知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，此处表示骑马，应用ride；由Have you ever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可知该句时态为现在完成时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应填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ride的过去分词形式ridden。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43_1#a17183f53?pid=7e53b72fc&amp;color=0,0,0&amp;vtp=1&amp;bt=1&amp;bbb=1&amp;hb=1"/>
          <p:cNvSpPr/>
          <p:nvPr/>
        </p:nvSpPr>
        <p:spPr>
          <a:xfrm>
            <a:off x="649224" y="877824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“four”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unlucky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number,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character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“death”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Chinese.</a:t>
            </a:r>
            <a:endParaRPr lang="en-US" altLang="zh-CN" sz="2400" dirty="0"/>
          </a:p>
        </p:txBody>
      </p:sp>
      <p:sp>
        <p:nvSpPr>
          <p:cNvPr id="3" name="QB_7_AN.44_1#a17183f53.blank?pid=7e53b72fc&amp;color=0,0,0&amp;vpa=17&amp;vtp=1&amp;bbb=1"/>
          <p:cNvSpPr/>
          <p:nvPr/>
        </p:nvSpPr>
        <p:spPr>
          <a:xfrm>
            <a:off x="9958039" y="849884"/>
            <a:ext cx="1135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sounds</a:t>
            </a:r>
            <a:endParaRPr lang="en-US" altLang="zh-CN" sz="2400" dirty="0"/>
          </a:p>
        </p:txBody>
      </p:sp>
      <p:sp>
        <p:nvSpPr>
          <p:cNvPr id="4" name="QB_7_AS.45_1#a17183f53?pid=7e53b72fc&amp;color=0,0,0&amp;vtp=1&amp;bbb=1&amp;hb=1"/>
          <p:cNvSpPr/>
          <p:nvPr/>
        </p:nvSpPr>
        <p:spPr>
          <a:xfrm>
            <a:off x="649224" y="2026974"/>
            <a:ext cx="10899648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句意为：大多数中国人把“四”看作一个不吉利的数字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因为它在汉语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中听起来像汉字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“死”。根据语境可知，此处表示“听起来”，应用sound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；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主语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是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it，时态是一般现在时，动词用第三人称单数形式，故填sounds。</a:t>
            </a:r>
            <a:endParaRPr lang="en-US" altLang="zh-CN" sz="2400" dirty="0"/>
          </a:p>
        </p:txBody>
      </p:sp>
      <p:sp>
        <p:nvSpPr>
          <p:cNvPr id="5" name="QB_7_BD.46_1#5279c4c8f?pid=7e53b72fc&amp;color=0,0,0&amp;vtp=1&amp;bbb=1&amp;hb=1"/>
          <p:cNvSpPr/>
          <p:nvPr/>
        </p:nvSpPr>
        <p:spPr>
          <a:xfrm>
            <a:off x="649224" y="3728774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18.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［2024浙江宁波期中］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grandpa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sports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tennis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least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twice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week.</a:t>
            </a:r>
            <a:endParaRPr lang="en-US" altLang="zh-CN" sz="2400" dirty="0"/>
          </a:p>
        </p:txBody>
      </p:sp>
      <p:sp>
        <p:nvSpPr>
          <p:cNvPr id="6" name="QB_7_AN.47_1#5279c4c8f.blank?pid=7e53b72fc&amp;color=0,0,0&amp;vpa=18&amp;vtp=1&amp;bbb=1"/>
          <p:cNvSpPr/>
          <p:nvPr/>
        </p:nvSpPr>
        <p:spPr>
          <a:xfrm>
            <a:off x="7412768" y="3700834"/>
            <a:ext cx="9826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lot</a:t>
            </a:r>
            <a:endParaRPr lang="en-US" altLang="zh-CN" sz="2400" dirty="0"/>
          </a:p>
        </p:txBody>
      </p:sp>
      <p:sp>
        <p:nvSpPr>
          <p:cNvPr id="7" name="QB_7_AS.48_1#5279c4c8f?pid=7e53b72fc&amp;color=0,0,0&amp;vtp=1&amp;bbb=1&amp;hb=1"/>
          <p:cNvSpPr/>
          <p:nvPr/>
        </p:nvSpPr>
        <p:spPr>
          <a:xfrm>
            <a:off x="649224" y="4884474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a lot 意为“非常”，作副词短语，修饰动词likes，符合语境。故填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a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lot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d8288337a?sp=1&amp;pid=834b4b431&amp;color=0,0,0&amp;vtp=1&amp;bt=1&amp;bbb=1"/>
          <p:cNvSpPr/>
          <p:nvPr/>
        </p:nvSpPr>
        <p:spPr>
          <a:xfrm>
            <a:off x="649224" y="859536"/>
            <a:ext cx="10899648" cy="995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9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Ⅳ根据句意，用合适的词完成句子（每空限填一词）</a:t>
            </a:r>
            <a:endParaRPr lang="en-US" altLang="zh-CN" sz="2800" dirty="0"/>
          </a:p>
        </p:txBody>
      </p:sp>
      <p:sp>
        <p:nvSpPr>
          <p:cNvPr id="3" name="QB_6_BD.49_1#8ee5c39f8?pid=d8288337a&amp;color=0,0,0&amp;vtp=1&amp;bbb=1&amp;hb=1"/>
          <p:cNvSpPr/>
          <p:nvPr/>
        </p:nvSpPr>
        <p:spPr>
          <a:xfrm>
            <a:off x="649224" y="1478280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football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team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mother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disagreed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him.</a:t>
            </a:r>
            <a:endParaRPr lang="en-US" altLang="zh-CN" sz="2400" dirty="0"/>
          </a:p>
        </p:txBody>
      </p:sp>
      <p:sp>
        <p:nvSpPr>
          <p:cNvPr id="4" name="QB_6_AN.50_1#8ee5c39f8.blank?pid=d8288337a&amp;color=0,0,0&amp;vpa=19&amp;vtp=1&amp;bbb=1"/>
          <p:cNvSpPr/>
          <p:nvPr/>
        </p:nvSpPr>
        <p:spPr>
          <a:xfrm>
            <a:off x="8258906" y="1450340"/>
            <a:ext cx="6778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but</a:t>
            </a:r>
            <a:endParaRPr lang="en-US" altLang="zh-CN" sz="2400" dirty="0"/>
          </a:p>
        </p:txBody>
      </p:sp>
      <p:sp>
        <p:nvSpPr>
          <p:cNvPr id="5" name="QB_6_AS.51_1#8ee5c39f8?pid=d8288337a&amp;color=0,0,0&amp;vtp=1&amp;bbb=1&amp;hb=1"/>
          <p:cNvSpPr/>
          <p:nvPr/>
        </p:nvSpPr>
        <p:spPr>
          <a:xfrm>
            <a:off x="649224" y="2626351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根据My father asked me to和my mother disagreed with him可知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此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处表示转折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，故填but。</a:t>
            </a:r>
            <a:endParaRPr lang="en-US" altLang="zh-CN" sz="2400" dirty="0"/>
          </a:p>
        </p:txBody>
      </p:sp>
      <p:sp>
        <p:nvSpPr>
          <p:cNvPr id="6" name="QB_6_BD.52_1#2410eaa98?pid=d8288337a&amp;color=0,0,0&amp;vtp=1&amp;bbb=1"/>
          <p:cNvSpPr/>
          <p:nvPr/>
        </p:nvSpPr>
        <p:spPr>
          <a:xfrm>
            <a:off x="649224" y="3782051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available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you.</a:t>
            </a:r>
            <a:endParaRPr lang="en-US" altLang="zh-CN" sz="2400" dirty="0"/>
          </a:p>
        </p:txBody>
      </p:sp>
      <p:sp>
        <p:nvSpPr>
          <p:cNvPr id="7" name="QB_6_AN.53_1#2410eaa98.blank?pid=d8288337a&amp;color=0,0,0&amp;vpa=20&amp;vtp=1&amp;bbb=1"/>
          <p:cNvSpPr/>
          <p:nvPr/>
        </p:nvSpPr>
        <p:spPr>
          <a:xfrm>
            <a:off x="3453225" y="3743951"/>
            <a:ext cx="1135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for/to</a:t>
            </a:r>
            <a:endParaRPr lang="en-US" altLang="zh-CN" sz="2400" dirty="0"/>
          </a:p>
        </p:txBody>
      </p:sp>
      <p:sp>
        <p:nvSpPr>
          <p:cNvPr id="8" name="QB_6_AS.54_1#2410eaa98?pid=d8288337a&amp;color=0,0,0&amp;vtp=1&amp;bbb=1&amp;hb=1"/>
          <p:cNvSpPr/>
          <p:nvPr/>
        </p:nvSpPr>
        <p:spPr>
          <a:xfrm>
            <a:off x="649224" y="4304910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短语ask sb. for help表示“向某人寻求帮助”，ask sb. to 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do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意为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请求某人做”，均符合语境，故填for/to。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  <p:bldP spid="8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5_1#a530430c2?pid=d8288337a&amp;color=0,0,0&amp;vtp=1&amp;bt=1&amp;bbb=1"/>
          <p:cNvSpPr/>
          <p:nvPr/>
        </p:nvSpPr>
        <p:spPr>
          <a:xfrm>
            <a:off x="649224" y="877824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21.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［2025浙江衢州期中］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diaries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English.</a:t>
            </a:r>
            <a:endParaRPr lang="en-US" altLang="zh-CN" sz="2400" dirty="0"/>
          </a:p>
        </p:txBody>
      </p:sp>
      <p:sp>
        <p:nvSpPr>
          <p:cNvPr id="3" name="QB_6_AN.56_1#a530430c2.blank?pid=d8288337a&amp;color=0,0,0&amp;vpa=21&amp;vtp=1&amp;bbb=1"/>
          <p:cNvSpPr/>
          <p:nvPr/>
        </p:nvSpPr>
        <p:spPr>
          <a:xfrm>
            <a:off x="9660668" y="839724"/>
            <a:ext cx="5254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in</a:t>
            </a:r>
            <a:endParaRPr lang="en-US" altLang="zh-CN" sz="2400" dirty="0"/>
          </a:p>
        </p:txBody>
      </p:sp>
      <p:sp>
        <p:nvSpPr>
          <p:cNvPr id="4" name="QB_6_AS.57_1#a530430c2?pid=d8288337a&amp;color=0,0,0&amp;vtp=1&amp;bbb=1"/>
          <p:cNvSpPr/>
          <p:nvPr/>
        </p:nvSpPr>
        <p:spPr>
          <a:xfrm>
            <a:off x="649224" y="1406833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“in+语言”表示“用某种语言”，为固定搭配，符合语境。故填in。</a:t>
            </a:r>
            <a:endParaRPr lang="en-US" altLang="zh-CN" sz="2400" dirty="0"/>
          </a:p>
        </p:txBody>
      </p:sp>
      <p:sp>
        <p:nvSpPr>
          <p:cNvPr id="5" name="QB_6_BD.58_1#bab87e6b2?pid=d8288337a&amp;color=0,0,0&amp;vtp=1&amp;bbb=1"/>
          <p:cNvSpPr/>
          <p:nvPr/>
        </p:nvSpPr>
        <p:spPr>
          <a:xfrm>
            <a:off x="649224" y="1929692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22.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［2025浙江杭州期中］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volleyball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park.</a:t>
            </a:r>
            <a:endParaRPr lang="en-US" altLang="zh-CN" sz="2400" dirty="0"/>
          </a:p>
        </p:txBody>
      </p:sp>
      <p:sp>
        <p:nvSpPr>
          <p:cNvPr id="6" name="QB_6_AN.59_1#bab87e6b2.blank?pid=d8288337a&amp;color=0,0,0&amp;vpa=22&amp;vtp=1&amp;bbb=1"/>
          <p:cNvSpPr/>
          <p:nvPr/>
        </p:nvSpPr>
        <p:spPr>
          <a:xfrm>
            <a:off x="7171468" y="1891592"/>
            <a:ext cx="8302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with</a:t>
            </a:r>
            <a:endParaRPr lang="en-US" altLang="zh-CN" sz="2400" dirty="0"/>
          </a:p>
        </p:txBody>
      </p:sp>
      <p:sp>
        <p:nvSpPr>
          <p:cNvPr id="7" name="QB_6_AS.60_1#bab87e6b2?pid=d8288337a&amp;color=0,0,0&amp;vtp=1&amp;bbb=1&amp;hb=1"/>
          <p:cNvSpPr/>
          <p:nvPr/>
        </p:nvSpPr>
        <p:spPr>
          <a:xfrm>
            <a:off x="649224" y="2452551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句意为：我经常和朋友们在公园里打排球。介词with表示“和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……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一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起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”，符合语境。故填with。</a:t>
            </a:r>
            <a:endParaRPr lang="en-US" altLang="zh-CN" sz="2400" dirty="0"/>
          </a:p>
        </p:txBody>
      </p:sp>
      <p:sp>
        <p:nvSpPr>
          <p:cNvPr id="8" name="QB_6_BD.61_1#397411b80?pid=d8288337a&amp;color=0,0,0&amp;vtp=1&amp;bbb=1&amp;hb=1"/>
          <p:cNvSpPr/>
          <p:nvPr/>
        </p:nvSpPr>
        <p:spPr>
          <a:xfrm>
            <a:off x="649224" y="3608251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accept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Jack’s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dinner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tired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climb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hill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house.</a:t>
            </a:r>
            <a:endParaRPr lang="en-US" altLang="zh-CN" sz="2400" dirty="0"/>
          </a:p>
        </p:txBody>
      </p:sp>
      <p:sp>
        <p:nvSpPr>
          <p:cNvPr id="9" name="QB_6_AN.62_1#397411b80.blank?pid=d8288337a&amp;color=0,0,0&amp;vpa=23&amp;vtp=1&amp;bbb=1"/>
          <p:cNvSpPr/>
          <p:nvPr/>
        </p:nvSpPr>
        <p:spPr>
          <a:xfrm>
            <a:off x="9529286" y="3580311"/>
            <a:ext cx="5254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to</a:t>
            </a:r>
            <a:endParaRPr lang="en-US" altLang="zh-CN" sz="2400" dirty="0"/>
          </a:p>
        </p:txBody>
      </p:sp>
      <p:sp>
        <p:nvSpPr>
          <p:cNvPr id="10" name="QB_6_AS.63_1#397411b80?pid=d8288337a&amp;color=0,0,0&amp;vtp=1&amp;bbb=1&amp;hb=1"/>
          <p:cNvSpPr/>
          <p:nvPr/>
        </p:nvSpPr>
        <p:spPr>
          <a:xfrm>
            <a:off x="649224" y="4763951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“too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宋体" panose="02010600030101010101" pitchFamily="34" charset="-120"/>
              </a:rPr>
              <a:t>…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to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宋体" panose="02010600030101010101" pitchFamily="34" charset="-120"/>
              </a:rPr>
              <a:t>…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”表示“太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……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而不能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……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”，为固定搭配，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符合语境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故填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to。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  <p:bldP spid="9" grpId="0" animBg="1" build="p"/>
      <p:bldP spid="10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fa34466e3.fixed?color=255,255,255&amp;vtp=1&amp;bbb=1&amp;hb=1"/>
          <p:cNvSpPr/>
          <p:nvPr/>
        </p:nvSpPr>
        <p:spPr>
          <a:xfrm>
            <a:off x="137160" y="2589784"/>
            <a:ext cx="11914632" cy="165100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5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Unit</a:t>
            </a:r>
            <a:r>
              <a:rPr lang="en-US" altLang="zh-CN" sz="5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5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5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5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5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become</a:t>
            </a:r>
            <a:r>
              <a:rPr lang="en-US" altLang="zh-CN" sz="5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5400" b="1" i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5400" b="1" i="0" smtClean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ctr">
              <a:lnSpc>
                <a:spcPts val="6500"/>
              </a:lnSpc>
            </a:pPr>
            <a:r>
              <a:rPr lang="en-US" altLang="zh-CN" sz="5400" b="1" i="0" smtClean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learners</a:t>
            </a:r>
            <a:r>
              <a:rPr lang="en-US" altLang="zh-CN" sz="5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3e19b579f.fixed?pid=063a369f5&amp;color=255,255,255&amp;vtp=1"/>
          <p:cNvSpPr/>
          <p:nvPr/>
        </p:nvSpPr>
        <p:spPr>
          <a:xfrm>
            <a:off x="1353312" y="1472184"/>
            <a:ext cx="2121408" cy="13350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altLang="zh-CN" sz="48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sz="4800" dirty="0"/>
          </a:p>
        </p:txBody>
      </p:sp>
      <p:sp>
        <p:nvSpPr>
          <p:cNvPr id="3" name="C_3#3e19b579f.fixed?pid=063a369f5&amp;color=151,71,147&amp;vtp=1&amp;bbb=1"/>
          <p:cNvSpPr/>
          <p:nvPr/>
        </p:nvSpPr>
        <p:spPr>
          <a:xfrm>
            <a:off x="3538728" y="1472184"/>
            <a:ext cx="6803136" cy="133502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000"/>
              </a:lnSpc>
            </a:pPr>
            <a:r>
              <a:rPr lang="en-US" altLang="zh-CN" sz="4800" b="1" i="0" dirty="0">
                <a:solidFill>
                  <a:srgbClr val="974793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课时同步训练</a:t>
            </a:r>
            <a:endParaRPr lang="en-US" altLang="zh-CN" sz="4800" dirty="0"/>
          </a:p>
        </p:txBody>
      </p:sp>
      <p:sp>
        <p:nvSpPr>
          <p:cNvPr id="4" name="C_3_BD#3e19b579f.fixed?pid=063a369f5&amp;color=151,71,147&amp;vtp=1&amp;bbb=1"/>
          <p:cNvSpPr/>
          <p:nvPr/>
        </p:nvSpPr>
        <p:spPr>
          <a:xfrm>
            <a:off x="356616" y="3310128"/>
            <a:ext cx="11457432" cy="129844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0" i="0" dirty="0">
                <a:solidFill>
                  <a:srgbClr val="974793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Section A</a:t>
            </a:r>
            <a:r>
              <a:rPr lang="en-US" altLang="zh-CN" sz="4000" b="0" i="0" dirty="0">
                <a:solidFill>
                  <a:srgbClr val="97479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0" i="0" dirty="0">
                <a:solidFill>
                  <a:srgbClr val="974793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（1a—2d）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3e19b579f?lid=834b4b431&amp;cid=834b4b431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5192" y="3611880"/>
            <a:ext cx="475488" cy="475488"/>
          </a:xfrm>
          <a:prstGeom prst="rect">
            <a:avLst/>
          </a:prstGeom>
        </p:spPr>
      </p:pic>
      <p:sp>
        <p:nvSpPr>
          <p:cNvPr id="3" name="C_1#目录1:3e19b579f?lid=834b4b431&amp;cid=834b4b431&amp;vtp=1&amp;bt=1&amp;bbb=1">
            <a:hlinkClick r:id="rId1" action="ppaction://hlinksldjump"/>
          </p:cNvPr>
          <p:cNvSpPr/>
          <p:nvPr/>
        </p:nvSpPr>
        <p:spPr>
          <a:xfrm>
            <a:off x="5623560" y="3575304"/>
            <a:ext cx="180136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79705" algn="l">
              <a:lnSpc>
                <a:spcPts val="4000"/>
              </a:lnSpc>
            </a:pPr>
            <a:r>
              <a:rPr lang="en-US" altLang="zh-CN" sz="32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刷基础</a:t>
            </a:r>
            <a:endParaRPr lang="en-US" altLang="zh-CN" sz="32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834b4b431?pid=3e19b579f&amp;color=0,0,0&amp;tib=255,255,255&amp;vtp=1&amp;bt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9224" y="859536"/>
            <a:ext cx="1307592" cy="576072"/>
          </a:xfrm>
          <a:prstGeom prst="rect">
            <a:avLst/>
          </a:prstGeom>
        </p:spPr>
      </p:pic>
      <p:sp>
        <p:nvSpPr>
          <p:cNvPr id="3" name="C_4_BD#834b4b431?pid=3e19b579f&amp;color=255,255,255&amp;vtp=1&amp;bbb=1"/>
          <p:cNvSpPr/>
          <p:nvPr/>
        </p:nvSpPr>
        <p:spPr>
          <a:xfrm>
            <a:off x="1152144" y="859536"/>
            <a:ext cx="10387584" cy="57607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方正兰亭纤黑_GBK" pitchFamily="34" charset="0"/>
                <a:ea typeface="方正兰亭纤黑_GBK" pitchFamily="34" charset="-122"/>
                <a:cs typeface="方正兰亭纤黑_GBK" pitchFamily="34" charset="-120"/>
              </a:rPr>
              <a:t>基础</a:t>
            </a:r>
            <a:endParaRPr lang="en-US" altLang="zh-CN" sz="2800" dirty="0"/>
          </a:p>
        </p:txBody>
      </p:sp>
      <p:sp>
        <p:nvSpPr>
          <p:cNvPr id="4" name="C_5_BD#0b4fe9461?sp=1&amp;pid=834b4b431&amp;color=0,0,0&amp;vtp=1&amp;bbb=1"/>
          <p:cNvSpPr/>
          <p:nvPr/>
        </p:nvSpPr>
        <p:spPr>
          <a:xfrm>
            <a:off x="649224" y="1574800"/>
            <a:ext cx="10899648" cy="57181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Ⅰ根据句意及汉语提示填写单词</a:t>
            </a:r>
            <a:endParaRPr lang="en-US" altLang="zh-CN" sz="2800" dirty="0"/>
          </a:p>
        </p:txBody>
      </p:sp>
      <p:sp>
        <p:nvSpPr>
          <p:cNvPr id="5" name="QB_6_BD.1_1#92c4143b2?pid=0b4fe9461&amp;color=0,0,0&amp;vtp=1&amp;bbb=1&amp;hb=1"/>
          <p:cNvSpPr/>
          <p:nvPr/>
        </p:nvSpPr>
        <p:spPr>
          <a:xfrm>
            <a:off x="649224" y="2146621"/>
            <a:ext cx="10899648" cy="297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I’ve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gotten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habit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（大声地）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9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morning.</a:t>
            </a:r>
            <a:endParaRPr lang="en-US" altLang="zh-CN" sz="2400" b="0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vl="0">
              <a:lnSpc>
                <a:spcPts val="3900"/>
              </a:lnSpc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［2025浙江杭州调研］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I’m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afraid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speaking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0">
              <a:lnSpc>
                <a:spcPts val="3900"/>
              </a:lnSpc>
            </a:pP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（发音）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poor.</a:t>
            </a:r>
            <a:endParaRPr lang="en-US" altLang="zh-CN" sz="2400">
              <a:solidFill>
                <a:prstClr val="black"/>
              </a:solidFill>
            </a:endParaRPr>
          </a:p>
          <a:p>
            <a:pPr lvl="0">
              <a:lnSpc>
                <a:spcPts val="3900"/>
              </a:lnSpc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math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Miss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White,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（有耐心的）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0">
              <a:lnSpc>
                <a:spcPts val="3900"/>
              </a:lnSpc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seldom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6" name="QB_6_AN.2_1#92c4143b2.blank?pid=0b4fe9461&amp;color=0,0,0&amp;vpa=1&amp;vtp=1&amp;bbb=1"/>
          <p:cNvSpPr/>
          <p:nvPr/>
        </p:nvSpPr>
        <p:spPr>
          <a:xfrm>
            <a:off x="6914293" y="2101028"/>
            <a:ext cx="2049463" cy="469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aloud/loudly</a:t>
            </a:r>
            <a:endParaRPr lang="en-US" altLang="zh-CN" sz="2400" dirty="0"/>
          </a:p>
        </p:txBody>
      </p:sp>
      <p:sp>
        <p:nvSpPr>
          <p:cNvPr id="8" name="QB_6_AN.4_1#92c4143b2.blank?pid=0b4fe9461&amp;color=0,0,0&amp;vpa=2&amp;vtp=1&amp;bbb=1"/>
          <p:cNvSpPr/>
          <p:nvPr/>
        </p:nvSpPr>
        <p:spPr>
          <a:xfrm>
            <a:off x="665892" y="3586928"/>
            <a:ext cx="2201863" cy="469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pronunciation</a:t>
            </a:r>
            <a:endParaRPr lang="en-US" altLang="zh-CN" sz="2400" dirty="0"/>
          </a:p>
        </p:txBody>
      </p:sp>
      <p:sp>
        <p:nvSpPr>
          <p:cNvPr id="10" name="QB_6_AN.6_1#92c4143b2.blank?pid=0b4fe9461&amp;color=0,0,0&amp;vpa=3&amp;vtp=1&amp;bbb=1"/>
          <p:cNvSpPr/>
          <p:nvPr/>
        </p:nvSpPr>
        <p:spPr>
          <a:xfrm>
            <a:off x="5670200" y="4082228"/>
            <a:ext cx="1287463" cy="469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patient</a:t>
            </a:r>
            <a:endParaRPr lang="en-US" altLang="zh-CN" sz="2400" dirty="0"/>
          </a:p>
        </p:txBody>
      </p:sp>
      <p:sp>
        <p:nvSpPr>
          <p:cNvPr id="11" name="QB_6_AS.7_1#f2e863620?pid=0b4fe9461&amp;color=0,0,0&amp;vtp=1&amp;bbb=1"/>
          <p:cNvSpPr/>
          <p:nvPr/>
        </p:nvSpPr>
        <p:spPr>
          <a:xfrm>
            <a:off x="649224" y="5136188"/>
            <a:ext cx="10899648" cy="990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知识拓展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patient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作形容词时意为“耐心的”，作名词时意为“病人”。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8" grpId="0" animBg="1" build="p"/>
      <p:bldP spid="10" grpId="0" animBg="1" build="p"/>
      <p:bldP spid="11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_1#b9d704fd0?pid=0b4fe9461&amp;color=0,0,0&amp;vtp=1&amp;bt=1&amp;bbb=1&amp;hb=1"/>
          <p:cNvSpPr/>
          <p:nvPr/>
        </p:nvSpPr>
        <p:spPr>
          <a:xfrm>
            <a:off x="649224" y="864000"/>
            <a:ext cx="10899648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［2025浙江温州期中］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minutes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explaining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（句子）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b="0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vl="0">
              <a:lnSpc>
                <a:spcPts val="4400"/>
              </a:lnSpc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behind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（课本）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0">
              <a:lnSpc>
                <a:spcPts val="4400"/>
              </a:lnSpc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never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anything.</a:t>
            </a:r>
            <a:endParaRPr lang="en-US" altLang="zh-CN" sz="2400">
              <a:solidFill>
                <a:prstClr val="black"/>
              </a:solidFill>
            </a:endParaRPr>
          </a:p>
          <a:p>
            <a:pPr lvl="0">
              <a:lnSpc>
                <a:spcPts val="4400"/>
              </a:lnSpc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It’s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（谈话）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0">
              <a:lnSpc>
                <a:spcPts val="4400"/>
              </a:lnSpc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English.</a:t>
            </a:r>
            <a:endParaRPr lang="en-US" altLang="zh-CN" sz="2400">
              <a:solidFill>
                <a:prstClr val="black"/>
              </a:solidFill>
            </a:endParaRPr>
          </a:p>
          <a:p>
            <a:pPr lvl="0">
              <a:lnSpc>
                <a:spcPts val="4400"/>
              </a:lnSpc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lang="en-US" altLang="zh-CN" sz="240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［2024浙江宁波期末］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（提高）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0">
              <a:lnSpc>
                <a:spcPts val="4400"/>
              </a:lnSpc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listening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skills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?</a:t>
            </a:r>
            <a:endParaRPr lang="en-US" altLang="zh-CN" sz="2400" dirty="0"/>
          </a:p>
        </p:txBody>
      </p:sp>
      <p:sp>
        <p:nvSpPr>
          <p:cNvPr id="3" name="QB_6_AN.9_1#b9d704fd0.blank?pid=0b4fe9461&amp;color=0,0,0&amp;vpa=4&amp;vtp=1&amp;bbb=1"/>
          <p:cNvSpPr/>
          <p:nvPr/>
        </p:nvSpPr>
        <p:spPr>
          <a:xfrm>
            <a:off x="1359631" y="1394860"/>
            <a:ext cx="14398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sentence</a:t>
            </a:r>
            <a:endParaRPr lang="en-US" altLang="zh-CN" sz="2400" dirty="0"/>
          </a:p>
        </p:txBody>
      </p:sp>
      <p:sp>
        <p:nvSpPr>
          <p:cNvPr id="5" name="QB_6_AN.11_1#b9d704fd0.blank?pid=0b4fe9461&amp;color=0,0,0&amp;vpa=5&amp;vtp=1&amp;bbb=1"/>
          <p:cNvSpPr/>
          <p:nvPr/>
        </p:nvSpPr>
        <p:spPr>
          <a:xfrm>
            <a:off x="7976331" y="1953660"/>
            <a:ext cx="14398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textbook</a:t>
            </a:r>
            <a:endParaRPr lang="en-US" altLang="zh-CN" sz="2400" dirty="0"/>
          </a:p>
        </p:txBody>
      </p:sp>
      <p:sp>
        <p:nvSpPr>
          <p:cNvPr id="7" name="QB_6_AN.13_1#b9d704fd0.blank?pid=0b4fe9461&amp;color=0,0,0&amp;vpa=6&amp;vtp=1&amp;bbb=1"/>
          <p:cNvSpPr/>
          <p:nvPr/>
        </p:nvSpPr>
        <p:spPr>
          <a:xfrm>
            <a:off x="4262216" y="3071260"/>
            <a:ext cx="31162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conversations/talks</a:t>
            </a:r>
            <a:endParaRPr lang="en-US" altLang="zh-CN" sz="2400" dirty="0"/>
          </a:p>
        </p:txBody>
      </p:sp>
      <p:sp>
        <p:nvSpPr>
          <p:cNvPr id="9" name="QB_6_AN.15_1#b9d704fd0.blank?pid=0b4fe9461&amp;color=0,0,0&amp;vpa=7&amp;vtp=1&amp;bbb=1"/>
          <p:cNvSpPr/>
          <p:nvPr/>
        </p:nvSpPr>
        <p:spPr>
          <a:xfrm>
            <a:off x="7831868" y="4176160"/>
            <a:ext cx="12874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improve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6_1#e04299bce?pid=0b4fe9461&amp;color=0,0,0&amp;vtp=1&amp;bt=1&amp;bbb=1&amp;hb=1"/>
          <p:cNvSpPr/>
          <p:nvPr/>
        </p:nvSpPr>
        <p:spPr>
          <a:xfrm>
            <a:off x="649224" y="877824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［2024浙江台州期末］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（困难的）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day.</a:t>
            </a:r>
            <a:endParaRPr lang="en-US" altLang="zh-CN" sz="2400" dirty="0"/>
          </a:p>
        </p:txBody>
      </p:sp>
      <p:sp>
        <p:nvSpPr>
          <p:cNvPr id="3" name="QB_6_AN.17_1#e04299bce.blank?pid=0b4fe9461&amp;color=0,0,0&amp;vpa=8&amp;vtp=1&amp;bbb=1"/>
          <p:cNvSpPr/>
          <p:nvPr/>
        </p:nvSpPr>
        <p:spPr>
          <a:xfrm>
            <a:off x="6345967" y="849884"/>
            <a:ext cx="23542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difficult/hard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3434</Words>
  <Application>WPS 演示</Application>
  <PresentationFormat>宽屏</PresentationFormat>
  <Paragraphs>178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5" baseType="lpstr">
      <vt:lpstr>Arial</vt:lpstr>
      <vt:lpstr>宋体</vt:lpstr>
      <vt:lpstr>Wingdings</vt:lpstr>
      <vt:lpstr>黑体</vt:lpstr>
      <vt:lpstr>黑体</vt:lpstr>
      <vt:lpstr>Times New Roman</vt:lpstr>
      <vt:lpstr>Times New Roman</vt:lpstr>
      <vt:lpstr>宋体</vt:lpstr>
      <vt:lpstr>方正兰亭纤黑_GBK</vt:lpstr>
      <vt:lpstr>方正兰亭纤黑_GBK</vt:lpstr>
      <vt:lpstr>方正兰亭纤黑_GBK</vt:lpstr>
      <vt:lpstr>楷体</vt:lpstr>
      <vt:lpstr>楷体</vt:lpstr>
      <vt:lpstr>Calibri</vt:lpstr>
      <vt:lpstr>微软雅黑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THE  ONE</cp:lastModifiedBy>
  <cp:revision>3</cp:revision>
  <dcterms:created xsi:type="dcterms:W3CDTF">2025-03-29T11:41:00Z</dcterms:created>
  <dcterms:modified xsi:type="dcterms:W3CDTF">2025-04-01T06:05:53Z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3A9B4CA8BD9749E79D4E33D94311BE52_12</vt:lpwstr>
  </property>
  <property fmtid="{D5CDD505-2E9C-101B-9397-08002B2CF9AE}" pid="3" name="KSOProductBuildVer">
    <vt:lpwstr>2052-12.1.0.20305</vt:lpwstr>
  </property>
</Properties>
</file>