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9cee20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534e7c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7e3da663e41e8d6aeec1add#tid=67eb7ccb0d55a60009112b0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九年级全一册 RJ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3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0_1#b026afa2b?pid=d62302acf&amp;color=0,0,0&amp;vtp=1&amp;bt=1&amp;bbb=1&amp;hb=1"/>
          <p:cNvSpPr/>
          <p:nvPr/>
        </p:nvSpPr>
        <p:spPr>
          <a:xfrm>
            <a:off x="649224" y="859535"/>
            <a:ext cx="10899648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［2025山西大同期中］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feel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poems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unless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6_AN.21_1#b026afa2b.blank?pid=d62302acf&amp;color=0,0,0&amp;vpa=7&amp;vtp=1&amp;bbb=1"/>
          <p:cNvSpPr/>
          <p:nvPr/>
        </p:nvSpPr>
        <p:spPr>
          <a:xfrm>
            <a:off x="1426306" y="1361566"/>
            <a:ext cx="9826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aloud</a:t>
            </a:r>
            <a:endParaRPr lang="en-US" altLang="zh-CN" sz="2400" dirty="0"/>
          </a:p>
        </p:txBody>
      </p:sp>
      <p:sp>
        <p:nvSpPr>
          <p:cNvPr id="4" name="QB_6_AS.22_1#b026afa2b?pid=d62302acf&amp;color=0,0,0&amp;vtp=1&amp;bbb=1&amp;hb=1"/>
          <p:cNvSpPr/>
          <p:nvPr/>
        </p:nvSpPr>
        <p:spPr>
          <a:xfrm>
            <a:off x="649224" y="1963474"/>
            <a:ext cx="10899648" cy="213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根据unless you read them并结合所给词可知此处指“朗读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应用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。故填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  <p:sp>
        <p:nvSpPr>
          <p:cNvPr id="5" name="QB_6_BD.23_1#6bbab19d3?pid=d62302acf&amp;color=0,0,0&amp;vtp=1&amp;bbb=1"/>
          <p:cNvSpPr/>
          <p:nvPr/>
        </p:nvSpPr>
        <p:spPr>
          <a:xfrm>
            <a:off x="649224" y="4122474"/>
            <a:ext cx="1089964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exercise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take，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are.</a:t>
            </a:r>
            <a:endParaRPr lang="en-US" altLang="zh-CN" sz="2400" dirty="0"/>
          </a:p>
        </p:txBody>
      </p:sp>
      <p:sp>
        <p:nvSpPr>
          <p:cNvPr id="6" name="QB_6_AN.24_1#6bbab19d3.blank?pid=d62302acf&amp;color=0,0,0&amp;vpa=8&amp;vtp=1&amp;bbb=1"/>
          <p:cNvSpPr/>
          <p:nvPr/>
        </p:nvSpPr>
        <p:spPr>
          <a:xfrm>
            <a:off x="5442680" y="4084374"/>
            <a:ext cx="15922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healthier</a:t>
            </a:r>
            <a:endParaRPr lang="en-US" altLang="zh-CN" sz="2400" dirty="0"/>
          </a:p>
        </p:txBody>
      </p:sp>
      <p:sp>
        <p:nvSpPr>
          <p:cNvPr id="7" name="QB_6_AS.25_1#6bbab19d3?pid=d62302acf&amp;color=0,0,0&amp;vtp=1&amp;bbb=1&amp;hb=1"/>
          <p:cNvSpPr/>
          <p:nvPr/>
        </p:nvSpPr>
        <p:spPr>
          <a:xfrm>
            <a:off x="649224" y="4630528"/>
            <a:ext cx="10899648" cy="1600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根据The more exercise we take可知，此处表示“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我们就会越健康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”；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are可知，此处应用形容词healthy；此处为句式“the+比较级，the+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比较级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“越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就越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”。故填healthier。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6_1#c9600fcfa?pid=d62302acf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［2024山西太原调研］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paper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lines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straight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writing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6_AN.27_1#c9600fcfa.blank?pid=d62302acf&amp;color=0,0,0&amp;vpa=9&amp;vtp=1&amp;bbb=1"/>
          <p:cNvSpPr/>
          <p:nvPr/>
        </p:nvSpPr>
        <p:spPr>
          <a:xfrm>
            <a:off x="3593242" y="1394860"/>
            <a:ext cx="1592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sentences</a:t>
            </a:r>
            <a:endParaRPr lang="en-US" altLang="zh-CN" sz="2400" dirty="0"/>
          </a:p>
        </p:txBody>
      </p:sp>
      <p:sp>
        <p:nvSpPr>
          <p:cNvPr id="4" name="QB_6_AS.28_1#c9600fcfa?pid=d62302acf&amp;color=0,0,0&amp;vtp=1&amp;bbb=1&amp;h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根据空前的English和语境可知此处表示英语句子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且应用复数名词表示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泛指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，故填sentences。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95de75fc?sp=1&amp;pid=69cee2058&amp;color=0,0,0&amp;vtp=1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根据汉语提示完成句子（每空一词）</a:t>
            </a:r>
            <a:endParaRPr lang="en-US" altLang="zh-CN" sz="2800" dirty="0"/>
          </a:p>
        </p:txBody>
      </p:sp>
      <p:sp>
        <p:nvSpPr>
          <p:cNvPr id="3" name="QB_5_BD.29_1#dd32a4222?sp=1&amp;pid=d95de75fc&amp;color=0,0,0&amp;vtp=1&amp;bbb=1"/>
          <p:cNvSpPr/>
          <p:nvPr/>
        </p:nvSpPr>
        <p:spPr>
          <a:xfrm>
            <a:off x="649224" y="14782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为了了解这篇文章的细节，我们必须逐字阅读。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detail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passage,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5_AN.30_1#dd32a4222.blank?pid=d95de75fc&amp;color=0,0,0&amp;vpa=10&amp;vtp=1&amp;bbb=1"/>
          <p:cNvSpPr/>
          <p:nvPr/>
        </p:nvSpPr>
        <p:spPr>
          <a:xfrm>
            <a:off x="7416896" y="2009140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word</a:t>
            </a:r>
            <a:endParaRPr lang="en-US" altLang="zh-CN" sz="2400" dirty="0"/>
          </a:p>
        </p:txBody>
      </p:sp>
      <p:sp>
        <p:nvSpPr>
          <p:cNvPr id="5" name="QB_5_AN.31_1#dd32a4222.blank?pid=d95de75fc&amp;color=0,0,0&amp;vpa=11&amp;vtp=1&amp;bbb=1"/>
          <p:cNvSpPr/>
          <p:nvPr/>
        </p:nvSpPr>
        <p:spPr>
          <a:xfrm>
            <a:off x="8483696" y="1996440"/>
            <a:ext cx="525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by</a:t>
            </a:r>
            <a:endParaRPr lang="en-US" altLang="zh-CN" sz="2400" dirty="0"/>
          </a:p>
        </p:txBody>
      </p:sp>
      <p:sp>
        <p:nvSpPr>
          <p:cNvPr id="6" name="QB_5_AN.32_1#dd32a4222.blank?pid=d95de75fc&amp;color=0,0,0&amp;vpa=12&amp;vtp=1&amp;bbb=1"/>
          <p:cNvSpPr/>
          <p:nvPr/>
        </p:nvSpPr>
        <p:spPr>
          <a:xfrm>
            <a:off x="9245696" y="2009140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word</a:t>
            </a:r>
            <a:endParaRPr lang="en-US" altLang="zh-CN" sz="2400" dirty="0"/>
          </a:p>
        </p:txBody>
      </p:sp>
      <p:sp>
        <p:nvSpPr>
          <p:cNvPr id="7" name="QB_5_BD.33_1#8c9e56123?sp=1&amp;pid=d95de75fc&amp;color=0,0,0&amp;vtp=1&amp;bbb=1&amp;hb=1"/>
          <p:cNvSpPr/>
          <p:nvPr/>
        </p:nvSpPr>
        <p:spPr>
          <a:xfrm>
            <a:off x="649224" y="2626351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［2024山西大同质检］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我认为提高你的游泳技能的最好方法是多练习游泳。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improve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skills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</a:t>
            </a:r>
            <a:endParaRPr lang="en-US" altLang="zh-CN" sz="240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more.</a:t>
            </a:r>
            <a:endParaRPr lang="en-US" altLang="zh-CN" sz="2400" dirty="0"/>
          </a:p>
        </p:txBody>
      </p:sp>
      <p:sp>
        <p:nvSpPr>
          <p:cNvPr id="9" name="QB_5_AN.35_1#8c9e56123.blank?pid=d95de75fc&amp;color=0,0,0&amp;vpa=14&amp;vtp=1&amp;bbb=1"/>
          <p:cNvSpPr/>
          <p:nvPr/>
        </p:nvSpPr>
        <p:spPr>
          <a:xfrm>
            <a:off x="1123093" y="3703311"/>
            <a:ext cx="1439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swimming</a:t>
            </a:r>
            <a:endParaRPr lang="en-US" altLang="zh-CN" sz="2400" dirty="0"/>
          </a:p>
        </p:txBody>
      </p:sp>
      <p:sp>
        <p:nvSpPr>
          <p:cNvPr id="10" name="QB_5_BD.36_1#cbc0d5750?sp=1&amp;pid=d95de75fc&amp;color=0,0,0&amp;vtp=1&amp;bbb=1"/>
          <p:cNvSpPr/>
          <p:nvPr/>
        </p:nvSpPr>
        <p:spPr>
          <a:xfrm>
            <a:off x="649224" y="43281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莉萨可以和用手语的人沟通。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Lisa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sign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language.</a:t>
            </a:r>
            <a:endParaRPr lang="en-US" altLang="zh-CN" sz="2400" dirty="0"/>
          </a:p>
        </p:txBody>
      </p:sp>
      <p:sp>
        <p:nvSpPr>
          <p:cNvPr id="11" name="QB_5_AN.37_1#cbc0d5750.blank?pid=d95de75fc&amp;color=0,0,0&amp;vpa=15&amp;vtp=1&amp;bbb=1"/>
          <p:cNvSpPr/>
          <p:nvPr/>
        </p:nvSpPr>
        <p:spPr>
          <a:xfrm>
            <a:off x="1916842" y="4859011"/>
            <a:ext cx="830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have</a:t>
            </a:r>
            <a:endParaRPr lang="en-US" altLang="zh-CN" sz="2400" dirty="0"/>
          </a:p>
        </p:txBody>
      </p:sp>
      <p:sp>
        <p:nvSpPr>
          <p:cNvPr id="12" name="QB_5_AN.38_1#cbc0d5750.blank?pid=d95de75fc&amp;color=0,0,0&amp;vpa=16&amp;vtp=1"/>
          <p:cNvSpPr/>
          <p:nvPr/>
        </p:nvSpPr>
        <p:spPr>
          <a:xfrm>
            <a:off x="2983642" y="4859011"/>
            <a:ext cx="373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13" name="QB_5_AN.39_1#cbc0d5750.blank?pid=d95de75fc&amp;color=0,0,0&amp;vpa=17&amp;vtp=1&amp;bbb=1"/>
          <p:cNvSpPr/>
          <p:nvPr/>
        </p:nvSpPr>
        <p:spPr>
          <a:xfrm>
            <a:off x="3593242" y="4859011"/>
            <a:ext cx="2811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conversation/talk</a:t>
            </a:r>
            <a:endParaRPr lang="en-US" altLang="zh-CN" sz="2400" dirty="0"/>
          </a:p>
        </p:txBody>
      </p:sp>
      <p:sp>
        <p:nvSpPr>
          <p:cNvPr id="14" name="QB_5_AN.34_1#8c9e56123.blank?pid=d95de75fc&amp;color=0,0,0&amp;vpa=13&amp;vtp=1&amp;bbb=1"/>
          <p:cNvSpPr/>
          <p:nvPr/>
        </p:nvSpPr>
        <p:spPr>
          <a:xfrm>
            <a:off x="8737219" y="3162291"/>
            <a:ext cx="2811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practice/practise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9" grpId="0" animBg="1" build="p"/>
      <p:bldP spid="11" grpId="0" animBg="1" build="p"/>
      <p:bldP spid="12" grpId="0" animBg="1" build="p"/>
      <p:bldP spid="13" grpId="0" animBg="1" build="p"/>
      <p:bldP spid="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c534e7c7?pid=13c1b0a41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3_BD#fc534e7c7?pid=13c1b0a41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C_4_BD#66b192f72?pid=fc534e7c7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补全对话</a:t>
            </a:r>
            <a:endParaRPr lang="en-US" altLang="zh-CN" sz="2800" dirty="0"/>
          </a:p>
        </p:txBody>
      </p:sp>
      <p:sp>
        <p:nvSpPr>
          <p:cNvPr id="5" name="QM_5_BD.40_1#de6f6a74c?pid=66b192f72&amp;color=0,0,0&amp;vtp=1&amp;bbb=1&amp;hb=1"/>
          <p:cNvSpPr/>
          <p:nvPr/>
        </p:nvSpPr>
        <p:spPr>
          <a:xfrm>
            <a:off x="649224" y="21894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请根据下面的对话内容，在空白处填上一个适当的句子，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使对话的意思连贯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、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完整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0_2#de6f6a74c?pid=66b192f72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［2025山西临汾调研］</a:t>
            </a:r>
            <a:endParaRPr lang="en-US" altLang="zh-CN" sz="2400" dirty="0"/>
          </a:p>
        </p:txBody>
      </p:sp>
      <p:pic>
        <p:nvPicPr>
          <p:cNvPr id="3" name="QM_5_BD.40_3#de6f6a74c?pid=66b192f7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5968" y="1468139"/>
            <a:ext cx="3566160" cy="46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1_1#e9582614c?pid=de6f6a74c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</a:t>
            </a:r>
            <a:endParaRPr lang="en-US" altLang="zh-CN" sz="2400" dirty="0"/>
          </a:p>
        </p:txBody>
      </p:sp>
      <p:sp>
        <p:nvSpPr>
          <p:cNvPr id="3" name="QB_6_AN.42_1#e9582614c.blank?pid=de6f6a74c&amp;color=0,0,0&amp;vpa=18&amp;vtp=1&amp;bbb=1"/>
          <p:cNvSpPr/>
          <p:nvPr/>
        </p:nvSpPr>
        <p:spPr>
          <a:xfrm>
            <a:off x="890524" y="827024"/>
            <a:ext cx="40386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Good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morning./Morning./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4" name="QB_6_AS.43_1#e9582614c?pid=de6f6a74c&amp;color=0,0,0&amp;vtp=1&amp;bbb=1"/>
          <p:cNvSpPr/>
          <p:nvPr/>
        </p:nvSpPr>
        <p:spPr>
          <a:xfrm>
            <a:off x="649224" y="14068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由“Good morning, Li Hong.”可知，此处应回复“早上好”。</a:t>
            </a:r>
            <a:endParaRPr lang="en-US" altLang="zh-CN" sz="2400" dirty="0"/>
          </a:p>
        </p:txBody>
      </p:sp>
      <p:sp>
        <p:nvSpPr>
          <p:cNvPr id="5" name="QB_6_BD.44_1#97a0f26d5?pid=de6f6a74c&amp;color=0,0,0&amp;vtp=1&amp;bbb=1"/>
          <p:cNvSpPr/>
          <p:nvPr/>
        </p:nvSpPr>
        <p:spPr>
          <a:xfrm>
            <a:off x="649224" y="19296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</a:t>
            </a:r>
            <a:endParaRPr lang="en-US" altLang="zh-CN" sz="2400" dirty="0"/>
          </a:p>
        </p:txBody>
      </p:sp>
      <p:sp>
        <p:nvSpPr>
          <p:cNvPr id="6" name="QB_6_AN.45_1#97a0f26d5.blank?pid=de6f6a74c&amp;color=0,0,0&amp;vpa=19&amp;vtp=1&amp;bbb=1"/>
          <p:cNvSpPr/>
          <p:nvPr/>
        </p:nvSpPr>
        <p:spPr>
          <a:xfrm>
            <a:off x="890524" y="1878892"/>
            <a:ext cx="49530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Sure./Of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course./No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problem./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7" name="QB_6_AS.46_1#97a0f26d5?pid=de6f6a74c&amp;color=0,0,0&amp;vtp=1&amp;bbb=1&amp;hb=1"/>
          <p:cNvSpPr/>
          <p:nvPr/>
        </p:nvSpPr>
        <p:spPr>
          <a:xfrm>
            <a:off x="649224" y="24525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由“Can you tell me some ways to improve it?”及后文可知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表示可以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6_BD.47_1#7acded323?pid=de6f6a74c&amp;color=0,0,0&amp;vtp=1&amp;bbb=1"/>
          <p:cNvSpPr/>
          <p:nvPr/>
        </p:nvSpPr>
        <p:spPr>
          <a:xfrm>
            <a:off x="649224" y="3608251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9" name="QB_6_AN.48_1#7acded323.blank?pid=de6f6a74c&amp;color=0,0,0&amp;vpa=20&amp;vtp=1&amp;bbb=1"/>
          <p:cNvSpPr/>
          <p:nvPr/>
        </p:nvSpPr>
        <p:spPr>
          <a:xfrm>
            <a:off x="890524" y="3570151"/>
            <a:ext cx="35814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No,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haven’t./No./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10" name="QB_6_AS.49_1#7acded323?pid=de6f6a74c&amp;color=0,0,0&amp;vtp=1&amp;bbb=1&amp;hb=1"/>
          <p:cNvSpPr/>
          <p:nvPr/>
        </p:nvSpPr>
        <p:spPr>
          <a:xfrm>
            <a:off x="649224" y="41311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由“I’m too shy to do that.”可知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此处表示没有和其他人用英语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进行交谈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0_1#4fe8a7754?pid=de6f6a74c&amp;color=0,0,0&amp;vtp=1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</a:t>
            </a:r>
            <a:endParaRPr lang="en-US" altLang="zh-CN" sz="2400" dirty="0"/>
          </a:p>
        </p:txBody>
      </p:sp>
      <p:sp>
        <p:nvSpPr>
          <p:cNvPr id="3" name="QB_6_AN.51_1#4fe8a7754.blank?pid=de6f6a74c&amp;color=0,0,0&amp;vpa=21&amp;vtp=1&amp;bbb=1"/>
          <p:cNvSpPr/>
          <p:nvPr/>
        </p:nvSpPr>
        <p:spPr>
          <a:xfrm>
            <a:off x="890524" y="827024"/>
            <a:ext cx="38862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By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making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word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cards./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4" name="QB_6_AS.52_1#4fe8a7754?pid=de6f6a74c&amp;color=0,0,0&amp;vtp=1&amp;bbb=1&amp;hb=1"/>
          <p:cNvSpPr/>
          <p:nvPr/>
        </p:nvSpPr>
        <p:spPr>
          <a:xfrm>
            <a:off x="649224" y="1406833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由“How do you memorize new words?”及后面的“Word cards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help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 lot.”可知，此处表示通过单词卡片记单词。</a:t>
            </a:r>
            <a:endParaRPr lang="en-US" altLang="zh-CN" sz="2400" dirty="0"/>
          </a:p>
        </p:txBody>
      </p:sp>
      <p:sp>
        <p:nvSpPr>
          <p:cNvPr id="5" name="QB_6_BD.53_1#7564969f7?pid=de6f6a74c&amp;color=0,0,0&amp;vtp=1&amp;bbb=1"/>
          <p:cNvSpPr/>
          <p:nvPr/>
        </p:nvSpPr>
        <p:spPr>
          <a:xfrm>
            <a:off x="649224" y="25625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</a:t>
            </a:r>
            <a:endParaRPr lang="en-US" altLang="zh-CN" sz="2400" dirty="0"/>
          </a:p>
        </p:txBody>
      </p:sp>
      <p:sp>
        <p:nvSpPr>
          <p:cNvPr id="6" name="QB_6_AN.54_1#7564969f7.blank?pid=de6f6a74c&amp;color=0,0,0&amp;vpa=22&amp;vtp=1&amp;bbb=1"/>
          <p:cNvSpPr/>
          <p:nvPr/>
        </p:nvSpPr>
        <p:spPr>
          <a:xfrm>
            <a:off x="890524" y="2511733"/>
            <a:ext cx="6019800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You’re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welcome./That’s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all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right./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黑体" panose="02010609060101010101" pitchFamily="34" charset="-120"/>
              </a:rPr>
              <a:t>…</a:t>
            </a:r>
            <a:endParaRPr lang="en-US" altLang="zh-CN" sz="2400" dirty="0">
              <a:latin typeface="Times New Roman" panose="02020603050405020304" pitchFamily="34" charset="0"/>
            </a:endParaRPr>
          </a:p>
        </p:txBody>
      </p:sp>
      <p:sp>
        <p:nvSpPr>
          <p:cNvPr id="7" name="QB_6_AS.55_1#7564969f7?pid=de6f6a74c&amp;color=0,0,0&amp;vtp=1&amp;bbb=1"/>
          <p:cNvSpPr/>
          <p:nvPr/>
        </p:nvSpPr>
        <p:spPr>
          <a:xfrm>
            <a:off x="649224" y="30853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由“Thank you.”可知，此处表示不用谢。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57879b14.fixed?color=255,255,255&amp;vtp=1&amp;bbb=1&amp;hb=1"/>
          <p:cNvSpPr/>
          <p:nvPr/>
        </p:nvSpPr>
        <p:spPr>
          <a:xfrm>
            <a:off x="137160" y="2589784"/>
            <a:ext cx="11914632" cy="165100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5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5400" b="1" i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5400" b="1" i="0" smtClean="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6500"/>
              </a:lnSpc>
            </a:pPr>
            <a:r>
              <a:rPr lang="en-US" altLang="zh-CN" sz="5400" b="1" i="0" smtClean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learners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3c1b0a41.fixed?pid=a57879b14&amp;color=255,255,255&amp;vtp=1&amp;bbb=1"/>
          <p:cNvSpPr/>
          <p:nvPr/>
        </p:nvSpPr>
        <p:spPr>
          <a:xfrm>
            <a:off x="1289304" y="1472184"/>
            <a:ext cx="2231136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spc="-10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4000" b="1" i="0" spc="-10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spc="-10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000" spc="-100" dirty="0"/>
          </a:p>
        </p:txBody>
      </p:sp>
      <p:sp>
        <p:nvSpPr>
          <p:cNvPr id="3" name="C_2_BD#13c1b0a41.fixed?pid=a57879b14&amp;color=151,71,147&amp;vtp=1&amp;bbb=1"/>
          <p:cNvSpPr/>
          <p:nvPr/>
        </p:nvSpPr>
        <p:spPr>
          <a:xfrm>
            <a:off x="3538728" y="1472184"/>
            <a:ext cx="6803136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000"/>
              </a:lnSpc>
            </a:pPr>
            <a:r>
              <a:rPr lang="en-US" altLang="zh-CN" sz="48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（1a—2d）</a:t>
            </a:r>
            <a:endParaRPr lang="en-US" altLang="zh-CN" sz="4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13c1b0a41?lid=69cee2058&amp;cid=69cee2058&amp;tib=255,255,255&amp;vtp=1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127248"/>
            <a:ext cx="475488" cy="475488"/>
          </a:xfrm>
          <a:prstGeom prst="rect">
            <a:avLst/>
          </a:prstGeom>
        </p:spPr>
      </p:pic>
      <p:sp>
        <p:nvSpPr>
          <p:cNvPr id="3" name="C_1#目录1:13c1b0a41?lid=69cee2058&amp;cid=69cee2058&amp;vtp=1&amp;bt=1&amp;bbb=1">
            <a:hlinkClick r:id="rId1" action="ppaction://hlinksldjump"/>
          </p:cNvPr>
          <p:cNvSpPr/>
          <p:nvPr/>
        </p:nvSpPr>
        <p:spPr>
          <a:xfrm>
            <a:off x="5623560" y="3090672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0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13c1b0a41?lid=fc534e7c7&amp;cid=fc534e7c7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4096512"/>
            <a:ext cx="475488" cy="475488"/>
          </a:xfrm>
          <a:prstGeom prst="rect">
            <a:avLst/>
          </a:prstGeom>
        </p:spPr>
      </p:pic>
      <p:sp>
        <p:nvSpPr>
          <p:cNvPr id="5" name="C_1#目录1:13c1b0a41?lid=fc534e7c7&amp;cid=fc534e7c7&amp;vtp=1&amp;bbb=1">
            <a:hlinkClick r:id="rId3" action="ppaction://hlinksldjump"/>
          </p:cNvPr>
          <p:cNvSpPr/>
          <p:nvPr/>
        </p:nvSpPr>
        <p:spPr>
          <a:xfrm>
            <a:off x="5623560" y="4059936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0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9cee2058?pid=13c1b0a41&amp;color=0,0,0&amp;tib=255,255,255&amp;vtp=1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3_BD#69cee2058?pid=13c1b0a41&amp;color=255,255,255&amp;vtp=1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4_BD#3d371cdf7?sp=1&amp;pid=69cee2058&amp;color=0,0,0&amp;vtp=1&amp;bbb=1"/>
          <p:cNvSpPr/>
          <p:nvPr/>
        </p:nvSpPr>
        <p:spPr>
          <a:xfrm>
            <a:off x="649224" y="1574800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用括号内单词的适当形式填空</a:t>
            </a:r>
            <a:endParaRPr lang="en-US" altLang="zh-CN" sz="2800" dirty="0"/>
          </a:p>
        </p:txBody>
      </p:sp>
      <p:sp>
        <p:nvSpPr>
          <p:cNvPr id="5" name="QB_5_BD.1_1#dd7d6af24?sp=1&amp;pid=3d371cdf7&amp;color=0,0,0&amp;vtp=1&amp;bbb=1"/>
          <p:cNvSpPr/>
          <p:nvPr/>
        </p:nvSpPr>
        <p:spPr>
          <a:xfrm>
            <a:off x="649224" y="218948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difficult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problem?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（ask）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teacher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help.</a:t>
            </a:r>
            <a:endParaRPr lang="en-US" altLang="zh-CN" sz="2400" dirty="0"/>
          </a:p>
        </p:txBody>
      </p:sp>
      <p:sp>
        <p:nvSpPr>
          <p:cNvPr id="6" name="QB_5_AN.2_1#dd7d6af24.blank?pid=3d371cdf7&amp;color=0,0,0&amp;vpa=1&amp;vtp=1&amp;bbb=1"/>
          <p:cNvSpPr/>
          <p:nvPr/>
        </p:nvSpPr>
        <p:spPr>
          <a:xfrm>
            <a:off x="1478693" y="2707640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asking</a:t>
            </a:r>
            <a:endParaRPr lang="en-US" altLang="zh-CN" sz="2400" dirty="0"/>
          </a:p>
        </p:txBody>
      </p:sp>
      <p:sp>
        <p:nvSpPr>
          <p:cNvPr id="7" name="QB_5_AS.3_1#dd7d6af24?pid=3d371cdf7&amp;color=0,0,0&amp;vtp=1&amp;bbb=1"/>
          <p:cNvSpPr/>
          <p:nvPr/>
        </p:nvSpPr>
        <p:spPr>
          <a:xfrm>
            <a:off x="649224" y="3337551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介词by后面加动词的-ing形式。故填asking。</a:t>
            </a:r>
            <a:endParaRPr lang="en-US" altLang="zh-CN" sz="2400" dirty="0"/>
          </a:p>
        </p:txBody>
      </p:sp>
      <p:sp>
        <p:nvSpPr>
          <p:cNvPr id="8" name="QB_5_BD.4_1#24ef8b4a2?pid=3d371cdf7&amp;color=0,0,0&amp;vtp=1&amp;bbb=1&amp;hb=1"/>
          <p:cNvSpPr/>
          <p:nvPr/>
        </p:nvSpPr>
        <p:spPr>
          <a:xfrm>
            <a:off x="649224" y="3860410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［2025山西太原调研］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practice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pronounce）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corner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weekend.</a:t>
            </a:r>
            <a:endParaRPr lang="en-US" altLang="zh-CN" sz="2400" dirty="0"/>
          </a:p>
        </p:txBody>
      </p:sp>
      <p:sp>
        <p:nvSpPr>
          <p:cNvPr id="9" name="QB_5_AN.5_1#24ef8b4a2.blank?pid=3d371cdf7&amp;color=0,0,0&amp;vpa=2&amp;vtp=1&amp;bbb=1"/>
          <p:cNvSpPr/>
          <p:nvPr/>
        </p:nvSpPr>
        <p:spPr>
          <a:xfrm>
            <a:off x="5852255" y="3819770"/>
            <a:ext cx="2201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pronunciation</a:t>
            </a:r>
            <a:endParaRPr lang="en-US" altLang="zh-CN" sz="2400" dirty="0"/>
          </a:p>
        </p:txBody>
      </p:sp>
      <p:sp>
        <p:nvSpPr>
          <p:cNvPr id="10" name="QB_5_AS.6_1#24ef8b4a2?pid=3d371cdf7&amp;color=0,0,0&amp;vtp=1&amp;bbb=1"/>
          <p:cNvSpPr/>
          <p:nvPr/>
        </p:nvSpPr>
        <p:spPr>
          <a:xfrm>
            <a:off x="649224" y="501611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此处表示练习发音，根据my可知填名词pronunciation。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_1#18f96f7fb?pid=3d371cdf7&amp;color=0,0,0&amp;vtp=1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master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（speak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English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5_AN.8_1#18f96f7fb.blank?pid=3d371cdf7&amp;color=0,0,0&amp;vpa=3&amp;vtp=1&amp;bbb=1"/>
          <p:cNvSpPr/>
          <p:nvPr/>
        </p:nvSpPr>
        <p:spPr>
          <a:xfrm>
            <a:off x="7845202" y="837184"/>
            <a:ext cx="11350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spoken</a:t>
            </a:r>
            <a:endParaRPr lang="en-US" altLang="zh-CN" sz="2400" dirty="0"/>
          </a:p>
        </p:txBody>
      </p:sp>
      <p:sp>
        <p:nvSpPr>
          <p:cNvPr id="4" name="QB_5_AS.9_1#18f96f7fb?pid=3d371cdf7&amp;color=0,0,0&amp;vtp=1&amp;bbb=1&amp;hb=1"/>
          <p:cNvSpPr/>
          <p:nvPr/>
        </p:nvSpPr>
        <p:spPr>
          <a:xfrm>
            <a:off x="649224" y="2026974"/>
            <a:ext cx="10899648" cy="1676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句意为：对于一个英语学习者来说，掌握英语口语是非常重要的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应用形容词修饰名词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English，spoken English意为“英语口语”，符合语境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填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spoken。</a:t>
            </a:r>
            <a:endParaRPr lang="en-US" altLang="zh-CN" sz="2400" dirty="0"/>
          </a:p>
        </p:txBody>
      </p:sp>
      <p:sp>
        <p:nvSpPr>
          <p:cNvPr id="5" name="QB_5_BD.10_1#5e4816f90?pid=3d371cdf7&amp;color=0,0,0&amp;vtp=1&amp;bbb=1&amp;hb=1"/>
          <p:cNvSpPr/>
          <p:nvPr/>
        </p:nvSpPr>
        <p:spPr>
          <a:xfrm>
            <a:off x="649224" y="37287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［2025山西吕梁期中］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patient）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listen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</a:t>
            </a:r>
            <a:endParaRPr lang="en-US" altLang="zh-CN" sz="2400" dirty="0"/>
          </a:p>
        </p:txBody>
      </p:sp>
      <p:sp>
        <p:nvSpPr>
          <p:cNvPr id="6" name="QB_5_AN.11_1#5e4816f90.blank?pid=3d371cdf7&amp;color=0,0,0&amp;vpa=4&amp;vtp=1&amp;bbb=1"/>
          <p:cNvSpPr/>
          <p:nvPr/>
        </p:nvSpPr>
        <p:spPr>
          <a:xfrm>
            <a:off x="5195030" y="3688134"/>
            <a:ext cx="15922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impatient</a:t>
            </a:r>
            <a:endParaRPr lang="en-US" altLang="zh-CN" sz="2400" dirty="0"/>
          </a:p>
        </p:txBody>
      </p:sp>
      <p:sp>
        <p:nvSpPr>
          <p:cNvPr id="7" name="QB_5_AS.12_1#5e4816f90?pid=3d371cdf7&amp;color=0,0,0&amp;vtp=1&amp;bbb=1&amp;hb=1"/>
          <p:cNvSpPr/>
          <p:nvPr/>
        </p:nvSpPr>
        <p:spPr>
          <a:xfrm>
            <a:off x="649224" y="48844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根据don’t listen to her可知，此处表示“变得没有耐心”；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gets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后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填形容词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，故填impatient。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35587eb?pid=69cee2058&amp;color=0,0,0&amp;vtp=1&amp;bt=1&amp;bbb=1"/>
          <p:cNvSpPr/>
          <p:nvPr/>
        </p:nvSpPr>
        <p:spPr>
          <a:xfrm>
            <a:off x="649224" y="859536"/>
            <a:ext cx="10899648" cy="51206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用方框中所给单词的适当形式填空（方框中有两个词为多余项）</a:t>
            </a:r>
            <a:endParaRPr lang="en-US" altLang="zh-CN" sz="2800" dirty="0"/>
          </a:p>
        </p:txBody>
      </p:sp>
      <p:graphicFrame>
        <p:nvGraphicFramePr>
          <p:cNvPr id="10" name="QM_5_BD.13_1#d62302acf?colgroup=35&amp;pid=0735587eb&amp;color=0,0,0&amp;vtp=1&amp;bbb=1"/>
          <p:cNvGraphicFramePr>
            <a:graphicFrameLocks noGrp="1"/>
          </p:cNvGraphicFramePr>
          <p:nvPr/>
        </p:nvGraphicFramePr>
        <p:xfrm>
          <a:off x="649224" y="1454468"/>
          <a:ext cx="10890504" cy="467233"/>
        </p:xfrm>
        <a:graphic>
          <a:graphicData uri="http://schemas.openxmlformats.org/drawingml/2006/table">
            <a:tbl>
              <a:tblPr/>
              <a:tblGrid>
                <a:gridCol w="10890504"/>
              </a:tblGrid>
              <a:tr h="46723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3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main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aloud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healthy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patiently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sentence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say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themselves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B_6_BD.14_1#789f57b42?pid=d62302acf&amp;color=0,0,0&amp;vtp=1&amp;bbb=1"/>
          <p:cNvSpPr/>
          <p:nvPr/>
        </p:nvSpPr>
        <p:spPr>
          <a:xfrm>
            <a:off x="649224" y="2051368"/>
            <a:ext cx="10899648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get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greeting,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begin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hello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first.</a:t>
            </a:r>
            <a:endParaRPr lang="en-US" altLang="zh-CN" sz="2400" dirty="0"/>
          </a:p>
        </p:txBody>
      </p:sp>
      <p:sp>
        <p:nvSpPr>
          <p:cNvPr id="5" name="QB_6_AN.15_1#789f57b42.blank?pid=d62302acf&amp;color=0,0,0&amp;vpa=5&amp;vtp=1&amp;bbb=1"/>
          <p:cNvSpPr/>
          <p:nvPr/>
        </p:nvSpPr>
        <p:spPr>
          <a:xfrm>
            <a:off x="6974618" y="1950530"/>
            <a:ext cx="1135063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saying</a:t>
            </a:r>
            <a:endParaRPr lang="en-US" altLang="zh-CN" sz="2400" dirty="0"/>
          </a:p>
        </p:txBody>
      </p:sp>
      <p:sp>
        <p:nvSpPr>
          <p:cNvPr id="6" name="QB_6_AS.16_1#789f57b42?pid=d62302acf&amp;color=0,0,0&amp;vtp=1&amp;bbb=1&amp;hb=1"/>
          <p:cNvSpPr/>
          <p:nvPr/>
        </p:nvSpPr>
        <p:spPr>
          <a:xfrm>
            <a:off x="649224" y="2491605"/>
            <a:ext cx="10899648" cy="88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say hello意为“问好”，符合语境；by后应用动词-ing形式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故填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B_6_BD.17_1#800029d42?pid=d62302acf&amp;color=0,0,0&amp;vtp=1&amp;bbb=1&amp;hb=1"/>
          <p:cNvSpPr/>
          <p:nvPr/>
        </p:nvSpPr>
        <p:spPr>
          <a:xfrm>
            <a:off x="649224" y="3418704"/>
            <a:ext cx="10899648" cy="889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learn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saying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goes,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“Rome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built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day.”</a:t>
            </a:r>
            <a:endParaRPr lang="en-US" altLang="zh-CN" sz="2400" dirty="0"/>
          </a:p>
        </p:txBody>
      </p:sp>
      <p:sp>
        <p:nvSpPr>
          <p:cNvPr id="8" name="QB_6_AN.18_1#800029d42.blank?pid=d62302acf&amp;color=0,0,0&amp;vpa=6&amp;vtp=1&amp;bbb=1"/>
          <p:cNvSpPr/>
          <p:nvPr/>
        </p:nvSpPr>
        <p:spPr>
          <a:xfrm>
            <a:off x="4653058" y="3373492"/>
            <a:ext cx="1287463" cy="4191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patient</a:t>
            </a:r>
            <a:endParaRPr lang="en-US" altLang="zh-CN" sz="2400" dirty="0"/>
          </a:p>
        </p:txBody>
      </p:sp>
      <p:sp>
        <p:nvSpPr>
          <p:cNvPr id="9" name="QB_6_AS.19_1#800029d42?pid=d62302acf&amp;color=0,0,0&amp;vtp=1&amp;bbb=1&amp;hb=1"/>
          <p:cNvSpPr/>
          <p:nvPr/>
        </p:nvSpPr>
        <p:spPr>
          <a:xfrm>
            <a:off x="649224" y="4345804"/>
            <a:ext cx="10899648" cy="177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分析句子可知，此处应用形容词作表语；由后一句可知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此处表示一个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人必须有耐心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。故填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patient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</a:t>
            </a:r>
            <a:endParaRPr lang="en-US" altLang="zh-CN" sz="2400" dirty="0"/>
          </a:p>
          <a:p>
            <a:pPr>
              <a:lnSpc>
                <a:spcPts val="35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patient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2589</Words>
  <Application>WPS 演示</Application>
  <PresentationFormat>宽屏</PresentationFormat>
  <Paragraphs>163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THE  ONE</cp:lastModifiedBy>
  <cp:revision>3</cp:revision>
  <dcterms:created xsi:type="dcterms:W3CDTF">2025-04-01T05:59:00Z</dcterms:created>
  <dcterms:modified xsi:type="dcterms:W3CDTF">2025-04-03T01:38:37Z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D17ECFF136A2420889F2C8FF4DBEEFC5_12</vt:lpwstr>
  </property>
  <property fmtid="{D5CDD505-2E9C-101B-9397-08002B2CF9AE}" pid="3" name="KSOProductBuildVer">
    <vt:lpwstr>2052-12.1.0.20305</vt:lpwstr>
  </property>
</Properties>
</file>