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3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3" Type="http://schemas.openxmlformats.org/officeDocument/2006/relationships/image" Target="../media/image8.png"/><Relationship Id="rId7" Type="http://schemas.openxmlformats.org/officeDocument/2006/relationships/slide" Target="../slides/slide9.xml"/><Relationship Id="rId12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11" Type="http://schemas.openxmlformats.org/officeDocument/2006/relationships/slide" Target="../slides/slide15.xml"/><Relationship Id="rId5" Type="http://schemas.openxmlformats.org/officeDocument/2006/relationships/slide" Target="../slides/slide6.xml"/><Relationship Id="rId10" Type="http://schemas.openxmlformats.org/officeDocument/2006/relationships/slide" Target="../slides/slide14.xml"/><Relationship Id="rId4" Type="http://schemas.openxmlformats.org/officeDocument/2006/relationships/image" Target="../media/image9.png"/><Relationship Id="rId9" Type="http://schemas.openxmlformats.org/officeDocument/2006/relationships/slide" Target="../slides/slide1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3" Type="http://schemas.openxmlformats.org/officeDocument/2006/relationships/image" Target="../media/image8.png"/><Relationship Id="rId7" Type="http://schemas.openxmlformats.org/officeDocument/2006/relationships/slide" Target="../slides/slide19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8.xml"/><Relationship Id="rId5" Type="http://schemas.openxmlformats.org/officeDocument/2006/relationships/slide" Target="../slides/slide6.xml"/><Relationship Id="rId4" Type="http://schemas.openxmlformats.org/officeDocument/2006/relationships/image" Target="../media/image9.png"/><Relationship Id="rId9" Type="http://schemas.openxmlformats.org/officeDocument/2006/relationships/slide" Target="../slides/slide2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13" Type="http://schemas.openxmlformats.org/officeDocument/2006/relationships/slide" Target="../slides/slide17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12" Type="http://schemas.openxmlformats.org/officeDocument/2006/relationships/slide" Target="../slides/slide1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4.xml"/><Relationship Id="rId5" Type="http://schemas.openxmlformats.org/officeDocument/2006/relationships/image" Target="../media/image9.png"/><Relationship Id="rId10" Type="http://schemas.openxmlformats.org/officeDocument/2006/relationships/slide" Target="../slides/slide12.xml"/><Relationship Id="rId4" Type="http://schemas.openxmlformats.org/officeDocument/2006/relationships/image" Target="../media/image8.png"/><Relationship Id="rId9" Type="http://schemas.openxmlformats.org/officeDocument/2006/relationships/slide" Target="../slides/slide10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10" Type="http://schemas.openxmlformats.org/officeDocument/2006/relationships/slide" Target="../slides/slide23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13" Type="http://schemas.openxmlformats.org/officeDocument/2006/relationships/slide" Target="../slides/slide17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12" Type="http://schemas.openxmlformats.org/officeDocument/2006/relationships/slide" Target="../slides/slide1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4.xml"/><Relationship Id="rId5" Type="http://schemas.openxmlformats.org/officeDocument/2006/relationships/image" Target="../media/image9.png"/><Relationship Id="rId10" Type="http://schemas.openxmlformats.org/officeDocument/2006/relationships/slide" Target="../slides/slide12.xml"/><Relationship Id="rId4" Type="http://schemas.openxmlformats.org/officeDocument/2006/relationships/image" Target="../media/image8.png"/><Relationship Id="rId9" Type="http://schemas.openxmlformats.org/officeDocument/2006/relationships/slide" Target="../slides/slide10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13" Type="http://schemas.openxmlformats.org/officeDocument/2006/relationships/slide" Target="../slides/slide17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12" Type="http://schemas.openxmlformats.org/officeDocument/2006/relationships/slide" Target="../slides/slide15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4.xml"/><Relationship Id="rId5" Type="http://schemas.openxmlformats.org/officeDocument/2006/relationships/image" Target="../media/image9.png"/><Relationship Id="rId10" Type="http://schemas.openxmlformats.org/officeDocument/2006/relationships/slide" Target="../slides/slide12.xml"/><Relationship Id="rId4" Type="http://schemas.openxmlformats.org/officeDocument/2006/relationships/image" Target="../media/image8.png"/><Relationship Id="rId9" Type="http://schemas.openxmlformats.org/officeDocument/2006/relationships/slide" Target="../slides/slide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10" Type="http://schemas.openxmlformats.org/officeDocument/2006/relationships/slide" Target="../slides/slide23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8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10" Type="http://schemas.openxmlformats.org/officeDocument/2006/relationships/slide" Target="../slides/slide23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10390d69,010390d69,8d15878fb,8bd59b1ee,a6e3adee7,dbb8bc99b,9721e07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3?lid=c0b5a1ef1&amp;amp;amp;amp;cid=c0b5a1ef1&amp;amp;amp;amp;vtp=1">
            <a:hlinkClick r:id="rId6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3?lid=afa1dc0ee&amp;amp;amp;amp;cid=afa1dc0e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3?lid=4cece201e&amp;amp;amp;amp;cid=4cece201e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3?lid=87e1dd332&amp;amp;amp;amp;cid=87e1dd33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3?lid=21e46ecad&amp;amp;amp;amp;cid=21e46ecad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3?lid=17c4ca74e&amp;amp;amp;amp;cid=17c4ca74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2" name="C_0#auto_editor_catalog_3?lid=de5dd1c43&amp;amp;amp;amp;cid=de5dd1c43&amp;amp;amp;amp;vtp=1">
            <a:hlinkClick r:id="rId12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3" name="C_0#auto_editor_catalog_3?lid=c0b5a1ef1&amp;amp;amp;amp;cid=c0b5a1ef1&amp;amp;amp;amp;vtp=1">
            <a:hlinkClick r:id="rId6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afa1dc0ee&amp;amp;amp;amp;cid=afa1dc0ee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4cece201e&amp;amp;amp;amp;cid=4cece201e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87e1dd332&amp;amp;amp;amp;cid=87e1dd33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21e46ecad&amp;amp;amp;amp;cid=21e46ecad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8" name="C_0#auto_editor_catalog_3?lid=17c4ca74e&amp;amp;amp;amp;cid=17c4ca74e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9" name="C_0#auto_editor_catalog_3?lid=de5dd1c43&amp;amp;amp;amp;cid=de5dd1c43&amp;amp;amp;amp;vtp=1">
            <a:hlinkClick r:id="rId12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10390d69,7b3356fbd,cd061d9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11?lid=d98e0c7d4&amp;amp;amp;amp;cid=d98e0c7d4&amp;amp;amp;amp;vtp=1">
            <a:hlinkClick r:id="rId6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11?lid=d153aca02&amp;amp;amp;amp;cid=d153aca02&amp;amp;amp;amp;vtp=1">
            <a:hlinkClick r:id="rId7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11?lid=ed5f4c933&amp;amp;amp;amp;cid=ed5f4c933&amp;amp;amp;amp;vtp=1">
            <a:hlinkClick r:id="rId8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11?lid=91d8b800a&amp;amp;amp;amp;cid=91d8b800a&amp;amp;amp;amp;vtp=1">
            <a:hlinkClick r:id="rId9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11?lid=d98e0c7d4&amp;amp;amp;amp;cid=d98e0c7d4&amp;amp;amp;amp;vtp=1">
            <a:hlinkClick r:id="rId6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1" name="C_0#auto_editor_catalog_11?lid=d153aca02&amp;amp;amp;amp;cid=d153aca02&amp;amp;amp;amp;vtp=1">
            <a:hlinkClick r:id="rId7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2" name="C_0#auto_editor_catalog_11?lid=ed5f4c933&amp;amp;amp;amp;cid=ed5f4c933&amp;amp;amp;amp;vtp=1">
            <a:hlinkClick r:id="rId8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3" name="C_0#auto_editor_catalog_11?lid=91d8b800a&amp;amp;amp;amp;cid=91d8b800a&amp;amp;amp;amp;vtp=1">
            <a:hlinkClick r:id="rId9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010390d69,8d15878fb,8bd59b1ee,a6e3adee7,dbb8bc99b,9721e07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6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7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8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9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0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1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7b3356fbd,cd061d9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3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5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15878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3356f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010390d69,8d15878fb,8bd59b1ee,a6e3adee7,dbb8bc99b,9721e078e#df=8d15878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6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7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8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9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0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1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010390d69,8d15878fb,8bd59b1ee,a6e3adee7,dbb8bc99b,9721e078e#df=7b3356f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14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  <p:sp>
        <p:nvSpPr>
          <p:cNvPr id="15" name="C_0#auto_editor_catalog_3?lid=c0b5a1ef1&amp;amp;amp;amp;cid=c0b5a1ef1&amp;amp;amp;amp;vtp=1">
            <a:hlinkClick r:id="rId7" action="ppaction://hlinksldjump"/>
          </p:cNvPr>
          <p:cNvSpPr/>
          <p:nvPr/>
        </p:nvSpPr>
        <p:spPr>
          <a:xfrm>
            <a:off x="373989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6" name="C_0#auto_editor_catalog_3?lid=afa1dc0ee&amp;amp;amp;amp;cid=afa1dc0ee&amp;amp;amp;amp;vtp=1">
            <a:hlinkClick r:id="rId8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7" name="C_0#auto_editor_catalog_3?lid=4cece201e&amp;amp;amp;amp;cid=4cece201e&amp;amp;amp;amp;vtp=1">
            <a:hlinkClick r:id="rId9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8" name="C_0#auto_editor_catalog_3?lid=87e1dd332&amp;amp;amp;amp;cid=87e1dd332&amp;amp;amp;amp;vtp=1">
            <a:hlinkClick r:id="rId10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9" name="C_0#auto_editor_catalog_3?lid=21e46ecad&amp;amp;amp;amp;cid=21e46ecad&amp;amp;amp;amp;vtp=1">
            <a:hlinkClick r:id="rId11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20" name="C_0#auto_editor_catalog_3?lid=17c4ca74e&amp;amp;amp;amp;cid=17c4ca74e&amp;amp;amp;amp;vtp=1">
            <a:hlinkClick r:id="rId12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6</a:t>
            </a:r>
            <a:endParaRPr lang="en-US" sz="1800" dirty="0"/>
          </a:p>
        </p:txBody>
      </p:sp>
      <p:sp>
        <p:nvSpPr>
          <p:cNvPr id="21" name="C_0#auto_editor_catalog_3?lid=de5dd1c43&amp;amp;amp;amp;cid=de5dd1c43&amp;amp;amp;amp;vtp=1">
            <a:hlinkClick r:id="rId13" action="ppaction://hlinksldjump"/>
          </p:cNvPr>
          <p:cNvSpPr/>
          <p:nvPr/>
        </p:nvSpPr>
        <p:spPr>
          <a:xfrm>
            <a:off x="777240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7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7e1622d0bee9fc1ba31eec4#tid=67ec94ad51a308000905fbc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7b3356fbd,cd061d95e#df=8d15878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3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5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010390d69,7b3356fbd,cd061d95e#df=7b3356f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22,212,21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11?lid=d98e0c7d4&amp;amp;amp;amp;cid=d98e0c7d4&amp;amp;amp;amp;vtp=1">
            <a:hlinkClick r:id="rId7" action="ppaction://hlinksldjump"/>
          </p:cNvPr>
          <p:cNvSpPr/>
          <p:nvPr/>
        </p:nvSpPr>
        <p:spPr>
          <a:xfrm>
            <a:off x="4745736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3" name="C_0#auto_editor_catalog_11?lid=d153aca02&amp;amp;amp;amp;cid=d153aca02&amp;amp;amp;amp;vtp=1">
            <a:hlinkClick r:id="rId8" action="ppaction://hlinksldjump"/>
          </p:cNvPr>
          <p:cNvSpPr/>
          <p:nvPr/>
        </p:nvSpPr>
        <p:spPr>
          <a:xfrm>
            <a:off x="5422392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C_0#auto_editor_catalog_11?lid=ed5f4c933&amp;amp;amp;amp;cid=ed5f4c933&amp;amp;amp;amp;vtp=1">
            <a:hlinkClick r:id="rId9" action="ppaction://hlinksldjump"/>
          </p:cNvPr>
          <p:cNvSpPr/>
          <p:nvPr/>
        </p:nvSpPr>
        <p:spPr>
          <a:xfrm>
            <a:off x="6089904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5" name="C_0#auto_editor_catalog_11?lid=91d8b800a&amp;amp;amp;amp;cid=91d8b800a&amp;amp;amp;amp;vtp=1">
            <a:hlinkClick r:id="rId10" action="ppaction://hlinksldjump"/>
          </p:cNvPr>
          <p:cNvSpPr/>
          <p:nvPr/>
        </p:nvSpPr>
        <p:spPr>
          <a:xfrm>
            <a:off x="6766560" y="6099048"/>
            <a:ext cx="493776" cy="374904"/>
          </a:xfrm>
          <a:prstGeom prst="rect">
            <a:avLst/>
          </a:prstGeom>
          <a:solidFill>
            <a:srgbClr val="CAEAFA">
              <a:alpha val="80000"/>
            </a:srgbClr>
          </a:solidFill>
          <a:ln>
            <a:solidFill>
              <a:srgbClr val="1695D4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1695D4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86968" y="5212080"/>
            <a:ext cx="180136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 史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24728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九年级上册  RJ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931920" y="5870448"/>
            <a:ext cx="4315968" cy="429768"/>
          </a:xfrm>
          <a:prstGeom prst="rect">
            <a:avLst/>
          </a:prstGeom>
          <a:solidFill>
            <a:srgbClr val="98E5D8"/>
          </a:solidFill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1695D4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鼠标轻轻一点，内容立即呈现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22,212,21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4cece201e?vopoq=1&amp;pid=8bd59b1ee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［2025江西南昌期中］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埃及人制定了世界上第一部太阳历，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将一年分为三季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分别是泛滥季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、播种季和收获季，每季四个月，年末另加五天为节日。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由此可见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太阳历的制定(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8_1#4cece201e.bracket?vopoq=1&amp;pid=8bd59b1ee&amp;color=0,0,0&amp;vpa=3&amp;vtp=1"/>
          <p:cNvSpPr/>
          <p:nvPr/>
        </p:nvSpPr>
        <p:spPr>
          <a:xfrm>
            <a:off x="2799492" y="1991760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7_2#4cece201e.choices?vopoq=1&amp;pid=8bd59b1ee&amp;color=0,0,0&amp;vtp=1&amp;bbb=1"/>
          <p:cNvSpPr/>
          <p:nvPr/>
        </p:nvSpPr>
        <p:spPr>
          <a:xfrm>
            <a:off x="649224" y="255671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体现了法老的权威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.印证了古埃及的神话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促进了国家的统一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.受到自然环境的影响</a:t>
            </a:r>
            <a:endParaRPr lang="en-US" altLang="zh-CN" sz="2400" dirty="0"/>
          </a:p>
        </p:txBody>
      </p:sp>
      <p:sp>
        <p:nvSpPr>
          <p:cNvPr id="5" name="QC_5_AS.9_1#4cece201e?vopoq=1&amp;pid=8bd59b1ee&amp;color=0,0,0&amp;vtp=1&amp;bbb=1&amp;hb=1"/>
          <p:cNvSpPr/>
          <p:nvPr/>
        </p:nvSpPr>
        <p:spPr>
          <a:xfrm>
            <a:off x="649224" y="371241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本题考查古代埃及文明。根据材料信息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埃及人制定了世界上第一部太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，将一年分为三季，分别是泛滥季、播种季和收获季”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并结合所学知识可知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尼罗河定期泛滥滋养了古埃及文明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，太阳历将一年分为泛滥、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播种和收获三季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说明太阳历的制定受到了自然环境影响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4cece201e?vopoq=1&amp;pid=8bd59b1ee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知识拓展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古埃及许多科学文化成就是在生产实践中产生的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由于尼罗河定期泛滥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古埃及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人就展开了几何学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天文学的研究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可见自然地理环境影响人类社会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6e3adee7?pid=8d15878fb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知识点2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金字塔</a:t>
            </a:r>
            <a:endParaRPr lang="en-US" altLang="zh-CN" sz="3000" dirty="0"/>
          </a:p>
        </p:txBody>
      </p:sp>
      <p:sp>
        <p:nvSpPr>
          <p:cNvPr id="3" name="QC_5_BD.11_1#87e1dd332?vopoq=1&amp;pid=a6e3adee7&amp;color=0,0,0&amp;vtp=1&amp;bbb=1&amp;hb=1"/>
          <p:cNvSpPr/>
          <p:nvPr/>
        </p:nvSpPr>
        <p:spPr>
          <a:xfrm>
            <a:off x="649224" y="1509336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［2025江西吉安月考］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古王国时期，埃及农业获得了长足发展，粮食充裕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口增长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。这样，法老就有能力为自己修建大型陵墓——金字塔了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埃及最大的几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座金字塔都修建于这一时期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材料表明金字塔是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12_1#87e1dd332.bracket?vopoq=1&amp;pid=a6e3adee7&amp;color=0,0,0&amp;vpa=4&amp;vtp=1"/>
          <p:cNvSpPr/>
          <p:nvPr/>
        </p:nvSpPr>
        <p:spPr>
          <a:xfrm>
            <a:off x="7371493" y="2637096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11_2#87e1dd332.choices?vopoq=1&amp;pid=a6e3adee7&amp;color=0,0,0&amp;vtp=1&amp;bbb=1"/>
          <p:cNvSpPr/>
          <p:nvPr/>
        </p:nvSpPr>
        <p:spPr>
          <a:xfrm>
            <a:off x="649224" y="3212392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劳动人民智慧的结晶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.古埃及经济发展的产物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农耕文明顶峰的代表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.古埃及文明唯一的成就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87e1dd332?vopoq=1&amp;pid=a6e3adee7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本题考查金字塔和古埃及文明。</a:t>
            </a:r>
            <a:endParaRPr lang="en-US" altLang="zh-CN" sz="2400" dirty="0"/>
          </a:p>
        </p:txBody>
      </p:sp>
      <p:graphicFrame>
        <p:nvGraphicFramePr>
          <p:cNvPr id="14" name="QC_5_AS.13_2#87e1dd332?colgroup=2,13,17&amp;vopoq=1&amp;pid=a6e3adee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227226"/>
              </p:ext>
            </p:extLst>
          </p:nvPr>
        </p:nvGraphicFramePr>
        <p:xfrm>
          <a:off x="649224" y="1475251"/>
          <a:ext cx="10899022" cy="3930904"/>
        </p:xfrm>
        <a:graphic>
          <a:graphicData uri="http://schemas.openxmlformats.org/drawingml/2006/table">
            <a:tbl>
              <a:tblPr/>
              <a:tblGrid>
                <a:gridCol w="1035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3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5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65452">
                <a:tc grid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材料研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“农业获得了长足发展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粮食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充裕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人口增长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这样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法老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就有能力为自己修建大型陵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墓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——金字塔了”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农业发展使古埃及有雄厚的经济基础</a:t>
                      </a:r>
                      <a:r>
                        <a:rPr lang="en-US" altLang="zh-CN" sz="2400" b="0" i="0" spc="-10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有了强大的经济后盾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雄伟的金字塔便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可以修建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因此金字塔是古埃及经济发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展的产物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B符合题意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5452">
                <a:tc grid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错项分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金字塔是劳动人民智慧的结晶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但与题干强调的内容不符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排除A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金字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塔是农耕文明成就的代表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农耕文明成就众多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类型多样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C“顶峰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说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法不妥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“唯一”说法错误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例如古埃及还发明了象形文字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太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阳历等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bb8bc99b?pid=8d15878fb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知识点3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法老的统治</a:t>
            </a:r>
            <a:endParaRPr lang="en-US" altLang="zh-CN" sz="3000" dirty="0"/>
          </a:p>
        </p:txBody>
      </p:sp>
      <p:sp>
        <p:nvSpPr>
          <p:cNvPr id="3" name="QC_5_BD.14_1#21e46ecad?vopoq=1&amp;pid=dbb8bc99b&amp;color=0,0,0&amp;vtp=1&amp;bbb=1&amp;hb=1"/>
          <p:cNvSpPr/>
          <p:nvPr/>
        </p:nvSpPr>
        <p:spPr>
          <a:xfrm>
            <a:off x="649224" y="1509336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古埃及人认为，胡夫生前掌管人间，死后金字塔保存他的肉体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太阳船载着他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的灵魂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，顺着尼罗河前行，最终将与太阳神会合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材料中胡夫的身份可能是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15_1#21e46ecad.bracket?vopoq=1&amp;pid=dbb8bc99b&amp;color=0,0,0&amp;vpa=5&amp;vtp=1"/>
          <p:cNvSpPr/>
          <p:nvPr/>
        </p:nvSpPr>
        <p:spPr>
          <a:xfrm>
            <a:off x="970693" y="2637096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5_BD.14_2#21e46ecad.choices?vopoq=1&amp;pid=dbb8bc99b&amp;color=0,0,0&amp;vtp=1&amp;bbb=1"/>
          <p:cNvSpPr/>
          <p:nvPr/>
        </p:nvSpPr>
        <p:spPr>
          <a:xfrm>
            <a:off x="649224" y="321239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巫师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天神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农民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.法老</a:t>
            </a:r>
            <a:endParaRPr lang="en-US" altLang="zh-CN" sz="2400" dirty="0"/>
          </a:p>
        </p:txBody>
      </p:sp>
      <p:sp>
        <p:nvSpPr>
          <p:cNvPr id="6" name="QC_5_AS.16_1#21e46ecad?vopoq=1&amp;pid=dbb8bc99b&amp;color=0,0,0&amp;vtp=1&amp;bbb=1&amp;hb=1"/>
          <p:cNvSpPr/>
          <p:nvPr/>
        </p:nvSpPr>
        <p:spPr>
          <a:xfrm>
            <a:off x="649224" y="3735251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本题考查法老的统治。据材料和所学可知，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法老是古埃及最高的统治者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金字塔是法老的陵墓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，因此可得出胡夫的身份是法老。故选D。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17c4ca74e?vopoq=1&amp;pid=dbb8bc99b&amp;color=0,0,0&amp;vtp=1&amp;bt=1&amp;bbb=1&amp;hb=1"/>
          <p:cNvSpPr/>
          <p:nvPr/>
        </p:nvSpPr>
        <p:spPr>
          <a:xfrm>
            <a:off x="649224" y="864000"/>
            <a:ext cx="10894782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</a:t>
            </a: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回归教材</a:t>
            </a:r>
            <a:r>
              <a:rPr lang="en-US" altLang="zh-CN" sz="2400" b="1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古埃及的金字塔越修越小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第五和第六王朝甚至不再建造巨大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的金字塔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这反映了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5_BD.17_1#17c4ca74e?vopoq=1&amp;pid=dbb8bc99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914292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18_1#17c4ca74e.bracket?vopoq=1&amp;pid=dbb8bc99b&amp;color=0,0,0&amp;vpa=6&amp;vtp=1"/>
          <p:cNvSpPr/>
          <p:nvPr/>
        </p:nvSpPr>
        <p:spPr>
          <a:xfrm>
            <a:off x="3713892" y="1432960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5_BD.17_2#17c4ca74e.choices?vopoq=1&amp;pid=dbb8bc99b&amp;color=0,0,0&amp;vtp=1&amp;bbb=1"/>
          <p:cNvSpPr/>
          <p:nvPr/>
        </p:nvSpPr>
        <p:spPr>
          <a:xfrm>
            <a:off x="649224" y="2013658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古埃及王权逐渐衰落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.金字塔建造工艺失传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法老具有无上的权威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.古埃及文明进程中断</a:t>
            </a:r>
            <a:endParaRPr lang="en-US" altLang="zh-CN" sz="2400" dirty="0"/>
          </a:p>
        </p:txBody>
      </p:sp>
      <p:sp>
        <p:nvSpPr>
          <p:cNvPr id="6" name="QC_5_AS.19_1#17c4ca74e?vopoq=1&amp;pid=dbb8bc99b&amp;color=0,0,0&amp;vtp=1&amp;bbb=1&amp;hb=1"/>
          <p:cNvSpPr/>
          <p:nvPr/>
        </p:nvSpPr>
        <p:spPr>
          <a:xfrm>
            <a:off x="649224" y="3169358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本题考查法老的统治。据“古埃及的金字塔越修越小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第五和第六王朝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甚至不再建造巨大的金字塔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”及所学可知，金字塔的修建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反映了古埃及国王的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无限权力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，金字塔越修越小从侧面说明了古埃及王权逐渐衰落。故选A。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0_1#17c4ca74e?vopoq=1&amp;pid=dbb8bc99b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知识拓展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在古代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建造金字塔需要花费大量人力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物力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如果没有强大的权力作为后盾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是根本不可能完成这一伟大工程的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因此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金字塔是古埃及法老权力的象征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721e078e?pid=8d15878fb&amp;color=0,0,0&amp;vtp=1&amp;bt=1&amp;bbb=1"/>
          <p:cNvSpPr/>
          <p:nvPr/>
        </p:nvSpPr>
        <p:spPr>
          <a:xfrm>
            <a:off x="649224" y="859536"/>
            <a:ext cx="10899648" cy="6534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刷地图</a:t>
            </a:r>
            <a:endParaRPr lang="en-US" altLang="zh-CN" sz="3200" dirty="0"/>
          </a:p>
        </p:txBody>
      </p:sp>
      <p:pic>
        <p:nvPicPr>
          <p:cNvPr id="3" name="QC_5_BD.21_1#de5dd1c43?htil=1&amp;vopoq=1&amp;pid=9721e078e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6042" y="1543822"/>
            <a:ext cx="1157546" cy="256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1_2#de5dd1c43?htil=1&amp;sp=1&amp;vopoq=1&amp;pid=9721e078e&amp;color=0,0,0&amp;vtp=1&amp;bbb=1&amp;hb=1&amp;hs=1"/>
          <p:cNvSpPr/>
          <p:nvPr/>
        </p:nvSpPr>
        <p:spPr>
          <a:xfrm>
            <a:off x="649224" y="1507246"/>
            <a:ext cx="9336024" cy="148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［2025江西赣州期中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］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古代亚非地区的四大文明古国创造了辉煌灿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烂的文明成果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，为世界文明的发展作出了杰出的贡献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下图所示地区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的文化遗产是(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5_AN.22_1#de5dd1c43.bracket?vopoq=1&amp;pid=9721e078e&amp;color=0,0,0&amp;vpa=7&amp;vtp=1"/>
          <p:cNvSpPr/>
          <p:nvPr/>
        </p:nvSpPr>
        <p:spPr>
          <a:xfrm>
            <a:off x="2799492" y="2503053"/>
            <a:ext cx="373063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5_BD.21_3#de5dd1c43.choices?htil=1&amp;vopoq=1&amp;pid=9721e078e&amp;color=0,0,0&amp;vtp=1&amp;bbb=1&amp;hs=1"/>
          <p:cNvSpPr/>
          <p:nvPr/>
        </p:nvSpPr>
        <p:spPr>
          <a:xfrm>
            <a:off x="649224" y="3028686"/>
            <a:ext cx="9336024" cy="469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70531" algn="l"/>
                <a:tab pos="4623562" algn="l"/>
                <a:tab pos="7081393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金字塔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佛教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甲骨文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.青铜器</a:t>
            </a:r>
            <a:endParaRPr lang="en-US" altLang="zh-CN" sz="2400" dirty="0"/>
          </a:p>
        </p:txBody>
      </p:sp>
      <p:sp>
        <p:nvSpPr>
          <p:cNvPr id="7" name="QC_5_AS.23_1#de5dd1c43?htil=1&amp;vopoq=1&amp;pid=9721e078e&amp;color=0,0,0&amp;vtp=1&amp;bbb=1&amp;hb=1&amp;hs=1"/>
          <p:cNvSpPr/>
          <p:nvPr/>
        </p:nvSpPr>
        <p:spPr>
          <a:xfrm>
            <a:off x="649224" y="3511667"/>
            <a:ext cx="9336024" cy="990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本题考查金字塔和古埃及文明。根据地图信息“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尼罗河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 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埃及”可知，该地区的文明是古埃及文明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金字塔是古埃及文明的</a:t>
            </a:r>
            <a:endParaRPr lang="en-US" altLang="zh-CN" sz="2400" dirty="0"/>
          </a:p>
        </p:txBody>
      </p:sp>
      <p:sp>
        <p:nvSpPr>
          <p:cNvPr id="8" name="QC_5_AS.23_1#de5dd1c43?htil=1&amp;vopoq=1&amp;pid=9721e078e&amp;color=0,0,0&amp;vtp=1&amp;bbb=1&amp;hb=1&amp;hs=1"/>
          <p:cNvSpPr/>
          <p:nvPr/>
        </p:nvSpPr>
        <p:spPr>
          <a:xfrm>
            <a:off x="649224" y="4540367"/>
            <a:ext cx="10896012" cy="148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象征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，反映了古埃及社会经济发展的较高水平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是古埃及人智慧的结晶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项正确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佛教诞生于古代印度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，排除B项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甲骨文与青铜器是古代中国的文明代表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两项。故选A。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b3356fbd?pid=010390d69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630936"/>
          </a:xfrm>
          <a:prstGeom prst="rect">
            <a:avLst/>
          </a:prstGeom>
        </p:spPr>
      </p:pic>
      <p:sp>
        <p:nvSpPr>
          <p:cNvPr id="3" name="C_3_BD#7b3356fbd?pid=010390d69&amp;color=255,255,255&amp;vtp=1&amp;bbb=1"/>
          <p:cNvSpPr/>
          <p:nvPr/>
        </p:nvSpPr>
        <p:spPr>
          <a:xfrm>
            <a:off x="1188720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中考</a:t>
            </a:r>
            <a:endParaRPr lang="en-US" altLang="zh-CN" sz="2800" dirty="0"/>
          </a:p>
        </p:txBody>
      </p:sp>
      <p:sp>
        <p:nvSpPr>
          <p:cNvPr id="4" name="C_3_BD#7b3356fbd?pid=010390d69&amp;color=255,255,255&amp;vtp=1&amp;bbb=1"/>
          <p:cNvSpPr/>
          <p:nvPr/>
        </p:nvSpPr>
        <p:spPr>
          <a:xfrm>
            <a:off x="2660904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模拟</a:t>
            </a:r>
            <a:endParaRPr lang="en-US" altLang="zh-CN" sz="2800" dirty="0"/>
          </a:p>
        </p:txBody>
      </p:sp>
      <p:sp>
        <p:nvSpPr>
          <p:cNvPr id="5" name="QC_4_BD.24_1#d98e0c7d4?vopoq=1&amp;pid=7b3356fbd&amp;color=0,0,0&amp;vtp=1&amp;bbb=1&amp;hb=1"/>
          <p:cNvSpPr/>
          <p:nvPr/>
        </p:nvSpPr>
        <p:spPr>
          <a:xfrm>
            <a:off x="649224" y="1460500"/>
            <a:ext cx="1089964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［2024江西赣州二模］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据《魏斯特卡尔纸草》记载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埃及第五王朝的头三个国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王都宣称自己是拉神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（太阳神）之子。古王国时期许多国王名字的末尾都有“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拉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字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这反映了当时古埃及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4_AN.25_1#d98e0c7d4.bracket?vopoq=1&amp;pid=7b3356fbd&amp;color=0,0,0&amp;vpa=8&amp;vtp=1"/>
          <p:cNvSpPr/>
          <p:nvPr/>
        </p:nvSpPr>
        <p:spPr>
          <a:xfrm>
            <a:off x="4323492" y="2374900"/>
            <a:ext cx="3730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4_BD.24_2#d98e0c7d4.choices?vopoq=1&amp;pid=7b3356fbd&amp;color=0,0,0&amp;vtp=1&amp;bbb=1"/>
          <p:cNvSpPr/>
          <p:nvPr/>
        </p:nvSpPr>
        <p:spPr>
          <a:xfrm>
            <a:off x="649224" y="2890574"/>
            <a:ext cx="1089964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神权色彩浓厚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历史记载失真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等级秩序森严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.政治局面稳定</a:t>
            </a:r>
            <a:endParaRPr lang="en-US" altLang="zh-CN" sz="2400" dirty="0"/>
          </a:p>
        </p:txBody>
      </p:sp>
      <p:sp>
        <p:nvSpPr>
          <p:cNvPr id="8" name="QC_4_AS.26_1#d98e0c7d4?vopoq=1&amp;pid=7b3356fbd&amp;color=0,0,0&amp;vtp=1&amp;bbb=1&amp;hb=1"/>
          <p:cNvSpPr/>
          <p:nvPr/>
        </p:nvSpPr>
        <p:spPr>
          <a:xfrm>
            <a:off x="649224" y="3339773"/>
            <a:ext cx="10899648" cy="2743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本题考查古埃及文明。根据题干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埃及第五王朝的头三个国王都宣称自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己是拉神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（太阳神）之子。古王国时期许多国王名字的末尾都有‘拉’字”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题干表明古埃及王权与神权紧密结合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，神权色彩浓厚，A项正确。题干没有将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魏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斯特卡尔纸草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》的记载与其他史料相印证，不能表明历史记载失真，排除B项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料只提及国王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，没有提到其他等级，不能说明等级秩序森严，排除C项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材料没有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提及古埃及的政治局面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，排除D项。故选A。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7_1#d153aca02?vopoq=1&amp;pid=7b3356fbd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［2024山东潍坊中考改编］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古埃及文明产生于公元前3500年左右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却没有延续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下来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原因是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8_1#d153aca02.bracket?vopoq=1&amp;pid=7b3356fbd&amp;color=0,0,0&amp;vpa=9&amp;vtp=1"/>
          <p:cNvSpPr/>
          <p:nvPr/>
        </p:nvSpPr>
        <p:spPr>
          <a:xfrm>
            <a:off x="2799492" y="1432960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27_2#d153aca02.choices?vopoq=1&amp;pid=7b3356fbd&amp;color=0,0,0&amp;vtp=1&amp;bbb=1"/>
          <p:cNvSpPr/>
          <p:nvPr/>
        </p:nvSpPr>
        <p:spPr>
          <a:xfrm>
            <a:off x="649224" y="201061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尼罗河定期泛滥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外族的不断入侵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法老修建金字塔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.王权的逐渐衰落</a:t>
            </a:r>
            <a:endParaRPr lang="en-US" altLang="zh-CN" sz="2400" dirty="0"/>
          </a:p>
        </p:txBody>
      </p:sp>
      <p:sp>
        <p:nvSpPr>
          <p:cNvPr id="5" name="QC_4_AS.29_1#d153aca02?vopoq=1&amp;pid=7b3356fbd&amp;color=0,0,0&amp;vtp=1&amp;bbb=1&amp;hb=1"/>
          <p:cNvSpPr/>
          <p:nvPr/>
        </p:nvSpPr>
        <p:spPr>
          <a:xfrm>
            <a:off x="649224" y="2533469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本题考查古埃及文明。依据所学可知，古埃及几度分裂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并不断遭到外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族入侵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。公元前525年，波斯帝国吞并古埃及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后来亚历山大帝国和罗马帝国先后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占领古埃及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。古埃及文明没有延续下去。故选B。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0_1#ed5f4c933?sp=1&amp;vopoq=1&amp;pid=7b3356fbd&amp;color=0,0,0&amp;vtp=1&amp;bt=1&amp;bbb=1"/>
          <p:cNvSpPr/>
          <p:nvPr/>
        </p:nvSpPr>
        <p:spPr>
          <a:xfrm>
            <a:off x="649224" y="859536"/>
            <a:ext cx="10899648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［2024山东德州中考改编］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由下面的古代埃及政治架构示意图可以看出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1_1#ed5f4c933.bracket?vopoq=1&amp;pid=7b3356fbd&amp;color=0,0,0&amp;vpa=10&amp;vtp=1"/>
          <p:cNvSpPr/>
          <p:nvPr/>
        </p:nvSpPr>
        <p:spPr>
          <a:xfrm>
            <a:off x="10724293" y="809498"/>
            <a:ext cx="373063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4_BD.30_2#ed5f4c933?vopoq=1&amp;pid=7b3356fb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722" y="1385062"/>
            <a:ext cx="3216653" cy="228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30_3#ed5f4c933?vopoq=1&amp;pid=7b3356fbd&amp;color=0,0,0&amp;vtp=1&amp;bbb=1"/>
          <p:cNvSpPr/>
          <p:nvPr/>
        </p:nvSpPr>
        <p:spPr>
          <a:xfrm>
            <a:off x="649224" y="3798062"/>
            <a:ext cx="10899648" cy="4037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——摘编自《简明世界历史读本》</a:t>
            </a:r>
            <a:endParaRPr lang="en-US" altLang="zh-CN" sz="2400" dirty="0"/>
          </a:p>
        </p:txBody>
      </p:sp>
      <p:sp>
        <p:nvSpPr>
          <p:cNvPr id="6" name="QC_4_BD.30_4#ed5f4c933.choices?vopoq=1&amp;pid=7b3356fbd&amp;color=0,0,0&amp;vtp=1&amp;bbb=1"/>
          <p:cNvSpPr/>
          <p:nvPr/>
        </p:nvSpPr>
        <p:spPr>
          <a:xfrm>
            <a:off x="649224" y="4238298"/>
            <a:ext cx="10899648" cy="177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A.国王拥有至高无上的权力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.实行中央集权的封建专制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.自然环境影响古埃及政治</a:t>
            </a:r>
            <a:endParaRPr lang="en-US" altLang="zh-CN" sz="2400" dirty="0"/>
          </a:p>
          <a:p>
            <a:pPr latinLnBrk="1"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.古代文明呈现多元化特点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2_1#ed5f4c933?vopoq=1&amp;pid=7b3356fbd&amp;color=0,0,0&amp;vtp=1&amp;bt=1&amp;bbb=1"/>
          <p:cNvSpPr/>
          <p:nvPr/>
        </p:nvSpPr>
        <p:spPr>
          <a:xfrm>
            <a:off x="649224" y="864000"/>
            <a:ext cx="1089964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本题考查法老的统治。</a:t>
            </a:r>
            <a:endParaRPr lang="en-US" altLang="zh-CN" sz="2400" dirty="0"/>
          </a:p>
        </p:txBody>
      </p:sp>
      <p:graphicFrame>
        <p:nvGraphicFramePr>
          <p:cNvPr id="22" name="QC_4_AS.32_2#ed5f4c933?colgroup=7,27&amp;vopoq=1&amp;pid=7b3356fb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6909"/>
              </p:ext>
            </p:extLst>
          </p:nvPr>
        </p:nvGraphicFramePr>
        <p:xfrm>
          <a:off x="649224" y="1409654"/>
          <a:ext cx="10901110" cy="4541647"/>
        </p:xfrm>
        <a:graphic>
          <a:graphicData uri="http://schemas.openxmlformats.org/drawingml/2006/table">
            <a:tbl>
              <a:tblPr/>
              <a:tblGrid>
                <a:gridCol w="2381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73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800"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步骤一：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审题</a:t>
                      </a:r>
                      <a:r>
                        <a:rPr lang="en-US" altLang="zh-CN" sz="2400" b="0" i="0" spc="-10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明确题型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设问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要求和解答方法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本题是一道图片型选择题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需要找出图片中的关键历史信息</a:t>
                      </a:r>
                      <a:r>
                        <a:rPr lang="en-US" altLang="zh-CN" sz="2400" b="0" i="0" spc="-10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将图片所示现象进行对比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结合所学知识进行作答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"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步骤二：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读图</a:t>
                      </a:r>
                      <a:r>
                        <a:rPr lang="en-US" altLang="zh-CN" sz="2400" b="0" i="0" spc="-10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结合所学知识得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出正确答案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根据图片信息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国王位于整个架构的顶端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其下设有宰相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州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长等职位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且这些职位都明确表示为国王的下属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这表明国王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在这个政治体系中拥有最高地位和权力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无人能够挑战其权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A项正确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"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步骤三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：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排除干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扰项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示意图无法说明古埃及实行封建制度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排除B项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示意图中并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未体现出自然环境的影响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排除C项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示意图仅体现古代埃及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政治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无法得出古代文明多元化的结论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排除D项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3_1#ed5f4c933?vopoq=1&amp;pid=7b3356fbd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方法技巧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示意图型选择题做题方法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观察示意图的总体结构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分析示意图中的箭头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线段衔接的知识点之间的关系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从示意图中找到关键信息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然后将其与所学知识联系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从而得出答案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061d95e?pid=7b3356fbd&amp;color=0,0,0&amp;vtp=1&amp;bt=1&amp;bbb=1"/>
          <p:cNvSpPr/>
          <p:nvPr/>
        </p:nvSpPr>
        <p:spPr>
          <a:xfrm>
            <a:off x="649224" y="859536"/>
            <a:ext cx="10899648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刷素养</a:t>
            </a:r>
            <a:r>
              <a:rPr lang="en-US" altLang="zh-CN" sz="32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走向重高</a:t>
            </a:r>
            <a:endParaRPr lang="en-US" altLang="zh-CN" sz="3200" dirty="0"/>
          </a:p>
        </p:txBody>
      </p:sp>
      <p:sp>
        <p:nvSpPr>
          <p:cNvPr id="3" name="QO_5_BD.34_1#91d8b800a?sp=1&amp;vopoq=1&amp;pid=cd061d95e&amp;color=0,0,0&amp;vtp=1&amp;bbb=1&amp;hb=1"/>
          <p:cNvSpPr/>
          <p:nvPr/>
        </p:nvSpPr>
        <p:spPr>
          <a:xfrm>
            <a:off x="649224" y="1572078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核心素养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历史解释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1978年，法国前总理希拉克曾说过：“不看金字塔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不算真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正到过埃及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。”阅读下列材料，回答问题。（12分）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举世震惊的建筑】</a:t>
            </a:r>
            <a:endParaRPr lang="en-US" altLang="zh-CN" sz="2400" dirty="0"/>
          </a:p>
        </p:txBody>
      </p:sp>
      <p:pic>
        <p:nvPicPr>
          <p:cNvPr id="4" name="QO_5_BD.34_2#91d8b800a?htil=2&amp;vopoq=1&amp;pid=cd061d95e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8187" y="3352546"/>
            <a:ext cx="273405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34_3#91d8b800a?htil=2&amp;vopoq=1&amp;pid=cd061d95e&amp;color=0,0,0&amp;vtp=1&amp;bbb=1&amp;hb=1"/>
          <p:cNvSpPr/>
          <p:nvPr/>
        </p:nvSpPr>
        <p:spPr>
          <a:xfrm>
            <a:off x="649224" y="3271320"/>
            <a:ext cx="8028432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胡夫金字塔是世界上最大的金字塔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数千年内曾一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直是世界上最高的建筑物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……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塔身的石块之间没有任何水泥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之类的黏着物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即使已历时数千年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人们也很难将一把锋利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的刀刃插入石块之间的缝隙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5d980ac4d?vopoq=1&amp;pid=91d8b800a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（1）据材料一，指出金字塔“举世震惊”的具体表现。在古代埃及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金字塔象征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着什么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？（4分）</a:t>
            </a:r>
            <a:endParaRPr lang="en-US" altLang="zh-CN" sz="2400" dirty="0"/>
          </a:p>
        </p:txBody>
      </p:sp>
      <p:sp>
        <p:nvSpPr>
          <p:cNvPr id="3" name="QO_6_AN.36_1#5d980ac4d?vopoq=1&amp;pid=91d8b800a&amp;color=0,0,0&amp;vtp=1&amp;bbb=1"/>
          <p:cNvSpPr/>
          <p:nvPr/>
        </p:nvSpPr>
        <p:spPr>
          <a:xfrm>
            <a:off x="649224" y="201416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高大而且精密。（2分）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国王的权力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4" name="QO_6_AS.37_1#5d980ac4d?vopoq=1&amp;pid=91d8b800a&amp;color=0,0,0&amp;vtp=1&amp;bbb=1&amp;hb=1"/>
          <p:cNvSpPr/>
          <p:nvPr/>
        </p:nvSpPr>
        <p:spPr>
          <a:xfrm>
            <a:off x="649224" y="3169866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本问考查金字塔的相关知识。据材料一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数千年内曾一直是世界上最高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的建筑物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塔身的石块之间没有任何水泥之类的黏着物，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即使已历时数千年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人们也很难将一把锋利的刀刃插入石块之间的缝隙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”并结合所学知识可知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“举世震惊”的具体表现是高大而且精密。金字塔的修建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反映了古埃及国王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的无限权力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，它是国王权力的象征。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3a753bf4?pid=91d8b800a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【闻名世界的遗产】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金字塔在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1979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年被联合国教科文组织列入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世界文化遗产名录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》。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其依据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金字塔是表现人类创造力的经典之作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是呈现已经消失的古代文明的稀有证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据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是展现人类重要历史阶段建筑景观和承载人类智慧的卓越典范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6_BD.38_1#c5c18be5e?vopoq=1&amp;pid=91d8b800a&amp;color=0,0,0&amp;vtp=1&amp;bbb=1&amp;hb=1"/>
          <p:cNvSpPr/>
          <p:nvPr/>
        </p:nvSpPr>
        <p:spPr>
          <a:xfrm>
            <a:off x="649224" y="310636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（2）据材料二并结合所学知识，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指出金字塔被列为世界文化遗产的主要原因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4" name="QO_6_AN.39_1#c5c18be5e?vopoq=1&amp;pid=91d8b800a&amp;color=0,0,0&amp;vtp=1&amp;bbb=1&amp;hb=1"/>
          <p:cNvSpPr/>
          <p:nvPr/>
        </p:nvSpPr>
        <p:spPr>
          <a:xfrm>
            <a:off x="649224" y="426206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金字塔是古埃及文明的象征，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反映了古埃及社会经济发展的较高水平</a:t>
            </a: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是古埃及人智慧的结晶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，是古代世界的奇迹，因此被列为世界文化遗产。（4分）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40_1#c5c18be5e?vopoq=1&amp;pid=91d8b800a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本问考查金字塔的相关知识。据材料二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金字塔是表现人类创造力的经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典之作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，是呈现已经消失的古代文明的稀有证据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是展现人类重要历史阶段建筑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景观和承载人类智慧的卓越典范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”并结合所学可知，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金字塔是古埃及文明的象征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反映了古埃及社会经济发展的较高水平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，是古埃及人民智慧的结晶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是古代世界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的奇迹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，因此被列为世界文化遗产。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35f0fb67?pid=91d8b800a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【璀璨辉煌的文明】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材料三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烈日炎炎赤道流火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孕育出世上最长的那条河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人们依赖那一泓碧水滋润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生活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河谷里黑土肥沃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祖祖辈辈在那里耕作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一桶桶河水倒入庄稼地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三千桶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水换来一顷地的收获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这里是金字塔的世界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这里是古埃及文明的泉窝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6_BD.41_1#11dae3027?vopoq=1&amp;pid=91d8b800a&amp;color=0,0,0&amp;vtp=1&amp;bbb=1&amp;hb=1"/>
          <p:cNvSpPr/>
          <p:nvPr/>
        </p:nvSpPr>
        <p:spPr>
          <a:xfrm>
            <a:off x="649224" y="310636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（3）据材料三，指出“那条河”与古埃及文明之间的关系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古埃及文明除了金字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塔外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，还有哪些成就？（4分）</a:t>
            </a:r>
            <a:endParaRPr lang="en-US" altLang="zh-CN" sz="2400" dirty="0"/>
          </a:p>
        </p:txBody>
      </p:sp>
      <p:sp>
        <p:nvSpPr>
          <p:cNvPr id="4" name="QO_6_AN.42_1#11dae3027?vopoq=1&amp;pid=91d8b800a&amp;color=0,0,0&amp;vtp=1&amp;bbb=1"/>
          <p:cNvSpPr/>
          <p:nvPr/>
        </p:nvSpPr>
        <p:spPr>
          <a:xfrm>
            <a:off x="649224" y="426206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尼罗河孕育了古埃及文明。（2分）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象形文字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、太阳历等。（2分）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43_1#11dae3027?vopoq=1&amp;pid=91d8b800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本问考查尼罗河、古埃及文明成就。据材料三“世上最长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</a:t>
            </a: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这里是金字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塔的世界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，这里是古埃及文明的泉窝”及所学可知，“那条河”指的是尼罗河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罗河孕育了古埃及文明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。古埃及文明成就除了金字塔外还有象形文字、太阳历等。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5710bf65.fixed?color=255,255,255&amp;vtp=1&amp;bbb=1"/>
          <p:cNvSpPr/>
          <p:nvPr/>
        </p:nvSpPr>
        <p:spPr>
          <a:xfrm>
            <a:off x="0" y="2606040"/>
            <a:ext cx="12188952" cy="16550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古代亚非文明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10390d69.fixed?pid=75710bf65&amp;color=255,255,255&amp;vtp=1&amp;bbb=1"/>
          <p:cNvSpPr/>
          <p:nvPr/>
        </p:nvSpPr>
        <p:spPr>
          <a:xfrm>
            <a:off x="1435608" y="2715768"/>
            <a:ext cx="2157984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第1课</a:t>
            </a:r>
            <a:endParaRPr lang="en-US" altLang="zh-CN" sz="4800" dirty="0"/>
          </a:p>
        </p:txBody>
      </p:sp>
      <p:sp>
        <p:nvSpPr>
          <p:cNvPr id="3" name="C_2_BD#010390d69.fixed?pid=75710bf65&amp;color=22,149,212&amp;vtp=1&amp;bbb=1"/>
          <p:cNvSpPr/>
          <p:nvPr/>
        </p:nvSpPr>
        <p:spPr>
          <a:xfrm>
            <a:off x="3639312" y="2752344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1695D4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古代埃及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010390d69?lid=8d15878fb&amp;cid=8d15878fb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3026664"/>
            <a:ext cx="502920" cy="502920"/>
          </a:xfrm>
          <a:prstGeom prst="rect">
            <a:avLst/>
          </a:prstGeom>
        </p:spPr>
      </p:pic>
      <p:sp>
        <p:nvSpPr>
          <p:cNvPr id="3" name="C_1#目录1:010390d69?lid=8d15878fb&amp;cid=8d15878fb&amp;vtp=1&amp;bt=1&amp;bbb=1">
            <a:hlinkClick r:id="rId3" action="ppaction://hlinksldjump"/>
          </p:cNvPr>
          <p:cNvSpPr/>
          <p:nvPr/>
        </p:nvSpPr>
        <p:spPr>
          <a:xfrm>
            <a:off x="4690872" y="3008376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altLang="zh-CN" sz="3600" dirty="0"/>
          </a:p>
        </p:txBody>
      </p:sp>
      <p:pic>
        <p:nvPicPr>
          <p:cNvPr id="4" name="C_1#目录1:010390d69?lid=7b3356fbd&amp;cid=7b3356fbd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4101560"/>
            <a:ext cx="502920" cy="502920"/>
          </a:xfrm>
          <a:prstGeom prst="rect">
            <a:avLst/>
          </a:prstGeom>
        </p:spPr>
      </p:pic>
      <p:sp>
        <p:nvSpPr>
          <p:cNvPr id="5" name="C_1#目录1:010390d69?lid=7b3356fbd&amp;cid=7b3356fbd&amp;vtp=1&amp;bbb=1">
            <a:hlinkClick r:id="rId5" action="ppaction://hlinksldjump"/>
          </p:cNvPr>
          <p:cNvSpPr/>
          <p:nvPr/>
        </p:nvSpPr>
        <p:spPr>
          <a:xfrm>
            <a:off x="4690872" y="4083272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1695D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d15878fb?pid=010390d69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630936"/>
          </a:xfrm>
          <a:prstGeom prst="rect">
            <a:avLst/>
          </a:prstGeom>
        </p:spPr>
      </p:pic>
      <p:sp>
        <p:nvSpPr>
          <p:cNvPr id="3" name="C_3_BD#8d15878fb?pid=010390d69&amp;color=255,255,255&amp;vtp=1&amp;bbb=1"/>
          <p:cNvSpPr/>
          <p:nvPr/>
        </p:nvSpPr>
        <p:spPr>
          <a:xfrm>
            <a:off x="1188720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教材</a:t>
            </a:r>
            <a:endParaRPr lang="en-US" altLang="zh-CN" sz="2800" dirty="0"/>
          </a:p>
        </p:txBody>
      </p:sp>
      <p:sp>
        <p:nvSpPr>
          <p:cNvPr id="4" name="C_3_BD#8d15878fb?pid=010390d69&amp;color=255,255,255&amp;vtp=1&amp;bbb=1"/>
          <p:cNvSpPr/>
          <p:nvPr/>
        </p:nvSpPr>
        <p:spPr>
          <a:xfrm>
            <a:off x="2660904" y="914400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5" name="C_4_BD#8bd59b1ee?pid=8d15878fb&amp;color=0,0,0&amp;vtp=1&amp;bbb=1"/>
          <p:cNvSpPr/>
          <p:nvPr/>
        </p:nvSpPr>
        <p:spPr>
          <a:xfrm>
            <a:off x="649224" y="1460500"/>
            <a:ext cx="10899648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知识点1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尼罗河与古埃及文明</a:t>
            </a:r>
            <a:endParaRPr lang="en-US" altLang="zh-CN" sz="3000" dirty="0"/>
          </a:p>
        </p:txBody>
      </p:sp>
      <p:sp>
        <p:nvSpPr>
          <p:cNvPr id="6" name="QC_5_BD.1_1#c0b5a1ef1?sp=1&amp;vopoq=1&amp;pid=8bd59b1ee&amp;color=0,0,0&amp;vtp=1&amp;bbb=1&amp;hb=1"/>
          <p:cNvSpPr/>
          <p:nvPr/>
        </p:nvSpPr>
        <p:spPr>
          <a:xfrm>
            <a:off x="649224" y="2115378"/>
            <a:ext cx="10899648" cy="1092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［2025江西抚州期末］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古埃及的壁画蕴含着大量历史信息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下图主要反映了古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埃及的(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5_AN.2_1#c0b5a1ef1.bracket?vopoq=1&amp;pid=8bd59b1ee&amp;color=0,0,0&amp;vpa=1&amp;vtp=1"/>
          <p:cNvSpPr/>
          <p:nvPr/>
        </p:nvSpPr>
        <p:spPr>
          <a:xfrm>
            <a:off x="1885092" y="2666241"/>
            <a:ext cx="373063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8" name="QC_5_BD.1_2#c0b5a1ef1?vopoq=1&amp;pid=8bd59b1e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4024" y="3328162"/>
            <a:ext cx="2660904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1_3#c0b5a1ef1?vopoq=1&amp;pid=8bd59b1ee&amp;color=0,0,0&amp;vtp=1&amp;bbb=1"/>
          <p:cNvSpPr/>
          <p:nvPr/>
        </p:nvSpPr>
        <p:spPr>
          <a:xfrm>
            <a:off x="649224" y="4928362"/>
            <a:ext cx="10899648" cy="4805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——节选自《尼罗河往事：古埃及文明4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000年》</a:t>
            </a:r>
            <a:endParaRPr lang="en-US" altLang="zh-CN" sz="2400" dirty="0"/>
          </a:p>
        </p:txBody>
      </p:sp>
      <p:sp>
        <p:nvSpPr>
          <p:cNvPr id="10" name="QC_5_BD.1_4#c0b5a1ef1.choices?vopoq=1&amp;pid=8bd59b1ee&amp;color=0,0,0&amp;vtp=1&amp;bbb=1"/>
          <p:cNvSpPr/>
          <p:nvPr/>
        </p:nvSpPr>
        <p:spPr>
          <a:xfrm>
            <a:off x="649224" y="5443972"/>
            <a:ext cx="10899648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科技成就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生产状况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战争冲突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.贸易往来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c0b5a1ef1?vopoq=1&amp;pid=8bd59b1ee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本题考查古代埃及文明。图片反映古埃及人耕作、收获等场景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体现了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古埃及人的生产状况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，B符合题意；题干材料与科技成就、战争冲突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贸易往来无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，排除A、C、D。故选B。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afa1dc0ee?sp=1&amp;vopoq=1&amp;pid=8bd59b1ee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绘制年代尺是培育“时空观念”的途径之一。与下面古埃及年代尺中“②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相关的史实是(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5_BD.4_2#afa1dc0ee?vopoq=1&amp;pid=8bd59b1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2" y="2095392"/>
            <a:ext cx="1084478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_1#afa1dc0ee.bracket?vopoq=1&amp;pid=8bd59b1ee&amp;color=0,0,0&amp;vpa=2&amp;vtp=1"/>
          <p:cNvSpPr/>
          <p:nvPr/>
        </p:nvSpPr>
        <p:spPr>
          <a:xfrm>
            <a:off x="2799492" y="1432960"/>
            <a:ext cx="373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5_BD.4_3#afa1dc0ee.choices?vopoq=1&amp;pid=8bd59b1ee&amp;color=0,0,0&amp;vtp=1&amp;bbb=1"/>
          <p:cNvSpPr/>
          <p:nvPr/>
        </p:nvSpPr>
        <p:spPr>
          <a:xfrm>
            <a:off x="649224" y="392419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4328" algn="l"/>
                <a:tab pos="5555956" algn="l"/>
                <a:tab pos="832758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出现若干小国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初步实现统一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建立军事帝国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.遭到外族吞并</a:t>
            </a:r>
            <a:endParaRPr lang="en-US" altLang="zh-CN" sz="2400" dirty="0"/>
          </a:p>
        </p:txBody>
      </p:sp>
      <p:sp>
        <p:nvSpPr>
          <p:cNvPr id="6" name="QC_5_AS.6_1#afa1dc0ee?vopoq=1&amp;pid=8bd59b1ee&amp;color=0,0,0&amp;vtp=1&amp;bbb=1&amp;hb=1"/>
          <p:cNvSpPr/>
          <p:nvPr/>
        </p:nvSpPr>
        <p:spPr>
          <a:xfrm>
            <a:off x="649224" y="4454725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本题考查古埃及初步统一的时间。依据年代尺信息并结合所学可知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3100年左右，古埃及初步实现了统一。故选B。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983</Words>
  <Application>Microsoft Office PowerPoint</Application>
  <PresentationFormat>宽屏</PresentationFormat>
  <Paragraphs>208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Calibri (正文)</vt:lpstr>
      <vt:lpstr>KaiTi</vt:lpstr>
      <vt:lpstr>等线</vt:lpstr>
      <vt:lpstr>方正兰亭纤黑_GBK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2025-04-02T02:19:07Z</dcterms:created>
  <dcterms:modified xsi:type="dcterms:W3CDTF">2025-04-02T02:20:15Z</dcterms:modified>
  <cp:category/>
  <cp:contentStatus/>
</cp:coreProperties>
</file>